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66"/>
  </p:normalViewPr>
  <p:slideViewPr>
    <p:cSldViewPr snapToGrid="0" snapToObjects="1" showGuides="1">
      <p:cViewPr varScale="1">
        <p:scale>
          <a:sx n="98" d="100"/>
          <a:sy n="98" d="100"/>
        </p:scale>
        <p:origin x="480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1266E-4ADE-F846-8ED6-73415BF025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8DA47C-72FF-A248-8209-22CE39AEC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880D6-AB7E-8D45-AD2B-1AD1A911F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15116-A00E-014A-8B8B-5630641DE757}" type="datetimeFigureOut">
              <a:rPr lang="bg-BG" smtClean="0"/>
              <a:t>21.12.21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903284-A150-BE48-880C-611A2BC79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F525F-524E-DF44-ABC2-A9A46AF5A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D1A7C-D320-3542-B367-7F3FED8184E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28052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61586-FBA1-4049-956F-375DD3B8B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BE27A5-7FB5-9C4D-9BB1-45C143AEC0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5CC8D-C66E-D842-BCFC-9D6485F41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15116-A00E-014A-8B8B-5630641DE757}" type="datetimeFigureOut">
              <a:rPr lang="bg-BG" smtClean="0"/>
              <a:t>21.12.21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458E0-8E03-C542-87DA-6F97C3346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0716E9-AF2D-5B41-A221-4449F2310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D1A7C-D320-3542-B367-7F3FED8184E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77197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721EDC-58C7-1F4B-BB68-10C4B5CC8C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06F590-4261-9D4D-A084-FC4022B813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AE608A-6F12-0046-AB1A-CB028D98D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15116-A00E-014A-8B8B-5630641DE757}" type="datetimeFigureOut">
              <a:rPr lang="bg-BG" smtClean="0"/>
              <a:t>21.12.21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CDCB6A-980A-2849-B460-B9E772101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6FF26C-4536-8B4E-B992-2584A8343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D1A7C-D320-3542-B367-7F3FED8184E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33561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D6A8C-69E6-CF44-8552-BF1837A8C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C78B0-B34A-FB4B-ABFA-C5FB1C283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8DF326-2C6D-864E-A642-9F82F42E5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15116-A00E-014A-8B8B-5630641DE757}" type="datetimeFigureOut">
              <a:rPr lang="bg-BG" smtClean="0"/>
              <a:t>21.12.21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BBDD2-6A33-054F-8635-0D8C60970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E825BD-0B98-424B-9C6D-F913A8311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D1A7C-D320-3542-B367-7F3FED8184E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6879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E1CCE-CBBA-8E42-B535-4CCA1188B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E38EF6-A9FC-3147-9A36-B1E344FC55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F5579D-AEC5-8347-8B22-E211DD23D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15116-A00E-014A-8B8B-5630641DE757}" type="datetimeFigureOut">
              <a:rPr lang="bg-BG" smtClean="0"/>
              <a:t>21.12.21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98562-B23E-F447-96DB-3D12B1658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45CE78-41FE-0843-BC47-6A5721EC9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D1A7C-D320-3542-B367-7F3FED8184E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77160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EB72B-CE7B-384C-B4F6-FF0976A58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7D294-D756-CA41-8859-6A843B0B4C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1EF748-2F0D-CF4B-A805-B466F7F32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41F4F5-F0E3-0447-A24D-A8967892B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15116-A00E-014A-8B8B-5630641DE757}" type="datetimeFigureOut">
              <a:rPr lang="bg-BG" smtClean="0"/>
              <a:t>21.12.21 г.</a:t>
            </a:fld>
            <a:endParaRPr 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FC28B1-25CF-454F-8A80-E5E9D9634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950506-99D4-B14A-81B7-FAAFFAA1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D1A7C-D320-3542-B367-7F3FED8184E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73908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A1330-041E-E54B-B791-4B57DB61B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AC8438-D219-6240-9671-B9666C3234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C9134-08C1-EE4D-A475-20AAB61E7D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3A06DC-4DDE-144C-AF73-979241CCCC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07C244-C85F-8744-871F-88510BC3BF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934FB5-0A8D-2A48-9528-D64CE4F60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15116-A00E-014A-8B8B-5630641DE757}" type="datetimeFigureOut">
              <a:rPr lang="bg-BG" smtClean="0"/>
              <a:t>21.12.21 г.</a:t>
            </a:fld>
            <a:endParaRPr lang="bg-B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AA0731-0960-2340-8E5A-C32569292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9FBB58-6AD7-9F44-9344-5ADBE1D02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D1A7C-D320-3542-B367-7F3FED8184E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21363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F85BF-8F49-8944-95A6-F11F14930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872EA7-DBAB-CF47-AAE9-3804402B7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15116-A00E-014A-8B8B-5630641DE757}" type="datetimeFigureOut">
              <a:rPr lang="bg-BG" smtClean="0"/>
              <a:t>21.12.21 г.</a:t>
            </a:fld>
            <a:endParaRPr lang="bg-B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00C49B-49F2-1341-B898-B8193B053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609E11-9EBD-0C4A-B006-B17A2F898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D1A7C-D320-3542-B367-7F3FED8184E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11803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66243A-EB4D-414B-9DBC-EC342C458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15116-A00E-014A-8B8B-5630641DE757}" type="datetimeFigureOut">
              <a:rPr lang="bg-BG" smtClean="0"/>
              <a:t>21.12.21 г.</a:t>
            </a:fld>
            <a:endParaRPr lang="bg-B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D7BC10-C68B-A449-B994-657D4E520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22EBE1-3921-E74B-94C4-4C4D92265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D1A7C-D320-3542-B367-7F3FED8184E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07406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29B13-26CF-8742-BBDE-2584C4B3A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D8EEF2-EA27-1749-9F3F-EF4560A10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26C388-8DA2-784E-A66E-54136683D4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757B89-5F81-5346-97AC-0D7BFDACB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15116-A00E-014A-8B8B-5630641DE757}" type="datetimeFigureOut">
              <a:rPr lang="bg-BG" smtClean="0"/>
              <a:t>21.12.21 г.</a:t>
            </a:fld>
            <a:endParaRPr 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590F78-258C-3D4B-8E8F-3B60BA382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6E32D6-2DD1-154F-A9D3-4F8506B16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D1A7C-D320-3542-B367-7F3FED8184E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42109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AF95F-8E55-1940-AD85-7C33843D9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5C5505-6CD0-254A-8C5F-2D1E0AECB2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3D072E-7427-D248-A417-6F27AC9EF1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052FEA-9C8A-084F-AF98-C4242FEEB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15116-A00E-014A-8B8B-5630641DE757}" type="datetimeFigureOut">
              <a:rPr lang="bg-BG" smtClean="0"/>
              <a:t>21.12.21 г.</a:t>
            </a:fld>
            <a:endParaRPr 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9BD72B-D1AE-504E-9CC1-E50EEA795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BF8A8B-97F2-A542-9FF6-F1938E3F7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D1A7C-D320-3542-B367-7F3FED8184E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34739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57B3C5-8EBE-C545-88A0-FE56A45FE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D56EB6-639A-CC4F-BA35-9821F9B044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769438-4D63-5743-80F9-B78CD10B6C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15116-A00E-014A-8B8B-5630641DE757}" type="datetimeFigureOut">
              <a:rPr lang="bg-BG" smtClean="0"/>
              <a:t>21.12.21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AF351-EEAF-D741-89E9-1857E50D4A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54D733-1AF5-4646-8E8C-12E2E6A66E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D1A7C-D320-3542-B367-7F3FED8184E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9753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93/llc/fqx030" TargetMode="External"/><Relationship Id="rId2" Type="http://schemas.openxmlformats.org/officeDocument/2006/relationships/hyperlink" Target="https://doi.org/10.5465/amr.1989.4278999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i.org/10.1146/annurev.ps.33.020182.000245" TargetMode="External"/><Relationship Id="rId4" Type="http://schemas.openxmlformats.org/officeDocument/2006/relationships/hyperlink" Target="https://en.wikipedia.org/w/index.php?title=HTTP_cookie&amp;oldid=917426849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FFF8A-5B35-E645-9160-7B581A9F0B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bg-BG" b="0" i="0" dirty="0">
                <a:solidFill>
                  <a:srgbClr val="212529"/>
                </a:solidFill>
                <a:effectLst/>
                <a:latin typeface="-apple-system"/>
              </a:rPr>
              <a:t>Социална идентичност и потребителско поведение в социалните медии</a:t>
            </a:r>
            <a:endParaRPr lang="bg-B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AB128D-5945-314E-AB9A-C77352D90E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/>
              <a:t>Алексей Потебня</a:t>
            </a:r>
          </a:p>
        </p:txBody>
      </p:sp>
    </p:spTree>
    <p:extLst>
      <p:ext uri="{BB962C8B-B14F-4D97-AF65-F5344CB8AC3E}">
        <p14:creationId xmlns:p14="http://schemas.microsoft.com/office/powerpoint/2010/main" val="1642572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AB289-E28B-7749-83B8-A5BC62F11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Използвана литература</a:t>
            </a:r>
            <a:endParaRPr lang="bg-B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28C4B-D3CA-E641-A077-908A83D78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l" rtl="0">
              <a:buNone/>
            </a:pP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Ashforth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, B. E., &amp;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Mael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, F. (1989). Social Identity Theory and the Organization. Academy of Management Review, 14(1), 20–39. 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  <a:hlinkClick r:id="rId2"/>
              </a:rPr>
              <a:t>https://doi.org/10.5465/amr.1989.4278999</a:t>
            </a:r>
            <a:endParaRPr lang="bg-BG" b="0" i="0" dirty="0">
              <a:solidFill>
                <a:srgbClr val="212529"/>
              </a:solidFill>
              <a:effectLst/>
              <a:latin typeface="-apple-system"/>
            </a:endParaRPr>
          </a:p>
          <a:p>
            <a:pPr marL="0" indent="0" algn="l" rtl="0">
              <a:buNone/>
            </a:pPr>
            <a:endParaRPr lang="bg-BG" b="0" i="0" dirty="0">
              <a:solidFill>
                <a:srgbClr val="212529"/>
              </a:solidFill>
              <a:effectLst/>
              <a:latin typeface="-apple-system"/>
            </a:endParaRPr>
          </a:p>
          <a:p>
            <a:pPr marL="0" indent="0" algn="l" rtl="0">
              <a:buNone/>
            </a:pP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Kleppe, </a:t>
            </a:r>
            <a:r>
              <a:rPr lang="bg-BG" b="0" i="0" dirty="0" err="1">
                <a:solidFill>
                  <a:srgbClr val="212529"/>
                </a:solidFill>
                <a:effectLst/>
                <a:latin typeface="-apple-system"/>
              </a:rPr>
              <a:t>М</a:t>
            </a:r>
            <a:r>
              <a:rPr lang="bg-BG" b="0" i="0" dirty="0">
                <a:solidFill>
                  <a:srgbClr val="212529"/>
                </a:solidFill>
                <a:effectLst/>
                <a:latin typeface="-apple-system"/>
              </a:rPr>
              <a:t>., &amp;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Otte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, </a:t>
            </a:r>
            <a:r>
              <a:rPr lang="bg-BG" b="0" i="0" dirty="0" err="1">
                <a:solidFill>
                  <a:srgbClr val="212529"/>
                </a:solidFill>
                <a:effectLst/>
                <a:latin typeface="-apple-system"/>
              </a:rPr>
              <a:t>М</a:t>
            </a:r>
            <a:r>
              <a:rPr lang="bg-BG" b="0" i="0" dirty="0">
                <a:solidFill>
                  <a:srgbClr val="212529"/>
                </a:solidFill>
                <a:effectLst/>
                <a:latin typeface="-apple-system"/>
              </a:rPr>
              <a:t>. (2017, 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December).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Analysing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 and understanding news consumption patterns by tracking online user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behaviour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 with a multimodal research design. Digital Scholarship in the Humanities.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doi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: 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  <a:hlinkClick r:id="rId3"/>
              </a:rPr>
              <a:t>https://doi.org/10.1093/llc/fqx030</a:t>
            </a:r>
            <a:endParaRPr lang="bg-BG" b="0" i="0" dirty="0">
              <a:solidFill>
                <a:srgbClr val="212529"/>
              </a:solidFill>
              <a:effectLst/>
              <a:latin typeface="-apple-system"/>
            </a:endParaRPr>
          </a:p>
          <a:p>
            <a:pPr marL="0" indent="0" algn="l" rtl="0">
              <a:buNone/>
            </a:pPr>
            <a:endParaRPr lang="en-US" b="0" i="0" dirty="0">
              <a:solidFill>
                <a:srgbClr val="212529"/>
              </a:solidFill>
              <a:effectLst/>
              <a:latin typeface="-apple-system"/>
            </a:endParaRPr>
          </a:p>
          <a:p>
            <a:pPr marL="0" indent="0" algn="l" rtl="0">
              <a:buNone/>
            </a:pP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Wikipedia contributors. (2019, September 23). HTTP cookie. In Wikipedia, The Free Encyclopedia. Retrieved 23:41, October 5, 2019, from 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  <a:hlinkClick r:id="rId4"/>
              </a:rPr>
              <a:t>https://en.wikipedia.org/w/index.php?title=HTTP_cookie&amp;oldid=917426849</a:t>
            </a:r>
            <a:endParaRPr lang="bg-BG" b="0" i="0" dirty="0">
              <a:solidFill>
                <a:srgbClr val="212529"/>
              </a:solidFill>
              <a:effectLst/>
              <a:latin typeface="-apple-system"/>
            </a:endParaRPr>
          </a:p>
          <a:p>
            <a:pPr marL="0" indent="0" algn="l" rtl="0">
              <a:buNone/>
            </a:pPr>
            <a:endParaRPr lang="bg-BG" dirty="0">
              <a:solidFill>
                <a:srgbClr val="212529"/>
              </a:solidFill>
              <a:latin typeface="-apple-system"/>
            </a:endParaRPr>
          </a:p>
          <a:p>
            <a:pPr marL="0" indent="0" algn="l" rtl="0">
              <a:buNone/>
            </a:pP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Tajfel, H. (1982). Social Psychology of Intergroup Relations. Annual Review of Psychology, 33(1), 1–39. 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  <a:hlinkClick r:id="rId5"/>
              </a:rPr>
              <a:t>https://doi.org/10.1146/annurev.ps.33.020182.000245</a:t>
            </a:r>
            <a:endParaRPr lang="en-US" b="0" i="0" dirty="0">
              <a:solidFill>
                <a:srgbClr val="212529"/>
              </a:solidFill>
              <a:effectLst/>
              <a:latin typeface="-apple-system"/>
            </a:endParaRPr>
          </a:p>
          <a:p>
            <a:pPr marL="0" indent="0" algn="l" rtl="0">
              <a:buNone/>
            </a:pPr>
            <a:endParaRPr lang="en-US" b="0" i="0" dirty="0">
              <a:solidFill>
                <a:srgbClr val="212529"/>
              </a:solidFill>
              <a:effectLst/>
              <a:latin typeface="-apple-system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37353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00497-B2A9-A540-B068-061893A2D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Социална идентичност &amp; Личностна идентичност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9F705-4DEF-D648-9D2D-F9CF0578E3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bg-BG" sz="2600" dirty="0">
                <a:solidFill>
                  <a:srgbClr val="252525"/>
                </a:solidFill>
                <a:latin typeface="Roboto" panose="02000000000000000000" pitchFamily="2" charset="0"/>
              </a:rPr>
              <a:t>Теорията на социалната идентичност предполага, че хората се определят въз основа на лични и социални аспекти </a:t>
            </a:r>
            <a:r>
              <a:rPr lang="en-US" sz="2600" dirty="0">
                <a:solidFill>
                  <a:srgbClr val="252525"/>
                </a:solidFill>
                <a:latin typeface="Roboto" panose="02000000000000000000" pitchFamily="2" charset="0"/>
              </a:rPr>
              <a:t>(Tajfel, 1982</a:t>
            </a:r>
            <a:r>
              <a:rPr lang="bg-BG" sz="2600" dirty="0">
                <a:solidFill>
                  <a:srgbClr val="252525"/>
                </a:solidFill>
                <a:latin typeface="Roboto" panose="02000000000000000000" pitchFamily="2" charset="0"/>
              </a:rPr>
              <a:t>)</a:t>
            </a:r>
          </a:p>
          <a:p>
            <a:r>
              <a:rPr lang="bg-BG" sz="2600" dirty="0">
                <a:solidFill>
                  <a:srgbClr val="252525"/>
                </a:solidFill>
                <a:latin typeface="Roboto" panose="02000000000000000000" pitchFamily="2" charset="0"/>
              </a:rPr>
              <a:t>Личностната идентичност изобразява отделните характеристики на дадено лице, включително лични черти и способности. Социалният аспект (т.е. социалната идентификация) се отнася до възприемането на принадлежност към човешка група (</a:t>
            </a:r>
            <a:r>
              <a:rPr lang="en-US" sz="2600" dirty="0" err="1">
                <a:solidFill>
                  <a:srgbClr val="252525"/>
                </a:solidFill>
                <a:latin typeface="Roboto" panose="02000000000000000000" pitchFamily="2" charset="0"/>
              </a:rPr>
              <a:t>Ashforth</a:t>
            </a:r>
            <a:r>
              <a:rPr lang="en-US" sz="2600" dirty="0">
                <a:solidFill>
                  <a:srgbClr val="252525"/>
                </a:solidFill>
                <a:latin typeface="Roboto" panose="02000000000000000000" pitchFamily="2" charset="0"/>
              </a:rPr>
              <a:t> &amp; </a:t>
            </a:r>
            <a:r>
              <a:rPr lang="en-US" sz="2600" dirty="0" err="1">
                <a:solidFill>
                  <a:srgbClr val="252525"/>
                </a:solidFill>
                <a:latin typeface="Roboto" panose="02000000000000000000" pitchFamily="2" charset="0"/>
              </a:rPr>
              <a:t>Mael</a:t>
            </a:r>
            <a:r>
              <a:rPr lang="en-US" sz="2600" dirty="0">
                <a:solidFill>
                  <a:srgbClr val="252525"/>
                </a:solidFill>
                <a:latin typeface="Roboto" panose="02000000000000000000" pitchFamily="2" charset="0"/>
              </a:rPr>
              <a:t>, 1989). </a:t>
            </a:r>
            <a:endParaRPr lang="bg-BG" sz="2600" dirty="0">
              <a:solidFill>
                <a:srgbClr val="252525"/>
              </a:solidFill>
              <a:latin typeface="Roboto" panose="02000000000000000000" pitchFamily="2" charset="0"/>
            </a:endParaRPr>
          </a:p>
          <a:p>
            <a:r>
              <a:rPr lang="en-US" sz="2600" dirty="0">
                <a:solidFill>
                  <a:srgbClr val="252525"/>
                </a:solidFill>
                <a:latin typeface="Roboto" panose="02000000000000000000" pitchFamily="2" charset="0"/>
              </a:rPr>
              <a:t>Tajfel (1981) </a:t>
            </a:r>
            <a:r>
              <a:rPr lang="bg-BG" sz="2600" dirty="0">
                <a:solidFill>
                  <a:srgbClr val="252525"/>
                </a:solidFill>
                <a:latin typeface="Roboto" panose="02000000000000000000" pitchFamily="2" charset="0"/>
              </a:rPr>
              <a:t>дефинира социалната идентичност като „тази част от Аз-концепцията на индивида, която произтича от знанията му за принадлежността му към социална група (или групи) заедно със стойността и емоционалното значение, придадени на това членство” (пак там). </a:t>
            </a:r>
          </a:p>
        </p:txBody>
      </p:sp>
    </p:spTree>
    <p:extLst>
      <p:ext uri="{BB962C8B-B14F-4D97-AF65-F5344CB8AC3E}">
        <p14:creationId xmlns:p14="http://schemas.microsoft.com/office/powerpoint/2010/main" val="4204051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E5BC4-2DD4-2C45-A539-285D48494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Индивидът в групата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B7021-8011-AC4F-B65F-7959DD2A9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bg-BG" dirty="0"/>
              <a:t>Тази общоприета дефиниция показва следните три необходими компонента, за да може индивидът да развие идентификация с група: </a:t>
            </a:r>
          </a:p>
          <a:p>
            <a:r>
              <a:rPr lang="bg-BG" dirty="0"/>
              <a:t>(а) когнитивно, </a:t>
            </a:r>
          </a:p>
          <a:p>
            <a:r>
              <a:rPr lang="bg-BG" dirty="0"/>
              <a:t>(</a:t>
            </a:r>
            <a:r>
              <a:rPr lang="bg-BG" dirty="0" err="1"/>
              <a:t>б</a:t>
            </a:r>
            <a:r>
              <a:rPr lang="bg-BG" dirty="0"/>
              <a:t>) оценъчно и </a:t>
            </a:r>
          </a:p>
          <a:p>
            <a:r>
              <a:rPr lang="bg-BG" dirty="0"/>
              <a:t>(в) </a:t>
            </a:r>
            <a:r>
              <a:rPr lang="bg-BG" dirty="0" err="1"/>
              <a:t>афективно</a:t>
            </a:r>
            <a:r>
              <a:rPr lang="bg-BG" dirty="0"/>
              <a:t> измерение. </a:t>
            </a:r>
          </a:p>
          <a:p>
            <a:pPr marL="0" indent="0">
              <a:buNone/>
            </a:pPr>
            <a:r>
              <a:rPr lang="bg-BG" dirty="0"/>
              <a:t>Трите измерения не са </a:t>
            </a:r>
            <a:r>
              <a:rPr lang="bg-BG" dirty="0" err="1"/>
              <a:t>взаимозаменяеми</a:t>
            </a:r>
            <a:r>
              <a:rPr lang="bg-BG" dirty="0"/>
              <a:t> и могат да имат различни поведенчески последици (</a:t>
            </a:r>
            <a:r>
              <a:rPr lang="en-US" dirty="0" err="1"/>
              <a:t>Ellemers</a:t>
            </a:r>
            <a:r>
              <a:rPr lang="en-US" dirty="0"/>
              <a:t> et al., 1999, Lam et al., 2010).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451338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0FDAB-7FEB-D340-B44A-9E9DD1C29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Когнитивно измерение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7F6E3-610D-A44A-A5AD-D8B401D28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dirty="0"/>
              <a:t>Когнитивното измерение на социалната идентичност се отнася до осъзнаването на индивида за членството и включва процес на </a:t>
            </a:r>
            <a:r>
              <a:rPr lang="bg-BG" dirty="0" err="1"/>
              <a:t>самокатегоризиране</a:t>
            </a:r>
            <a:r>
              <a:rPr lang="bg-BG" dirty="0"/>
              <a:t>. </a:t>
            </a:r>
          </a:p>
          <a:p>
            <a:r>
              <a:rPr lang="bg-BG" dirty="0"/>
              <a:t>Процесът на </a:t>
            </a:r>
            <a:r>
              <a:rPr lang="bg-BG" dirty="0" err="1"/>
              <a:t>самокатегоризиране</a:t>
            </a:r>
            <a:r>
              <a:rPr lang="bg-BG" dirty="0"/>
              <a:t>, който човек прилага, за да идентифицира групи, може да доведе до множество членове на групи и социални идентичности. Хората могат да се класифицират въз основа на тяхната трудова принадлежност, националност и/или пол (</a:t>
            </a:r>
            <a:r>
              <a:rPr lang="en-US" dirty="0" err="1"/>
              <a:t>Luhtanen</a:t>
            </a:r>
            <a:r>
              <a:rPr lang="en-US" dirty="0"/>
              <a:t> &amp; Crocker, 1992).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633413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1CF8E-D6DF-C645-AA48-D93C83B43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Оценъчно измерение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3CE784-424F-D64B-80AC-D9CB47D893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Предишната литература предполага, че естеството на членството в групата, присвоено срещу </a:t>
            </a:r>
            <a:r>
              <a:rPr lang="bg-BG" dirty="0" err="1"/>
              <a:t>самоизбрано</a:t>
            </a:r>
            <a:r>
              <a:rPr lang="bg-BG" dirty="0"/>
              <a:t> членство, влияе върху поведението на члена в групата. </a:t>
            </a:r>
          </a:p>
          <a:p>
            <a:r>
              <a:rPr lang="bg-BG" dirty="0"/>
              <a:t>Ценностната конотация, свързана с това осъзнаване на членството, представлява оценъчния аспект на социалната идентичност (</a:t>
            </a:r>
            <a:r>
              <a:rPr lang="en-US" dirty="0" err="1"/>
              <a:t>Ellemers</a:t>
            </a:r>
            <a:r>
              <a:rPr lang="en-US" dirty="0"/>
              <a:t>, </a:t>
            </a:r>
            <a:r>
              <a:rPr lang="en-US" dirty="0" err="1"/>
              <a:t>Kortekaas</a:t>
            </a:r>
            <a:r>
              <a:rPr lang="en-US" dirty="0"/>
              <a:t>, &amp; </a:t>
            </a:r>
            <a:r>
              <a:rPr lang="en-US" dirty="0" err="1"/>
              <a:t>Ouwerkerk</a:t>
            </a:r>
            <a:r>
              <a:rPr lang="en-US" dirty="0"/>
              <a:t>, 1999). </a:t>
            </a:r>
            <a:r>
              <a:rPr lang="bg-BG" dirty="0"/>
              <a:t>Този оценъчен компонент представлява груповата самооценка.</a:t>
            </a:r>
          </a:p>
        </p:txBody>
      </p:sp>
    </p:spTree>
    <p:extLst>
      <p:ext uri="{BB962C8B-B14F-4D97-AF65-F5344CB8AC3E}">
        <p14:creationId xmlns:p14="http://schemas.microsoft.com/office/powerpoint/2010/main" val="1188584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F45F4-D40F-FE41-ABC4-303D4C2AE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err="1"/>
              <a:t>Афективно</a:t>
            </a:r>
            <a:r>
              <a:rPr lang="bg-BG" dirty="0"/>
              <a:t> измерение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879A9-32B4-FA47-A2E3-5C988CA23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err="1"/>
              <a:t>Афективният</a:t>
            </a:r>
            <a:r>
              <a:rPr lang="bg-BG" dirty="0"/>
              <a:t> компонент включва емоционално инвестиране в тази идентификация. </a:t>
            </a:r>
          </a:p>
          <a:p>
            <a:r>
              <a:rPr lang="bg-BG" dirty="0"/>
              <a:t>Въпреки че по-ранни проучвания показват, че когнитивните и оценъчните компоненти се считат за по-необходими от </a:t>
            </a:r>
            <a:r>
              <a:rPr lang="bg-BG" dirty="0" err="1"/>
              <a:t>афективния</a:t>
            </a:r>
            <a:r>
              <a:rPr lang="bg-BG" dirty="0"/>
              <a:t> компонент и че </a:t>
            </a:r>
            <a:r>
              <a:rPr lang="bg-BG" dirty="0" err="1"/>
              <a:t>афективният</a:t>
            </a:r>
            <a:r>
              <a:rPr lang="bg-BG" dirty="0"/>
              <a:t> елемент често варира с оценъчния компонент в случай на естествени групи.</a:t>
            </a:r>
          </a:p>
        </p:txBody>
      </p:sp>
    </p:spTree>
    <p:extLst>
      <p:ext uri="{BB962C8B-B14F-4D97-AF65-F5344CB8AC3E}">
        <p14:creationId xmlns:p14="http://schemas.microsoft.com/office/powerpoint/2010/main" val="3141220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31B6F-14B3-3B46-942A-C78CF86F7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Относителни ефекти върху поведението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39C48-D392-574B-8D0F-4D711B0D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2400" b="0" i="0" dirty="0">
                <a:solidFill>
                  <a:srgbClr val="252525"/>
                </a:solidFill>
                <a:effectLst/>
                <a:latin typeface="Roboto" panose="02000000000000000000" pitchFamily="2" charset="0"/>
              </a:rPr>
              <a:t>потребителите развиват социална идентификация с виртуални групи и дори с платформи, които насърчават тези групи. </a:t>
            </a:r>
          </a:p>
          <a:p>
            <a:r>
              <a:rPr lang="bg-BG" sz="2400" dirty="0">
                <a:solidFill>
                  <a:srgbClr val="252525"/>
                </a:solidFill>
                <a:latin typeface="Roboto" panose="02000000000000000000" pitchFamily="2" charset="0"/>
              </a:rPr>
              <a:t>к</a:t>
            </a:r>
            <a:r>
              <a:rPr lang="bg-BG" sz="2400" b="0" i="0" dirty="0">
                <a:solidFill>
                  <a:srgbClr val="252525"/>
                </a:solidFill>
                <a:effectLst/>
                <a:latin typeface="Roboto" panose="02000000000000000000" pitchFamily="2" charset="0"/>
              </a:rPr>
              <a:t>огато член на онлайн социална мрежа развива идентификация към платформите на социалните медии, той или тя е по-вероятно да използва непрекъснато уебсайта и да участва с поведение към покупка. 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4151104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0A6CF-86DA-A34E-AF0A-A797A5519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Ефект на социалната идентичност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B9EC9-1507-A840-AD73-523AC2136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b="0" i="0" dirty="0">
                <a:solidFill>
                  <a:srgbClr val="252525"/>
                </a:solidFill>
                <a:effectLst/>
                <a:latin typeface="Roboto" panose="02000000000000000000" pitchFamily="2" charset="0"/>
              </a:rPr>
              <a:t>социалната идентичност е в състояние да служи като общ фактор, който движи едновременно поведението на потребителя да използва дигиталния ресурс и да предприеме покупка. </a:t>
            </a:r>
          </a:p>
          <a:p>
            <a:r>
              <a:rPr lang="bg-BG" b="0" i="0" dirty="0">
                <a:solidFill>
                  <a:srgbClr val="252525"/>
                </a:solidFill>
                <a:effectLst/>
                <a:latin typeface="Roboto" panose="02000000000000000000" pitchFamily="2" charset="0"/>
              </a:rPr>
              <a:t>ефектите от социалната идентификация върху поведението на потребителите са резултат от различни компоненти на идентичността. 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738755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1287C-0E3F-964A-8AD3-1F1B6E6F5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Задача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0F185-FFEC-4D4E-B74E-9D329446C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Проследете влиянието на когнитивното, оценъчното и </a:t>
            </a:r>
            <a:r>
              <a:rPr lang="bg-BG" dirty="0" err="1"/>
              <a:t>афективното</a:t>
            </a:r>
            <a:r>
              <a:rPr lang="bg-BG" dirty="0"/>
              <a:t> измерение върху познатия ви потребителски профил (този, който разработихте в предходното занятие).</a:t>
            </a:r>
          </a:p>
          <a:p>
            <a:pPr marL="0" indent="0">
              <a:buNone/>
            </a:pPr>
            <a:r>
              <a:rPr lang="bg-BG" dirty="0"/>
              <a:t>Разполагате с време за работа 30 мин.</a:t>
            </a:r>
          </a:p>
          <a:p>
            <a:r>
              <a:rPr lang="bg-BG" dirty="0"/>
              <a:t>Научете повече за трите измерения (самостоятелно проучване) и направете предположения за поведението на потребителите в мрежата (работите по познатия профил), под въздействието на тези три измерения.</a:t>
            </a:r>
          </a:p>
          <a:p>
            <a:pPr marL="0" indent="0">
              <a:buNone/>
            </a:pPr>
            <a:r>
              <a:rPr lang="bg-BG" dirty="0"/>
              <a:t>Разполагате с време за работа 30 мин.</a:t>
            </a:r>
          </a:p>
        </p:txBody>
      </p:sp>
    </p:spTree>
    <p:extLst>
      <p:ext uri="{BB962C8B-B14F-4D97-AF65-F5344CB8AC3E}">
        <p14:creationId xmlns:p14="http://schemas.microsoft.com/office/powerpoint/2010/main" val="729455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709</Words>
  <Application>Microsoft Macintosh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-apple-system</vt:lpstr>
      <vt:lpstr>Arial</vt:lpstr>
      <vt:lpstr>Calibri</vt:lpstr>
      <vt:lpstr>Calibri Light</vt:lpstr>
      <vt:lpstr>Roboto</vt:lpstr>
      <vt:lpstr>Office Theme</vt:lpstr>
      <vt:lpstr>Социална идентичност и потребителско поведение в социалните медии</vt:lpstr>
      <vt:lpstr>Социална идентичност &amp; Личностна идентичност</vt:lpstr>
      <vt:lpstr>Индивидът в групата</vt:lpstr>
      <vt:lpstr>Когнитивно измерение</vt:lpstr>
      <vt:lpstr>Оценъчно измерение</vt:lpstr>
      <vt:lpstr>Афективно измерение</vt:lpstr>
      <vt:lpstr>Относителни ефекти върху поведението</vt:lpstr>
      <vt:lpstr>Ефект на социалната идентичност</vt:lpstr>
      <vt:lpstr>Задача</vt:lpstr>
      <vt:lpstr>Използвана литература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Социална идентичност и потребителско поведение в социалните медии</dc:title>
  <dc:creator>Aleksey Potebnia</dc:creator>
  <cp:lastModifiedBy>Aleksey Potebnia</cp:lastModifiedBy>
  <cp:revision>2</cp:revision>
  <dcterms:created xsi:type="dcterms:W3CDTF">2021-12-21T08:46:44Z</dcterms:created>
  <dcterms:modified xsi:type="dcterms:W3CDTF">2021-12-21T14:20:09Z</dcterms:modified>
</cp:coreProperties>
</file>