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0"/>
  </p:notesMasterIdLst>
  <p:sldIdLst>
    <p:sldId id="256" r:id="rId2"/>
    <p:sldId id="859" r:id="rId3"/>
    <p:sldId id="1133" r:id="rId4"/>
    <p:sldId id="1148" r:id="rId5"/>
    <p:sldId id="1134" r:id="rId6"/>
    <p:sldId id="1150" r:id="rId7"/>
    <p:sldId id="1136" r:id="rId8"/>
    <p:sldId id="1138" r:id="rId9"/>
    <p:sldId id="1139" r:id="rId10"/>
    <p:sldId id="1152" r:id="rId11"/>
    <p:sldId id="1135" r:id="rId12"/>
    <p:sldId id="1151" r:id="rId13"/>
    <p:sldId id="303" r:id="rId14"/>
    <p:sldId id="1129" r:id="rId15"/>
    <p:sldId id="302" r:id="rId16"/>
    <p:sldId id="298" r:id="rId17"/>
    <p:sldId id="1140" r:id="rId18"/>
    <p:sldId id="1141" r:id="rId19"/>
    <p:sldId id="1142" r:id="rId20"/>
    <p:sldId id="307" r:id="rId21"/>
    <p:sldId id="306" r:id="rId22"/>
    <p:sldId id="301" r:id="rId23"/>
    <p:sldId id="299" r:id="rId24"/>
    <p:sldId id="1147" r:id="rId25"/>
    <p:sldId id="1145" r:id="rId26"/>
    <p:sldId id="1143" r:id="rId27"/>
    <p:sldId id="1144" r:id="rId28"/>
    <p:sldId id="106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0" autoAdjust="0"/>
    <p:restoredTop sz="94660"/>
  </p:normalViewPr>
  <p:slideViewPr>
    <p:cSldViewPr snapToGrid="0">
      <p:cViewPr varScale="1">
        <p:scale>
          <a:sx n="128" d="100"/>
          <a:sy n="128" d="100"/>
        </p:scale>
        <p:origin x="4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11C07C-78B5-4680-B4BC-058769CB653C}" type="datetimeFigureOut">
              <a:rPr lang="en-US" smtClean="0"/>
              <a:t>10/23/20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052829-99BF-40A8-84FB-6F60A3237202}" type="slidenum">
              <a:rPr lang="en-US" smtClean="0"/>
              <a:t>‹#›</a:t>
            </a:fld>
            <a:endParaRPr lang="en-US"/>
          </a:p>
        </p:txBody>
      </p:sp>
    </p:spTree>
    <p:extLst>
      <p:ext uri="{BB962C8B-B14F-4D97-AF65-F5344CB8AC3E}">
        <p14:creationId xmlns:p14="http://schemas.microsoft.com/office/powerpoint/2010/main" val="4120931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625BD3F-533F-7548-B4D6-CE15EBB66B4D}" type="datetime1">
              <a:rPr lang="en-US" smtClean="0"/>
              <a:t>10/23/20</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1360186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FDD504-4A92-5D4E-8A8F-3FF48F7B7765}" type="datetime1">
              <a:rPr lang="en-US" smtClean="0"/>
              <a:t>10/23/20</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1247165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DA5A1A-9346-1E48-9D76-BA80E011B061}" type="datetime1">
              <a:rPr lang="en-US" smtClean="0"/>
              <a:t>10/23/20</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2878051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7D7918-EEA6-B440-93BF-EA111AC2F5B0}" type="datetime1">
              <a:rPr lang="en-US" smtClean="0"/>
              <a:t>10/23/20</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3009642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9352FC-5124-E34D-A48A-C5FD57D311D2}" type="datetime1">
              <a:rPr lang="en-US" smtClean="0"/>
              <a:t>10/23/20</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3118052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A2E18E-AC42-8D4F-81A4-742F89329077}" type="datetime1">
              <a:rPr lang="en-US" smtClean="0"/>
              <a:t>10/23/20</a:t>
            </a:fld>
            <a:endParaRPr lang="en-US"/>
          </a:p>
        </p:txBody>
      </p:sp>
      <p:sp>
        <p:nvSpPr>
          <p:cNvPr id="6" name="Footer Placeholder 5"/>
          <p:cNvSpPr>
            <a:spLocks noGrp="1"/>
          </p:cNvSpPr>
          <p:nvPr>
            <p:ph type="ftr" sz="quarter" idx="11"/>
          </p:nvPr>
        </p:nvSpPr>
        <p:spPr/>
        <p:txBody>
          <a:bodyPr/>
          <a:lstStyle/>
          <a:p>
            <a:r>
              <a:rPr lang="en-US"/>
              <a:t>Kordon Consulting LLC</a:t>
            </a:r>
          </a:p>
        </p:txBody>
      </p:sp>
      <p:sp>
        <p:nvSpPr>
          <p:cNvPr id="7" name="Slide Number Placeholder 6"/>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727773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4321CE-425A-364C-9448-73E2AD21268A}" type="datetime1">
              <a:rPr lang="en-US" smtClean="0"/>
              <a:t>10/23/20</a:t>
            </a:fld>
            <a:endParaRPr lang="en-US"/>
          </a:p>
        </p:txBody>
      </p:sp>
      <p:sp>
        <p:nvSpPr>
          <p:cNvPr id="8" name="Footer Placeholder 7"/>
          <p:cNvSpPr>
            <a:spLocks noGrp="1"/>
          </p:cNvSpPr>
          <p:nvPr>
            <p:ph type="ftr" sz="quarter" idx="11"/>
          </p:nvPr>
        </p:nvSpPr>
        <p:spPr/>
        <p:txBody>
          <a:bodyPr/>
          <a:lstStyle/>
          <a:p>
            <a:r>
              <a:rPr lang="en-US"/>
              <a:t>Kordon Consulting LLC</a:t>
            </a:r>
          </a:p>
        </p:txBody>
      </p:sp>
      <p:sp>
        <p:nvSpPr>
          <p:cNvPr id="9" name="Slide Number Placeholder 8"/>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3320091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CE1904-4185-7A4F-9317-515F468CF1EE}" type="datetime1">
              <a:rPr lang="en-US" smtClean="0"/>
              <a:t>10/23/20</a:t>
            </a:fld>
            <a:endParaRPr lang="en-US"/>
          </a:p>
        </p:txBody>
      </p:sp>
      <p:sp>
        <p:nvSpPr>
          <p:cNvPr id="4" name="Footer Placeholder 3"/>
          <p:cNvSpPr>
            <a:spLocks noGrp="1"/>
          </p:cNvSpPr>
          <p:nvPr>
            <p:ph type="ftr" sz="quarter" idx="11"/>
          </p:nvPr>
        </p:nvSpPr>
        <p:spPr/>
        <p:txBody>
          <a:bodyPr/>
          <a:lstStyle/>
          <a:p>
            <a:r>
              <a:rPr lang="en-US"/>
              <a:t>Kordon Consulting LLC</a:t>
            </a:r>
          </a:p>
        </p:txBody>
      </p:sp>
      <p:sp>
        <p:nvSpPr>
          <p:cNvPr id="5" name="Slide Number Placeholder 4"/>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247755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6B865E-A3E5-734A-9F42-312D6A5DA7DE}" type="datetime1">
              <a:rPr lang="en-US" smtClean="0"/>
              <a:t>10/23/20</a:t>
            </a:fld>
            <a:endParaRPr lang="en-US"/>
          </a:p>
        </p:txBody>
      </p:sp>
      <p:sp>
        <p:nvSpPr>
          <p:cNvPr id="3" name="Footer Placeholder 2"/>
          <p:cNvSpPr>
            <a:spLocks noGrp="1"/>
          </p:cNvSpPr>
          <p:nvPr>
            <p:ph type="ftr" sz="quarter" idx="11"/>
          </p:nvPr>
        </p:nvSpPr>
        <p:spPr/>
        <p:txBody>
          <a:bodyPr/>
          <a:lstStyle/>
          <a:p>
            <a:r>
              <a:rPr lang="en-US"/>
              <a:t>Kordon Consulting LLC</a:t>
            </a:r>
          </a:p>
        </p:txBody>
      </p:sp>
      <p:sp>
        <p:nvSpPr>
          <p:cNvPr id="4" name="Slide Number Placeholder 3"/>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343106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E68901-69CA-4642-A9FB-1D6BEF35AC54}" type="datetime1">
              <a:rPr lang="en-US" smtClean="0"/>
              <a:t>10/23/20</a:t>
            </a:fld>
            <a:endParaRPr lang="en-US"/>
          </a:p>
        </p:txBody>
      </p:sp>
      <p:sp>
        <p:nvSpPr>
          <p:cNvPr id="6" name="Footer Placeholder 5"/>
          <p:cNvSpPr>
            <a:spLocks noGrp="1"/>
          </p:cNvSpPr>
          <p:nvPr>
            <p:ph type="ftr" sz="quarter" idx="11"/>
          </p:nvPr>
        </p:nvSpPr>
        <p:spPr/>
        <p:txBody>
          <a:bodyPr/>
          <a:lstStyle/>
          <a:p>
            <a:r>
              <a:rPr lang="en-US"/>
              <a:t>Kordon Consulting LLC</a:t>
            </a:r>
          </a:p>
        </p:txBody>
      </p:sp>
      <p:sp>
        <p:nvSpPr>
          <p:cNvPr id="7" name="Slide Number Placeholder 6"/>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1485210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C015BC8-21C2-704C-A7B6-7894901C76B9}" type="datetime1">
              <a:rPr lang="en-US" smtClean="0"/>
              <a:t>10/23/20</a:t>
            </a:fld>
            <a:endParaRPr lang="en-US"/>
          </a:p>
        </p:txBody>
      </p:sp>
      <p:sp>
        <p:nvSpPr>
          <p:cNvPr id="6" name="Footer Placeholder 5"/>
          <p:cNvSpPr>
            <a:spLocks noGrp="1"/>
          </p:cNvSpPr>
          <p:nvPr>
            <p:ph type="ftr" sz="quarter" idx="11"/>
          </p:nvPr>
        </p:nvSpPr>
        <p:spPr/>
        <p:txBody>
          <a:bodyPr/>
          <a:lstStyle/>
          <a:p>
            <a:r>
              <a:rPr lang="en-US"/>
              <a:t>Kordon Consulting LLC</a:t>
            </a:r>
          </a:p>
        </p:txBody>
      </p:sp>
      <p:sp>
        <p:nvSpPr>
          <p:cNvPr id="7" name="Slide Number Placeholder 6"/>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689348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F65B33-D408-1744-92EE-F0B0A7117144}" type="datetime1">
              <a:rPr lang="en-US" smtClean="0"/>
              <a:t>10/23/20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Kordon Consulting LLC</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0C78C2-CDE4-4FEF-94FB-F11C578D031C}" type="slidenum">
              <a:rPr lang="en-US" smtClean="0"/>
              <a:t>‹#›</a:t>
            </a:fld>
            <a:endParaRPr lang="en-US"/>
          </a:p>
        </p:txBody>
      </p:sp>
    </p:spTree>
    <p:extLst>
      <p:ext uri="{BB962C8B-B14F-4D97-AF65-F5344CB8AC3E}">
        <p14:creationId xmlns:p14="http://schemas.microsoft.com/office/powerpoint/2010/main" val="1589081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en.wikipedia.org/wiki/Taxonomy_(general)" TargetMode="External"/><Relationship Id="rId13" Type="http://schemas.openxmlformats.org/officeDocument/2006/relationships/hyperlink" Target="https://en.wikipedia.org/wiki/Watson_(computer)#cite_note-21" TargetMode="External"/><Relationship Id="rId18" Type="http://schemas.openxmlformats.org/officeDocument/2006/relationships/hyperlink" Target="https://en.wikipedia.org/wiki/Knowledge_representation" TargetMode="External"/><Relationship Id="rId3" Type="http://schemas.openxmlformats.org/officeDocument/2006/relationships/hyperlink" Target="https://en.wikipedia.org/wiki/Encyclopedia" TargetMode="External"/><Relationship Id="rId21" Type="http://schemas.openxmlformats.org/officeDocument/2006/relationships/hyperlink" Target="https://en.wikipedia.org/wiki/Open_domain_question_answering" TargetMode="External"/><Relationship Id="rId7" Type="http://schemas.openxmlformats.org/officeDocument/2006/relationships/hyperlink" Target="https://en.wikipedia.org/wiki/Literary_work" TargetMode="External"/><Relationship Id="rId12" Type="http://schemas.openxmlformats.org/officeDocument/2006/relationships/hyperlink" Target="https://en.wikipedia.org/wiki/YAGO_(database)" TargetMode="External"/><Relationship Id="rId17" Type="http://schemas.openxmlformats.org/officeDocument/2006/relationships/hyperlink" Target="https://en.wikipedia.org/wiki/Information_retrieval" TargetMode="External"/><Relationship Id="rId2" Type="http://schemas.openxmlformats.org/officeDocument/2006/relationships/image" Target="../media/image36.tiff"/><Relationship Id="rId16" Type="http://schemas.openxmlformats.org/officeDocument/2006/relationships/hyperlink" Target="https://en.wikipedia.org/wiki/Natural_language_processing" TargetMode="External"/><Relationship Id="rId20" Type="http://schemas.openxmlformats.org/officeDocument/2006/relationships/hyperlink" Target="https://en.wikipedia.org/wiki/Machine_learning" TargetMode="External"/><Relationship Id="rId1" Type="http://schemas.openxmlformats.org/officeDocument/2006/relationships/slideLayout" Target="../slideLayouts/slideLayout2.xml"/><Relationship Id="rId6" Type="http://schemas.openxmlformats.org/officeDocument/2006/relationships/hyperlink" Target="https://en.wikipedia.org/wiki/Newswire" TargetMode="External"/><Relationship Id="rId11" Type="http://schemas.openxmlformats.org/officeDocument/2006/relationships/hyperlink" Target="https://en.wikipedia.org/wiki/WordNet" TargetMode="External"/><Relationship Id="rId5" Type="http://schemas.openxmlformats.org/officeDocument/2006/relationships/hyperlink" Target="https://en.wikipedia.org/wiki/Thesaurus" TargetMode="External"/><Relationship Id="rId15" Type="http://schemas.openxmlformats.org/officeDocument/2006/relationships/hyperlink" Target="https://en.wikipedia.org/wiki/Question_answering" TargetMode="External"/><Relationship Id="rId10" Type="http://schemas.openxmlformats.org/officeDocument/2006/relationships/hyperlink" Target="https://en.wikipedia.org/wiki/DBPedia" TargetMode="External"/><Relationship Id="rId19" Type="http://schemas.openxmlformats.org/officeDocument/2006/relationships/hyperlink" Target="https://en.wikipedia.org/wiki/Automated_reasoning" TargetMode="External"/><Relationship Id="rId4" Type="http://schemas.openxmlformats.org/officeDocument/2006/relationships/hyperlink" Target="https://en.wikipedia.org/wiki/Dictionary" TargetMode="External"/><Relationship Id="rId9" Type="http://schemas.openxmlformats.org/officeDocument/2006/relationships/hyperlink" Target="https://en.wikipedia.org/wiki/Ontology_(information_science)" TargetMode="External"/><Relationship Id="rId14" Type="http://schemas.openxmlformats.org/officeDocument/2006/relationships/image" Target="../media/image37.tiff"/></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4514" y="447447"/>
            <a:ext cx="9383485" cy="2850923"/>
          </a:xfrm>
        </p:spPr>
        <p:txBody>
          <a:bodyPr>
            <a:normAutofit/>
          </a:bodyPr>
          <a:lstStyle/>
          <a:p>
            <a:r>
              <a:rPr lang="en-US" sz="4000" b="1" dirty="0"/>
              <a:t>Applied Artificial Intelligence</a:t>
            </a:r>
            <a:br>
              <a:rPr lang="en-US" sz="3600" dirty="0"/>
            </a:br>
            <a:br>
              <a:rPr lang="en-US" sz="3600" dirty="0"/>
            </a:br>
            <a:r>
              <a:rPr lang="en-US" sz="3600" b="1" dirty="0">
                <a:solidFill>
                  <a:srgbClr val="C00000"/>
                </a:solidFill>
              </a:rPr>
              <a:t>Lecture 15</a:t>
            </a:r>
            <a:br>
              <a:rPr lang="en-US" sz="3600" dirty="0"/>
            </a:br>
            <a:r>
              <a:rPr lang="en-US" sz="3600" b="1" dirty="0"/>
              <a:t> Applied AI in Natural Language Processing (NLP)</a:t>
            </a:r>
            <a:endParaRPr lang="en-US" sz="3600" b="1" dirty="0">
              <a:solidFill>
                <a:srgbClr val="002060"/>
              </a:solidFill>
            </a:endParaRPr>
          </a:p>
        </p:txBody>
      </p:sp>
      <p:sp>
        <p:nvSpPr>
          <p:cNvPr id="3" name="Subtitle 2"/>
          <p:cNvSpPr>
            <a:spLocks noGrp="1"/>
          </p:cNvSpPr>
          <p:nvPr>
            <p:ph type="subTitle" idx="1"/>
          </p:nvPr>
        </p:nvSpPr>
        <p:spPr>
          <a:xfrm>
            <a:off x="1523999" y="4613257"/>
            <a:ext cx="9144000" cy="1655762"/>
          </a:xfrm>
        </p:spPr>
        <p:txBody>
          <a:bodyPr/>
          <a:lstStyle/>
          <a:p>
            <a:r>
              <a:rPr lang="en-US" dirty="0"/>
              <a:t>Arthur Kordon</a:t>
            </a:r>
          </a:p>
          <a:p>
            <a:r>
              <a:rPr lang="en-US" dirty="0"/>
              <a:t>Kordon Consulting LLC</a:t>
            </a:r>
          </a:p>
        </p:txBody>
      </p:sp>
    </p:spTree>
    <p:extLst>
      <p:ext uri="{BB962C8B-B14F-4D97-AF65-F5344CB8AC3E}">
        <p14:creationId xmlns:p14="http://schemas.microsoft.com/office/powerpoint/2010/main" val="2889504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511" y="261961"/>
            <a:ext cx="10515600" cy="398550"/>
          </a:xfrm>
        </p:spPr>
        <p:txBody>
          <a:bodyPr>
            <a:normAutofit fontScale="90000"/>
          </a:bodyPr>
          <a:lstStyle/>
          <a:p>
            <a:r>
              <a:rPr lang="en-US" sz="2800" dirty="0"/>
              <a:t>Attention vs. Recurrent methods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10</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3" name="Picture 2">
            <a:extLst>
              <a:ext uri="{FF2B5EF4-FFF2-40B4-BE49-F238E27FC236}">
                <a16:creationId xmlns:a16="http://schemas.microsoft.com/office/drawing/2014/main" id="{993FEBBC-8C13-EA4D-9120-15CD72774CFB}"/>
              </a:ext>
            </a:extLst>
          </p:cNvPr>
          <p:cNvPicPr>
            <a:picLocks noChangeAspect="1"/>
          </p:cNvPicPr>
          <p:nvPr/>
        </p:nvPicPr>
        <p:blipFill>
          <a:blip r:embed="rId2"/>
          <a:stretch>
            <a:fillRect/>
          </a:stretch>
        </p:blipFill>
        <p:spPr>
          <a:xfrm>
            <a:off x="7060096" y="3009388"/>
            <a:ext cx="4517450" cy="3346962"/>
          </a:xfrm>
          <a:prstGeom prst="rect">
            <a:avLst/>
          </a:prstGeom>
        </p:spPr>
      </p:pic>
      <p:pic>
        <p:nvPicPr>
          <p:cNvPr id="6145" name="Picture 1" descr="page8image56209184">
            <a:extLst>
              <a:ext uri="{FF2B5EF4-FFF2-40B4-BE49-F238E27FC236}">
                <a16:creationId xmlns:a16="http://schemas.microsoft.com/office/drawing/2014/main" id="{38DB9B13-31E7-0E42-9699-32EFDDB6D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69" y="1461924"/>
            <a:ext cx="6494593" cy="172853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0">
            <a:extLst>
              <a:ext uri="{FF2B5EF4-FFF2-40B4-BE49-F238E27FC236}">
                <a16:creationId xmlns:a16="http://schemas.microsoft.com/office/drawing/2014/main" id="{B3C473CF-3B0C-C549-92CF-28F38696CB4A}"/>
              </a:ext>
            </a:extLst>
          </p:cNvPr>
          <p:cNvSpPr txBox="1">
            <a:spLocks noChangeArrowheads="1"/>
          </p:cNvSpPr>
          <p:nvPr/>
        </p:nvSpPr>
        <p:spPr bwMode="auto">
          <a:xfrm>
            <a:off x="526511" y="889376"/>
            <a:ext cx="1908576" cy="307777"/>
          </a:xfrm>
          <a:prstGeom prst="rect">
            <a:avLst/>
          </a:prstGeom>
          <a:solidFill>
            <a:schemeClr val="accent2">
              <a:lumMod val="20000"/>
              <a:lumOff val="80000"/>
            </a:schemeClr>
          </a:solidFill>
          <a:ln>
            <a:noFill/>
          </a:ln>
          <a:effectLst/>
        </p:spPr>
        <p:txBody>
          <a:bodyPr wrap="square">
            <a:spAutoFit/>
          </a:bodyPr>
          <a:lstStyle/>
          <a:p>
            <a:pPr algn="l" eaLnBrk="1" hangingPunct="1"/>
            <a:r>
              <a:rPr lang="en-US" altLang="en-US" sz="1400" b="1" dirty="0">
                <a:latin typeface="Arial" panose="020B0604020202020204" pitchFamily="34" charset="0"/>
              </a:rPr>
              <a:t>Recurrent method</a:t>
            </a:r>
          </a:p>
        </p:txBody>
      </p:sp>
      <p:sp>
        <p:nvSpPr>
          <p:cNvPr id="10" name="Text Box 10">
            <a:extLst>
              <a:ext uri="{FF2B5EF4-FFF2-40B4-BE49-F238E27FC236}">
                <a16:creationId xmlns:a16="http://schemas.microsoft.com/office/drawing/2014/main" id="{E699DC59-2DAF-394E-8039-55D63FF48F06}"/>
              </a:ext>
            </a:extLst>
          </p:cNvPr>
          <p:cNvSpPr txBox="1">
            <a:spLocks noChangeArrowheads="1"/>
          </p:cNvSpPr>
          <p:nvPr/>
        </p:nvSpPr>
        <p:spPr bwMode="auto">
          <a:xfrm>
            <a:off x="8364533" y="2642431"/>
            <a:ext cx="1908576" cy="307777"/>
          </a:xfrm>
          <a:prstGeom prst="rect">
            <a:avLst/>
          </a:prstGeom>
          <a:solidFill>
            <a:schemeClr val="accent6">
              <a:lumMod val="20000"/>
              <a:lumOff val="80000"/>
            </a:schemeClr>
          </a:solidFill>
          <a:ln>
            <a:noFill/>
          </a:ln>
          <a:effectLst/>
        </p:spPr>
        <p:txBody>
          <a:bodyPr wrap="square">
            <a:spAutoFit/>
          </a:bodyPr>
          <a:lstStyle/>
          <a:p>
            <a:pPr algn="l" eaLnBrk="1" hangingPunct="1"/>
            <a:r>
              <a:rPr lang="en-US" altLang="en-US" sz="1400" b="1" dirty="0">
                <a:latin typeface="Arial" panose="020B0604020202020204" pitchFamily="34" charset="0"/>
              </a:rPr>
              <a:t>Attention method</a:t>
            </a:r>
          </a:p>
        </p:txBody>
      </p:sp>
    </p:spTree>
    <p:extLst>
      <p:ext uri="{BB962C8B-B14F-4D97-AF65-F5344CB8AC3E}">
        <p14:creationId xmlns:p14="http://schemas.microsoft.com/office/powerpoint/2010/main" val="3765698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Transformers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11</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3" name="Picture 2">
            <a:extLst>
              <a:ext uri="{FF2B5EF4-FFF2-40B4-BE49-F238E27FC236}">
                <a16:creationId xmlns:a16="http://schemas.microsoft.com/office/drawing/2014/main" id="{B55BC767-E271-2B4C-A1AF-0427175403F5}"/>
              </a:ext>
            </a:extLst>
          </p:cNvPr>
          <p:cNvPicPr>
            <a:picLocks noChangeAspect="1"/>
          </p:cNvPicPr>
          <p:nvPr/>
        </p:nvPicPr>
        <p:blipFill>
          <a:blip r:embed="rId2"/>
          <a:stretch>
            <a:fillRect/>
          </a:stretch>
        </p:blipFill>
        <p:spPr>
          <a:xfrm>
            <a:off x="5094357" y="1291782"/>
            <a:ext cx="6502400" cy="3898900"/>
          </a:xfrm>
          <a:prstGeom prst="rect">
            <a:avLst/>
          </a:prstGeom>
        </p:spPr>
      </p:pic>
      <p:sp>
        <p:nvSpPr>
          <p:cNvPr id="5" name="TextBox 4">
            <a:extLst>
              <a:ext uri="{FF2B5EF4-FFF2-40B4-BE49-F238E27FC236}">
                <a16:creationId xmlns:a16="http://schemas.microsoft.com/office/drawing/2014/main" id="{D30AA084-BFA1-CA4D-A706-61BA93AEB615}"/>
              </a:ext>
            </a:extLst>
          </p:cNvPr>
          <p:cNvSpPr txBox="1"/>
          <p:nvPr/>
        </p:nvSpPr>
        <p:spPr>
          <a:xfrm>
            <a:off x="1849868" y="5190682"/>
            <a:ext cx="9069144" cy="1200329"/>
          </a:xfrm>
          <a:prstGeom prst="rect">
            <a:avLst/>
          </a:prstGeom>
          <a:noFill/>
        </p:spPr>
        <p:txBody>
          <a:bodyPr wrap="square" rtlCol="0">
            <a:spAutoFit/>
          </a:bodyPr>
          <a:lstStyle/>
          <a:p>
            <a:r>
              <a:rPr lang="en-US" b="1" dirty="0"/>
              <a:t>While Generative Pretrained Transformer GPT-2 weighed in at a measly 1.542 billion parameters (with smaller release versions at 117, 345, and 762 million), the full-sized GPT-3 has 175 billion parameters. GPT-3 was also matched with a larger dataset for pre-training: 570GB of text compared to 40GB for GPT-2.</a:t>
            </a:r>
          </a:p>
        </p:txBody>
      </p:sp>
      <p:pic>
        <p:nvPicPr>
          <p:cNvPr id="5124" name="Picture 4">
            <a:extLst>
              <a:ext uri="{FF2B5EF4-FFF2-40B4-BE49-F238E27FC236}">
                <a16:creationId xmlns:a16="http://schemas.microsoft.com/office/drawing/2014/main" id="{BBFA3F9F-6D87-4E40-8BDF-3979D29E2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243" y="1941643"/>
            <a:ext cx="5393635" cy="2071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235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A69FA1-4181-224F-813D-020419E11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6732" y="751675"/>
            <a:ext cx="7048181" cy="5604675"/>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15 agenda</a:t>
            </a:r>
          </a:p>
        </p:txBody>
      </p:sp>
      <p:pic>
        <p:nvPicPr>
          <p:cNvPr id="7" name="Picture 6"/>
          <p:cNvPicPr>
            <a:picLocks noChangeAspect="1"/>
          </p:cNvPicPr>
          <p:nvPr/>
        </p:nvPicPr>
        <p:blipFill>
          <a:blip r:embed="rId3"/>
          <a:stretch>
            <a:fillRect/>
          </a:stretch>
        </p:blipFill>
        <p:spPr>
          <a:xfrm>
            <a:off x="5600842" y="2466932"/>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12</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1001454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30941"/>
          </a:xfrm>
        </p:spPr>
        <p:txBody>
          <a:bodyPr>
            <a:normAutofit/>
          </a:bodyPr>
          <a:lstStyle/>
          <a:p>
            <a:r>
              <a:rPr lang="en-US" sz="2400" dirty="0"/>
              <a:t>Text Classification </a:t>
            </a:r>
          </a:p>
        </p:txBody>
      </p:sp>
      <p:sp>
        <p:nvSpPr>
          <p:cNvPr id="4" name="Footer Placeholder 3"/>
          <p:cNvSpPr>
            <a:spLocks noGrp="1"/>
          </p:cNvSpPr>
          <p:nvPr>
            <p:ph type="ftr" sz="quarter" idx="11"/>
          </p:nvPr>
        </p:nvSpPr>
        <p:spPr/>
        <p:txBody>
          <a:bodyPr/>
          <a:lstStyle/>
          <a:p>
            <a:r>
              <a:rPr lang="en-US"/>
              <a:t>Kordon Consulting LLC</a:t>
            </a:r>
            <a:endParaRPr lang="en-US" dirty="0"/>
          </a:p>
        </p:txBody>
      </p:sp>
      <p:sp>
        <p:nvSpPr>
          <p:cNvPr id="5" name="Slide Number Placeholder 4"/>
          <p:cNvSpPr>
            <a:spLocks noGrp="1"/>
          </p:cNvSpPr>
          <p:nvPr>
            <p:ph type="sldNum" sz="quarter" idx="12"/>
          </p:nvPr>
        </p:nvSpPr>
        <p:spPr/>
        <p:txBody>
          <a:bodyPr/>
          <a:lstStyle/>
          <a:p>
            <a:fld id="{5E6A3C3A-A029-4573-BC04-5DA27903A743}" type="slidenum">
              <a:rPr lang="en-US" smtClean="0"/>
              <a:t>13</a:t>
            </a:fld>
            <a:endParaRPr lang="en-US" dirty="0"/>
          </a:p>
        </p:txBody>
      </p:sp>
      <p:pic>
        <p:nvPicPr>
          <p:cNvPr id="14338" name="Picture 2" descr="http://images.bidnessetc.com/img/google-inc-updates-its-gmail-settings-improves-spam-detec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2650" y="1157073"/>
            <a:ext cx="3608173" cy="202959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152650" y="3412103"/>
            <a:ext cx="8095518" cy="1903036"/>
            <a:chOff x="628650" y="3936825"/>
            <a:chExt cx="8095518" cy="1903036"/>
          </a:xfrm>
        </p:grpSpPr>
        <p:pic>
          <p:nvPicPr>
            <p:cNvPr id="14342" name="Picture 6" descr="https://www.wired.com/images_blogs/gadgetlab/2013/05/gmail_desktop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3936825"/>
              <a:ext cx="8023653" cy="18429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521146" y="5562862"/>
              <a:ext cx="1203022" cy="276999"/>
            </a:xfrm>
            <a:prstGeom prst="rect">
              <a:avLst/>
            </a:prstGeom>
            <a:noFill/>
          </p:spPr>
          <p:txBody>
            <a:bodyPr wrap="none" rtlCol="0">
              <a:spAutoFit/>
            </a:bodyPr>
            <a:lstStyle/>
            <a:p>
              <a:r>
                <a:rPr lang="en-US" sz="1200" dirty="0"/>
                <a:t>www.wired.com</a:t>
              </a:r>
            </a:p>
          </p:txBody>
        </p:sp>
      </p:grpSp>
      <p:pic>
        <p:nvPicPr>
          <p:cNvPr id="14344" name="Picture 8" descr="https://wiredal.files.wordpress.com/2010/08/gmail_attachment.jpg?w=5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8450" y="1217776"/>
            <a:ext cx="3390900" cy="140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430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Extractive summaries</a:t>
            </a:r>
          </a:p>
        </p:txBody>
      </p:sp>
      <p:pic>
        <p:nvPicPr>
          <p:cNvPr id="7" name="Picture 6"/>
          <p:cNvPicPr>
            <a:picLocks noChangeAspect="1"/>
          </p:cNvPicPr>
          <p:nvPr/>
        </p:nvPicPr>
        <p:blipFill>
          <a:blip r:embed="rId2"/>
          <a:stretch>
            <a:fillRect/>
          </a:stretch>
        </p:blipFill>
        <p:spPr>
          <a:xfrm>
            <a:off x="3556889" y="2843863"/>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14</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3" name="Picture 2">
            <a:extLst>
              <a:ext uri="{FF2B5EF4-FFF2-40B4-BE49-F238E27FC236}">
                <a16:creationId xmlns:a16="http://schemas.microsoft.com/office/drawing/2014/main" id="{50AB7EF0-32A9-3147-90B9-45E9B0BC2804}"/>
              </a:ext>
            </a:extLst>
          </p:cNvPr>
          <p:cNvPicPr>
            <a:picLocks noChangeAspect="1"/>
          </p:cNvPicPr>
          <p:nvPr/>
        </p:nvPicPr>
        <p:blipFill>
          <a:blip r:embed="rId3"/>
          <a:stretch>
            <a:fillRect/>
          </a:stretch>
        </p:blipFill>
        <p:spPr>
          <a:xfrm>
            <a:off x="1453956" y="763676"/>
            <a:ext cx="8861707" cy="5646102"/>
          </a:xfrm>
          <a:prstGeom prst="rect">
            <a:avLst/>
          </a:prstGeom>
        </p:spPr>
      </p:pic>
      <p:sp>
        <p:nvSpPr>
          <p:cNvPr id="8" name="Content Placeholder 2">
            <a:extLst>
              <a:ext uri="{FF2B5EF4-FFF2-40B4-BE49-F238E27FC236}">
                <a16:creationId xmlns:a16="http://schemas.microsoft.com/office/drawing/2014/main" id="{948110FB-987E-FF4D-8575-5479BB403599}"/>
              </a:ext>
            </a:extLst>
          </p:cNvPr>
          <p:cNvSpPr txBox="1">
            <a:spLocks/>
          </p:cNvSpPr>
          <p:nvPr/>
        </p:nvSpPr>
        <p:spPr>
          <a:xfrm>
            <a:off x="182122" y="6330198"/>
            <a:ext cx="5245488" cy="391277"/>
          </a:xfrm>
          <a:prstGeom prst="rect">
            <a:avLst/>
          </a:prstGeom>
          <a:no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400" b="1" dirty="0"/>
              <a:t>https://data--flair-</a:t>
            </a:r>
            <a:r>
              <a:rPr lang="en-US" sz="1400" b="1" dirty="0" err="1"/>
              <a:t>training.cdn.ampproject.org</a:t>
            </a:r>
            <a:r>
              <a:rPr lang="en-US" sz="1400" b="1" dirty="0"/>
              <a:t>/c/s/data-</a:t>
            </a:r>
            <a:r>
              <a:rPr lang="en-US" sz="1400" b="1" dirty="0" err="1"/>
              <a:t>flair.training</a:t>
            </a:r>
            <a:r>
              <a:rPr lang="en-US" sz="1400" b="1" dirty="0"/>
              <a:t>/blogs/machine-learning-tutorial/amp</a:t>
            </a:r>
            <a:endParaRPr lang="en-US" sz="2000" b="1" dirty="0">
              <a:solidFill>
                <a:srgbClr val="C00000"/>
              </a:solidFill>
            </a:endParaRPr>
          </a:p>
        </p:txBody>
      </p:sp>
    </p:spTree>
    <p:extLst>
      <p:ext uri="{BB962C8B-B14F-4D97-AF65-F5344CB8AC3E}">
        <p14:creationId xmlns:p14="http://schemas.microsoft.com/office/powerpoint/2010/main" val="39324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Sentiment/Opinion Analysis</a:t>
            </a:r>
          </a:p>
        </p:txBody>
      </p:sp>
      <p:sp>
        <p:nvSpPr>
          <p:cNvPr id="4" name="Footer Placeholder 3"/>
          <p:cNvSpPr>
            <a:spLocks noGrp="1"/>
          </p:cNvSpPr>
          <p:nvPr>
            <p:ph type="ftr" sz="quarter" idx="11"/>
          </p:nvPr>
        </p:nvSpPr>
        <p:spPr/>
        <p:txBody>
          <a:bodyPr/>
          <a:lstStyle/>
          <a:p>
            <a:r>
              <a:rPr lang="en-US"/>
              <a:t>Kordon Consulting LLC</a:t>
            </a:r>
            <a:endParaRPr lang="en-US" dirty="0"/>
          </a:p>
        </p:txBody>
      </p:sp>
      <p:sp>
        <p:nvSpPr>
          <p:cNvPr id="5" name="Slide Number Placeholder 4"/>
          <p:cNvSpPr>
            <a:spLocks noGrp="1"/>
          </p:cNvSpPr>
          <p:nvPr>
            <p:ph type="sldNum" sz="quarter" idx="12"/>
          </p:nvPr>
        </p:nvSpPr>
        <p:spPr/>
        <p:txBody>
          <a:bodyPr/>
          <a:lstStyle/>
          <a:p>
            <a:fld id="{5E6A3C3A-A029-4573-BC04-5DA27903A743}" type="slidenum">
              <a:rPr lang="en-US" smtClean="0"/>
              <a:t>15</a:t>
            </a:fld>
            <a:endParaRPr lang="en-US" dirty="0"/>
          </a:p>
        </p:txBody>
      </p:sp>
      <p:pic>
        <p:nvPicPr>
          <p:cNvPr id="6" name="Picture 5"/>
          <p:cNvPicPr>
            <a:picLocks noChangeAspect="1"/>
          </p:cNvPicPr>
          <p:nvPr/>
        </p:nvPicPr>
        <p:blipFill>
          <a:blip r:embed="rId2"/>
          <a:stretch>
            <a:fillRect/>
          </a:stretch>
        </p:blipFill>
        <p:spPr>
          <a:xfrm>
            <a:off x="2277951" y="1342592"/>
            <a:ext cx="7636099" cy="4448609"/>
          </a:xfrm>
          <a:prstGeom prst="rect">
            <a:avLst/>
          </a:prstGeom>
        </p:spPr>
      </p:pic>
    </p:spTree>
    <p:extLst>
      <p:ext uri="{BB962C8B-B14F-4D97-AF65-F5344CB8AC3E}">
        <p14:creationId xmlns:p14="http://schemas.microsoft.com/office/powerpoint/2010/main" val="1762138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07157"/>
          </a:xfrm>
        </p:spPr>
        <p:txBody>
          <a:bodyPr>
            <a:normAutofit/>
          </a:bodyPr>
          <a:lstStyle/>
          <a:p>
            <a:r>
              <a:rPr lang="en-US" sz="2400" dirty="0"/>
              <a:t>NLP with statistical machine translation</a:t>
            </a:r>
          </a:p>
        </p:txBody>
      </p:sp>
      <p:sp>
        <p:nvSpPr>
          <p:cNvPr id="4" name="Footer Placeholder 3"/>
          <p:cNvSpPr>
            <a:spLocks noGrp="1"/>
          </p:cNvSpPr>
          <p:nvPr>
            <p:ph type="ftr" sz="quarter" idx="11"/>
          </p:nvPr>
        </p:nvSpPr>
        <p:spPr/>
        <p:txBody>
          <a:bodyPr/>
          <a:lstStyle/>
          <a:p>
            <a:r>
              <a:rPr lang="en-US"/>
              <a:t>Kordon Consulting LLC</a:t>
            </a:r>
            <a:endParaRPr lang="en-US" dirty="0"/>
          </a:p>
        </p:txBody>
      </p:sp>
      <p:sp>
        <p:nvSpPr>
          <p:cNvPr id="5" name="Slide Number Placeholder 4"/>
          <p:cNvSpPr>
            <a:spLocks noGrp="1"/>
          </p:cNvSpPr>
          <p:nvPr>
            <p:ph type="sldNum" sz="quarter" idx="12"/>
          </p:nvPr>
        </p:nvSpPr>
        <p:spPr/>
        <p:txBody>
          <a:bodyPr/>
          <a:lstStyle/>
          <a:p>
            <a:fld id="{5E6A3C3A-A029-4573-BC04-5DA27903A743}" type="slidenum">
              <a:rPr lang="en-US" smtClean="0"/>
              <a:t>16</a:t>
            </a:fld>
            <a:endParaRPr lang="en-US" dirty="0"/>
          </a:p>
        </p:txBody>
      </p:sp>
      <p:pic>
        <p:nvPicPr>
          <p:cNvPr id="6" name="Picture 5"/>
          <p:cNvPicPr>
            <a:picLocks noChangeAspect="1"/>
          </p:cNvPicPr>
          <p:nvPr/>
        </p:nvPicPr>
        <p:blipFill>
          <a:blip r:embed="rId2"/>
          <a:stretch>
            <a:fillRect/>
          </a:stretch>
        </p:blipFill>
        <p:spPr>
          <a:xfrm>
            <a:off x="2369823" y="1415083"/>
            <a:ext cx="7560172" cy="4142079"/>
          </a:xfrm>
          <a:prstGeom prst="rect">
            <a:avLst/>
          </a:prstGeom>
        </p:spPr>
      </p:pic>
      <p:sp>
        <p:nvSpPr>
          <p:cNvPr id="7" name="TextBox 6"/>
          <p:cNvSpPr txBox="1"/>
          <p:nvPr/>
        </p:nvSpPr>
        <p:spPr>
          <a:xfrm>
            <a:off x="6944499" y="5736550"/>
            <a:ext cx="2985497" cy="276999"/>
          </a:xfrm>
          <a:prstGeom prst="rect">
            <a:avLst/>
          </a:prstGeom>
          <a:noFill/>
        </p:spPr>
        <p:txBody>
          <a:bodyPr wrap="none" rtlCol="0">
            <a:spAutoFit/>
          </a:bodyPr>
          <a:lstStyle/>
          <a:p>
            <a:r>
              <a:rPr lang="en-US" sz="1200" dirty="0"/>
              <a:t>Image credit: Julia </a:t>
            </a:r>
            <a:r>
              <a:rPr lang="en-US" sz="1200" dirty="0" err="1"/>
              <a:t>Hockenmaier</a:t>
            </a:r>
            <a:r>
              <a:rPr lang="en-US" sz="1200" dirty="0"/>
              <a:t>, Intro to NLP</a:t>
            </a:r>
          </a:p>
        </p:txBody>
      </p:sp>
    </p:spTree>
    <p:extLst>
      <p:ext uri="{BB962C8B-B14F-4D97-AF65-F5344CB8AC3E}">
        <p14:creationId xmlns:p14="http://schemas.microsoft.com/office/powerpoint/2010/main" val="3472812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05763"/>
          </a:xfrm>
        </p:spPr>
        <p:txBody>
          <a:bodyPr>
            <a:normAutofit/>
          </a:bodyPr>
          <a:lstStyle/>
          <a:p>
            <a:r>
              <a:rPr lang="en-US" sz="2400" dirty="0"/>
              <a:t>How good is machine translation?</a:t>
            </a:r>
          </a:p>
        </p:txBody>
      </p:sp>
      <p:sp>
        <p:nvSpPr>
          <p:cNvPr id="4" name="Footer Placeholder 3"/>
          <p:cNvSpPr>
            <a:spLocks noGrp="1"/>
          </p:cNvSpPr>
          <p:nvPr>
            <p:ph type="ftr" sz="quarter" idx="11"/>
          </p:nvPr>
        </p:nvSpPr>
        <p:spPr/>
        <p:txBody>
          <a:bodyPr/>
          <a:lstStyle/>
          <a:p>
            <a:r>
              <a:rPr lang="en-US"/>
              <a:t>Kordon Consulting LLC</a:t>
            </a:r>
            <a:endParaRPr lang="en-US" dirty="0"/>
          </a:p>
        </p:txBody>
      </p:sp>
      <p:sp>
        <p:nvSpPr>
          <p:cNvPr id="5" name="Slide Number Placeholder 4"/>
          <p:cNvSpPr>
            <a:spLocks noGrp="1"/>
          </p:cNvSpPr>
          <p:nvPr>
            <p:ph type="sldNum" sz="quarter" idx="12"/>
          </p:nvPr>
        </p:nvSpPr>
        <p:spPr/>
        <p:txBody>
          <a:bodyPr/>
          <a:lstStyle/>
          <a:p>
            <a:fld id="{5E6A3C3A-A029-4573-BC04-5DA27903A743}" type="slidenum">
              <a:rPr lang="en-US" smtClean="0"/>
              <a:t>17</a:t>
            </a:fld>
            <a:endParaRPr lang="en-US" dirty="0"/>
          </a:p>
        </p:txBody>
      </p:sp>
      <p:pic>
        <p:nvPicPr>
          <p:cNvPr id="8" name="Picture 7">
            <a:extLst>
              <a:ext uri="{FF2B5EF4-FFF2-40B4-BE49-F238E27FC236}">
                <a16:creationId xmlns:a16="http://schemas.microsoft.com/office/drawing/2014/main" id="{607D9DC3-E3B6-BB4B-8087-B75D97D5C18C}"/>
              </a:ext>
            </a:extLst>
          </p:cNvPr>
          <p:cNvPicPr>
            <a:picLocks noChangeAspect="1"/>
          </p:cNvPicPr>
          <p:nvPr/>
        </p:nvPicPr>
        <p:blipFill>
          <a:blip r:embed="rId2"/>
          <a:stretch>
            <a:fillRect/>
          </a:stretch>
        </p:blipFill>
        <p:spPr>
          <a:xfrm>
            <a:off x="7079353" y="2350295"/>
            <a:ext cx="4173146" cy="2726648"/>
          </a:xfrm>
          <a:prstGeom prst="rect">
            <a:avLst/>
          </a:prstGeom>
        </p:spPr>
      </p:pic>
      <p:pic>
        <p:nvPicPr>
          <p:cNvPr id="9" name="Picture 8">
            <a:extLst>
              <a:ext uri="{FF2B5EF4-FFF2-40B4-BE49-F238E27FC236}">
                <a16:creationId xmlns:a16="http://schemas.microsoft.com/office/drawing/2014/main" id="{2E162BB7-7F31-FB4D-8572-CDAC9178C25C}"/>
              </a:ext>
            </a:extLst>
          </p:cNvPr>
          <p:cNvPicPr>
            <a:picLocks noChangeAspect="1"/>
          </p:cNvPicPr>
          <p:nvPr/>
        </p:nvPicPr>
        <p:blipFill>
          <a:blip r:embed="rId3"/>
          <a:stretch>
            <a:fillRect/>
          </a:stretch>
        </p:blipFill>
        <p:spPr>
          <a:xfrm>
            <a:off x="838200" y="1633828"/>
            <a:ext cx="4580995" cy="4722522"/>
          </a:xfrm>
          <a:prstGeom prst="rect">
            <a:avLst/>
          </a:prstGeom>
        </p:spPr>
      </p:pic>
      <p:sp>
        <p:nvSpPr>
          <p:cNvPr id="10" name="Text Box 10">
            <a:extLst>
              <a:ext uri="{FF2B5EF4-FFF2-40B4-BE49-F238E27FC236}">
                <a16:creationId xmlns:a16="http://schemas.microsoft.com/office/drawing/2014/main" id="{4BE5C80B-BFE2-9A49-96B4-AC1948DF6A71}"/>
              </a:ext>
            </a:extLst>
          </p:cNvPr>
          <p:cNvSpPr txBox="1">
            <a:spLocks noChangeArrowheads="1"/>
          </p:cNvSpPr>
          <p:nvPr/>
        </p:nvSpPr>
        <p:spPr bwMode="auto">
          <a:xfrm>
            <a:off x="944305" y="1198469"/>
            <a:ext cx="2164375" cy="307777"/>
          </a:xfrm>
          <a:prstGeom prst="rect">
            <a:avLst/>
          </a:prstGeom>
          <a:solidFill>
            <a:schemeClr val="accent6">
              <a:lumMod val="40000"/>
              <a:lumOff val="60000"/>
            </a:schemeClr>
          </a:solidFill>
          <a:ln>
            <a:noFill/>
          </a:ln>
          <a:effectLst/>
        </p:spPr>
        <p:txBody>
          <a:bodyPr wrap="none">
            <a:spAutoFit/>
          </a:bodyPr>
          <a:lstStyle/>
          <a:p>
            <a:pPr algn="l" eaLnBrk="1" hangingPunct="1"/>
            <a:r>
              <a:rPr lang="en-US" altLang="en-US" sz="1400" b="1" dirty="0">
                <a:latin typeface="Arial" panose="020B0604020202020204" pitchFamily="34" charset="0"/>
              </a:rPr>
              <a:t>Generic text from news</a:t>
            </a:r>
          </a:p>
        </p:txBody>
      </p:sp>
      <p:sp>
        <p:nvSpPr>
          <p:cNvPr id="11" name="Text Box 10">
            <a:extLst>
              <a:ext uri="{FF2B5EF4-FFF2-40B4-BE49-F238E27FC236}">
                <a16:creationId xmlns:a16="http://schemas.microsoft.com/office/drawing/2014/main" id="{29990D2A-9141-204B-8F51-99A88ADBC23B}"/>
              </a:ext>
            </a:extLst>
          </p:cNvPr>
          <p:cNvSpPr txBox="1">
            <a:spLocks noChangeArrowheads="1"/>
          </p:cNvSpPr>
          <p:nvPr/>
        </p:nvSpPr>
        <p:spPr bwMode="auto">
          <a:xfrm>
            <a:off x="7272991" y="1198468"/>
            <a:ext cx="1457450" cy="307777"/>
          </a:xfrm>
          <a:prstGeom prst="rect">
            <a:avLst/>
          </a:prstGeom>
          <a:solidFill>
            <a:srgbClr val="FF0000"/>
          </a:solidFill>
          <a:ln>
            <a:noFill/>
          </a:ln>
          <a:effectLst/>
        </p:spPr>
        <p:txBody>
          <a:bodyPr wrap="none">
            <a:spAutoFit/>
          </a:bodyPr>
          <a:lstStyle/>
          <a:p>
            <a:pPr algn="l" eaLnBrk="1" hangingPunct="1"/>
            <a:r>
              <a:rPr lang="en-US" altLang="en-US" sz="1400" b="1" dirty="0">
                <a:latin typeface="Arial" panose="020B0604020202020204" pitchFamily="34" charset="0"/>
              </a:rPr>
              <a:t>Art-related text</a:t>
            </a:r>
          </a:p>
        </p:txBody>
      </p:sp>
    </p:spTree>
    <p:extLst>
      <p:ext uri="{BB962C8B-B14F-4D97-AF65-F5344CB8AC3E}">
        <p14:creationId xmlns:p14="http://schemas.microsoft.com/office/powerpoint/2010/main" val="3905837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796066"/>
          </a:xfrm>
        </p:spPr>
        <p:txBody>
          <a:bodyPr>
            <a:normAutofit/>
          </a:bodyPr>
          <a:lstStyle/>
          <a:p>
            <a:r>
              <a:rPr lang="en-US" sz="2400" dirty="0"/>
              <a:t>Can I automatically translate my book from English to Bulgarian?</a:t>
            </a:r>
          </a:p>
        </p:txBody>
      </p:sp>
      <p:sp>
        <p:nvSpPr>
          <p:cNvPr id="4" name="Footer Placeholder 3"/>
          <p:cNvSpPr>
            <a:spLocks noGrp="1"/>
          </p:cNvSpPr>
          <p:nvPr>
            <p:ph type="ftr" sz="quarter" idx="11"/>
          </p:nvPr>
        </p:nvSpPr>
        <p:spPr/>
        <p:txBody>
          <a:bodyPr/>
          <a:lstStyle/>
          <a:p>
            <a:r>
              <a:rPr lang="en-US"/>
              <a:t>Kordon Consulting LLC</a:t>
            </a:r>
            <a:endParaRPr lang="en-US" dirty="0"/>
          </a:p>
        </p:txBody>
      </p:sp>
      <p:sp>
        <p:nvSpPr>
          <p:cNvPr id="5" name="Slide Number Placeholder 4"/>
          <p:cNvSpPr>
            <a:spLocks noGrp="1"/>
          </p:cNvSpPr>
          <p:nvPr>
            <p:ph type="sldNum" sz="quarter" idx="12"/>
          </p:nvPr>
        </p:nvSpPr>
        <p:spPr/>
        <p:txBody>
          <a:bodyPr/>
          <a:lstStyle/>
          <a:p>
            <a:fld id="{5E6A3C3A-A029-4573-BC04-5DA27903A743}" type="slidenum">
              <a:rPr lang="en-US" smtClean="0"/>
              <a:t>18</a:t>
            </a:fld>
            <a:endParaRPr lang="en-US" dirty="0"/>
          </a:p>
        </p:txBody>
      </p:sp>
      <p:pic>
        <p:nvPicPr>
          <p:cNvPr id="3" name="Picture 2">
            <a:extLst>
              <a:ext uri="{FF2B5EF4-FFF2-40B4-BE49-F238E27FC236}">
                <a16:creationId xmlns:a16="http://schemas.microsoft.com/office/drawing/2014/main" id="{FA3CC1CF-CBD2-614A-8B6F-F0ED3B7CE21B}"/>
              </a:ext>
            </a:extLst>
          </p:cNvPr>
          <p:cNvPicPr>
            <a:picLocks noChangeAspect="1"/>
          </p:cNvPicPr>
          <p:nvPr/>
        </p:nvPicPr>
        <p:blipFill>
          <a:blip r:embed="rId2"/>
          <a:stretch>
            <a:fillRect/>
          </a:stretch>
        </p:blipFill>
        <p:spPr>
          <a:xfrm>
            <a:off x="838200" y="1768214"/>
            <a:ext cx="4521210" cy="4588136"/>
          </a:xfrm>
          <a:prstGeom prst="rect">
            <a:avLst/>
          </a:prstGeom>
        </p:spPr>
      </p:pic>
      <p:sp>
        <p:nvSpPr>
          <p:cNvPr id="6" name="TextBox 5">
            <a:extLst>
              <a:ext uri="{FF2B5EF4-FFF2-40B4-BE49-F238E27FC236}">
                <a16:creationId xmlns:a16="http://schemas.microsoft.com/office/drawing/2014/main" id="{68A7060A-0214-DB4C-B60C-F754A310E530}"/>
              </a:ext>
            </a:extLst>
          </p:cNvPr>
          <p:cNvSpPr txBox="1"/>
          <p:nvPr/>
        </p:nvSpPr>
        <p:spPr>
          <a:xfrm>
            <a:off x="6518238" y="2067205"/>
            <a:ext cx="3270324" cy="4370427"/>
          </a:xfrm>
          <a:prstGeom prst="rect">
            <a:avLst/>
          </a:prstGeom>
          <a:noFill/>
        </p:spPr>
        <p:txBody>
          <a:bodyPr wrap="square" rtlCol="0">
            <a:spAutoFit/>
          </a:bodyPr>
          <a:lstStyle/>
          <a:p>
            <a:r>
              <a:rPr lang="bg-BG" sz="2000" b="1" dirty="0"/>
              <a:t>Независимо дали ни</a:t>
            </a:r>
            <a:r>
              <a:rPr lang="bg-BG" sz="2000" dirty="0"/>
              <a:t> харесва или не, Изкуственият интелект (ИИ) нахлу </a:t>
            </a:r>
            <a:r>
              <a:rPr lang="bg-BG" sz="2000" b="1" dirty="0"/>
              <a:t>стремително </a:t>
            </a:r>
            <a:r>
              <a:rPr lang="bg-BG" sz="2000" dirty="0"/>
              <a:t>в живота ни. Някои са </a:t>
            </a:r>
            <a:r>
              <a:rPr lang="bg-BG" sz="2000" b="1" dirty="0"/>
              <a:t>ентусиазирани</a:t>
            </a:r>
            <a:r>
              <a:rPr lang="bg-BG" sz="2000" dirty="0"/>
              <a:t> от новите възможности, които </a:t>
            </a:r>
            <a:r>
              <a:rPr lang="bg-BG" sz="2000" b="1" dirty="0"/>
              <a:t>се</a:t>
            </a:r>
            <a:r>
              <a:rPr lang="bg-BG" sz="2000" dirty="0"/>
              <a:t> </a:t>
            </a:r>
            <a:r>
              <a:rPr lang="bg-BG" sz="2000" b="1" dirty="0"/>
              <a:t>разкриват от </a:t>
            </a:r>
            <a:r>
              <a:rPr lang="bg-BG" sz="2000" dirty="0"/>
              <a:t>тази магическа технология. Други се страхуват за работата си, очаквайки </a:t>
            </a:r>
            <a:r>
              <a:rPr lang="bg-BG" sz="2000" b="1" dirty="0"/>
              <a:t>с тревога</a:t>
            </a:r>
            <a:r>
              <a:rPr lang="bg-BG" sz="2000" dirty="0"/>
              <a:t> нашествието на роботите.</a:t>
            </a:r>
            <a:endParaRPr lang="en-US" sz="2000" dirty="0"/>
          </a:p>
          <a:p>
            <a:endParaRPr lang="en-US" dirty="0"/>
          </a:p>
        </p:txBody>
      </p:sp>
      <p:sp>
        <p:nvSpPr>
          <p:cNvPr id="11" name="Text Box 10">
            <a:extLst>
              <a:ext uri="{FF2B5EF4-FFF2-40B4-BE49-F238E27FC236}">
                <a16:creationId xmlns:a16="http://schemas.microsoft.com/office/drawing/2014/main" id="{00BC6D23-D357-8A44-80C0-C997186DF8EE}"/>
              </a:ext>
            </a:extLst>
          </p:cNvPr>
          <p:cNvSpPr txBox="1">
            <a:spLocks noChangeArrowheads="1"/>
          </p:cNvSpPr>
          <p:nvPr/>
        </p:nvSpPr>
        <p:spPr bwMode="auto">
          <a:xfrm>
            <a:off x="1804916" y="1192798"/>
            <a:ext cx="2023311" cy="307777"/>
          </a:xfrm>
          <a:prstGeom prst="rect">
            <a:avLst/>
          </a:prstGeom>
          <a:solidFill>
            <a:schemeClr val="accent4">
              <a:lumMod val="20000"/>
              <a:lumOff val="80000"/>
            </a:schemeClr>
          </a:solidFill>
          <a:ln>
            <a:noFill/>
          </a:ln>
          <a:effectLst/>
        </p:spPr>
        <p:txBody>
          <a:bodyPr wrap="none">
            <a:spAutoFit/>
          </a:bodyPr>
          <a:lstStyle/>
          <a:p>
            <a:pPr algn="l" eaLnBrk="1" hangingPunct="1"/>
            <a:r>
              <a:rPr lang="en-US" altLang="en-US" sz="1400" b="1" dirty="0">
                <a:latin typeface="Arial" panose="020B0604020202020204" pitchFamily="34" charset="0"/>
              </a:rPr>
              <a:t>Automatic translation</a:t>
            </a:r>
          </a:p>
        </p:txBody>
      </p:sp>
      <p:sp>
        <p:nvSpPr>
          <p:cNvPr id="12" name="Text Box 10">
            <a:extLst>
              <a:ext uri="{FF2B5EF4-FFF2-40B4-BE49-F238E27FC236}">
                <a16:creationId xmlns:a16="http://schemas.microsoft.com/office/drawing/2014/main" id="{8A11D169-F35D-7044-B9E6-F5612DEF3BB2}"/>
              </a:ext>
            </a:extLst>
          </p:cNvPr>
          <p:cNvSpPr txBox="1">
            <a:spLocks noChangeArrowheads="1"/>
          </p:cNvSpPr>
          <p:nvPr/>
        </p:nvSpPr>
        <p:spPr bwMode="auto">
          <a:xfrm>
            <a:off x="6755227" y="1194591"/>
            <a:ext cx="1883849" cy="307777"/>
          </a:xfrm>
          <a:prstGeom prst="rect">
            <a:avLst/>
          </a:prstGeom>
          <a:solidFill>
            <a:schemeClr val="accent6">
              <a:lumMod val="20000"/>
              <a:lumOff val="80000"/>
            </a:schemeClr>
          </a:solidFill>
          <a:ln>
            <a:noFill/>
          </a:ln>
          <a:effectLst/>
        </p:spPr>
        <p:txBody>
          <a:bodyPr wrap="none">
            <a:spAutoFit/>
          </a:bodyPr>
          <a:lstStyle/>
          <a:p>
            <a:pPr algn="l" eaLnBrk="1" hangingPunct="1"/>
            <a:r>
              <a:rPr lang="en-US" altLang="en-US" sz="1400" b="1" dirty="0">
                <a:latin typeface="Arial" panose="020B0604020202020204" pitchFamily="34" charset="0"/>
              </a:rPr>
              <a:t>Author’s translation</a:t>
            </a:r>
          </a:p>
        </p:txBody>
      </p:sp>
    </p:spTree>
    <p:extLst>
      <p:ext uri="{BB962C8B-B14F-4D97-AF65-F5344CB8AC3E}">
        <p14:creationId xmlns:p14="http://schemas.microsoft.com/office/powerpoint/2010/main" val="2509368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07157"/>
          </a:xfrm>
        </p:spPr>
        <p:txBody>
          <a:bodyPr>
            <a:normAutofit/>
          </a:bodyPr>
          <a:lstStyle/>
          <a:p>
            <a:r>
              <a:rPr lang="en-US" sz="2400" dirty="0"/>
              <a:t>NLP as a Grammar teacher</a:t>
            </a:r>
          </a:p>
        </p:txBody>
      </p:sp>
      <p:sp>
        <p:nvSpPr>
          <p:cNvPr id="4" name="Footer Placeholder 3"/>
          <p:cNvSpPr>
            <a:spLocks noGrp="1"/>
          </p:cNvSpPr>
          <p:nvPr>
            <p:ph type="ftr" sz="quarter" idx="11"/>
          </p:nvPr>
        </p:nvSpPr>
        <p:spPr/>
        <p:txBody>
          <a:bodyPr/>
          <a:lstStyle/>
          <a:p>
            <a:r>
              <a:rPr lang="en-US"/>
              <a:t>Kordon Consulting LLC</a:t>
            </a:r>
            <a:endParaRPr lang="en-US" dirty="0"/>
          </a:p>
        </p:txBody>
      </p:sp>
      <p:sp>
        <p:nvSpPr>
          <p:cNvPr id="5" name="Slide Number Placeholder 4"/>
          <p:cNvSpPr>
            <a:spLocks noGrp="1"/>
          </p:cNvSpPr>
          <p:nvPr>
            <p:ph type="sldNum" sz="quarter" idx="12"/>
          </p:nvPr>
        </p:nvSpPr>
        <p:spPr/>
        <p:txBody>
          <a:bodyPr/>
          <a:lstStyle/>
          <a:p>
            <a:fld id="{5E6A3C3A-A029-4573-BC04-5DA27903A743}" type="slidenum">
              <a:rPr lang="en-US" smtClean="0"/>
              <a:t>19</a:t>
            </a:fld>
            <a:endParaRPr lang="en-US" dirty="0"/>
          </a:p>
        </p:txBody>
      </p:sp>
      <p:pic>
        <p:nvPicPr>
          <p:cNvPr id="3" name="Picture 2">
            <a:extLst>
              <a:ext uri="{FF2B5EF4-FFF2-40B4-BE49-F238E27FC236}">
                <a16:creationId xmlns:a16="http://schemas.microsoft.com/office/drawing/2014/main" id="{E8A5D7D4-3E7A-DF4D-A2B4-DD84FAEAE106}"/>
              </a:ext>
            </a:extLst>
          </p:cNvPr>
          <p:cNvPicPr>
            <a:picLocks noChangeAspect="1"/>
          </p:cNvPicPr>
          <p:nvPr/>
        </p:nvPicPr>
        <p:blipFill>
          <a:blip r:embed="rId2"/>
          <a:stretch>
            <a:fillRect/>
          </a:stretch>
        </p:blipFill>
        <p:spPr>
          <a:xfrm>
            <a:off x="554542" y="2084866"/>
            <a:ext cx="5986107" cy="1573208"/>
          </a:xfrm>
          <a:prstGeom prst="rect">
            <a:avLst/>
          </a:prstGeom>
        </p:spPr>
      </p:pic>
      <p:pic>
        <p:nvPicPr>
          <p:cNvPr id="8" name="Picture 7">
            <a:extLst>
              <a:ext uri="{FF2B5EF4-FFF2-40B4-BE49-F238E27FC236}">
                <a16:creationId xmlns:a16="http://schemas.microsoft.com/office/drawing/2014/main" id="{154CC898-F82B-2945-B70D-0CDF36BF40C6}"/>
              </a:ext>
            </a:extLst>
          </p:cNvPr>
          <p:cNvPicPr>
            <a:picLocks noChangeAspect="1"/>
          </p:cNvPicPr>
          <p:nvPr/>
        </p:nvPicPr>
        <p:blipFill>
          <a:blip r:embed="rId3"/>
          <a:stretch>
            <a:fillRect/>
          </a:stretch>
        </p:blipFill>
        <p:spPr>
          <a:xfrm>
            <a:off x="6843059" y="1578828"/>
            <a:ext cx="4129741" cy="3315706"/>
          </a:xfrm>
          <a:prstGeom prst="rect">
            <a:avLst/>
          </a:prstGeom>
        </p:spPr>
      </p:pic>
    </p:spTree>
    <p:extLst>
      <p:ext uri="{BB962C8B-B14F-4D97-AF65-F5344CB8AC3E}">
        <p14:creationId xmlns:p14="http://schemas.microsoft.com/office/powerpoint/2010/main" val="3450814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A69FA1-4181-224F-813D-020419E11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6732" y="751675"/>
            <a:ext cx="7048181" cy="5604675"/>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15 agenda</a:t>
            </a:r>
          </a:p>
        </p:txBody>
      </p:sp>
      <p:pic>
        <p:nvPicPr>
          <p:cNvPr id="7" name="Picture 6"/>
          <p:cNvPicPr>
            <a:picLocks noChangeAspect="1"/>
          </p:cNvPicPr>
          <p:nvPr/>
        </p:nvPicPr>
        <p:blipFill>
          <a:blip r:embed="rId3"/>
          <a:stretch>
            <a:fillRect/>
          </a:stretch>
        </p:blipFill>
        <p:spPr>
          <a:xfrm>
            <a:off x="5299628" y="950104"/>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3931654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cdn.geekwire.com/wp-content/uploads/2014/11/amazonecho-620x447.png"/>
          <p:cNvPicPr>
            <a:picLocks noChangeAspect="1" noChangeArrowheads="1"/>
          </p:cNvPicPr>
          <p:nvPr/>
        </p:nvPicPr>
        <p:blipFill rotWithShape="1">
          <a:blip r:embed="rId2">
            <a:extLst>
              <a:ext uri="{28A0092B-C50C-407E-A947-70E740481C1C}">
                <a14:useLocalDpi xmlns:a14="http://schemas.microsoft.com/office/drawing/2010/main" val="0"/>
              </a:ext>
            </a:extLst>
          </a:blip>
          <a:srcRect l="27872"/>
          <a:stretch/>
        </p:blipFill>
        <p:spPr bwMode="auto">
          <a:xfrm>
            <a:off x="2946916" y="455828"/>
            <a:ext cx="6404960" cy="64021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139426"/>
            <a:ext cx="10515600" cy="1325563"/>
          </a:xfrm>
        </p:spPr>
        <p:txBody>
          <a:bodyPr>
            <a:normAutofit/>
          </a:bodyPr>
          <a:lstStyle/>
          <a:p>
            <a:r>
              <a:rPr lang="en-US" sz="2400" dirty="0"/>
              <a:t>Natural language instruction </a:t>
            </a:r>
          </a:p>
        </p:txBody>
      </p:sp>
      <p:sp>
        <p:nvSpPr>
          <p:cNvPr id="3" name="Content Placeholder 2"/>
          <p:cNvSpPr>
            <a:spLocks noGrp="1"/>
          </p:cNvSpPr>
          <p:nvPr>
            <p:ph idx="1"/>
          </p:nvPr>
        </p:nvSpPr>
        <p:spPr/>
        <p:txBody>
          <a:bodyPr>
            <a:normAutofit/>
          </a:bodyPr>
          <a:lstStyle/>
          <a:p>
            <a:endParaRPr lang="en-US" sz="2600" dirty="0"/>
          </a:p>
          <a:p>
            <a:endParaRPr lang="en-US" sz="2600" dirty="0"/>
          </a:p>
          <a:p>
            <a:endParaRPr lang="en-US" sz="2600" dirty="0"/>
          </a:p>
          <a:p>
            <a:endParaRPr lang="en-US" sz="2600" dirty="0"/>
          </a:p>
          <a:p>
            <a:endParaRPr lang="en-US" sz="2600" dirty="0"/>
          </a:p>
          <a:p>
            <a:endParaRPr lang="en-US" sz="2600" dirty="0"/>
          </a:p>
          <a:p>
            <a:endParaRPr lang="en-US" sz="2600" dirty="0"/>
          </a:p>
          <a:p>
            <a:endParaRPr lang="en-US" sz="2600" dirty="0"/>
          </a:p>
          <a:p>
            <a:pPr marL="0" indent="0">
              <a:buNone/>
            </a:pPr>
            <a:endParaRPr lang="en-US" sz="2600" dirty="0"/>
          </a:p>
          <a:p>
            <a:endParaRPr lang="en-US" sz="2600" dirty="0"/>
          </a:p>
          <a:p>
            <a:endParaRPr lang="en-US" sz="2600" dirty="0"/>
          </a:p>
          <a:p>
            <a:endParaRPr lang="en-US" sz="2600" dirty="0"/>
          </a:p>
          <a:p>
            <a:endParaRPr lang="en-US" sz="2600" dirty="0"/>
          </a:p>
        </p:txBody>
      </p:sp>
      <p:sp>
        <p:nvSpPr>
          <p:cNvPr id="4" name="Footer Placeholder 3"/>
          <p:cNvSpPr>
            <a:spLocks noGrp="1"/>
          </p:cNvSpPr>
          <p:nvPr>
            <p:ph type="ftr" sz="quarter" idx="11"/>
          </p:nvPr>
        </p:nvSpPr>
        <p:spPr/>
        <p:txBody>
          <a:bodyPr/>
          <a:lstStyle/>
          <a:p>
            <a:r>
              <a:rPr lang="en-US"/>
              <a:t>Kordon Consulting LLC</a:t>
            </a:r>
            <a:endParaRPr lang="en-US" dirty="0"/>
          </a:p>
        </p:txBody>
      </p:sp>
      <p:sp>
        <p:nvSpPr>
          <p:cNvPr id="5" name="Slide Number Placeholder 4"/>
          <p:cNvSpPr>
            <a:spLocks noGrp="1"/>
          </p:cNvSpPr>
          <p:nvPr>
            <p:ph type="sldNum" sz="quarter" idx="12"/>
          </p:nvPr>
        </p:nvSpPr>
        <p:spPr/>
        <p:txBody>
          <a:bodyPr/>
          <a:lstStyle/>
          <a:p>
            <a:fld id="{5E6A3C3A-A029-4573-BC04-5DA27903A743}" type="slidenum">
              <a:rPr lang="en-US" smtClean="0"/>
              <a:t>20</a:t>
            </a:fld>
            <a:endParaRPr lang="en-US" dirty="0"/>
          </a:p>
        </p:txBody>
      </p:sp>
    </p:spTree>
    <p:extLst>
      <p:ext uri="{BB962C8B-B14F-4D97-AF65-F5344CB8AC3E}">
        <p14:creationId xmlns:p14="http://schemas.microsoft.com/office/powerpoint/2010/main" val="2693297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137" y="0"/>
            <a:ext cx="10515600" cy="559398"/>
          </a:xfrm>
        </p:spPr>
        <p:txBody>
          <a:bodyPr>
            <a:normAutofit/>
          </a:bodyPr>
          <a:lstStyle/>
          <a:p>
            <a:r>
              <a:rPr lang="en-US" sz="2400" dirty="0"/>
              <a:t>Question answering</a:t>
            </a:r>
          </a:p>
        </p:txBody>
      </p:sp>
      <p:sp>
        <p:nvSpPr>
          <p:cNvPr id="4" name="Footer Placeholder 3"/>
          <p:cNvSpPr>
            <a:spLocks noGrp="1"/>
          </p:cNvSpPr>
          <p:nvPr>
            <p:ph type="ftr" sz="quarter" idx="11"/>
          </p:nvPr>
        </p:nvSpPr>
        <p:spPr/>
        <p:txBody>
          <a:bodyPr/>
          <a:lstStyle/>
          <a:p>
            <a:r>
              <a:rPr lang="en-US"/>
              <a:t>Kordon Consulting LLC</a:t>
            </a:r>
            <a:endParaRPr lang="en-US" dirty="0"/>
          </a:p>
        </p:txBody>
      </p:sp>
      <p:sp>
        <p:nvSpPr>
          <p:cNvPr id="5" name="Slide Number Placeholder 4"/>
          <p:cNvSpPr>
            <a:spLocks noGrp="1"/>
          </p:cNvSpPr>
          <p:nvPr>
            <p:ph type="sldNum" sz="quarter" idx="12"/>
          </p:nvPr>
        </p:nvSpPr>
        <p:spPr/>
        <p:txBody>
          <a:bodyPr/>
          <a:lstStyle/>
          <a:p>
            <a:fld id="{5E6A3C3A-A029-4573-BC04-5DA27903A743}" type="slidenum">
              <a:rPr lang="en-US" smtClean="0"/>
              <a:t>21</a:t>
            </a:fld>
            <a:endParaRPr lang="en-US" dirty="0"/>
          </a:p>
        </p:txBody>
      </p:sp>
      <p:sp>
        <p:nvSpPr>
          <p:cNvPr id="10" name="Text Box 10">
            <a:extLst>
              <a:ext uri="{FF2B5EF4-FFF2-40B4-BE49-F238E27FC236}">
                <a16:creationId xmlns:a16="http://schemas.microsoft.com/office/drawing/2014/main" id="{860A4270-8762-A644-B72B-A9711E526DE9}"/>
              </a:ext>
            </a:extLst>
          </p:cNvPr>
          <p:cNvSpPr txBox="1">
            <a:spLocks noChangeArrowheads="1"/>
          </p:cNvSpPr>
          <p:nvPr/>
        </p:nvSpPr>
        <p:spPr bwMode="auto">
          <a:xfrm>
            <a:off x="7238685" y="989421"/>
            <a:ext cx="3037948" cy="307777"/>
          </a:xfrm>
          <a:prstGeom prst="rect">
            <a:avLst/>
          </a:prstGeom>
          <a:solidFill>
            <a:schemeClr val="accent4">
              <a:lumMod val="20000"/>
              <a:lumOff val="80000"/>
            </a:schemeClr>
          </a:solidFill>
          <a:ln>
            <a:noFill/>
          </a:ln>
          <a:effectLst/>
        </p:spPr>
        <p:txBody>
          <a:bodyPr wrap="none">
            <a:spAutoFit/>
          </a:bodyPr>
          <a:lstStyle/>
          <a:p>
            <a:pPr algn="l" eaLnBrk="1" hangingPunct="1"/>
            <a:r>
              <a:rPr lang="en-US" altLang="en-US" sz="1400" b="1" dirty="0">
                <a:latin typeface="Arial" panose="020B0604020202020204" pitchFamily="34" charset="0"/>
              </a:rPr>
              <a:t>BERT as a pre-trained NLP model</a:t>
            </a:r>
          </a:p>
        </p:txBody>
      </p:sp>
      <p:pic>
        <p:nvPicPr>
          <p:cNvPr id="9" name="Picture 8">
            <a:extLst>
              <a:ext uri="{FF2B5EF4-FFF2-40B4-BE49-F238E27FC236}">
                <a16:creationId xmlns:a16="http://schemas.microsoft.com/office/drawing/2014/main" id="{97047BE1-7808-574E-A817-4245A36D328D}"/>
              </a:ext>
            </a:extLst>
          </p:cNvPr>
          <p:cNvPicPr>
            <a:picLocks noChangeAspect="1"/>
          </p:cNvPicPr>
          <p:nvPr/>
        </p:nvPicPr>
        <p:blipFill>
          <a:blip r:embed="rId2"/>
          <a:stretch>
            <a:fillRect/>
          </a:stretch>
        </p:blipFill>
        <p:spPr>
          <a:xfrm>
            <a:off x="763464" y="989421"/>
            <a:ext cx="5022686" cy="1046060"/>
          </a:xfrm>
          <a:prstGeom prst="rect">
            <a:avLst/>
          </a:prstGeom>
        </p:spPr>
      </p:pic>
      <p:pic>
        <p:nvPicPr>
          <p:cNvPr id="12" name="Picture 11">
            <a:extLst>
              <a:ext uri="{FF2B5EF4-FFF2-40B4-BE49-F238E27FC236}">
                <a16:creationId xmlns:a16="http://schemas.microsoft.com/office/drawing/2014/main" id="{3C9E190D-14A8-F34E-B24B-A8D8CABD4920}"/>
              </a:ext>
            </a:extLst>
          </p:cNvPr>
          <p:cNvPicPr>
            <a:picLocks noChangeAspect="1"/>
          </p:cNvPicPr>
          <p:nvPr/>
        </p:nvPicPr>
        <p:blipFill>
          <a:blip r:embed="rId3"/>
          <a:stretch>
            <a:fillRect/>
          </a:stretch>
        </p:blipFill>
        <p:spPr>
          <a:xfrm>
            <a:off x="1103859" y="2465504"/>
            <a:ext cx="8642569" cy="3890845"/>
          </a:xfrm>
          <a:prstGeom prst="rect">
            <a:avLst/>
          </a:prstGeom>
        </p:spPr>
      </p:pic>
      <p:pic>
        <p:nvPicPr>
          <p:cNvPr id="13" name="Picture 12">
            <a:extLst>
              <a:ext uri="{FF2B5EF4-FFF2-40B4-BE49-F238E27FC236}">
                <a16:creationId xmlns:a16="http://schemas.microsoft.com/office/drawing/2014/main" id="{9C514F1B-9A46-614D-8E68-20096863F228}"/>
              </a:ext>
            </a:extLst>
          </p:cNvPr>
          <p:cNvPicPr>
            <a:picLocks noChangeAspect="1"/>
          </p:cNvPicPr>
          <p:nvPr/>
        </p:nvPicPr>
        <p:blipFill>
          <a:blip r:embed="rId4"/>
          <a:stretch>
            <a:fillRect/>
          </a:stretch>
        </p:blipFill>
        <p:spPr>
          <a:xfrm>
            <a:off x="6331694" y="1512451"/>
            <a:ext cx="5231189" cy="1043565"/>
          </a:xfrm>
          <a:prstGeom prst="rect">
            <a:avLst/>
          </a:prstGeom>
        </p:spPr>
      </p:pic>
      <p:pic>
        <p:nvPicPr>
          <p:cNvPr id="4098" name="Picture 2" descr="BERT is a state-of-the-art language model for 104 languages. BERT launching  tutorial locally and on Google Colab / Sudo Null IT News">
            <a:extLst>
              <a:ext uri="{FF2B5EF4-FFF2-40B4-BE49-F238E27FC236}">
                <a16:creationId xmlns:a16="http://schemas.microsoft.com/office/drawing/2014/main" id="{1D8BA479-3E9C-FD42-AF76-2ECC6DB4B9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2094" y="2771269"/>
            <a:ext cx="3111500" cy="260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670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Dialog Systems</a:t>
            </a:r>
          </a:p>
        </p:txBody>
      </p:sp>
      <p:sp>
        <p:nvSpPr>
          <p:cNvPr id="4" name="Footer Placeholder 3"/>
          <p:cNvSpPr>
            <a:spLocks noGrp="1"/>
          </p:cNvSpPr>
          <p:nvPr>
            <p:ph type="ftr" sz="quarter" idx="11"/>
          </p:nvPr>
        </p:nvSpPr>
        <p:spPr/>
        <p:txBody>
          <a:bodyPr/>
          <a:lstStyle/>
          <a:p>
            <a:r>
              <a:rPr lang="en-US"/>
              <a:t>Kordon Consulting LLC</a:t>
            </a:r>
            <a:endParaRPr lang="en-US" dirty="0"/>
          </a:p>
        </p:txBody>
      </p:sp>
      <p:sp>
        <p:nvSpPr>
          <p:cNvPr id="5" name="Slide Number Placeholder 4"/>
          <p:cNvSpPr>
            <a:spLocks noGrp="1"/>
          </p:cNvSpPr>
          <p:nvPr>
            <p:ph type="sldNum" sz="quarter" idx="12"/>
          </p:nvPr>
        </p:nvSpPr>
        <p:spPr/>
        <p:txBody>
          <a:bodyPr/>
          <a:lstStyle/>
          <a:p>
            <a:fld id="{5E6A3C3A-A029-4573-BC04-5DA27903A743}" type="slidenum">
              <a:rPr lang="en-US" smtClean="0"/>
              <a:t>22</a:t>
            </a:fld>
            <a:endParaRPr lang="en-US" dirty="0"/>
          </a:p>
        </p:txBody>
      </p:sp>
      <p:pic>
        <p:nvPicPr>
          <p:cNvPr id="13314" name="Picture 2" descr="https://upload.wikimedia.org/wikipedia/commons/8/8b/Automated_online_assista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1241" y="1637507"/>
            <a:ext cx="3810000" cy="47720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77462E4-0900-2A4F-81D4-59EBD056B4CD}"/>
              </a:ext>
            </a:extLst>
          </p:cNvPr>
          <p:cNvPicPr>
            <a:picLocks noChangeAspect="1"/>
          </p:cNvPicPr>
          <p:nvPr/>
        </p:nvPicPr>
        <p:blipFill>
          <a:blip r:embed="rId3"/>
          <a:stretch>
            <a:fillRect/>
          </a:stretch>
        </p:blipFill>
        <p:spPr>
          <a:xfrm>
            <a:off x="582407" y="1548033"/>
            <a:ext cx="5702300" cy="3975100"/>
          </a:xfrm>
          <a:prstGeom prst="rect">
            <a:avLst/>
          </a:prstGeom>
        </p:spPr>
      </p:pic>
    </p:spTree>
    <p:extLst>
      <p:ext uri="{BB962C8B-B14F-4D97-AF65-F5344CB8AC3E}">
        <p14:creationId xmlns:p14="http://schemas.microsoft.com/office/powerpoint/2010/main" val="1694435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Digital personal assistant</a:t>
            </a:r>
          </a:p>
        </p:txBody>
      </p:sp>
      <p:sp>
        <p:nvSpPr>
          <p:cNvPr id="3" name="Content Placeholder 2"/>
          <p:cNvSpPr>
            <a:spLocks noGrp="1"/>
          </p:cNvSpPr>
          <p:nvPr>
            <p:ph idx="1"/>
          </p:nvPr>
        </p:nvSpPr>
        <p:spPr/>
        <p:txBody>
          <a:bodyPr>
            <a:normAutofit/>
          </a:bodyPr>
          <a:lstStyle/>
          <a:p>
            <a:endParaRPr lang="en-US" sz="2600" dirty="0"/>
          </a:p>
          <a:p>
            <a:endParaRPr lang="en-US" sz="2600" dirty="0"/>
          </a:p>
          <a:p>
            <a:endParaRPr lang="en-US" sz="2600" dirty="0"/>
          </a:p>
          <a:p>
            <a:endParaRPr lang="en-US" sz="2600" dirty="0"/>
          </a:p>
          <a:p>
            <a:endParaRPr lang="en-US" sz="2600" dirty="0"/>
          </a:p>
          <a:p>
            <a:endParaRPr lang="en-US" sz="2600" dirty="0"/>
          </a:p>
          <a:p>
            <a:r>
              <a:rPr lang="en-US" sz="2600" dirty="0"/>
              <a:t>Semantic parsing – understand tasks</a:t>
            </a:r>
          </a:p>
          <a:p>
            <a:r>
              <a:rPr lang="en-US" sz="2600" dirty="0"/>
              <a:t>Entity linking – “my wife” = “Kellie” in the phone book</a:t>
            </a:r>
          </a:p>
        </p:txBody>
      </p:sp>
      <p:sp>
        <p:nvSpPr>
          <p:cNvPr id="4" name="Footer Placeholder 3"/>
          <p:cNvSpPr>
            <a:spLocks noGrp="1"/>
          </p:cNvSpPr>
          <p:nvPr>
            <p:ph type="ftr" sz="quarter" idx="11"/>
          </p:nvPr>
        </p:nvSpPr>
        <p:spPr/>
        <p:txBody>
          <a:bodyPr/>
          <a:lstStyle/>
          <a:p>
            <a:r>
              <a:rPr lang="en-US"/>
              <a:t>Kordon Consulting LLC</a:t>
            </a:r>
            <a:endParaRPr lang="en-US" dirty="0"/>
          </a:p>
        </p:txBody>
      </p:sp>
      <p:sp>
        <p:nvSpPr>
          <p:cNvPr id="5" name="Slide Number Placeholder 4"/>
          <p:cNvSpPr>
            <a:spLocks noGrp="1"/>
          </p:cNvSpPr>
          <p:nvPr>
            <p:ph type="sldNum" sz="quarter" idx="12"/>
          </p:nvPr>
        </p:nvSpPr>
        <p:spPr/>
        <p:txBody>
          <a:bodyPr/>
          <a:lstStyle/>
          <a:p>
            <a:fld id="{5E6A3C3A-A029-4573-BC04-5DA27903A743}" type="slidenum">
              <a:rPr lang="en-US" smtClean="0"/>
              <a:t>23</a:t>
            </a:fld>
            <a:endParaRPr lang="en-US" dirty="0"/>
          </a:p>
        </p:txBody>
      </p:sp>
      <p:grpSp>
        <p:nvGrpSpPr>
          <p:cNvPr id="7" name="Group 6"/>
          <p:cNvGrpSpPr/>
          <p:nvPr/>
        </p:nvGrpSpPr>
        <p:grpSpPr>
          <a:xfrm>
            <a:off x="699593" y="1690688"/>
            <a:ext cx="4683211" cy="2686992"/>
            <a:chOff x="1384214" y="1461661"/>
            <a:chExt cx="4683211" cy="2686992"/>
          </a:xfrm>
        </p:grpSpPr>
        <p:pic>
          <p:nvPicPr>
            <p:cNvPr id="11266" name="Picture 2" descr="http://www.techspot.com/images2/news/bigimage/2015/08/2015-08-24-image-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4214" y="1461661"/>
              <a:ext cx="4683211" cy="26869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84214" y="3871654"/>
              <a:ext cx="1476494" cy="276999"/>
            </a:xfrm>
            <a:prstGeom prst="rect">
              <a:avLst/>
            </a:prstGeom>
            <a:noFill/>
          </p:spPr>
          <p:txBody>
            <a:bodyPr wrap="none" rtlCol="0">
              <a:spAutoFit/>
            </a:bodyPr>
            <a:lstStyle/>
            <a:p>
              <a:r>
                <a:rPr lang="en-US" sz="1200" dirty="0"/>
                <a:t>credit: techspot.com</a:t>
              </a:r>
            </a:p>
          </p:txBody>
        </p:sp>
      </p:grpSp>
      <p:pic>
        <p:nvPicPr>
          <p:cNvPr id="11270" name="Picture 6" descr="http://media.wiley.com/Lux/01/316801.image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514" y="1378605"/>
            <a:ext cx="2362086" cy="35387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all me an ambulance!”&#10;Siri: “From now on, I’ll call you ‘An Ambulance’. Okay?”&#10;Thanks to @rsongtan for surviving long enough to post this screenshot. [URL]">
            <a:extLst>
              <a:ext uri="{FF2B5EF4-FFF2-40B4-BE49-F238E27FC236}">
                <a16:creationId xmlns:a16="http://schemas.microsoft.com/office/drawing/2014/main" id="{D12E5107-62B4-4946-B102-BBFC7FB741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9394" y="1378605"/>
            <a:ext cx="2438282" cy="3663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323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A69FA1-4181-224F-813D-020419E11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6732" y="751675"/>
            <a:ext cx="7048181" cy="5604675"/>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15 agenda</a:t>
            </a:r>
          </a:p>
        </p:txBody>
      </p:sp>
      <p:pic>
        <p:nvPicPr>
          <p:cNvPr id="7" name="Picture 6"/>
          <p:cNvPicPr>
            <a:picLocks noChangeAspect="1"/>
          </p:cNvPicPr>
          <p:nvPr/>
        </p:nvPicPr>
        <p:blipFill>
          <a:blip r:embed="rId3"/>
          <a:stretch>
            <a:fillRect/>
          </a:stretch>
        </p:blipFill>
        <p:spPr>
          <a:xfrm>
            <a:off x="5622357" y="4338763"/>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24</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848395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198" y="143791"/>
            <a:ext cx="10515600" cy="607217"/>
          </a:xfrm>
        </p:spPr>
        <p:txBody>
          <a:bodyPr>
            <a:normAutofit/>
          </a:bodyPr>
          <a:lstStyle/>
          <a:p>
            <a:r>
              <a:rPr lang="en-US" sz="2400" dirty="0"/>
              <a:t>Cognitive computing – IBM Watson</a:t>
            </a:r>
          </a:p>
        </p:txBody>
      </p:sp>
      <p:sp>
        <p:nvSpPr>
          <p:cNvPr id="4" name="Footer Placeholder 3"/>
          <p:cNvSpPr>
            <a:spLocks noGrp="1"/>
          </p:cNvSpPr>
          <p:nvPr>
            <p:ph type="ftr" sz="quarter" idx="11"/>
          </p:nvPr>
        </p:nvSpPr>
        <p:spPr/>
        <p:txBody>
          <a:bodyPr/>
          <a:lstStyle/>
          <a:p>
            <a:r>
              <a:rPr lang="en-US"/>
              <a:t>Kordon Consulting LLC</a:t>
            </a:r>
            <a:endParaRPr lang="en-US" dirty="0"/>
          </a:p>
        </p:txBody>
      </p:sp>
      <p:sp>
        <p:nvSpPr>
          <p:cNvPr id="5" name="Slide Number Placeholder 4"/>
          <p:cNvSpPr>
            <a:spLocks noGrp="1"/>
          </p:cNvSpPr>
          <p:nvPr>
            <p:ph type="sldNum" sz="quarter" idx="12"/>
          </p:nvPr>
        </p:nvSpPr>
        <p:spPr/>
        <p:txBody>
          <a:bodyPr/>
          <a:lstStyle/>
          <a:p>
            <a:fld id="{5E6A3C3A-A029-4573-BC04-5DA27903A743}" type="slidenum">
              <a:rPr lang="en-US" smtClean="0"/>
              <a:t>25</a:t>
            </a:fld>
            <a:endParaRPr lang="en-US" dirty="0"/>
          </a:p>
        </p:txBody>
      </p:sp>
      <p:pic>
        <p:nvPicPr>
          <p:cNvPr id="8" name="Picture 7">
            <a:extLst>
              <a:ext uri="{FF2B5EF4-FFF2-40B4-BE49-F238E27FC236}">
                <a16:creationId xmlns:a16="http://schemas.microsoft.com/office/drawing/2014/main" id="{F0431B13-E9F0-8743-9867-4159860F094F}"/>
              </a:ext>
            </a:extLst>
          </p:cNvPr>
          <p:cNvPicPr>
            <a:picLocks noChangeAspect="1"/>
          </p:cNvPicPr>
          <p:nvPr/>
        </p:nvPicPr>
        <p:blipFill>
          <a:blip r:embed="rId2"/>
          <a:stretch>
            <a:fillRect/>
          </a:stretch>
        </p:blipFill>
        <p:spPr>
          <a:xfrm>
            <a:off x="7149843" y="1121047"/>
            <a:ext cx="4374946" cy="2446652"/>
          </a:xfrm>
          <a:prstGeom prst="rect">
            <a:avLst/>
          </a:prstGeom>
        </p:spPr>
      </p:pic>
      <p:sp>
        <p:nvSpPr>
          <p:cNvPr id="9" name="TextBox 8">
            <a:extLst>
              <a:ext uri="{FF2B5EF4-FFF2-40B4-BE49-F238E27FC236}">
                <a16:creationId xmlns:a16="http://schemas.microsoft.com/office/drawing/2014/main" id="{551A2FD9-641D-3046-8D97-D6A871BDE494}"/>
              </a:ext>
            </a:extLst>
          </p:cNvPr>
          <p:cNvSpPr txBox="1"/>
          <p:nvPr/>
        </p:nvSpPr>
        <p:spPr>
          <a:xfrm>
            <a:off x="6755803" y="4048026"/>
            <a:ext cx="5436197" cy="2308324"/>
          </a:xfrm>
          <a:prstGeom prst="rect">
            <a:avLst/>
          </a:prstGeom>
          <a:noFill/>
        </p:spPr>
        <p:txBody>
          <a:bodyPr wrap="square" rtlCol="0">
            <a:spAutoFit/>
          </a:bodyPr>
          <a:lstStyle/>
          <a:p>
            <a:r>
              <a:rPr lang="en-US" dirty="0"/>
              <a:t>The sources of information for Watson include </a:t>
            </a:r>
            <a:r>
              <a:rPr lang="en-US" dirty="0">
                <a:hlinkClick r:id="rId3" tooltip="Encyclopedia"/>
              </a:rPr>
              <a:t>encyclopedias</a:t>
            </a:r>
            <a:r>
              <a:rPr lang="en-US" dirty="0"/>
              <a:t>, </a:t>
            </a:r>
            <a:r>
              <a:rPr lang="en-US" dirty="0">
                <a:hlinkClick r:id="rId4" tooltip="Dictionary"/>
              </a:rPr>
              <a:t>dictionaries</a:t>
            </a:r>
            <a:r>
              <a:rPr lang="en-US" dirty="0"/>
              <a:t>, </a:t>
            </a:r>
            <a:r>
              <a:rPr lang="en-US" dirty="0">
                <a:hlinkClick r:id="rId5" tooltip="Thesaurus"/>
              </a:rPr>
              <a:t>thesauri</a:t>
            </a:r>
            <a:r>
              <a:rPr lang="en-US" dirty="0"/>
              <a:t>, </a:t>
            </a:r>
            <a:r>
              <a:rPr lang="en-US" dirty="0">
                <a:hlinkClick r:id="rId6" tooltip="Newswire"/>
              </a:rPr>
              <a:t>newswire</a:t>
            </a:r>
            <a:r>
              <a:rPr lang="en-US" dirty="0"/>
              <a:t> articles and </a:t>
            </a:r>
            <a:r>
              <a:rPr lang="en-US" dirty="0">
                <a:hlinkClick r:id="rId7" tooltip="Literary work"/>
              </a:rPr>
              <a:t>literary works</a:t>
            </a:r>
            <a:r>
              <a:rPr lang="en-US" dirty="0"/>
              <a:t>. Watson also used databases, </a:t>
            </a:r>
            <a:r>
              <a:rPr lang="en-US" dirty="0">
                <a:hlinkClick r:id="rId8" tooltip="Taxonomy (general)"/>
              </a:rPr>
              <a:t>taxonomies</a:t>
            </a:r>
            <a:r>
              <a:rPr lang="en-US" dirty="0"/>
              <a:t> and </a:t>
            </a:r>
            <a:r>
              <a:rPr lang="en-US" dirty="0">
                <a:hlinkClick r:id="rId9" tooltip="Ontology (information science)"/>
              </a:rPr>
              <a:t>ontologies</a:t>
            </a:r>
            <a:r>
              <a:rPr lang="en-US" dirty="0"/>
              <a:t> including </a:t>
            </a:r>
            <a:r>
              <a:rPr lang="en-US" dirty="0">
                <a:hlinkClick r:id="rId10" tooltip="DBPedia"/>
              </a:rPr>
              <a:t>DBPedia</a:t>
            </a:r>
            <a:r>
              <a:rPr lang="en-US" dirty="0"/>
              <a:t>, </a:t>
            </a:r>
            <a:r>
              <a:rPr lang="en-US" dirty="0">
                <a:hlinkClick r:id="rId11" tooltip="WordNet"/>
              </a:rPr>
              <a:t>WordNet</a:t>
            </a:r>
            <a:r>
              <a:rPr lang="en-US" dirty="0"/>
              <a:t> and </a:t>
            </a:r>
            <a:r>
              <a:rPr lang="en-US" dirty="0">
                <a:hlinkClick r:id="rId12" tooltip="YAGO (database)"/>
              </a:rPr>
              <a:t>Yago</a:t>
            </a:r>
            <a:r>
              <a:rPr lang="en-US" dirty="0"/>
              <a:t>.</a:t>
            </a:r>
            <a:r>
              <a:rPr lang="en-US" baseline="30000" dirty="0">
                <a:hlinkClick r:id="rId13"/>
              </a:rPr>
              <a:t>[21]</a:t>
            </a:r>
            <a:r>
              <a:rPr lang="en-US" dirty="0"/>
              <a:t> The IBM team provided Watson with millions of documents, including dictionaries, encyclopedias and other reference material that it could use to build its knowledge.</a:t>
            </a:r>
          </a:p>
        </p:txBody>
      </p:sp>
      <p:sp>
        <p:nvSpPr>
          <p:cNvPr id="10" name="TextBox 9">
            <a:extLst>
              <a:ext uri="{FF2B5EF4-FFF2-40B4-BE49-F238E27FC236}">
                <a16:creationId xmlns:a16="http://schemas.microsoft.com/office/drawing/2014/main" id="{2DAADABC-4426-2546-84FB-0DB1C1DA660A}"/>
              </a:ext>
            </a:extLst>
          </p:cNvPr>
          <p:cNvSpPr txBox="1"/>
          <p:nvPr/>
        </p:nvSpPr>
        <p:spPr>
          <a:xfrm>
            <a:off x="7403873" y="3588647"/>
            <a:ext cx="3711388" cy="369332"/>
          </a:xfrm>
          <a:prstGeom prst="rect">
            <a:avLst/>
          </a:prstGeom>
          <a:noFill/>
        </p:spPr>
        <p:txBody>
          <a:bodyPr wrap="square" rtlCol="0">
            <a:spAutoFit/>
          </a:bodyPr>
          <a:lstStyle/>
          <a:p>
            <a:r>
              <a:rPr lang="en-US" dirty="0"/>
              <a:t>Watson was the winner in </a:t>
            </a:r>
            <a:r>
              <a:rPr lang="en-US" i="1" dirty="0"/>
              <a:t>Jeopardy!</a:t>
            </a:r>
            <a:endParaRPr lang="en-US" dirty="0"/>
          </a:p>
        </p:txBody>
      </p:sp>
      <p:pic>
        <p:nvPicPr>
          <p:cNvPr id="11" name="Picture 10">
            <a:extLst>
              <a:ext uri="{FF2B5EF4-FFF2-40B4-BE49-F238E27FC236}">
                <a16:creationId xmlns:a16="http://schemas.microsoft.com/office/drawing/2014/main" id="{12A115A8-856A-3E41-BE2A-86223E7B6670}"/>
              </a:ext>
            </a:extLst>
          </p:cNvPr>
          <p:cNvPicPr>
            <a:picLocks noChangeAspect="1"/>
          </p:cNvPicPr>
          <p:nvPr/>
        </p:nvPicPr>
        <p:blipFill>
          <a:blip r:embed="rId14"/>
          <a:stretch>
            <a:fillRect/>
          </a:stretch>
        </p:blipFill>
        <p:spPr>
          <a:xfrm>
            <a:off x="1845292" y="1111768"/>
            <a:ext cx="1711853" cy="1596329"/>
          </a:xfrm>
          <a:prstGeom prst="rect">
            <a:avLst/>
          </a:prstGeom>
        </p:spPr>
      </p:pic>
      <p:sp>
        <p:nvSpPr>
          <p:cNvPr id="12" name="TextBox 11">
            <a:extLst>
              <a:ext uri="{FF2B5EF4-FFF2-40B4-BE49-F238E27FC236}">
                <a16:creationId xmlns:a16="http://schemas.microsoft.com/office/drawing/2014/main" id="{10D8C1CF-B2E0-3542-9736-00968E925593}"/>
              </a:ext>
            </a:extLst>
          </p:cNvPr>
          <p:cNvSpPr txBox="1"/>
          <p:nvPr/>
        </p:nvSpPr>
        <p:spPr>
          <a:xfrm>
            <a:off x="483198" y="2896150"/>
            <a:ext cx="5163671" cy="1754326"/>
          </a:xfrm>
          <a:prstGeom prst="rect">
            <a:avLst/>
          </a:prstGeom>
          <a:noFill/>
        </p:spPr>
        <p:txBody>
          <a:bodyPr wrap="square" rtlCol="0">
            <a:spAutoFit/>
          </a:bodyPr>
          <a:lstStyle/>
          <a:p>
            <a:r>
              <a:rPr lang="en-US" dirty="0"/>
              <a:t>Watson was created as a </a:t>
            </a:r>
            <a:r>
              <a:rPr lang="en-US" dirty="0">
                <a:hlinkClick r:id="rId15" tooltip="Question answering"/>
              </a:rPr>
              <a:t>question answering</a:t>
            </a:r>
            <a:r>
              <a:rPr lang="en-US" dirty="0"/>
              <a:t> (QA) computing system that IBM built to apply advanced </a:t>
            </a:r>
            <a:r>
              <a:rPr lang="en-US" dirty="0">
                <a:hlinkClick r:id="rId16" tooltip="Natural language processing"/>
              </a:rPr>
              <a:t>natural language processing</a:t>
            </a:r>
            <a:r>
              <a:rPr lang="en-US" dirty="0"/>
              <a:t>, </a:t>
            </a:r>
            <a:r>
              <a:rPr lang="en-US" dirty="0">
                <a:hlinkClick r:id="rId17" tooltip="Information retrieval"/>
              </a:rPr>
              <a:t>information retrieval</a:t>
            </a:r>
            <a:r>
              <a:rPr lang="en-US" dirty="0"/>
              <a:t>, </a:t>
            </a:r>
            <a:r>
              <a:rPr lang="en-US" dirty="0">
                <a:hlinkClick r:id="rId18" tooltip="Knowledge representation"/>
              </a:rPr>
              <a:t>knowledge representation</a:t>
            </a:r>
            <a:r>
              <a:rPr lang="en-US" dirty="0"/>
              <a:t>, </a:t>
            </a:r>
            <a:r>
              <a:rPr lang="en-US" dirty="0">
                <a:hlinkClick r:id="rId19" tooltip="Automated reasoning"/>
              </a:rPr>
              <a:t>automated reasoning</a:t>
            </a:r>
            <a:r>
              <a:rPr lang="en-US" dirty="0"/>
              <a:t>, and </a:t>
            </a:r>
            <a:r>
              <a:rPr lang="en-US" dirty="0">
                <a:hlinkClick r:id="rId20" tooltip="Machine learning"/>
              </a:rPr>
              <a:t>machine learning</a:t>
            </a:r>
            <a:r>
              <a:rPr lang="en-US" dirty="0"/>
              <a:t> technologies to the field of </a:t>
            </a:r>
            <a:r>
              <a:rPr lang="en-US" dirty="0">
                <a:hlinkClick r:id="rId21" tooltip="Open domain question answering"/>
              </a:rPr>
              <a:t>open domain question answering</a:t>
            </a:r>
            <a:r>
              <a:rPr lang="en-US" dirty="0"/>
              <a:t>.</a:t>
            </a:r>
          </a:p>
        </p:txBody>
      </p:sp>
      <p:sp>
        <p:nvSpPr>
          <p:cNvPr id="13" name="TextBox 12">
            <a:extLst>
              <a:ext uri="{FF2B5EF4-FFF2-40B4-BE49-F238E27FC236}">
                <a16:creationId xmlns:a16="http://schemas.microsoft.com/office/drawing/2014/main" id="{FD8B5D5B-21C7-F54D-8CF8-DBA8EABC395E}"/>
              </a:ext>
            </a:extLst>
          </p:cNvPr>
          <p:cNvSpPr txBox="1"/>
          <p:nvPr/>
        </p:nvSpPr>
        <p:spPr>
          <a:xfrm>
            <a:off x="613186" y="4838529"/>
            <a:ext cx="4399878" cy="1477328"/>
          </a:xfrm>
          <a:prstGeom prst="rect">
            <a:avLst/>
          </a:prstGeom>
          <a:noFill/>
        </p:spPr>
        <p:txBody>
          <a:bodyPr wrap="square" rtlCol="0">
            <a:spAutoFit/>
          </a:bodyPr>
          <a:lstStyle/>
          <a:p>
            <a:r>
              <a:rPr lang="en-US" dirty="0"/>
              <a:t>When created, IBM stated that, "more than 100 different techniques are used to analyze natural language, identify sources, find and generate hypotheses, find and score evidence, and merge and rank hypotheses."</a:t>
            </a:r>
          </a:p>
        </p:txBody>
      </p:sp>
    </p:spTree>
    <p:extLst>
      <p:ext uri="{BB962C8B-B14F-4D97-AF65-F5344CB8AC3E}">
        <p14:creationId xmlns:p14="http://schemas.microsoft.com/office/powerpoint/2010/main" val="3043229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426"/>
            <a:ext cx="10515600" cy="1325563"/>
          </a:xfrm>
        </p:spPr>
        <p:txBody>
          <a:bodyPr>
            <a:normAutofit/>
          </a:bodyPr>
          <a:lstStyle/>
          <a:p>
            <a:r>
              <a:rPr lang="en-US" sz="2400" dirty="0"/>
              <a:t>From automatic ontology creation to cognitive models</a:t>
            </a:r>
          </a:p>
        </p:txBody>
      </p:sp>
      <p:sp>
        <p:nvSpPr>
          <p:cNvPr id="3" name="Content Placeholder 2"/>
          <p:cNvSpPr>
            <a:spLocks noGrp="1"/>
          </p:cNvSpPr>
          <p:nvPr>
            <p:ph idx="1"/>
          </p:nvPr>
        </p:nvSpPr>
        <p:spPr/>
        <p:txBody>
          <a:bodyPr>
            <a:normAutofit/>
          </a:bodyPr>
          <a:lstStyle/>
          <a:p>
            <a:endParaRPr lang="en-US" sz="2600" dirty="0"/>
          </a:p>
          <a:p>
            <a:endParaRPr lang="en-US" sz="2600" dirty="0"/>
          </a:p>
          <a:p>
            <a:endParaRPr lang="en-US" sz="2600" dirty="0"/>
          </a:p>
          <a:p>
            <a:endParaRPr lang="en-US" sz="2600" dirty="0"/>
          </a:p>
          <a:p>
            <a:endParaRPr lang="en-US" sz="2600" dirty="0"/>
          </a:p>
          <a:p>
            <a:endParaRPr lang="en-US" sz="2600" dirty="0"/>
          </a:p>
          <a:p>
            <a:endParaRPr lang="en-US" sz="2600" dirty="0"/>
          </a:p>
          <a:p>
            <a:endParaRPr lang="en-US" sz="2600" dirty="0"/>
          </a:p>
          <a:p>
            <a:pPr marL="0" indent="0">
              <a:buNone/>
            </a:pPr>
            <a:endParaRPr lang="en-US" sz="2600" dirty="0"/>
          </a:p>
          <a:p>
            <a:endParaRPr lang="en-US" sz="2600" dirty="0"/>
          </a:p>
          <a:p>
            <a:endParaRPr lang="en-US" sz="2600" dirty="0"/>
          </a:p>
          <a:p>
            <a:endParaRPr lang="en-US" sz="2600" dirty="0"/>
          </a:p>
          <a:p>
            <a:endParaRPr lang="en-US" sz="2600" dirty="0"/>
          </a:p>
        </p:txBody>
      </p:sp>
      <p:sp>
        <p:nvSpPr>
          <p:cNvPr id="4" name="Footer Placeholder 3"/>
          <p:cNvSpPr>
            <a:spLocks noGrp="1"/>
          </p:cNvSpPr>
          <p:nvPr>
            <p:ph type="ftr" sz="quarter" idx="11"/>
          </p:nvPr>
        </p:nvSpPr>
        <p:spPr/>
        <p:txBody>
          <a:bodyPr/>
          <a:lstStyle/>
          <a:p>
            <a:r>
              <a:rPr lang="en-US"/>
              <a:t>Kordon Consulting LLC</a:t>
            </a:r>
            <a:endParaRPr lang="en-US" dirty="0"/>
          </a:p>
        </p:txBody>
      </p:sp>
      <p:sp>
        <p:nvSpPr>
          <p:cNvPr id="5" name="Slide Number Placeholder 4"/>
          <p:cNvSpPr>
            <a:spLocks noGrp="1"/>
          </p:cNvSpPr>
          <p:nvPr>
            <p:ph type="sldNum" sz="quarter" idx="12"/>
          </p:nvPr>
        </p:nvSpPr>
        <p:spPr/>
        <p:txBody>
          <a:bodyPr/>
          <a:lstStyle/>
          <a:p>
            <a:fld id="{5E6A3C3A-A029-4573-BC04-5DA27903A743}" type="slidenum">
              <a:rPr lang="en-US" smtClean="0"/>
              <a:t>26</a:t>
            </a:fld>
            <a:endParaRPr lang="en-US" dirty="0"/>
          </a:p>
        </p:txBody>
      </p:sp>
      <p:pic>
        <p:nvPicPr>
          <p:cNvPr id="2049" name="Picture 1" descr="page4image30935072">
            <a:extLst>
              <a:ext uri="{FF2B5EF4-FFF2-40B4-BE49-F238E27FC236}">
                <a16:creationId xmlns:a16="http://schemas.microsoft.com/office/drawing/2014/main" id="{29D0F452-22F0-2846-AEC1-ABCA33B233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209" y="1679027"/>
            <a:ext cx="11388709" cy="34999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77EA5F0-6E61-BA4D-841F-D39209564F32}"/>
              </a:ext>
            </a:extLst>
          </p:cNvPr>
          <p:cNvSpPr txBox="1"/>
          <p:nvPr/>
        </p:nvSpPr>
        <p:spPr>
          <a:xfrm>
            <a:off x="510209" y="6176963"/>
            <a:ext cx="4071730" cy="307777"/>
          </a:xfrm>
          <a:prstGeom prst="rect">
            <a:avLst/>
          </a:prstGeom>
          <a:noFill/>
        </p:spPr>
        <p:txBody>
          <a:bodyPr wrap="square" rtlCol="0">
            <a:spAutoFit/>
          </a:bodyPr>
          <a:lstStyle/>
          <a:p>
            <a:r>
              <a:rPr lang="en-US" sz="1400" dirty="0"/>
              <a:t>White-</a:t>
            </a:r>
            <a:r>
              <a:rPr lang="en-US" sz="1400" dirty="0" err="1"/>
              <a:t>Paper_Automated</a:t>
            </a:r>
            <a:r>
              <a:rPr lang="en-US" sz="1400" dirty="0"/>
              <a:t>-</a:t>
            </a:r>
            <a:r>
              <a:rPr lang="en-US" sz="1400" dirty="0" err="1"/>
              <a:t>Ontology_parabole</a:t>
            </a:r>
            <a:endParaRPr lang="en-US" sz="1400" dirty="0"/>
          </a:p>
        </p:txBody>
      </p:sp>
    </p:spTree>
    <p:extLst>
      <p:ext uri="{BB962C8B-B14F-4D97-AF65-F5344CB8AC3E}">
        <p14:creationId xmlns:p14="http://schemas.microsoft.com/office/powerpoint/2010/main" val="3544449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426"/>
            <a:ext cx="10515600" cy="1325563"/>
          </a:xfrm>
        </p:spPr>
        <p:txBody>
          <a:bodyPr>
            <a:normAutofit/>
          </a:bodyPr>
          <a:lstStyle/>
          <a:p>
            <a:r>
              <a:rPr lang="en-US" sz="2400" dirty="0"/>
              <a:t>A simplified cognitive model with knowledge map of healthcare</a:t>
            </a:r>
          </a:p>
        </p:txBody>
      </p:sp>
      <p:sp>
        <p:nvSpPr>
          <p:cNvPr id="3" name="Content Placeholder 2"/>
          <p:cNvSpPr>
            <a:spLocks noGrp="1"/>
          </p:cNvSpPr>
          <p:nvPr>
            <p:ph idx="1"/>
          </p:nvPr>
        </p:nvSpPr>
        <p:spPr/>
        <p:txBody>
          <a:bodyPr>
            <a:normAutofit/>
          </a:bodyPr>
          <a:lstStyle/>
          <a:p>
            <a:endParaRPr lang="en-US" sz="2600" dirty="0"/>
          </a:p>
          <a:p>
            <a:endParaRPr lang="en-US" sz="2600" dirty="0"/>
          </a:p>
          <a:p>
            <a:endParaRPr lang="en-US" sz="2600" dirty="0"/>
          </a:p>
          <a:p>
            <a:endParaRPr lang="en-US" sz="2600" dirty="0"/>
          </a:p>
          <a:p>
            <a:endParaRPr lang="en-US" sz="2600" dirty="0"/>
          </a:p>
          <a:p>
            <a:endParaRPr lang="en-US" sz="2600" dirty="0"/>
          </a:p>
          <a:p>
            <a:endParaRPr lang="en-US" sz="2600" dirty="0"/>
          </a:p>
          <a:p>
            <a:endParaRPr lang="en-US" sz="2600" dirty="0"/>
          </a:p>
          <a:p>
            <a:pPr marL="0" indent="0">
              <a:buNone/>
            </a:pPr>
            <a:endParaRPr lang="en-US" sz="2600" dirty="0"/>
          </a:p>
          <a:p>
            <a:endParaRPr lang="en-US" sz="2600" dirty="0"/>
          </a:p>
          <a:p>
            <a:endParaRPr lang="en-US" sz="2600" dirty="0"/>
          </a:p>
          <a:p>
            <a:endParaRPr lang="en-US" sz="2600" dirty="0"/>
          </a:p>
          <a:p>
            <a:endParaRPr lang="en-US" sz="2600" dirty="0"/>
          </a:p>
        </p:txBody>
      </p:sp>
      <p:sp>
        <p:nvSpPr>
          <p:cNvPr id="4" name="Footer Placeholder 3"/>
          <p:cNvSpPr>
            <a:spLocks noGrp="1"/>
          </p:cNvSpPr>
          <p:nvPr>
            <p:ph type="ftr" sz="quarter" idx="11"/>
          </p:nvPr>
        </p:nvSpPr>
        <p:spPr/>
        <p:txBody>
          <a:bodyPr/>
          <a:lstStyle/>
          <a:p>
            <a:r>
              <a:rPr lang="en-US"/>
              <a:t>Kordon Consulting LLC</a:t>
            </a:r>
            <a:endParaRPr lang="en-US" dirty="0"/>
          </a:p>
        </p:txBody>
      </p:sp>
      <p:sp>
        <p:nvSpPr>
          <p:cNvPr id="5" name="Slide Number Placeholder 4"/>
          <p:cNvSpPr>
            <a:spLocks noGrp="1"/>
          </p:cNvSpPr>
          <p:nvPr>
            <p:ph type="sldNum" sz="quarter" idx="12"/>
          </p:nvPr>
        </p:nvSpPr>
        <p:spPr/>
        <p:txBody>
          <a:bodyPr/>
          <a:lstStyle/>
          <a:p>
            <a:fld id="{5E6A3C3A-A029-4573-BC04-5DA27903A743}" type="slidenum">
              <a:rPr lang="en-US" smtClean="0"/>
              <a:t>27</a:t>
            </a:fld>
            <a:endParaRPr lang="en-US" dirty="0"/>
          </a:p>
        </p:txBody>
      </p:sp>
      <p:grpSp>
        <p:nvGrpSpPr>
          <p:cNvPr id="8" name="Group 7">
            <a:extLst>
              <a:ext uri="{FF2B5EF4-FFF2-40B4-BE49-F238E27FC236}">
                <a16:creationId xmlns:a16="http://schemas.microsoft.com/office/drawing/2014/main" id="{50148F6B-A922-7846-A883-56DD9F6DC53E}"/>
              </a:ext>
            </a:extLst>
          </p:cNvPr>
          <p:cNvGrpSpPr/>
          <p:nvPr/>
        </p:nvGrpSpPr>
        <p:grpSpPr>
          <a:xfrm>
            <a:off x="340135" y="1739017"/>
            <a:ext cx="10374480" cy="3867791"/>
            <a:chOff x="1168474" y="1464989"/>
            <a:chExt cx="10374480" cy="3867791"/>
          </a:xfrm>
        </p:grpSpPr>
        <p:pic>
          <p:nvPicPr>
            <p:cNvPr id="6" name="Picture 5">
              <a:extLst>
                <a:ext uri="{FF2B5EF4-FFF2-40B4-BE49-F238E27FC236}">
                  <a16:creationId xmlns:a16="http://schemas.microsoft.com/office/drawing/2014/main" id="{7D792F5D-EAC3-364E-A592-2B50F4D47698}"/>
                </a:ext>
              </a:extLst>
            </p:cNvPr>
            <p:cNvPicPr>
              <a:picLocks noChangeAspect="1"/>
            </p:cNvPicPr>
            <p:nvPr/>
          </p:nvPicPr>
          <p:blipFill>
            <a:blip r:embed="rId2"/>
            <a:stretch>
              <a:fillRect/>
            </a:stretch>
          </p:blipFill>
          <p:spPr>
            <a:xfrm>
              <a:off x="1559858" y="1464989"/>
              <a:ext cx="9983096" cy="3796721"/>
            </a:xfrm>
            <a:prstGeom prst="rect">
              <a:avLst/>
            </a:prstGeom>
          </p:spPr>
        </p:pic>
        <p:pic>
          <p:nvPicPr>
            <p:cNvPr id="7" name="Picture 6">
              <a:extLst>
                <a:ext uri="{FF2B5EF4-FFF2-40B4-BE49-F238E27FC236}">
                  <a16:creationId xmlns:a16="http://schemas.microsoft.com/office/drawing/2014/main" id="{26CA12E5-50C9-3E42-ACB7-DD91D8C46B72}"/>
                </a:ext>
              </a:extLst>
            </p:cNvPr>
            <p:cNvPicPr>
              <a:picLocks noChangeAspect="1"/>
            </p:cNvPicPr>
            <p:nvPr/>
          </p:nvPicPr>
          <p:blipFill>
            <a:blip r:embed="rId3"/>
            <a:stretch>
              <a:fillRect/>
            </a:stretch>
          </p:blipFill>
          <p:spPr>
            <a:xfrm>
              <a:off x="1168474" y="4380280"/>
              <a:ext cx="1765300" cy="952500"/>
            </a:xfrm>
            <a:prstGeom prst="rect">
              <a:avLst/>
            </a:prstGeom>
          </p:spPr>
        </p:pic>
      </p:grpSp>
    </p:spTree>
    <p:extLst>
      <p:ext uri="{BB962C8B-B14F-4D97-AF65-F5344CB8AC3E}">
        <p14:creationId xmlns:p14="http://schemas.microsoft.com/office/powerpoint/2010/main" val="26034316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1282C-5D2B-274A-B038-A8FA38958F4E}"/>
              </a:ext>
            </a:extLst>
          </p:cNvPr>
          <p:cNvSpPr>
            <a:spLocks noGrp="1"/>
          </p:cNvSpPr>
          <p:nvPr>
            <p:ph type="title"/>
          </p:nvPr>
        </p:nvSpPr>
        <p:spPr>
          <a:xfrm>
            <a:off x="202214" y="603642"/>
            <a:ext cx="10515600" cy="570057"/>
          </a:xfrm>
        </p:spPr>
        <p:txBody>
          <a:bodyPr>
            <a:normAutofit fontScale="90000"/>
          </a:bodyPr>
          <a:lstStyle/>
          <a:p>
            <a:r>
              <a:rPr lang="en-US" sz="2800" dirty="0"/>
              <a:t>Lecture 15 “Applied AI in Natural Language Processing” </a:t>
            </a:r>
            <a:br>
              <a:rPr lang="en-US" sz="2800" dirty="0"/>
            </a:br>
            <a:br>
              <a:rPr lang="en-US" sz="2800" dirty="0"/>
            </a:br>
            <a:r>
              <a:rPr lang="en-US" sz="2800" dirty="0"/>
              <a:t>Summary</a:t>
            </a:r>
          </a:p>
        </p:txBody>
      </p:sp>
      <p:sp>
        <p:nvSpPr>
          <p:cNvPr id="3" name="Content Placeholder 2">
            <a:extLst>
              <a:ext uri="{FF2B5EF4-FFF2-40B4-BE49-F238E27FC236}">
                <a16:creationId xmlns:a16="http://schemas.microsoft.com/office/drawing/2014/main" id="{B09D6F00-9AE7-3140-A438-4C979CDEA148}"/>
              </a:ext>
            </a:extLst>
          </p:cNvPr>
          <p:cNvSpPr>
            <a:spLocks noGrp="1"/>
          </p:cNvSpPr>
          <p:nvPr>
            <p:ph idx="1"/>
          </p:nvPr>
        </p:nvSpPr>
        <p:spPr>
          <a:xfrm>
            <a:off x="202214" y="1258951"/>
            <a:ext cx="11151586" cy="3965223"/>
          </a:xfrm>
        </p:spPr>
        <p:txBody>
          <a:bodyPr>
            <a:noAutofit/>
          </a:bodyPr>
          <a:lstStyle/>
          <a:p>
            <a:pPr marL="0" indent="0" hangingPunct="0">
              <a:buNone/>
            </a:pPr>
            <a:endParaRPr lang="en-US" sz="2400" b="1" dirty="0"/>
          </a:p>
          <a:p>
            <a:r>
              <a:rPr lang="en-US" sz="2400" b="1" dirty="0"/>
              <a:t>NLP includes the AI methods to read, understand and derive meaning from human languages </a:t>
            </a:r>
          </a:p>
          <a:p>
            <a:r>
              <a:rPr lang="en-US" sz="2400" b="1" dirty="0"/>
              <a:t>NLP performs lexical, syntax, semantics, discourse, and pragmatic analysis of the original text</a:t>
            </a:r>
          </a:p>
          <a:p>
            <a:r>
              <a:rPr lang="en-US" altLang="en-US" sz="2400" b="1" dirty="0"/>
              <a:t>The key application areas of NLP are text categorization, extractive summaries, sentiment analysis, automatic translation, question answering, instruction generation, and digital assistants</a:t>
            </a:r>
            <a:endParaRPr lang="en-US" altLang="en-US" sz="2400" dirty="0"/>
          </a:p>
          <a:p>
            <a:r>
              <a:rPr lang="en-US" sz="2400" b="1" dirty="0"/>
              <a:t>A growing application area of NLP is cognitive modeling</a:t>
            </a:r>
          </a:p>
          <a:p>
            <a:endParaRPr lang="en-US" sz="2400" b="1" dirty="0"/>
          </a:p>
          <a:p>
            <a:endParaRPr lang="en-US" sz="2400" b="1" dirty="0"/>
          </a:p>
        </p:txBody>
      </p:sp>
      <p:sp>
        <p:nvSpPr>
          <p:cNvPr id="5" name="Text Box 6">
            <a:extLst>
              <a:ext uri="{FF2B5EF4-FFF2-40B4-BE49-F238E27FC236}">
                <a16:creationId xmlns:a16="http://schemas.microsoft.com/office/drawing/2014/main" id="{DD6F1C41-E9FB-0E40-9F7E-72FED119AD16}"/>
              </a:ext>
            </a:extLst>
          </p:cNvPr>
          <p:cNvSpPr txBox="1">
            <a:spLocks noChangeArrowheads="1"/>
          </p:cNvSpPr>
          <p:nvPr/>
        </p:nvSpPr>
        <p:spPr bwMode="auto">
          <a:xfrm>
            <a:off x="0" y="5309426"/>
            <a:ext cx="12192000" cy="1200325"/>
          </a:xfrm>
          <a:prstGeom prst="rect">
            <a:avLst/>
          </a:prstGeom>
          <a:solidFill>
            <a:srgbClr val="FFFF00"/>
          </a:solidFill>
          <a:ln>
            <a:noFill/>
          </a:ln>
          <a:effectLst/>
        </p:spPr>
        <p:txBody>
          <a:bodyPr wrap="square" lIns="91435" tIns="45718" rIns="91435" bIns="45718">
            <a:spAutoFit/>
          </a:bodyPr>
          <a:lstStyle/>
          <a:p>
            <a:pPr algn="ctr">
              <a:buFontTx/>
              <a:buNone/>
            </a:pPr>
            <a:r>
              <a:rPr lang="en-US" sz="2400" b="1" dirty="0">
                <a:solidFill>
                  <a:srgbClr val="FF0000"/>
                </a:solidFill>
                <a:latin typeface="Times New Roman" charset="0"/>
              </a:rPr>
              <a:t>The Bottom Line</a:t>
            </a:r>
          </a:p>
          <a:p>
            <a:pPr algn="ctr" hangingPunct="0"/>
            <a:r>
              <a:rPr lang="en-US" sz="2400" b="1" dirty="0">
                <a:solidFill>
                  <a:srgbClr val="FF0000"/>
                </a:solidFill>
                <a:latin typeface="Times" pitchFamily="2" charset="0"/>
              </a:rPr>
              <a:t>NLP gives the interactive and knowledge representation opportunities for intelligent real-world applications</a:t>
            </a:r>
            <a:endParaRPr lang="en-US" sz="2400" b="1" dirty="0">
              <a:solidFill>
                <a:srgbClr val="FF0000"/>
              </a:solidFill>
            </a:endParaRPr>
          </a:p>
        </p:txBody>
      </p:sp>
      <p:sp>
        <p:nvSpPr>
          <p:cNvPr id="7" name="Slide Number Placeholder 6">
            <a:extLst>
              <a:ext uri="{FF2B5EF4-FFF2-40B4-BE49-F238E27FC236}">
                <a16:creationId xmlns:a16="http://schemas.microsoft.com/office/drawing/2014/main" id="{9D08DBB4-53F0-544B-AB52-F2950E048052}"/>
              </a:ext>
            </a:extLst>
          </p:cNvPr>
          <p:cNvSpPr>
            <a:spLocks noGrp="1"/>
          </p:cNvSpPr>
          <p:nvPr>
            <p:ph type="sldNum" sz="quarter" idx="12"/>
          </p:nvPr>
        </p:nvSpPr>
        <p:spPr/>
        <p:txBody>
          <a:bodyPr/>
          <a:lstStyle/>
          <a:p>
            <a:r>
              <a:rPr lang="en-US" dirty="0"/>
              <a:t> </a:t>
            </a:r>
            <a:fld id="{760C78C2-CDE4-4FEF-94FB-F11C578D031C}" type="slidenum">
              <a:rPr lang="en-US" smtClean="0"/>
              <a:t>28</a:t>
            </a:fld>
            <a:endParaRPr lang="en-US" dirty="0"/>
          </a:p>
        </p:txBody>
      </p:sp>
      <p:sp>
        <p:nvSpPr>
          <p:cNvPr id="4" name="Footer Placeholder 3">
            <a:extLst>
              <a:ext uri="{FF2B5EF4-FFF2-40B4-BE49-F238E27FC236}">
                <a16:creationId xmlns:a16="http://schemas.microsoft.com/office/drawing/2014/main" id="{CD8A0AB3-2D99-E44E-9195-208383869D82}"/>
              </a:ext>
            </a:extLst>
          </p:cNvPr>
          <p:cNvSpPr>
            <a:spLocks noGrp="1"/>
          </p:cNvSpPr>
          <p:nvPr>
            <p:ph type="ftr" sz="quarter" idx="11"/>
          </p:nvPr>
        </p:nvSpPr>
        <p:spPr/>
        <p:txBody>
          <a:bodyPr/>
          <a:lstStyle/>
          <a:p>
            <a:r>
              <a:rPr lang="en-US" dirty="0"/>
              <a:t>Kordon Consulting LLC</a:t>
            </a:r>
          </a:p>
        </p:txBody>
      </p:sp>
    </p:spTree>
    <p:extLst>
      <p:ext uri="{BB962C8B-B14F-4D97-AF65-F5344CB8AC3E}">
        <p14:creationId xmlns:p14="http://schemas.microsoft.com/office/powerpoint/2010/main" val="1691155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What is NLP?</a:t>
            </a:r>
          </a:p>
        </p:txBody>
      </p:sp>
      <p:pic>
        <p:nvPicPr>
          <p:cNvPr id="7" name="Picture 6"/>
          <p:cNvPicPr>
            <a:picLocks noChangeAspect="1"/>
          </p:cNvPicPr>
          <p:nvPr/>
        </p:nvPicPr>
        <p:blipFill>
          <a:blip r:embed="rId2"/>
          <a:stretch>
            <a:fillRect/>
          </a:stretch>
        </p:blipFill>
        <p:spPr>
          <a:xfrm>
            <a:off x="3169614" y="1940220"/>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3</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3" name="Picture 2">
            <a:extLst>
              <a:ext uri="{FF2B5EF4-FFF2-40B4-BE49-F238E27FC236}">
                <a16:creationId xmlns:a16="http://schemas.microsoft.com/office/drawing/2014/main" id="{316AB430-DC1A-9C43-A90D-66A6F54F6A46}"/>
              </a:ext>
            </a:extLst>
          </p:cNvPr>
          <p:cNvPicPr>
            <a:picLocks noChangeAspect="1"/>
          </p:cNvPicPr>
          <p:nvPr/>
        </p:nvPicPr>
        <p:blipFill>
          <a:blip r:embed="rId3"/>
          <a:stretch>
            <a:fillRect/>
          </a:stretch>
        </p:blipFill>
        <p:spPr>
          <a:xfrm>
            <a:off x="444867" y="817404"/>
            <a:ext cx="4683461" cy="5278491"/>
          </a:xfrm>
          <a:prstGeom prst="rect">
            <a:avLst/>
          </a:prstGeom>
        </p:spPr>
      </p:pic>
      <p:sp>
        <p:nvSpPr>
          <p:cNvPr id="8" name="Text Box 10">
            <a:extLst>
              <a:ext uri="{FF2B5EF4-FFF2-40B4-BE49-F238E27FC236}">
                <a16:creationId xmlns:a16="http://schemas.microsoft.com/office/drawing/2014/main" id="{F48A9E44-5E85-BF4A-8F1D-5A5297728D4B}"/>
              </a:ext>
            </a:extLst>
          </p:cNvPr>
          <p:cNvSpPr txBox="1">
            <a:spLocks noChangeArrowheads="1"/>
          </p:cNvSpPr>
          <p:nvPr/>
        </p:nvSpPr>
        <p:spPr bwMode="auto">
          <a:xfrm>
            <a:off x="5903580" y="1832563"/>
            <a:ext cx="3380541" cy="307777"/>
          </a:xfrm>
          <a:prstGeom prst="rect">
            <a:avLst/>
          </a:prstGeom>
          <a:solidFill>
            <a:schemeClr val="accent2">
              <a:lumMod val="20000"/>
              <a:lumOff val="80000"/>
            </a:schemeClr>
          </a:solidFill>
          <a:ln>
            <a:noFill/>
          </a:ln>
          <a:effectLst/>
        </p:spPr>
        <p:txBody>
          <a:bodyPr wrap="none">
            <a:spAutoFit/>
          </a:bodyPr>
          <a:lstStyle/>
          <a:p>
            <a:pPr algn="l" eaLnBrk="1" hangingPunct="1"/>
            <a:r>
              <a:rPr lang="en-US" altLang="en-US" sz="1400" b="1" dirty="0">
                <a:latin typeface="Arial" panose="020B0604020202020204" pitchFamily="34" charset="0"/>
              </a:rPr>
              <a:t>Text to words, sentences, paragraphs</a:t>
            </a:r>
          </a:p>
        </p:txBody>
      </p:sp>
      <p:sp>
        <p:nvSpPr>
          <p:cNvPr id="10" name="Text Box 10">
            <a:extLst>
              <a:ext uri="{FF2B5EF4-FFF2-40B4-BE49-F238E27FC236}">
                <a16:creationId xmlns:a16="http://schemas.microsoft.com/office/drawing/2014/main" id="{041B9656-E673-8040-9787-2DDADDF1CF07}"/>
              </a:ext>
            </a:extLst>
          </p:cNvPr>
          <p:cNvSpPr txBox="1">
            <a:spLocks noChangeArrowheads="1"/>
          </p:cNvSpPr>
          <p:nvPr/>
        </p:nvSpPr>
        <p:spPr bwMode="auto">
          <a:xfrm>
            <a:off x="5903580" y="2717792"/>
            <a:ext cx="4208608" cy="307777"/>
          </a:xfrm>
          <a:prstGeom prst="rect">
            <a:avLst/>
          </a:prstGeom>
          <a:solidFill>
            <a:schemeClr val="accent2">
              <a:lumMod val="20000"/>
              <a:lumOff val="80000"/>
            </a:schemeClr>
          </a:solidFill>
          <a:ln>
            <a:noFill/>
          </a:ln>
          <a:effectLst/>
        </p:spPr>
        <p:txBody>
          <a:bodyPr wrap="square">
            <a:spAutoFit/>
          </a:bodyPr>
          <a:lstStyle/>
          <a:p>
            <a:pPr algn="l" eaLnBrk="1" hangingPunct="1"/>
            <a:r>
              <a:rPr lang="en-US" altLang="en-US" sz="1400" b="1" dirty="0">
                <a:latin typeface="Arial" panose="020B0604020202020204" pitchFamily="34" charset="0"/>
              </a:rPr>
              <a:t>Parsing with identified relations between words</a:t>
            </a:r>
          </a:p>
        </p:txBody>
      </p:sp>
      <p:sp>
        <p:nvSpPr>
          <p:cNvPr id="11" name="Text Box 10">
            <a:extLst>
              <a:ext uri="{FF2B5EF4-FFF2-40B4-BE49-F238E27FC236}">
                <a16:creationId xmlns:a16="http://schemas.microsoft.com/office/drawing/2014/main" id="{222B68B8-0365-004D-92BB-E61443F079BA}"/>
              </a:ext>
            </a:extLst>
          </p:cNvPr>
          <p:cNvSpPr txBox="1">
            <a:spLocks noChangeArrowheads="1"/>
          </p:cNvSpPr>
          <p:nvPr/>
        </p:nvSpPr>
        <p:spPr bwMode="auto">
          <a:xfrm>
            <a:off x="5967228" y="3597577"/>
            <a:ext cx="3720890" cy="307777"/>
          </a:xfrm>
          <a:prstGeom prst="rect">
            <a:avLst/>
          </a:prstGeom>
          <a:solidFill>
            <a:schemeClr val="accent2">
              <a:lumMod val="20000"/>
              <a:lumOff val="80000"/>
            </a:schemeClr>
          </a:solidFill>
          <a:ln>
            <a:noFill/>
          </a:ln>
          <a:effectLst/>
        </p:spPr>
        <p:txBody>
          <a:bodyPr wrap="none">
            <a:spAutoFit/>
          </a:bodyPr>
          <a:lstStyle/>
          <a:p>
            <a:r>
              <a:rPr lang="en-US" sz="1400" b="1" dirty="0">
                <a:latin typeface="Arial" panose="020B0604020202020204" pitchFamily="34" charset="0"/>
                <a:cs typeface="Arial" panose="020B0604020202020204" pitchFamily="34" charset="0"/>
              </a:rPr>
              <a:t>Decipher the accurate meaning of the text</a:t>
            </a:r>
            <a:endParaRPr lang="en-US" altLang="en-US" sz="1400" b="1" dirty="0">
              <a:latin typeface="Arial" panose="020B0604020202020204" pitchFamily="34" charset="0"/>
              <a:cs typeface="Arial" panose="020B0604020202020204" pitchFamily="34" charset="0"/>
            </a:endParaRPr>
          </a:p>
        </p:txBody>
      </p:sp>
      <p:sp>
        <p:nvSpPr>
          <p:cNvPr id="12" name="Text Box 10">
            <a:extLst>
              <a:ext uri="{FF2B5EF4-FFF2-40B4-BE49-F238E27FC236}">
                <a16:creationId xmlns:a16="http://schemas.microsoft.com/office/drawing/2014/main" id="{FA466E3F-BC81-8648-84B2-B54D6FEEB49E}"/>
              </a:ext>
            </a:extLst>
          </p:cNvPr>
          <p:cNvSpPr txBox="1">
            <a:spLocks noChangeArrowheads="1"/>
          </p:cNvSpPr>
          <p:nvPr/>
        </p:nvSpPr>
        <p:spPr bwMode="auto">
          <a:xfrm>
            <a:off x="5967228" y="4346022"/>
            <a:ext cx="3544560" cy="523220"/>
          </a:xfrm>
          <a:prstGeom prst="rect">
            <a:avLst/>
          </a:prstGeom>
          <a:solidFill>
            <a:schemeClr val="accent2">
              <a:lumMod val="20000"/>
              <a:lumOff val="80000"/>
            </a:schemeClr>
          </a:solidFill>
          <a:ln>
            <a:noFill/>
          </a:ln>
          <a:effectLst/>
        </p:spPr>
        <p:txBody>
          <a:bodyPr wrap="none">
            <a:spAutoFit/>
          </a:bodyPr>
          <a:lstStyle/>
          <a:p>
            <a:r>
              <a:rPr lang="en-US" sz="1400" b="1" dirty="0">
                <a:latin typeface="Arial" panose="020B0604020202020204" pitchFamily="34" charset="0"/>
                <a:cs typeface="Arial" panose="020B0604020202020204" pitchFamily="34" charset="0"/>
              </a:rPr>
              <a:t>The meaning of immediately preceding </a:t>
            </a:r>
            <a:br>
              <a:rPr lang="en-US" sz="14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and succeeding sentences</a:t>
            </a:r>
            <a:endParaRPr lang="en-US" altLang="en-US" sz="1400" b="1" dirty="0">
              <a:latin typeface="Arial" panose="020B0604020202020204" pitchFamily="34" charset="0"/>
              <a:cs typeface="Arial" panose="020B0604020202020204" pitchFamily="34" charset="0"/>
            </a:endParaRPr>
          </a:p>
        </p:txBody>
      </p:sp>
      <p:sp>
        <p:nvSpPr>
          <p:cNvPr id="13" name="Text Box 10">
            <a:extLst>
              <a:ext uri="{FF2B5EF4-FFF2-40B4-BE49-F238E27FC236}">
                <a16:creationId xmlns:a16="http://schemas.microsoft.com/office/drawing/2014/main" id="{7F9BB5D5-5D61-3847-860C-EC158A557A5E}"/>
              </a:ext>
            </a:extLst>
          </p:cNvPr>
          <p:cNvSpPr txBox="1">
            <a:spLocks noChangeArrowheads="1"/>
          </p:cNvSpPr>
          <p:nvPr/>
        </p:nvSpPr>
        <p:spPr bwMode="auto">
          <a:xfrm>
            <a:off x="5903578" y="5317232"/>
            <a:ext cx="3760966" cy="307777"/>
          </a:xfrm>
          <a:prstGeom prst="rect">
            <a:avLst/>
          </a:prstGeom>
          <a:solidFill>
            <a:schemeClr val="accent2">
              <a:lumMod val="20000"/>
              <a:lumOff val="80000"/>
            </a:schemeClr>
          </a:solidFill>
          <a:ln>
            <a:noFill/>
          </a:ln>
          <a:effectLst/>
        </p:spPr>
        <p:txBody>
          <a:bodyPr wrap="none">
            <a:spAutoFit/>
          </a:bodyPr>
          <a:lstStyle/>
          <a:p>
            <a:r>
              <a:rPr lang="en-US" sz="1400" b="1" dirty="0">
                <a:latin typeface="Arial" panose="020B0604020202020204" pitchFamily="34" charset="0"/>
                <a:cs typeface="Arial" panose="020B0604020202020204" pitchFamily="34" charset="0"/>
              </a:rPr>
              <a:t>Integration with the real-world knowledge </a:t>
            </a:r>
            <a:endParaRPr lang="en-US" altLang="en-US" sz="14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C1490D5-91EB-FD49-A841-B52C937505D5}"/>
              </a:ext>
            </a:extLst>
          </p:cNvPr>
          <p:cNvSpPr txBox="1"/>
          <p:nvPr/>
        </p:nvSpPr>
        <p:spPr>
          <a:xfrm>
            <a:off x="5588538" y="365126"/>
            <a:ext cx="4681708" cy="1200329"/>
          </a:xfrm>
          <a:prstGeom prst="rect">
            <a:avLst/>
          </a:prstGeom>
          <a:solidFill>
            <a:srgbClr val="FFFF00"/>
          </a:solidFill>
        </p:spPr>
        <p:txBody>
          <a:bodyPr wrap="square" rtlCol="0">
            <a:spAutoFit/>
          </a:bodyPr>
          <a:lstStyle/>
          <a:p>
            <a:r>
              <a:rPr lang="en-US" b="1" i="1" dirty="0"/>
              <a:t>Natural Language Processing</a:t>
            </a:r>
            <a:r>
              <a:rPr lang="en-US" i="1" dirty="0"/>
              <a:t> or NLP is a field of Artificial Intelligence that gives the machines the ability to read, understand and derive meaning from human languages.</a:t>
            </a:r>
            <a:endParaRPr lang="en-US" dirty="0"/>
          </a:p>
        </p:txBody>
      </p:sp>
      <p:sp>
        <p:nvSpPr>
          <p:cNvPr id="4" name="TextBox 3">
            <a:extLst>
              <a:ext uri="{FF2B5EF4-FFF2-40B4-BE49-F238E27FC236}">
                <a16:creationId xmlns:a16="http://schemas.microsoft.com/office/drawing/2014/main" id="{B9A01793-9108-7440-A6B8-6F6C2A549F24}"/>
              </a:ext>
            </a:extLst>
          </p:cNvPr>
          <p:cNvSpPr txBox="1"/>
          <p:nvPr/>
        </p:nvSpPr>
        <p:spPr>
          <a:xfrm>
            <a:off x="470452" y="6198255"/>
            <a:ext cx="3568148" cy="523220"/>
          </a:xfrm>
          <a:prstGeom prst="rect">
            <a:avLst/>
          </a:prstGeom>
          <a:noFill/>
        </p:spPr>
        <p:txBody>
          <a:bodyPr wrap="square" rtlCol="0">
            <a:spAutoFit/>
          </a:bodyPr>
          <a:lstStyle/>
          <a:p>
            <a:r>
              <a:rPr lang="en-US" sz="1400" dirty="0"/>
              <a:t>What is Natural Language Processing - NLP Use Cases and Working - </a:t>
            </a:r>
            <a:r>
              <a:rPr lang="en-US" sz="1400" dirty="0" err="1"/>
              <a:t>TechVidvan</a:t>
            </a:r>
            <a:endParaRPr lang="en-US" sz="1400" dirty="0"/>
          </a:p>
        </p:txBody>
      </p:sp>
    </p:spTree>
    <p:extLst>
      <p:ext uri="{BB962C8B-B14F-4D97-AF65-F5344CB8AC3E}">
        <p14:creationId xmlns:p14="http://schemas.microsoft.com/office/powerpoint/2010/main" val="3206992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25" y="283515"/>
            <a:ext cx="10515600" cy="398550"/>
          </a:xfrm>
        </p:spPr>
        <p:txBody>
          <a:bodyPr>
            <a:normAutofit fontScale="90000"/>
          </a:bodyPr>
          <a:lstStyle/>
          <a:p>
            <a:r>
              <a:rPr lang="en-US" sz="2800" dirty="0"/>
              <a:t>Natural Language Understanding (NLU) and Natural Language Generation (NLG)</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4</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3" name="Picture 2">
            <a:extLst>
              <a:ext uri="{FF2B5EF4-FFF2-40B4-BE49-F238E27FC236}">
                <a16:creationId xmlns:a16="http://schemas.microsoft.com/office/drawing/2014/main" id="{D4021049-D0E4-5B4E-BA8E-ACCFEF31CCA7}"/>
              </a:ext>
            </a:extLst>
          </p:cNvPr>
          <p:cNvPicPr>
            <a:picLocks noChangeAspect="1"/>
          </p:cNvPicPr>
          <p:nvPr/>
        </p:nvPicPr>
        <p:blipFill>
          <a:blip r:embed="rId2"/>
          <a:stretch>
            <a:fillRect/>
          </a:stretch>
        </p:blipFill>
        <p:spPr>
          <a:xfrm>
            <a:off x="952050" y="928533"/>
            <a:ext cx="9654875" cy="5052718"/>
          </a:xfrm>
          <a:prstGeom prst="rect">
            <a:avLst/>
          </a:prstGeom>
        </p:spPr>
      </p:pic>
      <p:sp>
        <p:nvSpPr>
          <p:cNvPr id="4" name="TextBox 3">
            <a:extLst>
              <a:ext uri="{FF2B5EF4-FFF2-40B4-BE49-F238E27FC236}">
                <a16:creationId xmlns:a16="http://schemas.microsoft.com/office/drawing/2014/main" id="{0859F46C-0BFB-294E-A471-7D32F5F7067A}"/>
              </a:ext>
            </a:extLst>
          </p:cNvPr>
          <p:cNvSpPr txBox="1"/>
          <p:nvPr/>
        </p:nvSpPr>
        <p:spPr>
          <a:xfrm>
            <a:off x="0" y="6356350"/>
            <a:ext cx="4961733" cy="307777"/>
          </a:xfrm>
          <a:prstGeom prst="rect">
            <a:avLst/>
          </a:prstGeom>
          <a:noFill/>
        </p:spPr>
        <p:txBody>
          <a:bodyPr wrap="square" rtlCol="0">
            <a:spAutoFit/>
          </a:bodyPr>
          <a:lstStyle/>
          <a:p>
            <a:r>
              <a:rPr lang="en-US" sz="1400" dirty="0"/>
              <a:t>What is Natural Language Processing in Artificial Intelligence?</a:t>
            </a:r>
          </a:p>
        </p:txBody>
      </p:sp>
    </p:spTree>
    <p:extLst>
      <p:ext uri="{BB962C8B-B14F-4D97-AF65-F5344CB8AC3E}">
        <p14:creationId xmlns:p14="http://schemas.microsoft.com/office/powerpoint/2010/main" val="321031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NLP pipeline</a:t>
            </a:r>
          </a:p>
        </p:txBody>
      </p:sp>
      <p:pic>
        <p:nvPicPr>
          <p:cNvPr id="7" name="Picture 6"/>
          <p:cNvPicPr>
            <a:picLocks noChangeAspect="1"/>
          </p:cNvPicPr>
          <p:nvPr/>
        </p:nvPicPr>
        <p:blipFill>
          <a:blip r:embed="rId2"/>
          <a:stretch>
            <a:fillRect/>
          </a:stretch>
        </p:blipFill>
        <p:spPr>
          <a:xfrm>
            <a:off x="3169614" y="1940220"/>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5</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
        <p:nvSpPr>
          <p:cNvPr id="8" name="Text Box 10">
            <a:extLst>
              <a:ext uri="{FF2B5EF4-FFF2-40B4-BE49-F238E27FC236}">
                <a16:creationId xmlns:a16="http://schemas.microsoft.com/office/drawing/2014/main" id="{C3FF7876-3F04-424F-B5F3-7FACB055E690}"/>
              </a:ext>
            </a:extLst>
          </p:cNvPr>
          <p:cNvSpPr txBox="1">
            <a:spLocks noChangeArrowheads="1"/>
          </p:cNvSpPr>
          <p:nvPr/>
        </p:nvSpPr>
        <p:spPr bwMode="auto">
          <a:xfrm>
            <a:off x="3052800" y="5349505"/>
            <a:ext cx="5923416" cy="523220"/>
          </a:xfrm>
          <a:prstGeom prst="rect">
            <a:avLst/>
          </a:prstGeom>
          <a:solidFill>
            <a:schemeClr val="accent2">
              <a:lumMod val="20000"/>
              <a:lumOff val="80000"/>
            </a:schemeClr>
          </a:solidFill>
          <a:ln>
            <a:noFill/>
          </a:ln>
          <a:effectLst/>
        </p:spPr>
        <p:txBody>
          <a:bodyPr wrap="none">
            <a:spAutoFit/>
          </a:bodyPr>
          <a:lstStyle/>
          <a:p>
            <a:r>
              <a:rPr lang="en-US" sz="1400" b="1" dirty="0">
                <a:latin typeface="Arial" panose="020B0604020202020204" pitchFamily="34" charset="0"/>
                <a:cs typeface="Arial" panose="020B0604020202020204" pitchFamily="34" charset="0"/>
              </a:rPr>
              <a:t>Word embeddings are a type of word representation that </a:t>
            </a:r>
          </a:p>
          <a:p>
            <a:r>
              <a:rPr lang="en-US" sz="1400" b="1" dirty="0">
                <a:latin typeface="Arial" panose="020B0604020202020204" pitchFamily="34" charset="0"/>
                <a:cs typeface="Arial" panose="020B0604020202020204" pitchFamily="34" charset="0"/>
              </a:rPr>
              <a:t>allows words with similar meaning to have a similar representation</a:t>
            </a:r>
            <a:endParaRPr lang="en-US" altLang="en-US" sz="14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5DC076D-306C-EE42-BDE5-9413F2046A60}"/>
              </a:ext>
            </a:extLst>
          </p:cNvPr>
          <p:cNvPicPr>
            <a:picLocks noChangeAspect="1"/>
          </p:cNvPicPr>
          <p:nvPr/>
        </p:nvPicPr>
        <p:blipFill>
          <a:blip r:embed="rId3"/>
          <a:stretch>
            <a:fillRect/>
          </a:stretch>
        </p:blipFill>
        <p:spPr>
          <a:xfrm>
            <a:off x="515547" y="1103522"/>
            <a:ext cx="11676453" cy="4245983"/>
          </a:xfrm>
          <a:prstGeom prst="rect">
            <a:avLst/>
          </a:prstGeom>
        </p:spPr>
      </p:pic>
    </p:spTree>
    <p:extLst>
      <p:ext uri="{BB962C8B-B14F-4D97-AF65-F5344CB8AC3E}">
        <p14:creationId xmlns:p14="http://schemas.microsoft.com/office/powerpoint/2010/main" val="2230993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Word tokenization and Bag of Words representation</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6</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
        <p:nvSpPr>
          <p:cNvPr id="8" name="TextBox 7">
            <a:extLst>
              <a:ext uri="{FF2B5EF4-FFF2-40B4-BE49-F238E27FC236}">
                <a16:creationId xmlns:a16="http://schemas.microsoft.com/office/drawing/2014/main" id="{AAAA4CFA-5640-DB4F-9926-0A4A28696A7C}"/>
              </a:ext>
            </a:extLst>
          </p:cNvPr>
          <p:cNvSpPr txBox="1"/>
          <p:nvPr/>
        </p:nvSpPr>
        <p:spPr>
          <a:xfrm>
            <a:off x="202096" y="6123542"/>
            <a:ext cx="3836504" cy="369332"/>
          </a:xfrm>
          <a:prstGeom prst="rect">
            <a:avLst/>
          </a:prstGeom>
          <a:noFill/>
        </p:spPr>
        <p:txBody>
          <a:bodyPr wrap="square" rtlCol="0">
            <a:spAutoFit/>
          </a:bodyPr>
          <a:lstStyle/>
          <a:p>
            <a:r>
              <a:rPr lang="en-US" sz="1400" dirty="0"/>
              <a:t>Roadmap to Natural Language Processing (NLP</a:t>
            </a:r>
            <a:r>
              <a:rPr lang="en-US" dirty="0"/>
              <a:t>)</a:t>
            </a:r>
          </a:p>
        </p:txBody>
      </p:sp>
      <p:pic>
        <p:nvPicPr>
          <p:cNvPr id="3" name="Picture 2">
            <a:extLst>
              <a:ext uri="{FF2B5EF4-FFF2-40B4-BE49-F238E27FC236}">
                <a16:creationId xmlns:a16="http://schemas.microsoft.com/office/drawing/2014/main" id="{E7717B07-FA69-E04D-9EC6-FD8187A2EC84}"/>
              </a:ext>
            </a:extLst>
          </p:cNvPr>
          <p:cNvPicPr>
            <a:picLocks noChangeAspect="1"/>
          </p:cNvPicPr>
          <p:nvPr/>
        </p:nvPicPr>
        <p:blipFill>
          <a:blip r:embed="rId2"/>
          <a:stretch>
            <a:fillRect/>
          </a:stretch>
        </p:blipFill>
        <p:spPr>
          <a:xfrm>
            <a:off x="384863" y="2518074"/>
            <a:ext cx="3968476" cy="1484840"/>
          </a:xfrm>
          <a:prstGeom prst="rect">
            <a:avLst/>
          </a:prstGeom>
        </p:spPr>
      </p:pic>
      <p:pic>
        <p:nvPicPr>
          <p:cNvPr id="3074" name="Picture 2">
            <a:extLst>
              <a:ext uri="{FF2B5EF4-FFF2-40B4-BE49-F238E27FC236}">
                <a16:creationId xmlns:a16="http://schemas.microsoft.com/office/drawing/2014/main" id="{FA53F8D9-004B-954B-8CB6-9BB1EBCA4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2609" y="1332151"/>
            <a:ext cx="7102618" cy="3995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628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Word embedding</a:t>
            </a:r>
          </a:p>
        </p:txBody>
      </p:sp>
      <p:pic>
        <p:nvPicPr>
          <p:cNvPr id="7" name="Picture 6"/>
          <p:cNvPicPr>
            <a:picLocks noChangeAspect="1"/>
          </p:cNvPicPr>
          <p:nvPr/>
        </p:nvPicPr>
        <p:blipFill>
          <a:blip r:embed="rId2"/>
          <a:stretch>
            <a:fillRect/>
          </a:stretch>
        </p:blipFill>
        <p:spPr>
          <a:xfrm>
            <a:off x="3169614" y="1940220"/>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7</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5" name="Picture 4">
            <a:extLst>
              <a:ext uri="{FF2B5EF4-FFF2-40B4-BE49-F238E27FC236}">
                <a16:creationId xmlns:a16="http://schemas.microsoft.com/office/drawing/2014/main" id="{2D20D1C1-847D-4147-B5E5-D1F17069B64B}"/>
              </a:ext>
            </a:extLst>
          </p:cNvPr>
          <p:cNvPicPr>
            <a:picLocks noChangeAspect="1"/>
          </p:cNvPicPr>
          <p:nvPr/>
        </p:nvPicPr>
        <p:blipFill>
          <a:blip r:embed="rId3"/>
          <a:stretch>
            <a:fillRect/>
          </a:stretch>
        </p:blipFill>
        <p:spPr>
          <a:xfrm>
            <a:off x="1999974" y="1040458"/>
            <a:ext cx="8356600" cy="4453792"/>
          </a:xfrm>
          <a:prstGeom prst="rect">
            <a:avLst/>
          </a:prstGeom>
        </p:spPr>
      </p:pic>
      <p:sp>
        <p:nvSpPr>
          <p:cNvPr id="8" name="TextBox 7">
            <a:extLst>
              <a:ext uri="{FF2B5EF4-FFF2-40B4-BE49-F238E27FC236}">
                <a16:creationId xmlns:a16="http://schemas.microsoft.com/office/drawing/2014/main" id="{AAAA4CFA-5640-DB4F-9926-0A4A28696A7C}"/>
              </a:ext>
            </a:extLst>
          </p:cNvPr>
          <p:cNvSpPr txBox="1"/>
          <p:nvPr/>
        </p:nvSpPr>
        <p:spPr>
          <a:xfrm>
            <a:off x="202096" y="6123542"/>
            <a:ext cx="3836504" cy="369332"/>
          </a:xfrm>
          <a:prstGeom prst="rect">
            <a:avLst/>
          </a:prstGeom>
          <a:noFill/>
        </p:spPr>
        <p:txBody>
          <a:bodyPr wrap="square" rtlCol="0">
            <a:spAutoFit/>
          </a:bodyPr>
          <a:lstStyle/>
          <a:p>
            <a:r>
              <a:rPr lang="en-US" sz="1400" dirty="0"/>
              <a:t>Roadmap to Natural Language Processing (NLP</a:t>
            </a:r>
            <a:r>
              <a:rPr lang="en-US" dirty="0"/>
              <a:t>)</a:t>
            </a:r>
          </a:p>
        </p:txBody>
      </p:sp>
    </p:spTree>
    <p:extLst>
      <p:ext uri="{BB962C8B-B14F-4D97-AF65-F5344CB8AC3E}">
        <p14:creationId xmlns:p14="http://schemas.microsoft.com/office/powerpoint/2010/main" val="2844209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NLP evolution: From symbolic to probabilistic NLP</a:t>
            </a:r>
          </a:p>
        </p:txBody>
      </p:sp>
      <p:pic>
        <p:nvPicPr>
          <p:cNvPr id="7" name="Picture 6"/>
          <p:cNvPicPr>
            <a:picLocks noChangeAspect="1"/>
          </p:cNvPicPr>
          <p:nvPr/>
        </p:nvPicPr>
        <p:blipFill>
          <a:blip r:embed="rId2"/>
          <a:stretch>
            <a:fillRect/>
          </a:stretch>
        </p:blipFill>
        <p:spPr>
          <a:xfrm>
            <a:off x="3169614" y="1940220"/>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8</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3" name="Picture 2">
            <a:extLst>
              <a:ext uri="{FF2B5EF4-FFF2-40B4-BE49-F238E27FC236}">
                <a16:creationId xmlns:a16="http://schemas.microsoft.com/office/drawing/2014/main" id="{7AE8D344-C6D6-7248-8C66-433AF9DB8231}"/>
              </a:ext>
            </a:extLst>
          </p:cNvPr>
          <p:cNvPicPr>
            <a:picLocks noChangeAspect="1"/>
          </p:cNvPicPr>
          <p:nvPr/>
        </p:nvPicPr>
        <p:blipFill>
          <a:blip r:embed="rId3"/>
          <a:stretch>
            <a:fillRect/>
          </a:stretch>
        </p:blipFill>
        <p:spPr>
          <a:xfrm>
            <a:off x="0" y="1184922"/>
            <a:ext cx="12192000" cy="4488155"/>
          </a:xfrm>
          <a:prstGeom prst="rect">
            <a:avLst/>
          </a:prstGeom>
        </p:spPr>
      </p:pic>
      <p:sp>
        <p:nvSpPr>
          <p:cNvPr id="4" name="TextBox 3">
            <a:extLst>
              <a:ext uri="{FF2B5EF4-FFF2-40B4-BE49-F238E27FC236}">
                <a16:creationId xmlns:a16="http://schemas.microsoft.com/office/drawing/2014/main" id="{E2045F66-7070-4243-9C7A-0395F144D3FA}"/>
              </a:ext>
            </a:extLst>
          </p:cNvPr>
          <p:cNvSpPr txBox="1"/>
          <p:nvPr/>
        </p:nvSpPr>
        <p:spPr>
          <a:xfrm>
            <a:off x="308113" y="6212748"/>
            <a:ext cx="3607905" cy="307777"/>
          </a:xfrm>
          <a:prstGeom prst="rect">
            <a:avLst/>
          </a:prstGeom>
          <a:noFill/>
        </p:spPr>
        <p:txBody>
          <a:bodyPr wrap="square" rtlCol="0">
            <a:spAutoFit/>
          </a:bodyPr>
          <a:lstStyle/>
          <a:p>
            <a:r>
              <a:rPr lang="en-US" sz="1400" dirty="0" err="1"/>
              <a:t>Introduction_to_NLP_CMU</a:t>
            </a:r>
            <a:endParaRPr lang="en-US" sz="1400" dirty="0"/>
          </a:p>
        </p:txBody>
      </p:sp>
    </p:spTree>
    <p:extLst>
      <p:ext uri="{BB962C8B-B14F-4D97-AF65-F5344CB8AC3E}">
        <p14:creationId xmlns:p14="http://schemas.microsoft.com/office/powerpoint/2010/main" val="270238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NLP evolution: From probabilistic to connectionist NLP</a:t>
            </a:r>
          </a:p>
        </p:txBody>
      </p:sp>
      <p:pic>
        <p:nvPicPr>
          <p:cNvPr id="7" name="Picture 6"/>
          <p:cNvPicPr>
            <a:picLocks noChangeAspect="1"/>
          </p:cNvPicPr>
          <p:nvPr/>
        </p:nvPicPr>
        <p:blipFill>
          <a:blip r:embed="rId2"/>
          <a:stretch>
            <a:fillRect/>
          </a:stretch>
        </p:blipFill>
        <p:spPr>
          <a:xfrm>
            <a:off x="3169614" y="1940220"/>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9</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4" name="Picture 3">
            <a:extLst>
              <a:ext uri="{FF2B5EF4-FFF2-40B4-BE49-F238E27FC236}">
                <a16:creationId xmlns:a16="http://schemas.microsoft.com/office/drawing/2014/main" id="{46CCA89B-E76C-1448-A3A1-B6A02CB635C9}"/>
              </a:ext>
            </a:extLst>
          </p:cNvPr>
          <p:cNvPicPr>
            <a:picLocks noChangeAspect="1"/>
          </p:cNvPicPr>
          <p:nvPr/>
        </p:nvPicPr>
        <p:blipFill>
          <a:blip r:embed="rId3"/>
          <a:stretch>
            <a:fillRect/>
          </a:stretch>
        </p:blipFill>
        <p:spPr>
          <a:xfrm>
            <a:off x="521200" y="1423450"/>
            <a:ext cx="11353800" cy="4458816"/>
          </a:xfrm>
          <a:prstGeom prst="rect">
            <a:avLst/>
          </a:prstGeom>
        </p:spPr>
      </p:pic>
      <p:sp>
        <p:nvSpPr>
          <p:cNvPr id="8" name="TextBox 7">
            <a:extLst>
              <a:ext uri="{FF2B5EF4-FFF2-40B4-BE49-F238E27FC236}">
                <a16:creationId xmlns:a16="http://schemas.microsoft.com/office/drawing/2014/main" id="{527E46E9-4B3B-D247-ACC4-C83993D5AD62}"/>
              </a:ext>
            </a:extLst>
          </p:cNvPr>
          <p:cNvSpPr txBox="1"/>
          <p:nvPr/>
        </p:nvSpPr>
        <p:spPr>
          <a:xfrm>
            <a:off x="308113" y="6212748"/>
            <a:ext cx="3607905" cy="307777"/>
          </a:xfrm>
          <a:prstGeom prst="rect">
            <a:avLst/>
          </a:prstGeom>
          <a:noFill/>
        </p:spPr>
        <p:txBody>
          <a:bodyPr wrap="square" rtlCol="0">
            <a:spAutoFit/>
          </a:bodyPr>
          <a:lstStyle/>
          <a:p>
            <a:r>
              <a:rPr lang="en-US" sz="1400" dirty="0" err="1"/>
              <a:t>Introduction_to_NLP_CMU</a:t>
            </a:r>
            <a:endParaRPr lang="en-US" sz="1400" dirty="0"/>
          </a:p>
        </p:txBody>
      </p:sp>
    </p:spTree>
    <p:extLst>
      <p:ext uri="{BB962C8B-B14F-4D97-AF65-F5344CB8AC3E}">
        <p14:creationId xmlns:p14="http://schemas.microsoft.com/office/powerpoint/2010/main" val="7094848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182827</TotalTime>
  <Words>831</Words>
  <Application>Microsoft Macintosh PowerPoint</Application>
  <PresentationFormat>Widescreen</PresentationFormat>
  <Paragraphs>164</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Times</vt:lpstr>
      <vt:lpstr>Times New Roman</vt:lpstr>
      <vt:lpstr>Office Theme</vt:lpstr>
      <vt:lpstr>Applied Artificial Intelligence  Lecture 15  Applied AI in Natural Language Processing (NLP)</vt:lpstr>
      <vt:lpstr>Lecture 15 agenda</vt:lpstr>
      <vt:lpstr>What is NLP?</vt:lpstr>
      <vt:lpstr>Natural Language Understanding (NLU) and Natural Language Generation (NLG)</vt:lpstr>
      <vt:lpstr>NLP pipeline</vt:lpstr>
      <vt:lpstr>Word tokenization and Bag of Words representation</vt:lpstr>
      <vt:lpstr>Word embedding</vt:lpstr>
      <vt:lpstr>NLP evolution: From symbolic to probabilistic NLP</vt:lpstr>
      <vt:lpstr>NLP evolution: From probabilistic to connectionist NLP</vt:lpstr>
      <vt:lpstr>Attention vs. Recurrent methods</vt:lpstr>
      <vt:lpstr>Transformers</vt:lpstr>
      <vt:lpstr>Lecture 15 agenda</vt:lpstr>
      <vt:lpstr>Text Classification </vt:lpstr>
      <vt:lpstr>Extractive summaries</vt:lpstr>
      <vt:lpstr>Sentiment/Opinion Analysis</vt:lpstr>
      <vt:lpstr>NLP with statistical machine translation</vt:lpstr>
      <vt:lpstr>How good is machine translation?</vt:lpstr>
      <vt:lpstr>Can I automatically translate my book from English to Bulgarian?</vt:lpstr>
      <vt:lpstr>NLP as a Grammar teacher</vt:lpstr>
      <vt:lpstr>Natural language instruction </vt:lpstr>
      <vt:lpstr>Question answering</vt:lpstr>
      <vt:lpstr>Dialog Systems</vt:lpstr>
      <vt:lpstr>Digital personal assistant</vt:lpstr>
      <vt:lpstr>Lecture 15 agenda</vt:lpstr>
      <vt:lpstr>Cognitive computing – IBM Watson</vt:lpstr>
      <vt:lpstr>From automatic ontology creation to cognitive models</vt:lpstr>
      <vt:lpstr>A simplified cognitive model with knowledge map of healthcare</vt:lpstr>
      <vt:lpstr>Lecture 15 “Applied AI in Natural Language Processing”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Process Analytics Work Process</dc:title>
  <dc:creator>Kordon, Arthur (Non-Employee)</dc:creator>
  <cp:lastModifiedBy>Arthur Kordon</cp:lastModifiedBy>
  <cp:revision>1143</cp:revision>
  <cp:lastPrinted>2020-05-15T22:07:03Z</cp:lastPrinted>
  <dcterms:created xsi:type="dcterms:W3CDTF">2017-01-12T15:32:32Z</dcterms:created>
  <dcterms:modified xsi:type="dcterms:W3CDTF">2020-10-25T14:21:08Z</dcterms:modified>
</cp:coreProperties>
</file>