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74" r:id="rId3"/>
    <p:sldId id="258" r:id="rId4"/>
    <p:sldId id="275" r:id="rId5"/>
    <p:sldId id="276" r:id="rId6"/>
    <p:sldId id="257" r:id="rId7"/>
    <p:sldId id="277" r:id="rId8"/>
    <p:sldId id="260" r:id="rId9"/>
    <p:sldId id="261" r:id="rId10"/>
    <p:sldId id="262" r:id="rId11"/>
    <p:sldId id="263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BE09E-8720-4923-938E-DAE56D46C3EC}" type="datetimeFigureOut">
              <a:rPr lang="bg-BG" smtClean="0"/>
              <a:pPr/>
              <a:t>15.5.2011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3372A-8C8A-4EF7-90F4-46B5705CE9B1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21801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1</a:t>
            </a:fld>
            <a:endParaRPr lang="bg-BG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10</a:t>
            </a:fld>
            <a:endParaRPr lang="bg-BG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11</a:t>
            </a:fld>
            <a:endParaRPr lang="bg-BG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12</a:t>
            </a:fld>
            <a:endParaRPr lang="bg-B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2</a:t>
            </a:fld>
            <a:endParaRPr lang="bg-B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3</a:t>
            </a:fld>
            <a:endParaRPr lang="bg-B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4</a:t>
            </a:fld>
            <a:endParaRPr lang="bg-B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5</a:t>
            </a:fld>
            <a:endParaRPr lang="bg-B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6</a:t>
            </a:fld>
            <a:endParaRPr lang="bg-BG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7</a:t>
            </a:fld>
            <a:endParaRPr lang="bg-B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8</a:t>
            </a:fld>
            <a:endParaRPr lang="bg-BG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3372A-8C8A-4EF7-90F4-46B5705CE9B1}" type="slidenum">
              <a:rPr lang="bg-BG" smtClean="0"/>
              <a:pPr/>
              <a:t>9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F9B8CD-342D-4579-98EC-A8FD6B7370E1}" type="datetimeFigureOut">
              <a:rPr lang="en-US" smtClean="0"/>
              <a:pPr/>
              <a:t>5/15/2011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5/15/2011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5/15/2011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5/15/2011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5/15/2011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9B8CD-342D-4579-98EC-A8FD6B7370E1}" type="datetimeFigureOut">
              <a:rPr lang="en-US" smtClean="0"/>
              <a:pPr/>
              <a:t>5/15/2011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5/15/2011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5/15/2011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5/15/2011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lkingpancak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://www.clipartguide.com/" TargetMode="External"/><Relationship Id="rId4" Type="http://schemas.openxmlformats.org/officeDocument/2006/relationships/hyperlink" Target="http://www.chiropracticlifeblog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Мускули, нервна система и сила – какво са те и как да ги тренираме правилно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8"/>
            <a:ext cx="8147248" cy="4525963"/>
          </a:xfrm>
        </p:spPr>
        <p:txBody>
          <a:bodyPr>
            <a:normAutofit fontScale="92500" lnSpcReduction="20000"/>
          </a:bodyPr>
          <a:lstStyle/>
          <a:p>
            <a:r>
              <a:rPr lang="bg-BG" dirty="0"/>
              <a:t>Feed-forward мускулно </a:t>
            </a:r>
            <a:r>
              <a:rPr lang="bg-BG" dirty="0" smtClean="0"/>
              <a:t>напрежение - стягайте </a:t>
            </a:r>
            <a:r>
              <a:rPr lang="bg-BG" dirty="0"/>
              <a:t>мускулите си на максимум независимо от </a:t>
            </a:r>
            <a:r>
              <a:rPr lang="bg-BG" dirty="0" smtClean="0"/>
              <a:t>тежестта</a:t>
            </a:r>
          </a:p>
          <a:p>
            <a:r>
              <a:rPr lang="bg-BG" dirty="0"/>
              <a:t>Бавното изпълнение носи успех</a:t>
            </a:r>
            <a:endParaRPr lang="en-US" dirty="0"/>
          </a:p>
          <a:p>
            <a:r>
              <a:rPr lang="bg-BG" dirty="0"/>
              <a:t>Предварително стягане подобрява силата и безопасността </a:t>
            </a:r>
            <a:r>
              <a:rPr lang="bg-BG" dirty="0" smtClean="0"/>
              <a:t>- </a:t>
            </a:r>
            <a:r>
              <a:rPr lang="bg-BG" dirty="0"/>
              <a:t>с</a:t>
            </a:r>
            <a:r>
              <a:rPr lang="bg-BG" dirty="0" smtClean="0"/>
              <a:t>тягайте </a:t>
            </a:r>
            <a:r>
              <a:rPr lang="bg-BG" dirty="0"/>
              <a:t>всички мускули още преди да сте пипнали </a:t>
            </a:r>
            <a:r>
              <a:rPr lang="bg-BG" dirty="0" smtClean="0"/>
              <a:t>щангата</a:t>
            </a:r>
          </a:p>
          <a:p>
            <a:r>
              <a:rPr lang="bg-BG" dirty="0"/>
              <a:t>Последователна Индукция </a:t>
            </a:r>
            <a:endParaRPr lang="en-US" dirty="0"/>
          </a:p>
          <a:p>
            <a:r>
              <a:rPr lang="bg-BG" dirty="0"/>
              <a:t>Изкриви лоста, изцеди пешкира, хвани пода, заземи се </a:t>
            </a:r>
            <a:r>
              <a:rPr lang="bg-BG" dirty="0" smtClean="0">
                <a:sym typeface="Wingdings" pitchFamily="2" charset="2"/>
              </a:rPr>
              <a:t></a:t>
            </a:r>
          </a:p>
          <a:p>
            <a:r>
              <a:rPr lang="bg-BG" dirty="0" smtClean="0">
                <a:sym typeface="Wingdings" pitchFamily="2" charset="2"/>
              </a:rPr>
              <a:t>Езика на небцето</a:t>
            </a:r>
          </a:p>
          <a:p>
            <a:r>
              <a:rPr lang="bg-BG" dirty="0" smtClean="0">
                <a:sym typeface="Wingdings" pitchFamily="2" charset="2"/>
              </a:rPr>
              <a:t>Носете ниски обувки с твърди подметки или въобще не носете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Полезни техники при трениране</a:t>
            </a:r>
            <a:endParaRPr lang="bg-B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4281" y="1481328"/>
            <a:ext cx="7742095" cy="4525963"/>
          </a:xfrm>
        </p:spPr>
        <p:txBody>
          <a:bodyPr>
            <a:normAutofit/>
          </a:bodyPr>
          <a:lstStyle/>
          <a:p>
            <a:r>
              <a:rPr lang="bg-BG" dirty="0"/>
              <a:t>Периодизация - все по-силни и по-силни, година след година</a:t>
            </a:r>
            <a:endParaRPr lang="en-US" dirty="0"/>
          </a:p>
          <a:p>
            <a:r>
              <a:rPr lang="bg-BG" dirty="0" smtClean="0"/>
              <a:t>Зависи от това дали тренировките ще са за сила БЕЗ маса или за сила И маса</a:t>
            </a:r>
          </a:p>
          <a:p>
            <a:r>
              <a:rPr lang="bg-BG" dirty="0" smtClean="0"/>
              <a:t>Зависи от времето, </a:t>
            </a:r>
          </a:p>
          <a:p>
            <a:pPr marL="109728" indent="0">
              <a:buNone/>
            </a:pPr>
            <a:r>
              <a:rPr lang="bg-BG" dirty="0"/>
              <a:t> </a:t>
            </a:r>
            <a:r>
              <a:rPr lang="bg-BG" dirty="0" smtClean="0"/>
              <a:t> което можете да </a:t>
            </a:r>
          </a:p>
          <a:p>
            <a:pPr marL="109728" indent="0">
              <a:buNone/>
            </a:pPr>
            <a:r>
              <a:rPr lang="bg-BG" dirty="0"/>
              <a:t> </a:t>
            </a:r>
            <a:r>
              <a:rPr lang="bg-BG" dirty="0" smtClean="0"/>
              <a:t> отделяте</a:t>
            </a:r>
            <a:endParaRPr lang="bg-B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Тренировъчна системи</a:t>
            </a:r>
            <a:endParaRPr lang="bg-BG" dirty="0"/>
          </a:p>
        </p:txBody>
      </p:sp>
      <p:pic>
        <p:nvPicPr>
          <p:cNvPr id="6146" name="Picture 2" descr="C:\Users\Phill\Desktop\fitness-resolu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356992"/>
            <a:ext cx="346705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257676" cy="4525963"/>
          </a:xfrm>
        </p:spPr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www.talkingpancakes.com/</a:t>
            </a:r>
            <a:endParaRPr lang="bg-BG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www.chiropracticlifeblog.com</a:t>
            </a:r>
            <a:endParaRPr lang="bg-BG" dirty="0" smtClean="0"/>
          </a:p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www.clipartguide.com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Използвани изображения</a:t>
            </a:r>
            <a:endParaRPr lang="bg-BG" dirty="0"/>
          </a:p>
        </p:txBody>
      </p:sp>
      <p:pic>
        <p:nvPicPr>
          <p:cNvPr id="4" name="Picture 3" descr="galleryIco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4876" y="1357298"/>
            <a:ext cx="3926558" cy="37147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4282" y="273050"/>
            <a:ext cx="8715436" cy="1143000"/>
          </a:xfrm>
        </p:spPr>
        <p:txBody>
          <a:bodyPr>
            <a:normAutofit fontScale="90000"/>
          </a:bodyPr>
          <a:lstStyle/>
          <a:p>
            <a:r>
              <a:rPr lang="bg-BG" dirty="0">
                <a:effectLst/>
              </a:rPr>
              <a:t>Сила и Мускули - Каква е връзката?</a:t>
            </a:r>
            <a:endParaRPr lang="bg-B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b="1" dirty="0" smtClean="0"/>
              <a:t>Мит</a:t>
            </a:r>
            <a:endParaRPr lang="bg-BG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bg-BG" b="1" dirty="0" smtClean="0"/>
              <a:t>Факт</a:t>
            </a:r>
            <a:endParaRPr lang="bg-BG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4199284"/>
          </a:xfrm>
        </p:spPr>
        <p:txBody>
          <a:bodyPr>
            <a:normAutofit/>
          </a:bodyPr>
          <a:lstStyle/>
          <a:p>
            <a:r>
              <a:rPr lang="bg-BG" b="1" dirty="0" smtClean="0"/>
              <a:t>Мит</a:t>
            </a:r>
            <a:r>
              <a:rPr lang="bg-BG" dirty="0" smtClean="0"/>
              <a:t> - </a:t>
            </a:r>
            <a:r>
              <a:rPr lang="bg-BG" dirty="0"/>
              <a:t>Колкото един мускул е по-голям, толкова е </a:t>
            </a:r>
            <a:r>
              <a:rPr lang="bg-BG" dirty="0" smtClean="0"/>
              <a:t>по-силен</a:t>
            </a:r>
          </a:p>
          <a:p>
            <a:endParaRPr lang="bg-BG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284693" cy="3941763"/>
          </a:xfrm>
        </p:spPr>
        <p:txBody>
          <a:bodyPr>
            <a:normAutofit/>
          </a:bodyPr>
          <a:lstStyle/>
          <a:p>
            <a:r>
              <a:rPr lang="bg-BG" dirty="0"/>
              <a:t>С</a:t>
            </a:r>
            <a:r>
              <a:rPr lang="bg-BG" dirty="0" smtClean="0"/>
              <a:t>редностатистическият </a:t>
            </a:r>
            <a:r>
              <a:rPr lang="bg-BG" dirty="0"/>
              <a:t>човек разполага с не повече от 10% от максималната сила на мускулите си</a:t>
            </a:r>
            <a:endParaRPr lang="bg-BG" dirty="0" smtClean="0"/>
          </a:p>
          <a:p>
            <a:endParaRPr lang="en-US" dirty="0" smtClean="0"/>
          </a:p>
        </p:txBody>
      </p:sp>
      <p:pic>
        <p:nvPicPr>
          <p:cNvPr id="2050" name="Picture 2" descr="C:\Users\Phill\Desktop\0511-0810-3119-1727_Cartoon_of_a_Bodybuilder_Flexing_clipart_im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96952"/>
            <a:ext cx="1974676" cy="2133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3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/>
              <a:t>Тъй като максималната ни сила е </a:t>
            </a:r>
            <a:r>
              <a:rPr lang="bg-BG" dirty="0" smtClean="0"/>
              <a:t>„потрошващо“ </a:t>
            </a:r>
            <a:r>
              <a:rPr lang="bg-BG" dirty="0"/>
              <a:t>опасна за нас, </a:t>
            </a:r>
            <a:r>
              <a:rPr lang="bg-BG" dirty="0" smtClean="0"/>
              <a:t>нервната ни система </a:t>
            </a:r>
            <a:r>
              <a:rPr lang="bg-BG" dirty="0"/>
              <a:t>ни предпазва, като слага лимитни стойности на текущата ни </a:t>
            </a:r>
            <a:r>
              <a:rPr lang="bg-BG" dirty="0" smtClean="0"/>
              <a:t>сила</a:t>
            </a:r>
          </a:p>
          <a:p>
            <a:r>
              <a:rPr lang="bg-BG" dirty="0" smtClean="0"/>
              <a:t>В ставните ни връзки стоят рецептори, отчитащи </a:t>
            </a:r>
            <a:r>
              <a:rPr lang="bg-BG" dirty="0"/>
              <a:t>мускулното </a:t>
            </a:r>
            <a:r>
              <a:rPr lang="bg-BG" dirty="0" smtClean="0"/>
              <a:t>напрежение; </a:t>
            </a:r>
            <a:r>
              <a:rPr lang="bg-BG" dirty="0"/>
              <a:t>когато то </a:t>
            </a:r>
            <a:r>
              <a:rPr lang="bg-BG" dirty="0" smtClean="0"/>
              <a:t>надвиши </a:t>
            </a:r>
            <a:r>
              <a:rPr lang="bg-BG" dirty="0"/>
              <a:t>текущия заложен силов </a:t>
            </a:r>
            <a:r>
              <a:rPr lang="bg-BG" dirty="0" smtClean="0"/>
              <a:t>лимит, те изпращат сигнали до мозъка и мускулите биват принудени да релаксират</a:t>
            </a:r>
          </a:p>
          <a:p>
            <a:r>
              <a:rPr lang="bg-BG" dirty="0"/>
              <a:t>Ключът към </a:t>
            </a:r>
            <a:r>
              <a:rPr lang="bg-BG" dirty="0" smtClean="0"/>
              <a:t>„динозавърска“ </a:t>
            </a:r>
            <a:r>
              <a:rPr lang="bg-BG" dirty="0"/>
              <a:t>сила се крие в нашата нервна система, а не в размера на мускулите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>
                <a:effectLst/>
              </a:rPr>
              <a:t>Моля?</a:t>
            </a:r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Опит: </a:t>
            </a:r>
          </a:p>
          <a:p>
            <a:pPr marL="109728" indent="0">
              <a:buNone/>
            </a:pPr>
            <a:r>
              <a:rPr lang="bg-BG" dirty="0" smtClean="0"/>
              <a:t>	Свиите силно юмрук – напрягат се 	предмишницата и бицепса</a:t>
            </a:r>
            <a:br>
              <a:rPr lang="bg-BG" dirty="0" smtClean="0"/>
            </a:br>
            <a:r>
              <a:rPr lang="bg-BG" dirty="0" smtClean="0"/>
              <a:t>	Сега свиите „със все сила“ - 	напрежението вече е освен това, в 	рамото и гръдния кош</a:t>
            </a:r>
          </a:p>
          <a:p>
            <a:r>
              <a:rPr lang="bg-BG" dirty="0" smtClean="0"/>
              <a:t>Извод: </a:t>
            </a:r>
            <a:br>
              <a:rPr lang="bg-BG" dirty="0" smtClean="0"/>
            </a:br>
            <a:r>
              <a:rPr lang="bg-BG" dirty="0" smtClean="0"/>
              <a:t>	Мускулното </a:t>
            </a:r>
            <a:r>
              <a:rPr lang="bg-BG" dirty="0"/>
              <a:t>напрежение се разпростира </a:t>
            </a:r>
            <a:r>
              <a:rPr lang="bg-BG" dirty="0" smtClean="0"/>
              <a:t>	върху </a:t>
            </a:r>
            <a:r>
              <a:rPr lang="bg-BG" dirty="0"/>
              <a:t>близките </a:t>
            </a:r>
            <a:r>
              <a:rPr lang="bg-BG" dirty="0" smtClean="0"/>
              <a:t>мускули</a:t>
            </a:r>
          </a:p>
          <a:p>
            <a:r>
              <a:rPr lang="bg-BG" dirty="0" smtClean="0"/>
              <a:t>Този феномен се нарича радиация (irradiation)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>
                <a:effectLst/>
              </a:rPr>
              <a:t>Радиация, но не от Япония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1139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g-BG" dirty="0" smtClean="0"/>
              <a:t>Закон: „Мускул </a:t>
            </a:r>
            <a:r>
              <a:rPr lang="bg-BG" dirty="0"/>
              <a:t>подложен на достатъчно голямо </a:t>
            </a:r>
            <a:r>
              <a:rPr lang="bg-BG" dirty="0" smtClean="0"/>
              <a:t>натоварване </a:t>
            </a:r>
            <a:r>
              <a:rPr lang="bg-BG" dirty="0"/>
              <a:t>привиква съседните мускули на помощ, а те от своя страна </a:t>
            </a:r>
            <a:r>
              <a:rPr lang="bg-BG" dirty="0" smtClean="0"/>
              <a:t>„му </a:t>
            </a:r>
            <a:r>
              <a:rPr lang="bg-BG" dirty="0"/>
              <a:t>го </a:t>
            </a:r>
            <a:r>
              <a:rPr lang="bg-BG" dirty="0" smtClean="0"/>
              <a:t>връщат“ </a:t>
            </a:r>
            <a:r>
              <a:rPr lang="bg-BG" dirty="0"/>
              <a:t>като </a:t>
            </a:r>
            <a:r>
              <a:rPr lang="bg-BG" dirty="0" smtClean="0"/>
              <a:t>увеличават </a:t>
            </a:r>
            <a:r>
              <a:rPr lang="bg-BG" dirty="0"/>
              <a:t>силата </a:t>
            </a:r>
            <a:r>
              <a:rPr lang="bg-BG" dirty="0" smtClean="0"/>
              <a:t>му“</a:t>
            </a:r>
          </a:p>
          <a:p>
            <a:r>
              <a:rPr lang="bg-BG" dirty="0" smtClean="0"/>
              <a:t>Една от </a:t>
            </a:r>
            <a:r>
              <a:rPr lang="bg-BG" dirty="0"/>
              <a:t>причините базовите упражнения, като лежанката да са доста </a:t>
            </a:r>
            <a:r>
              <a:rPr lang="bg-BG" dirty="0" smtClean="0"/>
              <a:t>по-ефективни </a:t>
            </a:r>
            <a:r>
              <a:rPr lang="bg-BG" dirty="0"/>
              <a:t>за сила от изолиращите </a:t>
            </a:r>
            <a:r>
              <a:rPr lang="bg-BG" dirty="0" smtClean="0"/>
              <a:t>движения, като разгъването </a:t>
            </a:r>
            <a:r>
              <a:rPr lang="bg-BG" dirty="0"/>
              <a:t>на </a:t>
            </a:r>
            <a:r>
              <a:rPr lang="bg-BG" dirty="0" smtClean="0"/>
              <a:t>скрипец</a:t>
            </a:r>
          </a:p>
          <a:p>
            <a:endParaRPr lang="bg-BG" dirty="0" smtClean="0"/>
          </a:p>
          <a:p>
            <a:r>
              <a:rPr lang="bg-BG" dirty="0" smtClean="0"/>
              <a:t>Изберете </a:t>
            </a:r>
            <a:r>
              <a:rPr lang="bg-BG" dirty="0"/>
              <a:t>няколко базови упражнения, които тренират много мускули </a:t>
            </a:r>
            <a:r>
              <a:rPr lang="bg-BG" dirty="0" smtClean="0"/>
              <a:t>едновременно!</a:t>
            </a:r>
            <a:endParaRPr lang="bg-BG" dirty="0"/>
          </a:p>
          <a:p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>
                <a:effectLst/>
              </a:rPr>
              <a:t>Радиация – да </a:t>
            </a:r>
            <a:r>
              <a:rPr lang="bg-BG" dirty="0">
                <a:effectLst/>
              </a:rPr>
              <a:t>станем силни с малко упражнения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0632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Стречинг</a:t>
            </a:r>
            <a:endParaRPr lang="bg-B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199" y="5410200"/>
            <a:ext cx="8215919" cy="762000"/>
          </a:xfrm>
        </p:spPr>
        <p:txBody>
          <a:bodyPr>
            <a:normAutofit fontScale="70000" lnSpcReduction="20000"/>
          </a:bodyPr>
          <a:lstStyle/>
          <a:p>
            <a:r>
              <a:rPr lang="bg-BG" dirty="0" smtClean="0"/>
              <a:t>Причината </a:t>
            </a:r>
            <a:r>
              <a:rPr lang="bg-BG" dirty="0"/>
              <a:t>да сте </a:t>
            </a:r>
            <a:r>
              <a:rPr lang="bg-BG" dirty="0" smtClean="0"/>
              <a:t>„дървени“ </a:t>
            </a:r>
            <a:r>
              <a:rPr lang="bg-BG" dirty="0"/>
              <a:t>не е в къси мускули и ставни връзки</a:t>
            </a:r>
            <a:r>
              <a:rPr lang="bg-BG"/>
              <a:t>, </a:t>
            </a:r>
            <a:r>
              <a:rPr lang="bg-BG" smtClean="0"/>
              <a:t>а </a:t>
            </a:r>
            <a:r>
              <a:rPr lang="bg-BG" dirty="0"/>
              <a:t>в </a:t>
            </a:r>
            <a:endParaRPr lang="en-US" dirty="0"/>
          </a:p>
          <a:p>
            <a:r>
              <a:rPr lang="bg-BG" dirty="0"/>
              <a:t>нервната ви </a:t>
            </a:r>
            <a:r>
              <a:rPr lang="bg-BG" dirty="0" smtClean="0"/>
              <a:t>система.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Буквално означава „разтягане“</a:t>
            </a:r>
          </a:p>
          <a:p>
            <a:r>
              <a:rPr lang="bg-BG" dirty="0" smtClean="0"/>
              <a:t>Защо ако можем да си вдигнем 2-та крака един по един на 90</a:t>
            </a:r>
            <a:r>
              <a:rPr lang="en-US" dirty="0" smtClean="0">
                <a:latin typeface="Estrangelo Edessa"/>
                <a:cs typeface="Estrangelo Edessa"/>
              </a:rPr>
              <a:t>˚</a:t>
            </a:r>
            <a:r>
              <a:rPr lang="bg-BG" dirty="0" smtClean="0">
                <a:latin typeface="Estrangelo Edessa"/>
                <a:cs typeface="Estrangelo Edessa"/>
              </a:rPr>
              <a:t> </a:t>
            </a:r>
            <a:r>
              <a:rPr lang="bg-BG" dirty="0" smtClean="0">
                <a:solidFill>
                  <a:prstClr val="black"/>
                </a:solidFill>
              </a:rPr>
              <a:t>не </a:t>
            </a:r>
            <a:r>
              <a:rPr lang="bg-BG" dirty="0">
                <a:solidFill>
                  <a:prstClr val="black"/>
                </a:solidFill>
              </a:rPr>
              <a:t>можем да направим </a:t>
            </a:r>
            <a:r>
              <a:rPr lang="bg-BG" dirty="0" smtClean="0">
                <a:solidFill>
                  <a:prstClr val="black"/>
                </a:solidFill>
              </a:rPr>
              <a:t>шпагат</a:t>
            </a:r>
            <a:r>
              <a:rPr lang="bg-BG" dirty="0" smtClean="0">
                <a:cs typeface="Estrangelo Edessa"/>
              </a:rPr>
              <a:t>?</a:t>
            </a:r>
          </a:p>
          <a:p>
            <a:r>
              <a:rPr lang="bg-BG" dirty="0" smtClean="0"/>
              <a:t>Какво е </a:t>
            </a:r>
            <a:r>
              <a:rPr lang="en-US" dirty="0" smtClean="0"/>
              <a:t>stretch reflex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>
          <a:xfrm>
            <a:off x="4645025" y="1412776"/>
            <a:ext cx="4041775" cy="381642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Phill\Desktop\stretching-c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2776"/>
            <a:ext cx="4029111" cy="268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Видове стречинг</a:t>
            </a: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0" y="1444294"/>
            <a:ext cx="4330824" cy="3941763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bg-BG" dirty="0" smtClean="0"/>
              <a:t>Динамичен</a:t>
            </a:r>
          </a:p>
          <a:p>
            <a:r>
              <a:rPr lang="bg-BG" dirty="0" smtClean="0"/>
              <a:t>Плиометричен</a:t>
            </a:r>
          </a:p>
          <a:p>
            <a:r>
              <a:rPr lang="bg-BG" dirty="0" smtClean="0"/>
              <a:t>Релаксиран</a:t>
            </a:r>
          </a:p>
          <a:p>
            <a:r>
              <a:rPr lang="bg-BG" dirty="0" smtClean="0"/>
              <a:t>ПНФ</a:t>
            </a:r>
          </a:p>
          <a:p>
            <a:r>
              <a:rPr lang="bg-BG" dirty="0" smtClean="0"/>
              <a:t>Стречинг ала Джобно Ножче</a:t>
            </a:r>
            <a:endParaRPr lang="bg-BG" dirty="0"/>
          </a:p>
        </p:txBody>
      </p:sp>
      <p:pic>
        <p:nvPicPr>
          <p:cNvPr id="8" name="Picture 2" descr="C:\Users\Phill\Desktop\stretch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586" y="2492896"/>
            <a:ext cx="3605287" cy="3122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4574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 да тренираме правилно?</a:t>
            </a:r>
            <a:endParaRPr lang="bg-B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899592" y="5445224"/>
            <a:ext cx="7272808" cy="7620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bg-BG" dirty="0"/>
              <a:t>Мускулни Контранкции = </a:t>
            </a:r>
            <a:endParaRPr lang="bg-BG" dirty="0" smtClean="0"/>
          </a:p>
          <a:p>
            <a:pPr algn="ctr"/>
            <a:r>
              <a:rPr lang="bg-BG" dirty="0" smtClean="0"/>
              <a:t>Мускулно </a:t>
            </a:r>
            <a:r>
              <a:rPr lang="bg-BG" dirty="0"/>
              <a:t>Напрежение = СИЛА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83568" y="1357298"/>
            <a:ext cx="7928620" cy="3941763"/>
          </a:xfrm>
        </p:spPr>
        <p:txBody>
          <a:bodyPr>
            <a:normAutofit lnSpcReduction="10000"/>
          </a:bodyPr>
          <a:lstStyle/>
          <a:p>
            <a:r>
              <a:rPr lang="bg-BG" sz="2700" dirty="0"/>
              <a:t>Бавно изпълнение на </a:t>
            </a:r>
            <a:r>
              <a:rPr lang="bg-BG" sz="2700" dirty="0" smtClean="0"/>
              <a:t>упражненията</a:t>
            </a:r>
          </a:p>
          <a:p>
            <a:r>
              <a:rPr lang="bg-BG" sz="2700" dirty="0"/>
              <a:t>Максимално мускулно напрежение(стягане), независимо от използваната </a:t>
            </a:r>
            <a:r>
              <a:rPr lang="bg-BG" sz="2700" dirty="0" smtClean="0"/>
              <a:t>тежест</a:t>
            </a:r>
          </a:p>
          <a:p>
            <a:r>
              <a:rPr lang="bg-BG" sz="2700" dirty="0"/>
              <a:t>Трениране с тежест 85%-95% от максимума ви, поне част от </a:t>
            </a:r>
            <a:r>
              <a:rPr lang="bg-BG" sz="2700" dirty="0" smtClean="0"/>
              <a:t>тренировките</a:t>
            </a:r>
          </a:p>
          <a:p>
            <a:r>
              <a:rPr lang="bg-BG" sz="2800" dirty="0"/>
              <a:t>Минимизиране на мускулната </a:t>
            </a:r>
            <a:r>
              <a:rPr lang="bg-BG" sz="2800" dirty="0" smtClean="0"/>
              <a:t>умора</a:t>
            </a:r>
          </a:p>
          <a:p>
            <a:r>
              <a:rPr lang="bg-BG" sz="2800" dirty="0" smtClean="0"/>
              <a:t>Как </a:t>
            </a:r>
            <a:r>
              <a:rPr lang="bg-BG" sz="2800" dirty="0"/>
              <a:t>д</a:t>
            </a:r>
            <a:r>
              <a:rPr lang="bg-BG" sz="2800" dirty="0" smtClean="0"/>
              <a:t>а </a:t>
            </a:r>
            <a:r>
              <a:rPr lang="bg-BG" sz="2800" dirty="0"/>
              <a:t>се възползваме от различни неврологични рефлекси и </a:t>
            </a:r>
            <a:r>
              <a:rPr lang="bg-BG" sz="2800" dirty="0" smtClean="0"/>
              <a:t>феномени</a:t>
            </a:r>
            <a:endParaRPr lang="bg-BG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 да тренираме правилно 2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Многото повторения не ви тонизират!</a:t>
            </a:r>
            <a:endParaRPr lang="bg-B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bg-BG" sz="2000" dirty="0"/>
              <a:t>Тренирайте </a:t>
            </a:r>
            <a:r>
              <a:rPr lang="bg-BG" sz="2000" dirty="0" smtClean="0"/>
              <a:t>тежко, но пазете обема на тренировката</a:t>
            </a:r>
            <a:endParaRPr lang="bg-BG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545" y="1444294"/>
            <a:ext cx="4896543" cy="3941763"/>
          </a:xfrm>
        </p:spPr>
        <p:txBody>
          <a:bodyPr>
            <a:normAutofit fontScale="92500" lnSpcReduction="10000"/>
          </a:bodyPr>
          <a:lstStyle/>
          <a:p>
            <a:r>
              <a:rPr lang="bg-BG" dirty="0" smtClean="0"/>
              <a:t>Намалете </a:t>
            </a:r>
            <a:r>
              <a:rPr lang="bg-BG" dirty="0"/>
              <a:t>повторенията до 5 или по-малко на </a:t>
            </a:r>
            <a:r>
              <a:rPr lang="bg-BG" dirty="0" smtClean="0"/>
              <a:t>серия</a:t>
            </a:r>
          </a:p>
          <a:p>
            <a:r>
              <a:rPr lang="bg-BG" dirty="0" smtClean="0"/>
              <a:t>Увеличете почивките </a:t>
            </a:r>
            <a:r>
              <a:rPr lang="bg-BG" dirty="0"/>
              <a:t>между сериите. Почивки от 3 до 5 </a:t>
            </a:r>
            <a:r>
              <a:rPr lang="bg-BG" dirty="0" smtClean="0"/>
              <a:t>минути. Почивайте между повторенията!</a:t>
            </a:r>
          </a:p>
          <a:p>
            <a:r>
              <a:rPr lang="bg-BG" smtClean="0"/>
              <a:t>Намалете </a:t>
            </a:r>
            <a:r>
              <a:rPr lang="bg-BG" dirty="0"/>
              <a:t>обема на тренировката (броят на сериите/общия брой повторения на упражнение/броят на </a:t>
            </a:r>
            <a:r>
              <a:rPr lang="bg-BG" dirty="0" smtClean="0"/>
              <a:t>упражненията)</a:t>
            </a:r>
          </a:p>
          <a:p>
            <a:endParaRPr lang="bg-BG" dirty="0" smtClean="0"/>
          </a:p>
          <a:p>
            <a:endParaRPr lang="bg-BG" dirty="0" smtClean="0"/>
          </a:p>
        </p:txBody>
      </p:sp>
      <p:pic>
        <p:nvPicPr>
          <p:cNvPr id="5122" name="Picture 2" descr="C:\Users\Phill\Desktop\pull-u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1" y="1556792"/>
            <a:ext cx="3524894" cy="366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1250</TotalTime>
  <Words>506</Words>
  <Application>Microsoft Office PowerPoint</Application>
  <PresentationFormat>On-screen Show (4:3)</PresentationFormat>
  <Paragraphs>76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Мускули, нервна система и сила – какво са те и как да ги тренираме правилно</vt:lpstr>
      <vt:lpstr>Сила и Мускули - Каква е връзката?</vt:lpstr>
      <vt:lpstr>Моля?</vt:lpstr>
      <vt:lpstr>Радиация, но не от Япония</vt:lpstr>
      <vt:lpstr>Радиация – да станем силни с малко упражнения </vt:lpstr>
      <vt:lpstr>Стречинг</vt:lpstr>
      <vt:lpstr>Видове стречинг</vt:lpstr>
      <vt:lpstr>Как да тренираме правилно?</vt:lpstr>
      <vt:lpstr>Как да тренираме правилно 2</vt:lpstr>
      <vt:lpstr>Полезни техники при трениране</vt:lpstr>
      <vt:lpstr>Тренировъчна системи</vt:lpstr>
      <vt:lpstr>Използвани изображения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Правилно хранене и диети</dc:title>
  <dc:creator>jordanka</dc:creator>
  <cp:lastModifiedBy>Phill</cp:lastModifiedBy>
  <cp:revision>35</cp:revision>
  <dcterms:created xsi:type="dcterms:W3CDTF">2011-05-14T14:05:31Z</dcterms:created>
  <dcterms:modified xsi:type="dcterms:W3CDTF">2011-05-15T17:58:16Z</dcterms:modified>
</cp:coreProperties>
</file>