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7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46" d="100"/>
          <a:sy n="146" d="100"/>
        </p:scale>
        <p:origin x="126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D9DCFC-5C4D-44D3-A92D-FA9DED1CB67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bg-BG"/>
        </a:p>
      </dgm:t>
    </dgm:pt>
    <dgm:pt modelId="{63BE340A-DDFB-46C5-A19C-703B07560834}">
      <dgm:prSet/>
      <dgm:spPr/>
      <dgm:t>
        <a:bodyPr/>
        <a:lstStyle/>
        <a:p>
          <a:r>
            <a:rPr lang="bg-BG" b="0" i="0"/>
            <a:t>Архитектури за изграждане на склад от данни</a:t>
          </a:r>
          <a:endParaRPr lang="en-US"/>
        </a:p>
      </dgm:t>
    </dgm:pt>
    <dgm:pt modelId="{07021C0C-BAC6-495C-9A6A-66D9EFED3884}" type="parTrans" cxnId="{6E4252AB-A913-45B3-9A1A-F56A72D04192}">
      <dgm:prSet/>
      <dgm:spPr/>
      <dgm:t>
        <a:bodyPr/>
        <a:lstStyle/>
        <a:p>
          <a:endParaRPr lang="bg-BG"/>
        </a:p>
      </dgm:t>
    </dgm:pt>
    <dgm:pt modelId="{23770CD8-FA92-46FC-A28B-E6F731F28A21}" type="sibTrans" cxnId="{6E4252AB-A913-45B3-9A1A-F56A72D04192}">
      <dgm:prSet/>
      <dgm:spPr/>
      <dgm:t>
        <a:bodyPr/>
        <a:lstStyle/>
        <a:p>
          <a:endParaRPr lang="bg-BG"/>
        </a:p>
      </dgm:t>
    </dgm:pt>
    <dgm:pt modelId="{6E9A815F-8754-4D49-8BEA-1A04A3FBC2A4}" type="pres">
      <dgm:prSet presAssocID="{FBD9DCFC-5C4D-44D3-A92D-FA9DED1CB675}" presName="linear" presStyleCnt="0">
        <dgm:presLayoutVars>
          <dgm:animLvl val="lvl"/>
          <dgm:resizeHandles val="exact"/>
        </dgm:presLayoutVars>
      </dgm:prSet>
      <dgm:spPr/>
    </dgm:pt>
    <dgm:pt modelId="{BBA3B861-9023-47A9-8C67-4A0764F020A3}" type="pres">
      <dgm:prSet presAssocID="{63BE340A-DDFB-46C5-A19C-703B07560834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C9B3C29-B06C-40D3-8858-C5D54B313C5B}" type="presOf" srcId="{63BE340A-DDFB-46C5-A19C-703B07560834}" destId="{BBA3B861-9023-47A9-8C67-4A0764F020A3}" srcOrd="0" destOrd="0" presId="urn:microsoft.com/office/officeart/2005/8/layout/vList2"/>
    <dgm:cxn modelId="{B4B69641-CC4D-4E42-9831-8865F1819559}" type="presOf" srcId="{FBD9DCFC-5C4D-44D3-A92D-FA9DED1CB675}" destId="{6E9A815F-8754-4D49-8BEA-1A04A3FBC2A4}" srcOrd="0" destOrd="0" presId="urn:microsoft.com/office/officeart/2005/8/layout/vList2"/>
    <dgm:cxn modelId="{6E4252AB-A913-45B3-9A1A-F56A72D04192}" srcId="{FBD9DCFC-5C4D-44D3-A92D-FA9DED1CB675}" destId="{63BE340A-DDFB-46C5-A19C-703B07560834}" srcOrd="0" destOrd="0" parTransId="{07021C0C-BAC6-495C-9A6A-66D9EFED3884}" sibTransId="{23770CD8-FA92-46FC-A28B-E6F731F28A21}"/>
    <dgm:cxn modelId="{115787A2-3D98-4ADE-8B99-6ECA3FA2F3D6}" type="presParOf" srcId="{6E9A815F-8754-4D49-8BEA-1A04A3FBC2A4}" destId="{BBA3B861-9023-47A9-8C67-4A0764F020A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A3B861-9023-47A9-8C67-4A0764F020A3}">
      <dsp:nvSpPr>
        <dsp:cNvPr id="0" name=""/>
        <dsp:cNvSpPr/>
      </dsp:nvSpPr>
      <dsp:spPr>
        <a:xfrm>
          <a:off x="0" y="149187"/>
          <a:ext cx="6877119" cy="5615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bg-BG" sz="2400" b="0" i="0" kern="1200"/>
            <a:t>Архитектури за изграждане на склад от данни</a:t>
          </a:r>
          <a:endParaRPr lang="en-US" sz="2400" kern="1200"/>
        </a:p>
      </dsp:txBody>
      <dsp:txXfrm>
        <a:off x="27415" y="176602"/>
        <a:ext cx="6822289" cy="5067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10/1/2021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766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827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019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2B47572-802E-4DD9-9D2C-25844B593373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69C8B40-F318-45FE-8073-8AA78C9AE0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600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557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93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262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171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101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770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049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674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327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pixabay.com/ru/%D1%81%D0%BD%D0%B5%D0%B6%D0%B8%D0%BD%D0%BA%D0%B0-%D0%B7%D0%B8%D0%BC%D0%BE%D0%B9-%D0%BA%D1%80%D0%B8%D1%81%D1%82%D0%B0%D0%BB%D0%BB-%D0%BB%D1%8C%D0%B4%D0%B0-%D1%81%D0%B8%D0%BD%D0%B8%D0%B9-1077428/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1.tmp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8A51F-1E9C-4607-BD9A-D14102F01D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bg-BG" dirty="0"/>
              <a:t>Източници на информация за бизнес анализ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55522E-61E0-4EDC-8D49-0DDEC9F0E7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/>
              <a:t>доц. д-р Николай Нетов</a:t>
            </a:r>
          </a:p>
          <a:p>
            <a:r>
              <a:rPr lang="bg-BG" dirty="0"/>
              <a:t>nnetoff@feb.uni-sofia.bg</a:t>
            </a:r>
          </a:p>
        </p:txBody>
      </p:sp>
    </p:spTree>
    <p:extLst>
      <p:ext uri="{BB962C8B-B14F-4D97-AF65-F5344CB8AC3E}">
        <p14:creationId xmlns:p14="http://schemas.microsoft.com/office/powerpoint/2010/main" val="40164531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34DD805B-2A7B-4ADA-9C4D-E0C9F192DB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664A566-6D08-4E84-9708-4916A20016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9" name="Freeform 5">
              <a:extLst>
                <a:ext uri="{FF2B5EF4-FFF2-40B4-BE49-F238E27FC236}">
                  <a16:creationId xmlns:a16="http://schemas.microsoft.com/office/drawing/2014/main" id="{871B622B-6E58-4933-88EC-99F28705F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6">
              <a:extLst>
                <a:ext uri="{FF2B5EF4-FFF2-40B4-BE49-F238E27FC236}">
                  <a16:creationId xmlns:a16="http://schemas.microsoft.com/office/drawing/2014/main" id="{EE9A4681-AC1B-4ABC-9A1C-C7E7F08A0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7">
              <a:extLst>
                <a:ext uri="{FF2B5EF4-FFF2-40B4-BE49-F238E27FC236}">
                  <a16:creationId xmlns:a16="http://schemas.microsoft.com/office/drawing/2014/main" id="{F1EEAF4B-DA1A-4CC9-9CE4-587A9E2E17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8">
              <a:extLst>
                <a:ext uri="{FF2B5EF4-FFF2-40B4-BE49-F238E27FC236}">
                  <a16:creationId xmlns:a16="http://schemas.microsoft.com/office/drawing/2014/main" id="{4591EF24-12A6-499B-8074-7E3DFBE6E3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9">
              <a:extLst>
                <a:ext uri="{FF2B5EF4-FFF2-40B4-BE49-F238E27FC236}">
                  <a16:creationId xmlns:a16="http://schemas.microsoft.com/office/drawing/2014/main" id="{66866784-2E4F-4C28-BE67-875B71B7C1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0">
              <a:extLst>
                <a:ext uri="{FF2B5EF4-FFF2-40B4-BE49-F238E27FC236}">
                  <a16:creationId xmlns:a16="http://schemas.microsoft.com/office/drawing/2014/main" id="{752279D8-59CC-4821-B591-79994164F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1">
              <a:extLst>
                <a:ext uri="{FF2B5EF4-FFF2-40B4-BE49-F238E27FC236}">
                  <a16:creationId xmlns:a16="http://schemas.microsoft.com/office/drawing/2014/main" id="{FB4FBA9C-1D3E-4B35-8A79-25478153F5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2">
              <a:extLst>
                <a:ext uri="{FF2B5EF4-FFF2-40B4-BE49-F238E27FC236}">
                  <a16:creationId xmlns:a16="http://schemas.microsoft.com/office/drawing/2014/main" id="{9428A193-740A-43D2-B875-80CB90AD91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3">
              <a:extLst>
                <a:ext uri="{FF2B5EF4-FFF2-40B4-BE49-F238E27FC236}">
                  <a16:creationId xmlns:a16="http://schemas.microsoft.com/office/drawing/2014/main" id="{92B2EFF8-5790-427A-ABED-1680FD133D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4">
              <a:extLst>
                <a:ext uri="{FF2B5EF4-FFF2-40B4-BE49-F238E27FC236}">
                  <a16:creationId xmlns:a16="http://schemas.microsoft.com/office/drawing/2014/main" id="{782C5932-1596-43AA-BD7E-0F94FB8A96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5">
              <a:extLst>
                <a:ext uri="{FF2B5EF4-FFF2-40B4-BE49-F238E27FC236}">
                  <a16:creationId xmlns:a16="http://schemas.microsoft.com/office/drawing/2014/main" id="{EFC81310-1590-4DBE-BF0B-DADBCF9F88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6">
              <a:extLst>
                <a:ext uri="{FF2B5EF4-FFF2-40B4-BE49-F238E27FC236}">
                  <a16:creationId xmlns:a16="http://schemas.microsoft.com/office/drawing/2014/main" id="{968BA84E-DD0E-4FCD-8EDA-76DF8E09F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7">
              <a:extLst>
                <a:ext uri="{FF2B5EF4-FFF2-40B4-BE49-F238E27FC236}">
                  <a16:creationId xmlns:a16="http://schemas.microsoft.com/office/drawing/2014/main" id="{1D3D7541-A0D9-4993-B691-D2D5B8B3EF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8">
              <a:extLst>
                <a:ext uri="{FF2B5EF4-FFF2-40B4-BE49-F238E27FC236}">
                  <a16:creationId xmlns:a16="http://schemas.microsoft.com/office/drawing/2014/main" id="{9FB31D01-8168-4494-8C2F-727E555AA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9">
              <a:extLst>
                <a:ext uri="{FF2B5EF4-FFF2-40B4-BE49-F238E27FC236}">
                  <a16:creationId xmlns:a16="http://schemas.microsoft.com/office/drawing/2014/main" id="{8C455EEB-FD40-414D-A542-FB35DEB73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0">
              <a:extLst>
                <a:ext uri="{FF2B5EF4-FFF2-40B4-BE49-F238E27FC236}">
                  <a16:creationId xmlns:a16="http://schemas.microsoft.com/office/drawing/2014/main" id="{F08F1FC1-956F-4494-BAFD-D504E9307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1">
              <a:extLst>
                <a:ext uri="{FF2B5EF4-FFF2-40B4-BE49-F238E27FC236}">
                  <a16:creationId xmlns:a16="http://schemas.microsoft.com/office/drawing/2014/main" id="{BEEDE1AA-8DCD-43D3-BC15-574840314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2">
              <a:extLst>
                <a:ext uri="{FF2B5EF4-FFF2-40B4-BE49-F238E27FC236}">
                  <a16:creationId xmlns:a16="http://schemas.microsoft.com/office/drawing/2014/main" id="{E36CDA69-ED79-4DCF-9761-0B6134FA6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3">
              <a:extLst>
                <a:ext uri="{FF2B5EF4-FFF2-40B4-BE49-F238E27FC236}">
                  <a16:creationId xmlns:a16="http://schemas.microsoft.com/office/drawing/2014/main" id="{5F812C02-CFCB-47F4-B493-7753519FCA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B83678BA-0A50-4D51-9E9E-08BB66F83C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7084" y="1186483"/>
            <a:ext cx="3822597" cy="4477933"/>
            <a:chOff x="807084" y="1186483"/>
            <a:chExt cx="3822597" cy="4477933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F1A8F65D-5E8F-4CA5-9240-1357120F9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531" y="1186483"/>
              <a:ext cx="3821702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Isosceles Triangle 39">
              <a:extLst>
                <a:ext uri="{FF2B5EF4-FFF2-40B4-BE49-F238E27FC236}">
                  <a16:creationId xmlns:a16="http://schemas.microsoft.com/office/drawing/2014/main" id="{2A4731E5-DE5F-4215-9525-99426B3909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514766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3478866D-C5E9-4968-BEF7-B1F0308089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084" y="1991156"/>
              <a:ext cx="382259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5A969CA-FF2E-41FE-A9B2-F2522D9B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415" y="2075504"/>
            <a:ext cx="3654569" cy="2042725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4200">
                <a:solidFill>
                  <a:srgbClr val="FFFEFF"/>
                </a:solidFill>
              </a:rPr>
              <a:t>Типове дименсионни атрибути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BF6EDB4-B4ED-4900-9E38-A7AE0EEEEA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0150" y="-6706"/>
            <a:ext cx="6751849" cy="68711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3F9F9F29-646B-4BFE-B677-D830D1BC43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7262" y="2084763"/>
            <a:ext cx="6120318" cy="2697617"/>
          </a:xfrm>
          <a:prstGeom prst="rect">
            <a:avLst/>
          </a:prstGeom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882506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3904BE49-D42F-4F46-B6D8-2F3171216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D57C06C8-18BE-4336-B9E0-3E15ACC93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8" name="Freeform 5">
              <a:extLst>
                <a:ext uri="{FF2B5EF4-FFF2-40B4-BE49-F238E27FC236}">
                  <a16:creationId xmlns:a16="http://schemas.microsoft.com/office/drawing/2014/main" id="{C1C39E9B-4917-47D7-B9CB-56480F887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6">
              <a:extLst>
                <a:ext uri="{FF2B5EF4-FFF2-40B4-BE49-F238E27FC236}">
                  <a16:creationId xmlns:a16="http://schemas.microsoft.com/office/drawing/2014/main" id="{5F7200AE-DDFE-46D2-ABCA-99906B970E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7">
              <a:extLst>
                <a:ext uri="{FF2B5EF4-FFF2-40B4-BE49-F238E27FC236}">
                  <a16:creationId xmlns:a16="http://schemas.microsoft.com/office/drawing/2014/main" id="{CAC40760-2393-4FAE-9A58-F4CDC0671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8">
              <a:extLst>
                <a:ext uri="{FF2B5EF4-FFF2-40B4-BE49-F238E27FC236}">
                  <a16:creationId xmlns:a16="http://schemas.microsoft.com/office/drawing/2014/main" id="{1080422B-1649-4C8E-9459-4214243609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9">
              <a:extLst>
                <a:ext uri="{FF2B5EF4-FFF2-40B4-BE49-F238E27FC236}">
                  <a16:creationId xmlns:a16="http://schemas.microsoft.com/office/drawing/2014/main" id="{0136A7BD-0DB3-401B-A6AB-38BD30D100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0">
              <a:extLst>
                <a:ext uri="{FF2B5EF4-FFF2-40B4-BE49-F238E27FC236}">
                  <a16:creationId xmlns:a16="http://schemas.microsoft.com/office/drawing/2014/main" id="{FD037346-242B-41AF-8CF5-C35284CA24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1">
              <a:extLst>
                <a:ext uri="{FF2B5EF4-FFF2-40B4-BE49-F238E27FC236}">
                  <a16:creationId xmlns:a16="http://schemas.microsoft.com/office/drawing/2014/main" id="{238EBF94-0BBF-4BAE-AE27-729E3AC13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2">
              <a:extLst>
                <a:ext uri="{FF2B5EF4-FFF2-40B4-BE49-F238E27FC236}">
                  <a16:creationId xmlns:a16="http://schemas.microsoft.com/office/drawing/2014/main" id="{3940EFD7-EB1A-47AF-9DC9-7D4FCC6011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3">
              <a:extLst>
                <a:ext uri="{FF2B5EF4-FFF2-40B4-BE49-F238E27FC236}">
                  <a16:creationId xmlns:a16="http://schemas.microsoft.com/office/drawing/2014/main" id="{6BAA7A10-98A8-4931-9BE2-B573EB376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4">
              <a:extLst>
                <a:ext uri="{FF2B5EF4-FFF2-40B4-BE49-F238E27FC236}">
                  <a16:creationId xmlns:a16="http://schemas.microsoft.com/office/drawing/2014/main" id="{420223F5-34A9-4388-AF7B-38C76242FC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5">
              <a:extLst>
                <a:ext uri="{FF2B5EF4-FFF2-40B4-BE49-F238E27FC236}">
                  <a16:creationId xmlns:a16="http://schemas.microsoft.com/office/drawing/2014/main" id="{3CC9C746-C646-4363-B3D3-349B5C18C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6">
              <a:extLst>
                <a:ext uri="{FF2B5EF4-FFF2-40B4-BE49-F238E27FC236}">
                  <a16:creationId xmlns:a16="http://schemas.microsoft.com/office/drawing/2014/main" id="{3EAA5BC5-AB13-4C8E-9D9D-05DE777C5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7">
              <a:extLst>
                <a:ext uri="{FF2B5EF4-FFF2-40B4-BE49-F238E27FC236}">
                  <a16:creationId xmlns:a16="http://schemas.microsoft.com/office/drawing/2014/main" id="{500FC397-0569-4EC4-926A-DDD62AC49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8">
              <a:extLst>
                <a:ext uri="{FF2B5EF4-FFF2-40B4-BE49-F238E27FC236}">
                  <a16:creationId xmlns:a16="http://schemas.microsoft.com/office/drawing/2014/main" id="{284FF041-FE7D-47CD-830F-7FABF41C7C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9">
              <a:extLst>
                <a:ext uri="{FF2B5EF4-FFF2-40B4-BE49-F238E27FC236}">
                  <a16:creationId xmlns:a16="http://schemas.microsoft.com/office/drawing/2014/main" id="{224154F3-CDFE-4FFF-92E4-ECEACF4A66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20">
              <a:extLst>
                <a:ext uri="{FF2B5EF4-FFF2-40B4-BE49-F238E27FC236}">
                  <a16:creationId xmlns:a16="http://schemas.microsoft.com/office/drawing/2014/main" id="{CCE7404D-AA5A-4B82-A875-07F35D7C2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1">
              <a:extLst>
                <a:ext uri="{FF2B5EF4-FFF2-40B4-BE49-F238E27FC236}">
                  <a16:creationId xmlns:a16="http://schemas.microsoft.com/office/drawing/2014/main" id="{526B6FED-4F20-4070-95B4-FF6F439E1C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2">
              <a:extLst>
                <a:ext uri="{FF2B5EF4-FFF2-40B4-BE49-F238E27FC236}">
                  <a16:creationId xmlns:a16="http://schemas.microsoft.com/office/drawing/2014/main" id="{3A75958D-1716-4B5A-A745-AFA4962FA4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3">
              <a:extLst>
                <a:ext uri="{FF2B5EF4-FFF2-40B4-BE49-F238E27FC236}">
                  <a16:creationId xmlns:a16="http://schemas.microsoft.com/office/drawing/2014/main" id="{531A2051-17DE-4E9D-9EA6-026B97B1A9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8" name="Rectangle 57">
            <a:extLst>
              <a:ext uri="{FF2B5EF4-FFF2-40B4-BE49-F238E27FC236}">
                <a16:creationId xmlns:a16="http://schemas.microsoft.com/office/drawing/2014/main" id="{CE0642A0-80D3-4F37-8249-A07E6F3828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680" y="-6706"/>
            <a:ext cx="12194680" cy="412771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A6615A4A-DBEB-4F50-8CD7-522DB08BA0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979" y="991103"/>
            <a:ext cx="11552981" cy="2385317"/>
          </a:xfrm>
          <a:prstGeom prst="rect">
            <a:avLst/>
          </a:prstGeom>
          <a:ln w="12700">
            <a:noFill/>
          </a:ln>
        </p:spPr>
      </p:pic>
      <p:grpSp>
        <p:nvGrpSpPr>
          <p:cNvPr id="60" name="Group 59">
            <a:extLst>
              <a:ext uri="{FF2B5EF4-FFF2-40B4-BE49-F238E27FC236}">
                <a16:creationId xmlns:a16="http://schemas.microsoft.com/office/drawing/2014/main" id="{FA760135-24A9-40C9-B45F-2EB5B6420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4206292"/>
            <a:ext cx="12192755" cy="1771275"/>
            <a:chOff x="1" y="3893141"/>
            <a:chExt cx="12192755" cy="1771275"/>
          </a:xfrm>
        </p:grpSpPr>
        <p:sp>
          <p:nvSpPr>
            <p:cNvPr id="61" name="Isosceles Triangle 39">
              <a:extLst>
                <a:ext uri="{FF2B5EF4-FFF2-40B4-BE49-F238E27FC236}">
                  <a16:creationId xmlns:a16="http://schemas.microsoft.com/office/drawing/2014/main" id="{20E3CEE0-0CB3-421F-99FC-4585E62437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4346BB80-2556-4779-9642-5706CAA33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3893141"/>
              <a:ext cx="12192755" cy="14202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5A969CA-FF2E-41FE-A9B2-F2522D9B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982" y="4293388"/>
            <a:ext cx="8833655" cy="727748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700">
                <a:solidFill>
                  <a:srgbClr val="FFFEFF"/>
                </a:solidFill>
              </a:rPr>
              <a:t>Дименсионни таблици за време</a:t>
            </a:r>
          </a:p>
        </p:txBody>
      </p:sp>
    </p:spTree>
    <p:extLst>
      <p:ext uri="{BB962C8B-B14F-4D97-AF65-F5344CB8AC3E}">
        <p14:creationId xmlns:p14="http://schemas.microsoft.com/office/powerpoint/2010/main" val="10738573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34DD805B-2A7B-4ADA-9C4D-E0C9F192DB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664A566-6D08-4E84-9708-4916A20016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9" name="Freeform 5">
              <a:extLst>
                <a:ext uri="{FF2B5EF4-FFF2-40B4-BE49-F238E27FC236}">
                  <a16:creationId xmlns:a16="http://schemas.microsoft.com/office/drawing/2014/main" id="{871B622B-6E58-4933-88EC-99F28705F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6">
              <a:extLst>
                <a:ext uri="{FF2B5EF4-FFF2-40B4-BE49-F238E27FC236}">
                  <a16:creationId xmlns:a16="http://schemas.microsoft.com/office/drawing/2014/main" id="{EE9A4681-AC1B-4ABC-9A1C-C7E7F08A0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7">
              <a:extLst>
                <a:ext uri="{FF2B5EF4-FFF2-40B4-BE49-F238E27FC236}">
                  <a16:creationId xmlns:a16="http://schemas.microsoft.com/office/drawing/2014/main" id="{F1EEAF4B-DA1A-4CC9-9CE4-587A9E2E17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8">
              <a:extLst>
                <a:ext uri="{FF2B5EF4-FFF2-40B4-BE49-F238E27FC236}">
                  <a16:creationId xmlns:a16="http://schemas.microsoft.com/office/drawing/2014/main" id="{4591EF24-12A6-499B-8074-7E3DFBE6E3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9">
              <a:extLst>
                <a:ext uri="{FF2B5EF4-FFF2-40B4-BE49-F238E27FC236}">
                  <a16:creationId xmlns:a16="http://schemas.microsoft.com/office/drawing/2014/main" id="{66866784-2E4F-4C28-BE67-875B71B7C1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0">
              <a:extLst>
                <a:ext uri="{FF2B5EF4-FFF2-40B4-BE49-F238E27FC236}">
                  <a16:creationId xmlns:a16="http://schemas.microsoft.com/office/drawing/2014/main" id="{752279D8-59CC-4821-B591-79994164F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1">
              <a:extLst>
                <a:ext uri="{FF2B5EF4-FFF2-40B4-BE49-F238E27FC236}">
                  <a16:creationId xmlns:a16="http://schemas.microsoft.com/office/drawing/2014/main" id="{FB4FBA9C-1D3E-4B35-8A79-25478153F5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2">
              <a:extLst>
                <a:ext uri="{FF2B5EF4-FFF2-40B4-BE49-F238E27FC236}">
                  <a16:creationId xmlns:a16="http://schemas.microsoft.com/office/drawing/2014/main" id="{9428A193-740A-43D2-B875-80CB90AD91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3">
              <a:extLst>
                <a:ext uri="{FF2B5EF4-FFF2-40B4-BE49-F238E27FC236}">
                  <a16:creationId xmlns:a16="http://schemas.microsoft.com/office/drawing/2014/main" id="{92B2EFF8-5790-427A-ABED-1680FD133D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4">
              <a:extLst>
                <a:ext uri="{FF2B5EF4-FFF2-40B4-BE49-F238E27FC236}">
                  <a16:creationId xmlns:a16="http://schemas.microsoft.com/office/drawing/2014/main" id="{782C5932-1596-43AA-BD7E-0F94FB8A96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5">
              <a:extLst>
                <a:ext uri="{FF2B5EF4-FFF2-40B4-BE49-F238E27FC236}">
                  <a16:creationId xmlns:a16="http://schemas.microsoft.com/office/drawing/2014/main" id="{EFC81310-1590-4DBE-BF0B-DADBCF9F88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6">
              <a:extLst>
                <a:ext uri="{FF2B5EF4-FFF2-40B4-BE49-F238E27FC236}">
                  <a16:creationId xmlns:a16="http://schemas.microsoft.com/office/drawing/2014/main" id="{968BA84E-DD0E-4FCD-8EDA-76DF8E09F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7">
              <a:extLst>
                <a:ext uri="{FF2B5EF4-FFF2-40B4-BE49-F238E27FC236}">
                  <a16:creationId xmlns:a16="http://schemas.microsoft.com/office/drawing/2014/main" id="{1D3D7541-A0D9-4993-B691-D2D5B8B3EF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8">
              <a:extLst>
                <a:ext uri="{FF2B5EF4-FFF2-40B4-BE49-F238E27FC236}">
                  <a16:creationId xmlns:a16="http://schemas.microsoft.com/office/drawing/2014/main" id="{9FB31D01-8168-4494-8C2F-727E555AA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9">
              <a:extLst>
                <a:ext uri="{FF2B5EF4-FFF2-40B4-BE49-F238E27FC236}">
                  <a16:creationId xmlns:a16="http://schemas.microsoft.com/office/drawing/2014/main" id="{8C455EEB-FD40-414D-A542-FB35DEB73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0">
              <a:extLst>
                <a:ext uri="{FF2B5EF4-FFF2-40B4-BE49-F238E27FC236}">
                  <a16:creationId xmlns:a16="http://schemas.microsoft.com/office/drawing/2014/main" id="{F08F1FC1-956F-4494-BAFD-D504E9307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1">
              <a:extLst>
                <a:ext uri="{FF2B5EF4-FFF2-40B4-BE49-F238E27FC236}">
                  <a16:creationId xmlns:a16="http://schemas.microsoft.com/office/drawing/2014/main" id="{BEEDE1AA-8DCD-43D3-BC15-574840314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2">
              <a:extLst>
                <a:ext uri="{FF2B5EF4-FFF2-40B4-BE49-F238E27FC236}">
                  <a16:creationId xmlns:a16="http://schemas.microsoft.com/office/drawing/2014/main" id="{E36CDA69-ED79-4DCF-9761-0B6134FA6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3">
              <a:extLst>
                <a:ext uri="{FF2B5EF4-FFF2-40B4-BE49-F238E27FC236}">
                  <a16:creationId xmlns:a16="http://schemas.microsoft.com/office/drawing/2014/main" id="{5F812C02-CFCB-47F4-B493-7753519FCA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B83678BA-0A50-4D51-9E9E-08BB66F83C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7084" y="1186483"/>
            <a:ext cx="3822597" cy="4477933"/>
            <a:chOff x="807084" y="1186483"/>
            <a:chExt cx="3822597" cy="4477933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F1A8F65D-5E8F-4CA5-9240-1357120F9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531" y="1186483"/>
              <a:ext cx="3821702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Isosceles Triangle 39">
              <a:extLst>
                <a:ext uri="{FF2B5EF4-FFF2-40B4-BE49-F238E27FC236}">
                  <a16:creationId xmlns:a16="http://schemas.microsoft.com/office/drawing/2014/main" id="{2A4731E5-DE5F-4215-9525-99426B3909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514766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3478866D-C5E9-4968-BEF7-B1F0308089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084" y="1991156"/>
              <a:ext cx="382259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5A969CA-FF2E-41FE-A9B2-F2522D9B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415" y="2075504"/>
            <a:ext cx="3654569" cy="2042725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800">
                <a:solidFill>
                  <a:srgbClr val="FFFEFF"/>
                </a:solidFill>
              </a:rPr>
              <a:t>Дименсионни таблици с малко на брой редове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BF6EDB4-B4ED-4900-9E38-A7AE0EEEEA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0150" y="-6706"/>
            <a:ext cx="6751849" cy="68711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screenshot of a video game&#10;&#10;Description automatically generated">
            <a:extLst>
              <a:ext uri="{FF2B5EF4-FFF2-40B4-BE49-F238E27FC236}">
                <a16:creationId xmlns:a16="http://schemas.microsoft.com/office/drawing/2014/main" id="{2A417BD2-DB50-48EF-972A-61497BA5BD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7262" y="2109585"/>
            <a:ext cx="6120318" cy="2647974"/>
          </a:xfrm>
          <a:prstGeom prst="rect">
            <a:avLst/>
          </a:prstGeom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3042002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4DB7353-7D7A-431B-A5B6-A3845E6F2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9E8D15D6-6183-4BE1-A315-C7EC9C1A5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82A253FA-4E60-4B4D-94B0-93ECFCF30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E1B39AD1-11BD-457B-822C-A873607F4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CC286005-78D5-4BE4-AA8B-75CDC07E7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09E4A22D-7E83-4F24-97FE-931A93CAC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4351E96B-8DD4-4D5E-A9F0-C47F5F337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BFF78610-2475-4756-9EC8-5DA7D8902D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C7ACAE44-681D-4CBC-B2AB-E5131DF5A8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CA22E4A0-73AA-4722-9C16-F3AF9A33E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BB36E626-EBEB-41C0-B224-8DB049DB4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D603DEC5-BED4-4DB6-A253-F61CC3674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86AE9DE6-CA9A-479B-A0FB-0E1BAC7A65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16CB8DC8-E75F-4574-A290-AAB7031BE8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1CA657E1-3A52-4C23-AA47-EBB2D5C41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ED4F701B-2A93-464F-A673-54EED5C4C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9977C34F-F6C9-4749-B201-7B928802D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3A913E6B-DBE9-4291-A34C-36069ECB8E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7D415C04-AB5C-4B76-9E49-EEBAEE64D0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3">
              <a:extLst>
                <a:ext uri="{FF2B5EF4-FFF2-40B4-BE49-F238E27FC236}">
                  <a16:creationId xmlns:a16="http://schemas.microsoft.com/office/drawing/2014/main" id="{151FDC11-E872-4EAE-A597-822F9FE170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B24766B-81CA-44C7-BF11-77A12BA4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A2F9962-DEB8-461C-8B4C-C0ED0D8A7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C0672E08-EB09-4B8E-8522-24BBC2CFFD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447AB64-F3EC-4A1F-BFD4-F0F9DB3DAD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6BDBA639-2A71-4A60-A71A-FF1836F5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5E208A8B-5EBD-4532-BE72-26414FA7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id="{15D09196-B338-4AB5-A71B-CFD5FFCA62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Freeform 6">
              <a:extLst>
                <a:ext uri="{FF2B5EF4-FFF2-40B4-BE49-F238E27FC236}">
                  <a16:creationId xmlns:a16="http://schemas.microsoft.com/office/drawing/2014/main" id="{F50B4463-128A-4677-A285-C017E6C543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7">
              <a:extLst>
                <a:ext uri="{FF2B5EF4-FFF2-40B4-BE49-F238E27FC236}">
                  <a16:creationId xmlns:a16="http://schemas.microsoft.com/office/drawing/2014/main" id="{1D9B95CD-F023-4DFA-9678-1E02713F7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8">
              <a:extLst>
                <a:ext uri="{FF2B5EF4-FFF2-40B4-BE49-F238E27FC236}">
                  <a16:creationId xmlns:a16="http://schemas.microsoft.com/office/drawing/2014/main" id="{1DDF47A8-BE7B-43F3-A500-F5A4656D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9">
              <a:extLst>
                <a:ext uri="{FF2B5EF4-FFF2-40B4-BE49-F238E27FC236}">
                  <a16:creationId xmlns:a16="http://schemas.microsoft.com/office/drawing/2014/main" id="{2DD394DE-76FB-42F8-85F2-FD436F423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10">
              <a:extLst>
                <a:ext uri="{FF2B5EF4-FFF2-40B4-BE49-F238E27FC236}">
                  <a16:creationId xmlns:a16="http://schemas.microsoft.com/office/drawing/2014/main" id="{B95F2EFB-87E6-4400-AAF3-7EB8B4F15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11">
              <a:extLst>
                <a:ext uri="{FF2B5EF4-FFF2-40B4-BE49-F238E27FC236}">
                  <a16:creationId xmlns:a16="http://schemas.microsoft.com/office/drawing/2014/main" id="{1D463476-2BC7-418C-9D6F-51444B11A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2">
              <a:extLst>
                <a:ext uri="{FF2B5EF4-FFF2-40B4-BE49-F238E27FC236}">
                  <a16:creationId xmlns:a16="http://schemas.microsoft.com/office/drawing/2014/main" id="{24011122-2495-478A-81BF-ABBDEA1DA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3">
              <a:extLst>
                <a:ext uri="{FF2B5EF4-FFF2-40B4-BE49-F238E27FC236}">
                  <a16:creationId xmlns:a16="http://schemas.microsoft.com/office/drawing/2014/main" id="{C79E87C5-E5B3-476B-B539-FC9CF4A33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4">
              <a:extLst>
                <a:ext uri="{FF2B5EF4-FFF2-40B4-BE49-F238E27FC236}">
                  <a16:creationId xmlns:a16="http://schemas.microsoft.com/office/drawing/2014/main" id="{956029CA-2B38-434D-9044-5FF3A1ECD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9514CFB6-E8DB-43DC-B1CD-9CC2D4B27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6">
              <a:extLst>
                <a:ext uri="{FF2B5EF4-FFF2-40B4-BE49-F238E27FC236}">
                  <a16:creationId xmlns:a16="http://schemas.microsoft.com/office/drawing/2014/main" id="{BD8C1FC8-E550-45BE-9F30-822BAB3781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7">
              <a:extLst>
                <a:ext uri="{FF2B5EF4-FFF2-40B4-BE49-F238E27FC236}">
                  <a16:creationId xmlns:a16="http://schemas.microsoft.com/office/drawing/2014/main" id="{D1646B5D-A7B7-41EC-9591-0E0C0F4F94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8">
              <a:extLst>
                <a:ext uri="{FF2B5EF4-FFF2-40B4-BE49-F238E27FC236}">
                  <a16:creationId xmlns:a16="http://schemas.microsoft.com/office/drawing/2014/main" id="{E2118E93-481E-4843-987E-378187AA37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9">
              <a:extLst>
                <a:ext uri="{FF2B5EF4-FFF2-40B4-BE49-F238E27FC236}">
                  <a16:creationId xmlns:a16="http://schemas.microsoft.com/office/drawing/2014/main" id="{77038464-F4E2-47EC-A87F-18469191E3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20">
              <a:extLst>
                <a:ext uri="{FF2B5EF4-FFF2-40B4-BE49-F238E27FC236}">
                  <a16:creationId xmlns:a16="http://schemas.microsoft.com/office/drawing/2014/main" id="{FB3BBEB1-E146-408F-95B7-EE2F269DE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21">
              <a:extLst>
                <a:ext uri="{FF2B5EF4-FFF2-40B4-BE49-F238E27FC236}">
                  <a16:creationId xmlns:a16="http://schemas.microsoft.com/office/drawing/2014/main" id="{C765B285-56EC-47FC-B116-274EBBD61A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2">
              <a:extLst>
                <a:ext uri="{FF2B5EF4-FFF2-40B4-BE49-F238E27FC236}">
                  <a16:creationId xmlns:a16="http://schemas.microsoft.com/office/drawing/2014/main" id="{CB4A6191-6913-42EA-905E-8A174AE2C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3">
              <a:extLst>
                <a:ext uri="{FF2B5EF4-FFF2-40B4-BE49-F238E27FC236}">
                  <a16:creationId xmlns:a16="http://schemas.microsoft.com/office/drawing/2014/main" id="{8ADEEF92-F481-475A-845C-5E940F0D5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D9C506D7-84CB-4057-A44A-465313E78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2173916" y="2448612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8" name="Oval 32">
            <a:extLst>
              <a:ext uri="{FF2B5EF4-FFF2-40B4-BE49-F238E27FC236}">
                <a16:creationId xmlns:a16="http://schemas.microsoft.com/office/drawing/2014/main" id="{7842FC68-61FD-4700-8A22-BB8B07188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54579" y="691977"/>
            <a:ext cx="7761923" cy="5343064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A969CA-FF2E-41FE-A9B2-F2522D9B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6277" y="2061838"/>
            <a:ext cx="6959446" cy="1662475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4800" dirty="0" err="1"/>
              <a:t>Таблици</a:t>
            </a:r>
            <a:r>
              <a:rPr lang="en-US" sz="4800" dirty="0"/>
              <a:t> с </a:t>
            </a:r>
            <a:r>
              <a:rPr lang="en-US" sz="4800" dirty="0" err="1"/>
              <a:t>факти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724430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0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3904BE49-D42F-4F46-B6D8-2F3171216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57C06C8-18BE-4336-B9E0-3E15ACC93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0" name="Freeform 5">
              <a:extLst>
                <a:ext uri="{FF2B5EF4-FFF2-40B4-BE49-F238E27FC236}">
                  <a16:creationId xmlns:a16="http://schemas.microsoft.com/office/drawing/2014/main" id="{C1C39E9B-4917-47D7-B9CB-56480F887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6">
              <a:extLst>
                <a:ext uri="{FF2B5EF4-FFF2-40B4-BE49-F238E27FC236}">
                  <a16:creationId xmlns:a16="http://schemas.microsoft.com/office/drawing/2014/main" id="{5F7200AE-DDFE-46D2-ABCA-99906B970E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7">
              <a:extLst>
                <a:ext uri="{FF2B5EF4-FFF2-40B4-BE49-F238E27FC236}">
                  <a16:creationId xmlns:a16="http://schemas.microsoft.com/office/drawing/2014/main" id="{CAC40760-2393-4FAE-9A58-F4CDC0671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8">
              <a:extLst>
                <a:ext uri="{FF2B5EF4-FFF2-40B4-BE49-F238E27FC236}">
                  <a16:creationId xmlns:a16="http://schemas.microsoft.com/office/drawing/2014/main" id="{1080422B-1649-4C8E-9459-4214243609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9">
              <a:extLst>
                <a:ext uri="{FF2B5EF4-FFF2-40B4-BE49-F238E27FC236}">
                  <a16:creationId xmlns:a16="http://schemas.microsoft.com/office/drawing/2014/main" id="{0136A7BD-0DB3-401B-A6AB-38BD30D100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0">
              <a:extLst>
                <a:ext uri="{FF2B5EF4-FFF2-40B4-BE49-F238E27FC236}">
                  <a16:creationId xmlns:a16="http://schemas.microsoft.com/office/drawing/2014/main" id="{FD037346-242B-41AF-8CF5-C35284CA24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1">
              <a:extLst>
                <a:ext uri="{FF2B5EF4-FFF2-40B4-BE49-F238E27FC236}">
                  <a16:creationId xmlns:a16="http://schemas.microsoft.com/office/drawing/2014/main" id="{238EBF94-0BBF-4BAE-AE27-729E3AC13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2">
              <a:extLst>
                <a:ext uri="{FF2B5EF4-FFF2-40B4-BE49-F238E27FC236}">
                  <a16:creationId xmlns:a16="http://schemas.microsoft.com/office/drawing/2014/main" id="{3940EFD7-EB1A-47AF-9DC9-7D4FCC6011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6BAA7A10-98A8-4931-9BE2-B573EB376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4">
              <a:extLst>
                <a:ext uri="{FF2B5EF4-FFF2-40B4-BE49-F238E27FC236}">
                  <a16:creationId xmlns:a16="http://schemas.microsoft.com/office/drawing/2014/main" id="{420223F5-34A9-4388-AF7B-38C76242FC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5">
              <a:extLst>
                <a:ext uri="{FF2B5EF4-FFF2-40B4-BE49-F238E27FC236}">
                  <a16:creationId xmlns:a16="http://schemas.microsoft.com/office/drawing/2014/main" id="{3CC9C746-C646-4363-B3D3-349B5C18C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6">
              <a:extLst>
                <a:ext uri="{FF2B5EF4-FFF2-40B4-BE49-F238E27FC236}">
                  <a16:creationId xmlns:a16="http://schemas.microsoft.com/office/drawing/2014/main" id="{3EAA5BC5-AB13-4C8E-9D9D-05DE777C5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7">
              <a:extLst>
                <a:ext uri="{FF2B5EF4-FFF2-40B4-BE49-F238E27FC236}">
                  <a16:creationId xmlns:a16="http://schemas.microsoft.com/office/drawing/2014/main" id="{500FC397-0569-4EC4-926A-DDD62AC49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8">
              <a:extLst>
                <a:ext uri="{FF2B5EF4-FFF2-40B4-BE49-F238E27FC236}">
                  <a16:creationId xmlns:a16="http://schemas.microsoft.com/office/drawing/2014/main" id="{284FF041-FE7D-47CD-830F-7FABF41C7C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9">
              <a:extLst>
                <a:ext uri="{FF2B5EF4-FFF2-40B4-BE49-F238E27FC236}">
                  <a16:creationId xmlns:a16="http://schemas.microsoft.com/office/drawing/2014/main" id="{224154F3-CDFE-4FFF-92E4-ECEACF4A66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0">
              <a:extLst>
                <a:ext uri="{FF2B5EF4-FFF2-40B4-BE49-F238E27FC236}">
                  <a16:creationId xmlns:a16="http://schemas.microsoft.com/office/drawing/2014/main" id="{CCE7404D-AA5A-4B82-A875-07F35D7C2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1">
              <a:extLst>
                <a:ext uri="{FF2B5EF4-FFF2-40B4-BE49-F238E27FC236}">
                  <a16:creationId xmlns:a16="http://schemas.microsoft.com/office/drawing/2014/main" id="{526B6FED-4F20-4070-95B4-FF6F439E1C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2">
              <a:extLst>
                <a:ext uri="{FF2B5EF4-FFF2-40B4-BE49-F238E27FC236}">
                  <a16:creationId xmlns:a16="http://schemas.microsoft.com/office/drawing/2014/main" id="{3A75958D-1716-4B5A-A745-AFA4962FA4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3">
              <a:extLst>
                <a:ext uri="{FF2B5EF4-FFF2-40B4-BE49-F238E27FC236}">
                  <a16:creationId xmlns:a16="http://schemas.microsoft.com/office/drawing/2014/main" id="{531A2051-17DE-4E9D-9EA6-026B97B1A9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0" name="Rectangle 59">
            <a:extLst>
              <a:ext uri="{FF2B5EF4-FFF2-40B4-BE49-F238E27FC236}">
                <a16:creationId xmlns:a16="http://schemas.microsoft.com/office/drawing/2014/main" id="{CE0642A0-80D3-4F37-8249-A07E6F3828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680" y="-6706"/>
            <a:ext cx="12194680" cy="412771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3C14A8F2-B157-412E-9CB4-80771D30C2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0379" y="568335"/>
            <a:ext cx="7470180" cy="3230853"/>
          </a:xfrm>
          <a:prstGeom prst="rect">
            <a:avLst/>
          </a:prstGeom>
          <a:ln w="12700">
            <a:noFill/>
          </a:ln>
        </p:spPr>
      </p:pic>
      <p:grpSp>
        <p:nvGrpSpPr>
          <p:cNvPr id="62" name="Group 61">
            <a:extLst>
              <a:ext uri="{FF2B5EF4-FFF2-40B4-BE49-F238E27FC236}">
                <a16:creationId xmlns:a16="http://schemas.microsoft.com/office/drawing/2014/main" id="{FA760135-24A9-40C9-B45F-2EB5B6420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4206292"/>
            <a:ext cx="12192755" cy="1771275"/>
            <a:chOff x="1" y="3893141"/>
            <a:chExt cx="12192755" cy="1771275"/>
          </a:xfrm>
        </p:grpSpPr>
        <p:sp>
          <p:nvSpPr>
            <p:cNvPr id="63" name="Isosceles Triangle 39">
              <a:extLst>
                <a:ext uri="{FF2B5EF4-FFF2-40B4-BE49-F238E27FC236}">
                  <a16:creationId xmlns:a16="http://schemas.microsoft.com/office/drawing/2014/main" id="{20E3CEE0-0CB3-421F-99FC-4585E62437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4346BB80-2556-4779-9642-5706CAA33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3893141"/>
              <a:ext cx="12192755" cy="14202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8AEF8F4-155A-4570-8586-5E1B6A74C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982" y="4293388"/>
            <a:ext cx="8833655" cy="727748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700"/>
              <a:t>Полета с ключове</a:t>
            </a:r>
          </a:p>
        </p:txBody>
      </p:sp>
    </p:spTree>
    <p:extLst>
      <p:ext uri="{BB962C8B-B14F-4D97-AF65-F5344CB8AC3E}">
        <p14:creationId xmlns:p14="http://schemas.microsoft.com/office/powerpoint/2010/main" val="1890066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34DD805B-2A7B-4ADA-9C4D-E0C9F192DB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C664A566-6D08-4E84-9708-4916A20016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0" name="Freeform 5">
              <a:extLst>
                <a:ext uri="{FF2B5EF4-FFF2-40B4-BE49-F238E27FC236}">
                  <a16:creationId xmlns:a16="http://schemas.microsoft.com/office/drawing/2014/main" id="{871B622B-6E58-4933-88EC-99F28705F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6">
              <a:extLst>
                <a:ext uri="{FF2B5EF4-FFF2-40B4-BE49-F238E27FC236}">
                  <a16:creationId xmlns:a16="http://schemas.microsoft.com/office/drawing/2014/main" id="{EE9A4681-AC1B-4ABC-9A1C-C7E7F08A0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7">
              <a:extLst>
                <a:ext uri="{FF2B5EF4-FFF2-40B4-BE49-F238E27FC236}">
                  <a16:creationId xmlns:a16="http://schemas.microsoft.com/office/drawing/2014/main" id="{F1EEAF4B-DA1A-4CC9-9CE4-587A9E2E17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8">
              <a:extLst>
                <a:ext uri="{FF2B5EF4-FFF2-40B4-BE49-F238E27FC236}">
                  <a16:creationId xmlns:a16="http://schemas.microsoft.com/office/drawing/2014/main" id="{4591EF24-12A6-499B-8074-7E3DFBE6E3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9">
              <a:extLst>
                <a:ext uri="{FF2B5EF4-FFF2-40B4-BE49-F238E27FC236}">
                  <a16:creationId xmlns:a16="http://schemas.microsoft.com/office/drawing/2014/main" id="{66866784-2E4F-4C28-BE67-875B71B7C1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0">
              <a:extLst>
                <a:ext uri="{FF2B5EF4-FFF2-40B4-BE49-F238E27FC236}">
                  <a16:creationId xmlns:a16="http://schemas.microsoft.com/office/drawing/2014/main" id="{752279D8-59CC-4821-B591-79994164F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1">
              <a:extLst>
                <a:ext uri="{FF2B5EF4-FFF2-40B4-BE49-F238E27FC236}">
                  <a16:creationId xmlns:a16="http://schemas.microsoft.com/office/drawing/2014/main" id="{FB4FBA9C-1D3E-4B35-8A79-25478153F5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2">
              <a:extLst>
                <a:ext uri="{FF2B5EF4-FFF2-40B4-BE49-F238E27FC236}">
                  <a16:creationId xmlns:a16="http://schemas.microsoft.com/office/drawing/2014/main" id="{9428A193-740A-43D2-B875-80CB90AD91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92B2EFF8-5790-427A-ABED-1680FD133D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4">
              <a:extLst>
                <a:ext uri="{FF2B5EF4-FFF2-40B4-BE49-F238E27FC236}">
                  <a16:creationId xmlns:a16="http://schemas.microsoft.com/office/drawing/2014/main" id="{782C5932-1596-43AA-BD7E-0F94FB8A96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5">
              <a:extLst>
                <a:ext uri="{FF2B5EF4-FFF2-40B4-BE49-F238E27FC236}">
                  <a16:creationId xmlns:a16="http://schemas.microsoft.com/office/drawing/2014/main" id="{EFC81310-1590-4DBE-BF0B-DADBCF9F88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6">
              <a:extLst>
                <a:ext uri="{FF2B5EF4-FFF2-40B4-BE49-F238E27FC236}">
                  <a16:creationId xmlns:a16="http://schemas.microsoft.com/office/drawing/2014/main" id="{968BA84E-DD0E-4FCD-8EDA-76DF8E09F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7">
              <a:extLst>
                <a:ext uri="{FF2B5EF4-FFF2-40B4-BE49-F238E27FC236}">
                  <a16:creationId xmlns:a16="http://schemas.microsoft.com/office/drawing/2014/main" id="{1D3D7541-A0D9-4993-B691-D2D5B8B3EF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8">
              <a:extLst>
                <a:ext uri="{FF2B5EF4-FFF2-40B4-BE49-F238E27FC236}">
                  <a16:creationId xmlns:a16="http://schemas.microsoft.com/office/drawing/2014/main" id="{9FB31D01-8168-4494-8C2F-727E555AA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9">
              <a:extLst>
                <a:ext uri="{FF2B5EF4-FFF2-40B4-BE49-F238E27FC236}">
                  <a16:creationId xmlns:a16="http://schemas.microsoft.com/office/drawing/2014/main" id="{8C455EEB-FD40-414D-A542-FB35DEB73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0">
              <a:extLst>
                <a:ext uri="{FF2B5EF4-FFF2-40B4-BE49-F238E27FC236}">
                  <a16:creationId xmlns:a16="http://schemas.microsoft.com/office/drawing/2014/main" id="{F08F1FC1-956F-4494-BAFD-D504E9307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1">
              <a:extLst>
                <a:ext uri="{FF2B5EF4-FFF2-40B4-BE49-F238E27FC236}">
                  <a16:creationId xmlns:a16="http://schemas.microsoft.com/office/drawing/2014/main" id="{BEEDE1AA-8DCD-43D3-BC15-574840314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2">
              <a:extLst>
                <a:ext uri="{FF2B5EF4-FFF2-40B4-BE49-F238E27FC236}">
                  <a16:creationId xmlns:a16="http://schemas.microsoft.com/office/drawing/2014/main" id="{E36CDA69-ED79-4DCF-9761-0B6134FA6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3">
              <a:extLst>
                <a:ext uri="{FF2B5EF4-FFF2-40B4-BE49-F238E27FC236}">
                  <a16:creationId xmlns:a16="http://schemas.microsoft.com/office/drawing/2014/main" id="{5F812C02-CFCB-47F4-B493-7753519FCA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B83678BA-0A50-4D51-9E9E-08BB66F83C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7084" y="1186483"/>
            <a:ext cx="3822597" cy="4477933"/>
            <a:chOff x="807084" y="1186483"/>
            <a:chExt cx="3822597" cy="4477933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F1A8F65D-5E8F-4CA5-9240-1357120F9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531" y="1186483"/>
              <a:ext cx="3821702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Isosceles Triangle 39">
              <a:extLst>
                <a:ext uri="{FF2B5EF4-FFF2-40B4-BE49-F238E27FC236}">
                  <a16:creationId xmlns:a16="http://schemas.microsoft.com/office/drawing/2014/main" id="{2A4731E5-DE5F-4215-9525-99426B3909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514766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3478866D-C5E9-4968-BEF7-B1F0308089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084" y="1991156"/>
              <a:ext cx="382259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8AEF8F4-155A-4570-8586-5E1B6A74C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415" y="2075504"/>
            <a:ext cx="3654569" cy="2042725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4600"/>
              <a:t>Типове таблици с факти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9BF6EDB4-B4ED-4900-9E38-A7AE0EEEEA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0150" y="-6706"/>
            <a:ext cx="6751849" cy="68711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EFC3EEB4-6DA3-4E1B-A2CD-3703444F9E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7262" y="1964696"/>
            <a:ext cx="6120318" cy="2937752"/>
          </a:xfrm>
          <a:prstGeom prst="rect">
            <a:avLst/>
          </a:prstGeom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1921150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">
            <a:extLst>
              <a:ext uri="{FF2B5EF4-FFF2-40B4-BE49-F238E27FC236}">
                <a16:creationId xmlns:a16="http://schemas.microsoft.com/office/drawing/2014/main" id="{E2366EBA-92FD-44AE-87A9-25E5135EB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692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12">
            <a:extLst>
              <a:ext uri="{FF2B5EF4-FFF2-40B4-BE49-F238E27FC236}">
                <a16:creationId xmlns:a16="http://schemas.microsoft.com/office/drawing/2014/main" id="{B437F5FC-01F7-4EB4-81E7-C27D917E9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4B0CFF10-4805-4BFA-961B-1F60DAEB9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BE054536-C03E-4857-B4AE-D687A58F9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FE33E51C-23D8-43F5-98C4-A2ED2C4C99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89E18891-DEB2-4CFD-A907-2868B2A910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0002C1BB-DB60-4314-A2FC-203E54D94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Freeform 10">
              <a:extLst>
                <a:ext uri="{FF2B5EF4-FFF2-40B4-BE49-F238E27FC236}">
                  <a16:creationId xmlns:a16="http://schemas.microsoft.com/office/drawing/2014/main" id="{9B75BDFA-6D78-4FB1-9F21-5280855C49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B632D6B-A327-41AB-BBCF-9A03AD2AB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F514BBC5-1736-4813-BECB-5A6B6738E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3">
              <a:extLst>
                <a:ext uri="{FF2B5EF4-FFF2-40B4-BE49-F238E27FC236}">
                  <a16:creationId xmlns:a16="http://schemas.microsoft.com/office/drawing/2014/main" id="{94A2C868-7AEC-4209-BFA3-7185B11D3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14">
              <a:extLst>
                <a:ext uri="{FF2B5EF4-FFF2-40B4-BE49-F238E27FC236}">
                  <a16:creationId xmlns:a16="http://schemas.microsoft.com/office/drawing/2014/main" id="{FF56CB70-2B25-4695-ADC8-6092D0D112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5">
              <a:extLst>
                <a:ext uri="{FF2B5EF4-FFF2-40B4-BE49-F238E27FC236}">
                  <a16:creationId xmlns:a16="http://schemas.microsoft.com/office/drawing/2014/main" id="{BA411BEF-2182-4458-B9AF-1634B5C2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6">
              <a:extLst>
                <a:ext uri="{FF2B5EF4-FFF2-40B4-BE49-F238E27FC236}">
                  <a16:creationId xmlns:a16="http://schemas.microsoft.com/office/drawing/2014/main" id="{53F27E63-3F11-4C85-AC72-1EE8508C4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7">
              <a:extLst>
                <a:ext uri="{FF2B5EF4-FFF2-40B4-BE49-F238E27FC236}">
                  <a16:creationId xmlns:a16="http://schemas.microsoft.com/office/drawing/2014/main" id="{68B589BA-F70F-4E0B-94B9-EEB83EDF3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18">
              <a:extLst>
                <a:ext uri="{FF2B5EF4-FFF2-40B4-BE49-F238E27FC236}">
                  <a16:creationId xmlns:a16="http://schemas.microsoft.com/office/drawing/2014/main" id="{9D0B991D-CB0A-415F-8D77-A5565F66F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19">
              <a:extLst>
                <a:ext uri="{FF2B5EF4-FFF2-40B4-BE49-F238E27FC236}">
                  <a16:creationId xmlns:a16="http://schemas.microsoft.com/office/drawing/2014/main" id="{701E99DE-74F0-41D1-BBF4-5A57053BB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0">
              <a:extLst>
                <a:ext uri="{FF2B5EF4-FFF2-40B4-BE49-F238E27FC236}">
                  <a16:creationId xmlns:a16="http://schemas.microsoft.com/office/drawing/2014/main" id="{C02EE40A-8F17-4182-9495-9506463B7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924210CA-0A35-4127-925F-D4084B7DC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id="{DC13CEF1-DD2D-474C-B81C-820CEF3D9C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id="{F889481A-8038-43E6-8EF1-A5F802CEDF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3" name="Freeform 24">
              <a:extLst>
                <a:ext uri="{FF2B5EF4-FFF2-40B4-BE49-F238E27FC236}">
                  <a16:creationId xmlns:a16="http://schemas.microsoft.com/office/drawing/2014/main" id="{128BD14A-9093-4854-A73A-F666B2ED2D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id="{22D884F4-76EC-4371-B903-E79CF191E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7C462C46-EFB7-4580-9921-DFC346FCC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23665" y="0"/>
            <a:ext cx="10268336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86A887F-BE37-4081-BE40-CF8F1DC99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2861" y="376238"/>
            <a:ext cx="6230857" cy="1230570"/>
          </a:xfrm>
        </p:spPr>
        <p:txBody>
          <a:bodyPr vert="horz" lIns="228600" tIns="228600" rIns="228600" bIns="228600" rtlCol="0" anchor="t">
            <a:normAutofit/>
          </a:bodyPr>
          <a:lstStyle/>
          <a:p>
            <a:pPr algn="l"/>
            <a:r>
              <a:rPr lang="bg-BG" sz="3600" dirty="0">
                <a:solidFill>
                  <a:schemeClr val="accent1"/>
                </a:solidFill>
              </a:rPr>
              <a:t>Склад от данни</a:t>
            </a:r>
          </a:p>
        </p:txBody>
      </p:sp>
      <p:sp>
        <p:nvSpPr>
          <p:cNvPr id="38" name="Isosceles Triangle 37">
            <a:extLst>
              <a:ext uri="{FF2B5EF4-FFF2-40B4-BE49-F238E27FC236}">
                <a16:creationId xmlns:a16="http://schemas.microsoft.com/office/drawing/2014/main" id="{B8B918B4-AB10-4E3A-916E-A9625586E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797903" y="954813"/>
            <a:ext cx="300774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743781-7D56-4794-8D4E-34D1F42881AF}"/>
              </a:ext>
            </a:extLst>
          </p:cNvPr>
          <p:cNvSpPr txBox="1"/>
          <p:nvPr/>
        </p:nvSpPr>
        <p:spPr>
          <a:xfrm>
            <a:off x="2880487" y="1374550"/>
            <a:ext cx="8506650" cy="533448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indent="-228600">
              <a:lnSpc>
                <a:spcPct val="110000"/>
              </a:lnSpc>
              <a:spcAft>
                <a:spcPts val="60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bg-BG" sz="2600" dirty="0"/>
              <a:t>Складът от данни е „тематично ориентирана, интегрирана, </a:t>
            </a:r>
            <a:r>
              <a:rPr lang="bg-BG" sz="2600" dirty="0" err="1"/>
              <a:t>времевариантна</a:t>
            </a:r>
            <a:r>
              <a:rPr lang="bg-BG" sz="2600" dirty="0"/>
              <a:t>, неизменчива съвкупност от данни, подпомагаща вземането на решения“.</a:t>
            </a:r>
          </a:p>
          <a:p>
            <a:pPr indent="-228600">
              <a:lnSpc>
                <a:spcPct val="110000"/>
              </a:lnSpc>
              <a:spcAft>
                <a:spcPts val="60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endParaRPr lang="bg-BG" sz="2600" dirty="0"/>
          </a:p>
          <a:p>
            <a:pPr indent="-228600">
              <a:lnSpc>
                <a:spcPct val="110000"/>
              </a:lnSpc>
              <a:spcAft>
                <a:spcPts val="60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bg-BG" sz="2600" dirty="0"/>
              <a:t>Складът от данни може да се характеризира със следните отличителни черти:</a:t>
            </a:r>
          </a:p>
          <a:p>
            <a:pPr indent="-228600">
              <a:lnSpc>
                <a:spcPct val="110000"/>
              </a:lnSpc>
              <a:spcAft>
                <a:spcPts val="60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endParaRPr lang="bg-BG" sz="2600" dirty="0"/>
          </a:p>
          <a:p>
            <a:pPr marL="285750" indent="-228600">
              <a:lnSpc>
                <a:spcPct val="110000"/>
              </a:lnSpc>
              <a:spcAft>
                <a:spcPts val="60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bg-BG" sz="2600" dirty="0"/>
              <a:t>Съдържа големи обеми от исторически данни</a:t>
            </a:r>
          </a:p>
          <a:p>
            <a:pPr marL="285750" indent="-228600">
              <a:lnSpc>
                <a:spcPct val="110000"/>
              </a:lnSpc>
              <a:spcAft>
                <a:spcPts val="60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bg-BG" sz="2600" dirty="0"/>
              <a:t>Съдържа годни за анализ данни от множество различни източници</a:t>
            </a:r>
          </a:p>
          <a:p>
            <a:pPr marL="285750" indent="-228600">
              <a:lnSpc>
                <a:spcPct val="110000"/>
              </a:lnSpc>
              <a:spcAft>
                <a:spcPts val="60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bg-BG" sz="2600" dirty="0"/>
              <a:t>Данните в него се актуализират периодично, по предварително избрани правила</a:t>
            </a:r>
          </a:p>
          <a:p>
            <a:pPr marL="285750" indent="-228600">
              <a:lnSpc>
                <a:spcPct val="110000"/>
              </a:lnSpc>
              <a:spcAft>
                <a:spcPts val="60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bg-BG" sz="2600" dirty="0"/>
              <a:t>Използва специфичен оптимизиран за анализ пространствен модел на данните, който е различен от този на транзакционните бази от данни оптимизирани за бързо обслужване на транзакции</a:t>
            </a:r>
          </a:p>
          <a:p>
            <a:pPr indent="-228600">
              <a:lnSpc>
                <a:spcPct val="110000"/>
              </a:lnSpc>
              <a:spcAft>
                <a:spcPts val="60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endParaRPr lang="en-US" sz="1200" dirty="0"/>
          </a:p>
          <a:p>
            <a:pPr indent="-228600">
              <a:lnSpc>
                <a:spcPct val="110000"/>
              </a:lnSpc>
              <a:spcAft>
                <a:spcPts val="60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392680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C2867FC4-76FD-46B3-A80D-37F831634CE7}"/>
              </a:ext>
            </a:extLst>
          </p:cNvPr>
          <p:cNvGraphicFramePr/>
          <p:nvPr/>
        </p:nvGraphicFramePr>
        <p:xfrm>
          <a:off x="2657440" y="595664"/>
          <a:ext cx="6877119" cy="859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Flowchart: Magnetic Disk 1">
            <a:extLst>
              <a:ext uri="{FF2B5EF4-FFF2-40B4-BE49-F238E27FC236}">
                <a16:creationId xmlns:a16="http://schemas.microsoft.com/office/drawing/2014/main" id="{CC3DE323-502E-42FB-9397-9F0BCA73E602}"/>
              </a:ext>
            </a:extLst>
          </p:cNvPr>
          <p:cNvSpPr/>
          <p:nvPr/>
        </p:nvSpPr>
        <p:spPr>
          <a:xfrm>
            <a:off x="4754880" y="1689463"/>
            <a:ext cx="2682240" cy="1410788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AE64619-6698-4F38-AD64-5EBA344BFAC9}"/>
              </a:ext>
            </a:extLst>
          </p:cNvPr>
          <p:cNvGrpSpPr/>
          <p:nvPr/>
        </p:nvGrpSpPr>
        <p:grpSpPr>
          <a:xfrm>
            <a:off x="1769807" y="3578134"/>
            <a:ext cx="2982898" cy="2510000"/>
            <a:chOff x="1175657" y="3823063"/>
            <a:chExt cx="1658983" cy="1898469"/>
          </a:xfrm>
        </p:grpSpPr>
        <p:sp>
          <p:nvSpPr>
            <p:cNvPr id="3" name="Flowchart: Direct Access Storage 2">
              <a:extLst>
                <a:ext uri="{FF2B5EF4-FFF2-40B4-BE49-F238E27FC236}">
                  <a16:creationId xmlns:a16="http://schemas.microsoft.com/office/drawing/2014/main" id="{1A594B0E-F31B-4327-B0EC-1D5FC12ACA39}"/>
                </a:ext>
              </a:extLst>
            </p:cNvPr>
            <p:cNvSpPr/>
            <p:nvPr/>
          </p:nvSpPr>
          <p:spPr>
            <a:xfrm>
              <a:off x="1193074" y="3823063"/>
              <a:ext cx="452846" cy="640080"/>
            </a:xfrm>
            <a:prstGeom prst="flowChartMagneticDru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lowchart: Direct Access Storage 6">
              <a:extLst>
                <a:ext uri="{FF2B5EF4-FFF2-40B4-BE49-F238E27FC236}">
                  <a16:creationId xmlns:a16="http://schemas.microsoft.com/office/drawing/2014/main" id="{3BA9E433-31D4-422E-8897-CF02D4E70319}"/>
                </a:ext>
              </a:extLst>
            </p:cNvPr>
            <p:cNvSpPr/>
            <p:nvPr/>
          </p:nvSpPr>
          <p:spPr>
            <a:xfrm>
              <a:off x="2381794" y="3823063"/>
              <a:ext cx="452846" cy="640080"/>
            </a:xfrm>
            <a:prstGeom prst="flowChartMagneticDru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Direct Access Storage 7">
              <a:extLst>
                <a:ext uri="{FF2B5EF4-FFF2-40B4-BE49-F238E27FC236}">
                  <a16:creationId xmlns:a16="http://schemas.microsoft.com/office/drawing/2014/main" id="{5291F015-0DB8-46DB-8655-34F3C710D085}"/>
                </a:ext>
              </a:extLst>
            </p:cNvPr>
            <p:cNvSpPr/>
            <p:nvPr/>
          </p:nvSpPr>
          <p:spPr>
            <a:xfrm>
              <a:off x="1175657" y="3849189"/>
              <a:ext cx="452846" cy="640080"/>
            </a:xfrm>
            <a:prstGeom prst="flowChartMagneticDru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lowchart: Direct Access Storage 8">
              <a:extLst>
                <a:ext uri="{FF2B5EF4-FFF2-40B4-BE49-F238E27FC236}">
                  <a16:creationId xmlns:a16="http://schemas.microsoft.com/office/drawing/2014/main" id="{B33DD335-1D57-49B5-9094-95CC656085DF}"/>
                </a:ext>
              </a:extLst>
            </p:cNvPr>
            <p:cNvSpPr/>
            <p:nvPr/>
          </p:nvSpPr>
          <p:spPr>
            <a:xfrm>
              <a:off x="2364377" y="3849189"/>
              <a:ext cx="452846" cy="640080"/>
            </a:xfrm>
            <a:prstGeom prst="flowChartMagneticDru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lowchart: Direct Access Storage 9">
              <a:extLst>
                <a:ext uri="{FF2B5EF4-FFF2-40B4-BE49-F238E27FC236}">
                  <a16:creationId xmlns:a16="http://schemas.microsoft.com/office/drawing/2014/main" id="{79F79FDB-B23E-43E0-B428-8FF71540D5E8}"/>
                </a:ext>
              </a:extLst>
            </p:cNvPr>
            <p:cNvSpPr/>
            <p:nvPr/>
          </p:nvSpPr>
          <p:spPr>
            <a:xfrm>
              <a:off x="1193074" y="5081452"/>
              <a:ext cx="452846" cy="640080"/>
            </a:xfrm>
            <a:prstGeom prst="flowChartMagneticDru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lowchart: Direct Access Storage 10">
              <a:extLst>
                <a:ext uri="{FF2B5EF4-FFF2-40B4-BE49-F238E27FC236}">
                  <a16:creationId xmlns:a16="http://schemas.microsoft.com/office/drawing/2014/main" id="{B7DAC453-21A0-4ECC-AE6B-DB9672B4AEC4}"/>
                </a:ext>
              </a:extLst>
            </p:cNvPr>
            <p:cNvSpPr/>
            <p:nvPr/>
          </p:nvSpPr>
          <p:spPr>
            <a:xfrm>
              <a:off x="2381794" y="5081452"/>
              <a:ext cx="452846" cy="640080"/>
            </a:xfrm>
            <a:prstGeom prst="flowChartMagneticDru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162351-F9CC-4CB3-AD13-562A1EAAEE51}"/>
              </a:ext>
            </a:extLst>
          </p:cNvPr>
          <p:cNvGrpSpPr/>
          <p:nvPr/>
        </p:nvGrpSpPr>
        <p:grpSpPr>
          <a:xfrm>
            <a:off x="7437120" y="3578133"/>
            <a:ext cx="3954534" cy="2651585"/>
            <a:chOff x="5867400" y="3676106"/>
            <a:chExt cx="3559627" cy="1973580"/>
          </a:xfrm>
        </p:grpSpPr>
        <p:sp>
          <p:nvSpPr>
            <p:cNvPr id="12" name="Flowchart: Magnetic Disk 11">
              <a:extLst>
                <a:ext uri="{FF2B5EF4-FFF2-40B4-BE49-F238E27FC236}">
                  <a16:creationId xmlns:a16="http://schemas.microsoft.com/office/drawing/2014/main" id="{23187B65-8BB7-45C2-8605-040E92104E6D}"/>
                </a:ext>
              </a:extLst>
            </p:cNvPr>
            <p:cNvSpPr/>
            <p:nvPr/>
          </p:nvSpPr>
          <p:spPr>
            <a:xfrm>
              <a:off x="6770915" y="4143103"/>
              <a:ext cx="1728651" cy="1186543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lowchart: Direct Access Storage 14">
              <a:extLst>
                <a:ext uri="{FF2B5EF4-FFF2-40B4-BE49-F238E27FC236}">
                  <a16:creationId xmlns:a16="http://schemas.microsoft.com/office/drawing/2014/main" id="{122F7D15-ADFD-451D-BBB6-B7D87A169CE3}"/>
                </a:ext>
              </a:extLst>
            </p:cNvPr>
            <p:cNvSpPr/>
            <p:nvPr/>
          </p:nvSpPr>
          <p:spPr>
            <a:xfrm>
              <a:off x="5867400" y="3701578"/>
              <a:ext cx="452846" cy="640080"/>
            </a:xfrm>
            <a:prstGeom prst="flowChartMagneticDru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lowchart: Direct Access Storage 15">
              <a:extLst>
                <a:ext uri="{FF2B5EF4-FFF2-40B4-BE49-F238E27FC236}">
                  <a16:creationId xmlns:a16="http://schemas.microsoft.com/office/drawing/2014/main" id="{87333A77-3CD7-4B61-B3B0-E93C4206E952}"/>
                </a:ext>
              </a:extLst>
            </p:cNvPr>
            <p:cNvSpPr/>
            <p:nvPr/>
          </p:nvSpPr>
          <p:spPr>
            <a:xfrm>
              <a:off x="8974181" y="3676106"/>
              <a:ext cx="452846" cy="640080"/>
            </a:xfrm>
            <a:prstGeom prst="flowChartMagneticDru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lowchart: Direct Access Storage 16">
              <a:extLst>
                <a:ext uri="{FF2B5EF4-FFF2-40B4-BE49-F238E27FC236}">
                  <a16:creationId xmlns:a16="http://schemas.microsoft.com/office/drawing/2014/main" id="{CB88BC0A-26E1-4E65-AAFA-3D2A88A2D172}"/>
                </a:ext>
              </a:extLst>
            </p:cNvPr>
            <p:cNvSpPr/>
            <p:nvPr/>
          </p:nvSpPr>
          <p:spPr>
            <a:xfrm>
              <a:off x="5869577" y="5009606"/>
              <a:ext cx="452846" cy="640080"/>
            </a:xfrm>
            <a:prstGeom prst="flowChartMagneticDru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lowchart: Direct Access Storage 17">
              <a:extLst>
                <a:ext uri="{FF2B5EF4-FFF2-40B4-BE49-F238E27FC236}">
                  <a16:creationId xmlns:a16="http://schemas.microsoft.com/office/drawing/2014/main" id="{BD9A09D7-6947-4C27-9C4E-031B9B6389A8}"/>
                </a:ext>
              </a:extLst>
            </p:cNvPr>
            <p:cNvSpPr/>
            <p:nvPr/>
          </p:nvSpPr>
          <p:spPr>
            <a:xfrm>
              <a:off x="8974181" y="5009606"/>
              <a:ext cx="452846" cy="640080"/>
            </a:xfrm>
            <a:prstGeom prst="flowChartMagneticDru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B45F616-3214-40DF-82E4-E2E95ADFA465}"/>
                </a:ext>
              </a:extLst>
            </p:cNvPr>
            <p:cNvCxnSpPr/>
            <p:nvPr/>
          </p:nvCxnSpPr>
          <p:spPr>
            <a:xfrm>
              <a:off x="6320246" y="4169229"/>
              <a:ext cx="450669" cy="293914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8A22060-E3FB-446B-A72B-F8CA41587A18}"/>
                </a:ext>
              </a:extLst>
            </p:cNvPr>
            <p:cNvCxnSpPr/>
            <p:nvPr/>
          </p:nvCxnSpPr>
          <p:spPr>
            <a:xfrm>
              <a:off x="8497389" y="5009606"/>
              <a:ext cx="450669" cy="293914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28352D5A-5D17-44EA-BB14-D1FC7A041CC4}"/>
                </a:ext>
              </a:extLst>
            </p:cNvPr>
            <p:cNvCxnSpPr/>
            <p:nvPr/>
          </p:nvCxnSpPr>
          <p:spPr>
            <a:xfrm flipV="1">
              <a:off x="6320246" y="4894217"/>
              <a:ext cx="450669" cy="262346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6080CEAA-08CF-4303-B2CE-E9166F1B14F5}"/>
                </a:ext>
              </a:extLst>
            </p:cNvPr>
            <p:cNvCxnSpPr/>
            <p:nvPr/>
          </p:nvCxnSpPr>
          <p:spPr>
            <a:xfrm flipV="1">
              <a:off x="8523512" y="4196443"/>
              <a:ext cx="450669" cy="262346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50425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Isosceles Triangle 33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34DD805B-2A7B-4ADA-9C4D-E0C9F192DB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C664A566-6D08-4E84-9708-4916A20016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0" name="Freeform 5">
              <a:extLst>
                <a:ext uri="{FF2B5EF4-FFF2-40B4-BE49-F238E27FC236}">
                  <a16:creationId xmlns:a16="http://schemas.microsoft.com/office/drawing/2014/main" id="{871B622B-6E58-4933-88EC-99F28705F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6">
              <a:extLst>
                <a:ext uri="{FF2B5EF4-FFF2-40B4-BE49-F238E27FC236}">
                  <a16:creationId xmlns:a16="http://schemas.microsoft.com/office/drawing/2014/main" id="{EE9A4681-AC1B-4ABC-9A1C-C7E7F08A0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7">
              <a:extLst>
                <a:ext uri="{FF2B5EF4-FFF2-40B4-BE49-F238E27FC236}">
                  <a16:creationId xmlns:a16="http://schemas.microsoft.com/office/drawing/2014/main" id="{F1EEAF4B-DA1A-4CC9-9CE4-587A9E2E17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8">
              <a:extLst>
                <a:ext uri="{FF2B5EF4-FFF2-40B4-BE49-F238E27FC236}">
                  <a16:creationId xmlns:a16="http://schemas.microsoft.com/office/drawing/2014/main" id="{4591EF24-12A6-499B-8074-7E3DFBE6E3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9">
              <a:extLst>
                <a:ext uri="{FF2B5EF4-FFF2-40B4-BE49-F238E27FC236}">
                  <a16:creationId xmlns:a16="http://schemas.microsoft.com/office/drawing/2014/main" id="{66866784-2E4F-4C28-BE67-875B71B7C1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0">
              <a:extLst>
                <a:ext uri="{FF2B5EF4-FFF2-40B4-BE49-F238E27FC236}">
                  <a16:creationId xmlns:a16="http://schemas.microsoft.com/office/drawing/2014/main" id="{752279D8-59CC-4821-B591-79994164F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1">
              <a:extLst>
                <a:ext uri="{FF2B5EF4-FFF2-40B4-BE49-F238E27FC236}">
                  <a16:creationId xmlns:a16="http://schemas.microsoft.com/office/drawing/2014/main" id="{FB4FBA9C-1D3E-4B35-8A79-25478153F5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2">
              <a:extLst>
                <a:ext uri="{FF2B5EF4-FFF2-40B4-BE49-F238E27FC236}">
                  <a16:creationId xmlns:a16="http://schemas.microsoft.com/office/drawing/2014/main" id="{9428A193-740A-43D2-B875-80CB90AD91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92B2EFF8-5790-427A-ABED-1680FD133D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4">
              <a:extLst>
                <a:ext uri="{FF2B5EF4-FFF2-40B4-BE49-F238E27FC236}">
                  <a16:creationId xmlns:a16="http://schemas.microsoft.com/office/drawing/2014/main" id="{782C5932-1596-43AA-BD7E-0F94FB8A96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5">
              <a:extLst>
                <a:ext uri="{FF2B5EF4-FFF2-40B4-BE49-F238E27FC236}">
                  <a16:creationId xmlns:a16="http://schemas.microsoft.com/office/drawing/2014/main" id="{EFC81310-1590-4DBE-BF0B-DADBCF9F88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6">
              <a:extLst>
                <a:ext uri="{FF2B5EF4-FFF2-40B4-BE49-F238E27FC236}">
                  <a16:creationId xmlns:a16="http://schemas.microsoft.com/office/drawing/2014/main" id="{968BA84E-DD0E-4FCD-8EDA-76DF8E09F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7">
              <a:extLst>
                <a:ext uri="{FF2B5EF4-FFF2-40B4-BE49-F238E27FC236}">
                  <a16:creationId xmlns:a16="http://schemas.microsoft.com/office/drawing/2014/main" id="{1D3D7541-A0D9-4993-B691-D2D5B8B3EF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8">
              <a:extLst>
                <a:ext uri="{FF2B5EF4-FFF2-40B4-BE49-F238E27FC236}">
                  <a16:creationId xmlns:a16="http://schemas.microsoft.com/office/drawing/2014/main" id="{9FB31D01-8168-4494-8C2F-727E555AA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9">
              <a:extLst>
                <a:ext uri="{FF2B5EF4-FFF2-40B4-BE49-F238E27FC236}">
                  <a16:creationId xmlns:a16="http://schemas.microsoft.com/office/drawing/2014/main" id="{8C455EEB-FD40-414D-A542-FB35DEB73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0">
              <a:extLst>
                <a:ext uri="{FF2B5EF4-FFF2-40B4-BE49-F238E27FC236}">
                  <a16:creationId xmlns:a16="http://schemas.microsoft.com/office/drawing/2014/main" id="{F08F1FC1-956F-4494-BAFD-D504E9307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1">
              <a:extLst>
                <a:ext uri="{FF2B5EF4-FFF2-40B4-BE49-F238E27FC236}">
                  <a16:creationId xmlns:a16="http://schemas.microsoft.com/office/drawing/2014/main" id="{BEEDE1AA-8DCD-43D3-BC15-574840314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2">
              <a:extLst>
                <a:ext uri="{FF2B5EF4-FFF2-40B4-BE49-F238E27FC236}">
                  <a16:creationId xmlns:a16="http://schemas.microsoft.com/office/drawing/2014/main" id="{E36CDA69-ED79-4DCF-9761-0B6134FA6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3">
              <a:extLst>
                <a:ext uri="{FF2B5EF4-FFF2-40B4-BE49-F238E27FC236}">
                  <a16:creationId xmlns:a16="http://schemas.microsoft.com/office/drawing/2014/main" id="{5F812C02-CFCB-47F4-B493-7753519FCA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B83678BA-0A50-4D51-9E9E-08BB66F83C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7084" y="1186483"/>
            <a:ext cx="3822597" cy="4477933"/>
            <a:chOff x="807084" y="1186483"/>
            <a:chExt cx="3822597" cy="4477933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F1A8F65D-5E8F-4CA5-9240-1357120F9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531" y="1186483"/>
              <a:ext cx="3821702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Isosceles Triangle 39">
              <a:extLst>
                <a:ext uri="{FF2B5EF4-FFF2-40B4-BE49-F238E27FC236}">
                  <a16:creationId xmlns:a16="http://schemas.microsoft.com/office/drawing/2014/main" id="{2A4731E5-DE5F-4215-9525-99426B3909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514766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3478866D-C5E9-4968-BEF7-B1F0308089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084" y="1991156"/>
              <a:ext cx="382259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786A887F-BE37-4081-BE40-CF8F1DC99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415" y="2075504"/>
            <a:ext cx="3654569" cy="2042725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800">
                <a:solidFill>
                  <a:srgbClr val="FFFEFF"/>
                </a:solidFill>
              </a:rPr>
              <a:t>Компоненти на системите за анализ на данни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9BF6EDB4-B4ED-4900-9E38-A7AE0EEEEA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0150" y="-6706"/>
            <a:ext cx="6751849" cy="68711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79F10FC-A046-453B-9182-9811AED51A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7262" y="1574526"/>
            <a:ext cx="6120318" cy="3718092"/>
          </a:xfrm>
          <a:prstGeom prst="rect">
            <a:avLst/>
          </a:prstGeom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609062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34DD805B-2A7B-4ADA-9C4D-E0C9F192DB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664A566-6D08-4E84-9708-4916A20016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9" name="Freeform 5">
              <a:extLst>
                <a:ext uri="{FF2B5EF4-FFF2-40B4-BE49-F238E27FC236}">
                  <a16:creationId xmlns:a16="http://schemas.microsoft.com/office/drawing/2014/main" id="{871B622B-6E58-4933-88EC-99F28705F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6">
              <a:extLst>
                <a:ext uri="{FF2B5EF4-FFF2-40B4-BE49-F238E27FC236}">
                  <a16:creationId xmlns:a16="http://schemas.microsoft.com/office/drawing/2014/main" id="{EE9A4681-AC1B-4ABC-9A1C-C7E7F08A0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7">
              <a:extLst>
                <a:ext uri="{FF2B5EF4-FFF2-40B4-BE49-F238E27FC236}">
                  <a16:creationId xmlns:a16="http://schemas.microsoft.com/office/drawing/2014/main" id="{F1EEAF4B-DA1A-4CC9-9CE4-587A9E2E17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8">
              <a:extLst>
                <a:ext uri="{FF2B5EF4-FFF2-40B4-BE49-F238E27FC236}">
                  <a16:creationId xmlns:a16="http://schemas.microsoft.com/office/drawing/2014/main" id="{4591EF24-12A6-499B-8074-7E3DFBE6E3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9">
              <a:extLst>
                <a:ext uri="{FF2B5EF4-FFF2-40B4-BE49-F238E27FC236}">
                  <a16:creationId xmlns:a16="http://schemas.microsoft.com/office/drawing/2014/main" id="{66866784-2E4F-4C28-BE67-875B71B7C1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0">
              <a:extLst>
                <a:ext uri="{FF2B5EF4-FFF2-40B4-BE49-F238E27FC236}">
                  <a16:creationId xmlns:a16="http://schemas.microsoft.com/office/drawing/2014/main" id="{752279D8-59CC-4821-B591-79994164F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1">
              <a:extLst>
                <a:ext uri="{FF2B5EF4-FFF2-40B4-BE49-F238E27FC236}">
                  <a16:creationId xmlns:a16="http://schemas.microsoft.com/office/drawing/2014/main" id="{FB4FBA9C-1D3E-4B35-8A79-25478153F5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2">
              <a:extLst>
                <a:ext uri="{FF2B5EF4-FFF2-40B4-BE49-F238E27FC236}">
                  <a16:creationId xmlns:a16="http://schemas.microsoft.com/office/drawing/2014/main" id="{9428A193-740A-43D2-B875-80CB90AD91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3">
              <a:extLst>
                <a:ext uri="{FF2B5EF4-FFF2-40B4-BE49-F238E27FC236}">
                  <a16:creationId xmlns:a16="http://schemas.microsoft.com/office/drawing/2014/main" id="{92B2EFF8-5790-427A-ABED-1680FD133D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4">
              <a:extLst>
                <a:ext uri="{FF2B5EF4-FFF2-40B4-BE49-F238E27FC236}">
                  <a16:creationId xmlns:a16="http://schemas.microsoft.com/office/drawing/2014/main" id="{782C5932-1596-43AA-BD7E-0F94FB8A96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5">
              <a:extLst>
                <a:ext uri="{FF2B5EF4-FFF2-40B4-BE49-F238E27FC236}">
                  <a16:creationId xmlns:a16="http://schemas.microsoft.com/office/drawing/2014/main" id="{EFC81310-1590-4DBE-BF0B-DADBCF9F88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6">
              <a:extLst>
                <a:ext uri="{FF2B5EF4-FFF2-40B4-BE49-F238E27FC236}">
                  <a16:creationId xmlns:a16="http://schemas.microsoft.com/office/drawing/2014/main" id="{968BA84E-DD0E-4FCD-8EDA-76DF8E09F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7">
              <a:extLst>
                <a:ext uri="{FF2B5EF4-FFF2-40B4-BE49-F238E27FC236}">
                  <a16:creationId xmlns:a16="http://schemas.microsoft.com/office/drawing/2014/main" id="{1D3D7541-A0D9-4993-B691-D2D5B8B3EF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8">
              <a:extLst>
                <a:ext uri="{FF2B5EF4-FFF2-40B4-BE49-F238E27FC236}">
                  <a16:creationId xmlns:a16="http://schemas.microsoft.com/office/drawing/2014/main" id="{9FB31D01-8168-4494-8C2F-727E555AA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9">
              <a:extLst>
                <a:ext uri="{FF2B5EF4-FFF2-40B4-BE49-F238E27FC236}">
                  <a16:creationId xmlns:a16="http://schemas.microsoft.com/office/drawing/2014/main" id="{8C455EEB-FD40-414D-A542-FB35DEB73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0">
              <a:extLst>
                <a:ext uri="{FF2B5EF4-FFF2-40B4-BE49-F238E27FC236}">
                  <a16:creationId xmlns:a16="http://schemas.microsoft.com/office/drawing/2014/main" id="{F08F1FC1-956F-4494-BAFD-D504E9307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1">
              <a:extLst>
                <a:ext uri="{FF2B5EF4-FFF2-40B4-BE49-F238E27FC236}">
                  <a16:creationId xmlns:a16="http://schemas.microsoft.com/office/drawing/2014/main" id="{BEEDE1AA-8DCD-43D3-BC15-574840314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2">
              <a:extLst>
                <a:ext uri="{FF2B5EF4-FFF2-40B4-BE49-F238E27FC236}">
                  <a16:creationId xmlns:a16="http://schemas.microsoft.com/office/drawing/2014/main" id="{E36CDA69-ED79-4DCF-9761-0B6134FA6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3">
              <a:extLst>
                <a:ext uri="{FF2B5EF4-FFF2-40B4-BE49-F238E27FC236}">
                  <a16:creationId xmlns:a16="http://schemas.microsoft.com/office/drawing/2014/main" id="{5F812C02-CFCB-47F4-B493-7753519FCA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B83678BA-0A50-4D51-9E9E-08BB66F83C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7084" y="1186483"/>
            <a:ext cx="3822597" cy="4477933"/>
            <a:chOff x="807084" y="1186483"/>
            <a:chExt cx="3822597" cy="4477933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F1A8F65D-5E8F-4CA5-9240-1357120F9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531" y="1186483"/>
              <a:ext cx="3821702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Isosceles Triangle 39">
              <a:extLst>
                <a:ext uri="{FF2B5EF4-FFF2-40B4-BE49-F238E27FC236}">
                  <a16:creationId xmlns:a16="http://schemas.microsoft.com/office/drawing/2014/main" id="{2A4731E5-DE5F-4215-9525-99426B3909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514766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3478866D-C5E9-4968-BEF7-B1F0308089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084" y="1991156"/>
              <a:ext cx="382259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8AEF8F4-155A-4570-8586-5E1B6A74C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415" y="2075504"/>
            <a:ext cx="3654569" cy="2042725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400">
                <a:solidFill>
                  <a:srgbClr val="FFFEFF"/>
                </a:solidFill>
              </a:rPr>
              <a:t>Процес по извличане и трансформация на данни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BF6EDB4-B4ED-4900-9E38-A7AE0EEEEA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0150" y="-6706"/>
            <a:ext cx="6751849" cy="68711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D68ECE9-294C-4EFE-8090-DAA93842D0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0755" y="320040"/>
            <a:ext cx="5713331" cy="6227064"/>
          </a:xfrm>
          <a:prstGeom prst="rect">
            <a:avLst/>
          </a:prstGeom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1053995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969CA-FF2E-41FE-A9B2-F2522D9B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2829" y="948604"/>
            <a:ext cx="3206343" cy="640080"/>
          </a:xfrm>
        </p:spPr>
        <p:txBody>
          <a:bodyPr>
            <a:normAutofit fontScale="90000"/>
          </a:bodyPr>
          <a:lstStyle/>
          <a:p>
            <a:r>
              <a:rPr lang="bg-BG" dirty="0"/>
              <a:t>Дименсионни модели</a:t>
            </a:r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8BEE36A-2DA5-4F7A-9C8C-5F9AC48E3AB7}"/>
              </a:ext>
            </a:extLst>
          </p:cNvPr>
          <p:cNvGrpSpPr/>
          <p:nvPr/>
        </p:nvGrpSpPr>
        <p:grpSpPr>
          <a:xfrm>
            <a:off x="5645671" y="1778466"/>
            <a:ext cx="5179042" cy="3602948"/>
            <a:chOff x="3352562" y="1403927"/>
            <a:chExt cx="5486876" cy="4354992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15952790-9B23-4E8F-A705-F32BE1A99B9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52562" y="2539952"/>
              <a:ext cx="5486876" cy="3218967"/>
            </a:xfrm>
            <a:prstGeom prst="rect">
              <a:avLst/>
            </a:prstGeom>
          </p:spPr>
        </p:pic>
        <p:pic>
          <p:nvPicPr>
            <p:cNvPr id="6" name="Picture 5" descr="A screenshot of a cell phone&#10;&#10;Description automatically generated">
              <a:extLst>
                <a:ext uri="{FF2B5EF4-FFF2-40B4-BE49-F238E27FC236}">
                  <a16:creationId xmlns:a16="http://schemas.microsoft.com/office/drawing/2014/main" id="{18412CB0-75FB-4CE3-89F7-5030CB18C0A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105" b="10585"/>
            <a:stretch/>
          </p:blipFill>
          <p:spPr>
            <a:xfrm>
              <a:off x="4550663" y="1403927"/>
              <a:ext cx="3829584" cy="923637"/>
            </a:xfrm>
            <a:prstGeom prst="rect">
              <a:avLst/>
            </a:prstGeom>
          </p:spPr>
        </p:pic>
        <p:cxnSp>
          <p:nvCxnSpPr>
            <p:cNvPr id="8" name="Connector: Elbow 7">
              <a:extLst>
                <a:ext uri="{FF2B5EF4-FFF2-40B4-BE49-F238E27FC236}">
                  <a16:creationId xmlns:a16="http://schemas.microsoft.com/office/drawing/2014/main" id="{2ECC64CE-12AB-418B-900C-09B46342C611}"/>
                </a:ext>
              </a:extLst>
            </p:cNvPr>
            <p:cNvCxnSpPr/>
            <p:nvPr/>
          </p:nvCxnSpPr>
          <p:spPr>
            <a:xfrm rot="16200000" flipH="1">
              <a:off x="5292437" y="2392218"/>
              <a:ext cx="637309" cy="508000"/>
            </a:xfrm>
            <a:prstGeom prst="bentConnector3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ctor: Elbow 9">
              <a:extLst>
                <a:ext uri="{FF2B5EF4-FFF2-40B4-BE49-F238E27FC236}">
                  <a16:creationId xmlns:a16="http://schemas.microsoft.com/office/drawing/2014/main" id="{B29A6A02-17F1-4D58-B899-1E17D3544F90}"/>
                </a:ext>
              </a:extLst>
            </p:cNvPr>
            <p:cNvCxnSpPr/>
            <p:nvPr/>
          </p:nvCxnSpPr>
          <p:spPr>
            <a:xfrm rot="5400000">
              <a:off x="7067852" y="2340020"/>
              <a:ext cx="637310" cy="612397"/>
            </a:xfrm>
            <a:prstGeom prst="bentConnector3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8B230E12-3358-47EE-99BB-B9436FEBB46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799"/>
          <a:stretch/>
        </p:blipFill>
        <p:spPr>
          <a:xfrm>
            <a:off x="2009604" y="1778466"/>
            <a:ext cx="2705009" cy="3896858"/>
          </a:xfrm>
          <a:prstGeom prst="rect">
            <a:avLst/>
          </a:prstGeom>
        </p:spPr>
      </p:pic>
      <p:sp>
        <p:nvSpPr>
          <p:cNvPr id="13" name="Star: 6 Points 12">
            <a:extLst>
              <a:ext uri="{FF2B5EF4-FFF2-40B4-BE49-F238E27FC236}">
                <a16:creationId xmlns:a16="http://schemas.microsoft.com/office/drawing/2014/main" id="{410B535F-A9DC-4DC1-836E-3F4CEA8968F4}"/>
              </a:ext>
            </a:extLst>
          </p:cNvPr>
          <p:cNvSpPr/>
          <p:nvPr/>
        </p:nvSpPr>
        <p:spPr>
          <a:xfrm>
            <a:off x="5402510" y="1778466"/>
            <a:ext cx="805343" cy="939850"/>
          </a:xfrm>
          <a:prstGeom prst="star6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A picture containing clock&#10;&#10;Description automatically generated">
            <a:extLst>
              <a:ext uri="{FF2B5EF4-FFF2-40B4-BE49-F238E27FC236}">
                <a16:creationId xmlns:a16="http://schemas.microsoft.com/office/drawing/2014/main" id="{3064C744-8EEC-43CC-ABBF-A82BD153695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5402510" y="3517164"/>
            <a:ext cx="976619" cy="1065402"/>
          </a:xfrm>
          <a:prstGeom prst="rect">
            <a:avLst/>
          </a:prstGeom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id="{1F8FD8DD-A4F2-47C7-8A50-8299A722202E}"/>
              </a:ext>
            </a:extLst>
          </p:cNvPr>
          <p:cNvSpPr/>
          <p:nvPr/>
        </p:nvSpPr>
        <p:spPr>
          <a:xfrm>
            <a:off x="4788363" y="3239684"/>
            <a:ext cx="4078800" cy="266309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910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3904BE49-D42F-4F46-B6D8-2F3171216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D57C06C8-18BE-4336-B9E0-3E15ACC93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8" name="Freeform 5">
              <a:extLst>
                <a:ext uri="{FF2B5EF4-FFF2-40B4-BE49-F238E27FC236}">
                  <a16:creationId xmlns:a16="http://schemas.microsoft.com/office/drawing/2014/main" id="{C1C39E9B-4917-47D7-B9CB-56480F887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6">
              <a:extLst>
                <a:ext uri="{FF2B5EF4-FFF2-40B4-BE49-F238E27FC236}">
                  <a16:creationId xmlns:a16="http://schemas.microsoft.com/office/drawing/2014/main" id="{5F7200AE-DDFE-46D2-ABCA-99906B970E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7">
              <a:extLst>
                <a:ext uri="{FF2B5EF4-FFF2-40B4-BE49-F238E27FC236}">
                  <a16:creationId xmlns:a16="http://schemas.microsoft.com/office/drawing/2014/main" id="{CAC40760-2393-4FAE-9A58-F4CDC0671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8">
              <a:extLst>
                <a:ext uri="{FF2B5EF4-FFF2-40B4-BE49-F238E27FC236}">
                  <a16:creationId xmlns:a16="http://schemas.microsoft.com/office/drawing/2014/main" id="{1080422B-1649-4C8E-9459-4214243609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9">
              <a:extLst>
                <a:ext uri="{FF2B5EF4-FFF2-40B4-BE49-F238E27FC236}">
                  <a16:creationId xmlns:a16="http://schemas.microsoft.com/office/drawing/2014/main" id="{0136A7BD-0DB3-401B-A6AB-38BD30D100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0">
              <a:extLst>
                <a:ext uri="{FF2B5EF4-FFF2-40B4-BE49-F238E27FC236}">
                  <a16:creationId xmlns:a16="http://schemas.microsoft.com/office/drawing/2014/main" id="{FD037346-242B-41AF-8CF5-C35284CA24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1">
              <a:extLst>
                <a:ext uri="{FF2B5EF4-FFF2-40B4-BE49-F238E27FC236}">
                  <a16:creationId xmlns:a16="http://schemas.microsoft.com/office/drawing/2014/main" id="{238EBF94-0BBF-4BAE-AE27-729E3AC13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2">
              <a:extLst>
                <a:ext uri="{FF2B5EF4-FFF2-40B4-BE49-F238E27FC236}">
                  <a16:creationId xmlns:a16="http://schemas.microsoft.com/office/drawing/2014/main" id="{3940EFD7-EB1A-47AF-9DC9-7D4FCC6011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3">
              <a:extLst>
                <a:ext uri="{FF2B5EF4-FFF2-40B4-BE49-F238E27FC236}">
                  <a16:creationId xmlns:a16="http://schemas.microsoft.com/office/drawing/2014/main" id="{6BAA7A10-98A8-4931-9BE2-B573EB376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4">
              <a:extLst>
                <a:ext uri="{FF2B5EF4-FFF2-40B4-BE49-F238E27FC236}">
                  <a16:creationId xmlns:a16="http://schemas.microsoft.com/office/drawing/2014/main" id="{420223F5-34A9-4388-AF7B-38C76242FC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5">
              <a:extLst>
                <a:ext uri="{FF2B5EF4-FFF2-40B4-BE49-F238E27FC236}">
                  <a16:creationId xmlns:a16="http://schemas.microsoft.com/office/drawing/2014/main" id="{3CC9C746-C646-4363-B3D3-349B5C18C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6">
              <a:extLst>
                <a:ext uri="{FF2B5EF4-FFF2-40B4-BE49-F238E27FC236}">
                  <a16:creationId xmlns:a16="http://schemas.microsoft.com/office/drawing/2014/main" id="{3EAA5BC5-AB13-4C8E-9D9D-05DE777C5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7">
              <a:extLst>
                <a:ext uri="{FF2B5EF4-FFF2-40B4-BE49-F238E27FC236}">
                  <a16:creationId xmlns:a16="http://schemas.microsoft.com/office/drawing/2014/main" id="{500FC397-0569-4EC4-926A-DDD62AC49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8">
              <a:extLst>
                <a:ext uri="{FF2B5EF4-FFF2-40B4-BE49-F238E27FC236}">
                  <a16:creationId xmlns:a16="http://schemas.microsoft.com/office/drawing/2014/main" id="{284FF041-FE7D-47CD-830F-7FABF41C7C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9">
              <a:extLst>
                <a:ext uri="{FF2B5EF4-FFF2-40B4-BE49-F238E27FC236}">
                  <a16:creationId xmlns:a16="http://schemas.microsoft.com/office/drawing/2014/main" id="{224154F3-CDFE-4FFF-92E4-ECEACF4A66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20">
              <a:extLst>
                <a:ext uri="{FF2B5EF4-FFF2-40B4-BE49-F238E27FC236}">
                  <a16:creationId xmlns:a16="http://schemas.microsoft.com/office/drawing/2014/main" id="{CCE7404D-AA5A-4B82-A875-07F35D7C2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1">
              <a:extLst>
                <a:ext uri="{FF2B5EF4-FFF2-40B4-BE49-F238E27FC236}">
                  <a16:creationId xmlns:a16="http://schemas.microsoft.com/office/drawing/2014/main" id="{526B6FED-4F20-4070-95B4-FF6F439E1C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2">
              <a:extLst>
                <a:ext uri="{FF2B5EF4-FFF2-40B4-BE49-F238E27FC236}">
                  <a16:creationId xmlns:a16="http://schemas.microsoft.com/office/drawing/2014/main" id="{3A75958D-1716-4B5A-A745-AFA4962FA4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3">
              <a:extLst>
                <a:ext uri="{FF2B5EF4-FFF2-40B4-BE49-F238E27FC236}">
                  <a16:creationId xmlns:a16="http://schemas.microsoft.com/office/drawing/2014/main" id="{531A2051-17DE-4E9D-9EA6-026B97B1A9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8" name="Rectangle 57">
            <a:extLst>
              <a:ext uri="{FF2B5EF4-FFF2-40B4-BE49-F238E27FC236}">
                <a16:creationId xmlns:a16="http://schemas.microsoft.com/office/drawing/2014/main" id="{CE0642A0-80D3-4F37-8249-A07E6F3828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680" y="-6706"/>
            <a:ext cx="12194680" cy="412771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43B7788B-C957-475F-B306-C23F611A04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333" y="568335"/>
            <a:ext cx="9466272" cy="3230853"/>
          </a:xfrm>
          <a:prstGeom prst="rect">
            <a:avLst/>
          </a:prstGeom>
          <a:ln w="12700">
            <a:noFill/>
          </a:ln>
        </p:spPr>
      </p:pic>
      <p:grpSp>
        <p:nvGrpSpPr>
          <p:cNvPr id="60" name="Group 59">
            <a:extLst>
              <a:ext uri="{FF2B5EF4-FFF2-40B4-BE49-F238E27FC236}">
                <a16:creationId xmlns:a16="http://schemas.microsoft.com/office/drawing/2014/main" id="{FA760135-24A9-40C9-B45F-2EB5B6420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4206292"/>
            <a:ext cx="12192755" cy="1771275"/>
            <a:chOff x="1" y="3893141"/>
            <a:chExt cx="12192755" cy="1771275"/>
          </a:xfrm>
        </p:grpSpPr>
        <p:sp>
          <p:nvSpPr>
            <p:cNvPr id="61" name="Isosceles Triangle 39">
              <a:extLst>
                <a:ext uri="{FF2B5EF4-FFF2-40B4-BE49-F238E27FC236}">
                  <a16:creationId xmlns:a16="http://schemas.microsoft.com/office/drawing/2014/main" id="{20E3CEE0-0CB3-421F-99FC-4585E62437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4346BB80-2556-4779-9642-5706CAA33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3893141"/>
              <a:ext cx="12192755" cy="14202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5A969CA-FF2E-41FE-A9B2-F2522D9B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982" y="4293388"/>
            <a:ext cx="8833655" cy="727748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700">
                <a:solidFill>
                  <a:srgbClr val="FFFEFF"/>
                </a:solidFill>
              </a:rPr>
              <a:t>Дименсионни таблици и ключове</a:t>
            </a:r>
          </a:p>
        </p:txBody>
      </p:sp>
    </p:spTree>
    <p:extLst>
      <p:ext uri="{BB962C8B-B14F-4D97-AF65-F5344CB8AC3E}">
        <p14:creationId xmlns:p14="http://schemas.microsoft.com/office/powerpoint/2010/main" val="2735476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3904BE49-D42F-4F46-B6D8-2F3171216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D57C06C8-18BE-4336-B9E0-3E15ACC93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9" name="Freeform 5">
              <a:extLst>
                <a:ext uri="{FF2B5EF4-FFF2-40B4-BE49-F238E27FC236}">
                  <a16:creationId xmlns:a16="http://schemas.microsoft.com/office/drawing/2014/main" id="{C1C39E9B-4917-47D7-B9CB-56480F887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6">
              <a:extLst>
                <a:ext uri="{FF2B5EF4-FFF2-40B4-BE49-F238E27FC236}">
                  <a16:creationId xmlns:a16="http://schemas.microsoft.com/office/drawing/2014/main" id="{5F7200AE-DDFE-46D2-ABCA-99906B970E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7">
              <a:extLst>
                <a:ext uri="{FF2B5EF4-FFF2-40B4-BE49-F238E27FC236}">
                  <a16:creationId xmlns:a16="http://schemas.microsoft.com/office/drawing/2014/main" id="{CAC40760-2393-4FAE-9A58-F4CDC0671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8">
              <a:extLst>
                <a:ext uri="{FF2B5EF4-FFF2-40B4-BE49-F238E27FC236}">
                  <a16:creationId xmlns:a16="http://schemas.microsoft.com/office/drawing/2014/main" id="{1080422B-1649-4C8E-9459-4214243609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9">
              <a:extLst>
                <a:ext uri="{FF2B5EF4-FFF2-40B4-BE49-F238E27FC236}">
                  <a16:creationId xmlns:a16="http://schemas.microsoft.com/office/drawing/2014/main" id="{0136A7BD-0DB3-401B-A6AB-38BD30D100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0">
              <a:extLst>
                <a:ext uri="{FF2B5EF4-FFF2-40B4-BE49-F238E27FC236}">
                  <a16:creationId xmlns:a16="http://schemas.microsoft.com/office/drawing/2014/main" id="{FD037346-242B-41AF-8CF5-C35284CA24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1">
              <a:extLst>
                <a:ext uri="{FF2B5EF4-FFF2-40B4-BE49-F238E27FC236}">
                  <a16:creationId xmlns:a16="http://schemas.microsoft.com/office/drawing/2014/main" id="{238EBF94-0BBF-4BAE-AE27-729E3AC13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2">
              <a:extLst>
                <a:ext uri="{FF2B5EF4-FFF2-40B4-BE49-F238E27FC236}">
                  <a16:creationId xmlns:a16="http://schemas.microsoft.com/office/drawing/2014/main" id="{3940EFD7-EB1A-47AF-9DC9-7D4FCC6011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3">
              <a:extLst>
                <a:ext uri="{FF2B5EF4-FFF2-40B4-BE49-F238E27FC236}">
                  <a16:creationId xmlns:a16="http://schemas.microsoft.com/office/drawing/2014/main" id="{6BAA7A10-98A8-4931-9BE2-B573EB376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4">
              <a:extLst>
                <a:ext uri="{FF2B5EF4-FFF2-40B4-BE49-F238E27FC236}">
                  <a16:creationId xmlns:a16="http://schemas.microsoft.com/office/drawing/2014/main" id="{420223F5-34A9-4388-AF7B-38C76242FC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5">
              <a:extLst>
                <a:ext uri="{FF2B5EF4-FFF2-40B4-BE49-F238E27FC236}">
                  <a16:creationId xmlns:a16="http://schemas.microsoft.com/office/drawing/2014/main" id="{3CC9C746-C646-4363-B3D3-349B5C18C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6">
              <a:extLst>
                <a:ext uri="{FF2B5EF4-FFF2-40B4-BE49-F238E27FC236}">
                  <a16:creationId xmlns:a16="http://schemas.microsoft.com/office/drawing/2014/main" id="{3EAA5BC5-AB13-4C8E-9D9D-05DE777C5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7">
              <a:extLst>
                <a:ext uri="{FF2B5EF4-FFF2-40B4-BE49-F238E27FC236}">
                  <a16:creationId xmlns:a16="http://schemas.microsoft.com/office/drawing/2014/main" id="{500FC397-0569-4EC4-926A-DDD62AC49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8">
              <a:extLst>
                <a:ext uri="{FF2B5EF4-FFF2-40B4-BE49-F238E27FC236}">
                  <a16:creationId xmlns:a16="http://schemas.microsoft.com/office/drawing/2014/main" id="{284FF041-FE7D-47CD-830F-7FABF41C7C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9">
              <a:extLst>
                <a:ext uri="{FF2B5EF4-FFF2-40B4-BE49-F238E27FC236}">
                  <a16:creationId xmlns:a16="http://schemas.microsoft.com/office/drawing/2014/main" id="{224154F3-CDFE-4FFF-92E4-ECEACF4A66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0">
              <a:extLst>
                <a:ext uri="{FF2B5EF4-FFF2-40B4-BE49-F238E27FC236}">
                  <a16:creationId xmlns:a16="http://schemas.microsoft.com/office/drawing/2014/main" id="{CCE7404D-AA5A-4B82-A875-07F35D7C2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1">
              <a:extLst>
                <a:ext uri="{FF2B5EF4-FFF2-40B4-BE49-F238E27FC236}">
                  <a16:creationId xmlns:a16="http://schemas.microsoft.com/office/drawing/2014/main" id="{526B6FED-4F20-4070-95B4-FF6F439E1C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2">
              <a:extLst>
                <a:ext uri="{FF2B5EF4-FFF2-40B4-BE49-F238E27FC236}">
                  <a16:creationId xmlns:a16="http://schemas.microsoft.com/office/drawing/2014/main" id="{3A75958D-1716-4B5A-A745-AFA4962FA4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3">
              <a:extLst>
                <a:ext uri="{FF2B5EF4-FFF2-40B4-BE49-F238E27FC236}">
                  <a16:creationId xmlns:a16="http://schemas.microsoft.com/office/drawing/2014/main" id="{531A2051-17DE-4E9D-9EA6-026B97B1A9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9" name="Rectangle 58">
            <a:extLst>
              <a:ext uri="{FF2B5EF4-FFF2-40B4-BE49-F238E27FC236}">
                <a16:creationId xmlns:a16="http://schemas.microsoft.com/office/drawing/2014/main" id="{CE0642A0-80D3-4F37-8249-A07E6F3828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680" y="-6706"/>
            <a:ext cx="12194680" cy="412771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E5927EC6-0207-4C75-8626-E490EC6FEA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979" y="984867"/>
            <a:ext cx="11552981" cy="2397788"/>
          </a:xfrm>
          <a:prstGeom prst="rect">
            <a:avLst/>
          </a:prstGeom>
          <a:ln w="12700">
            <a:noFill/>
          </a:ln>
        </p:spPr>
      </p:pic>
      <p:grpSp>
        <p:nvGrpSpPr>
          <p:cNvPr id="61" name="Group 60">
            <a:extLst>
              <a:ext uri="{FF2B5EF4-FFF2-40B4-BE49-F238E27FC236}">
                <a16:creationId xmlns:a16="http://schemas.microsoft.com/office/drawing/2014/main" id="{FA760135-24A9-40C9-B45F-2EB5B6420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4206292"/>
            <a:ext cx="12192755" cy="1771275"/>
            <a:chOff x="1" y="3893141"/>
            <a:chExt cx="12192755" cy="1771275"/>
          </a:xfrm>
        </p:grpSpPr>
        <p:sp>
          <p:nvSpPr>
            <p:cNvPr id="62" name="Isosceles Triangle 39">
              <a:extLst>
                <a:ext uri="{FF2B5EF4-FFF2-40B4-BE49-F238E27FC236}">
                  <a16:creationId xmlns:a16="http://schemas.microsoft.com/office/drawing/2014/main" id="{20E3CEE0-0CB3-421F-99FC-4585E62437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4346BB80-2556-4779-9642-5706CAA33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3893141"/>
              <a:ext cx="12192755" cy="14202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5A969CA-FF2E-41FE-A9B2-F2522D9B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982" y="4293388"/>
            <a:ext cx="8833655" cy="727748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700">
                <a:solidFill>
                  <a:srgbClr val="FFFEFF"/>
                </a:solidFill>
              </a:rPr>
              <a:t>Дименсионни таблици и атрибути на данните</a:t>
            </a:r>
          </a:p>
        </p:txBody>
      </p:sp>
    </p:spTree>
    <p:extLst>
      <p:ext uri="{BB962C8B-B14F-4D97-AF65-F5344CB8AC3E}">
        <p14:creationId xmlns:p14="http://schemas.microsoft.com/office/powerpoint/2010/main" val="1611280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9A517D76-CE12-47A5-BD95-9A8F05070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A2F2F994-D93C-4552-B9AD-DA9E8C94BF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502B8064-B713-4DB8-AC36-3E576B348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7">
              <a:extLst>
                <a:ext uri="{FF2B5EF4-FFF2-40B4-BE49-F238E27FC236}">
                  <a16:creationId xmlns:a16="http://schemas.microsoft.com/office/drawing/2014/main" id="{1D700A84-AE55-4EDE-A656-62806F504E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E04FC3D0-B839-4900-B5C8-86C794457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9">
              <a:extLst>
                <a:ext uri="{FF2B5EF4-FFF2-40B4-BE49-F238E27FC236}">
                  <a16:creationId xmlns:a16="http://schemas.microsoft.com/office/drawing/2014/main" id="{731A8D63-72B9-496F-BB43-DDD90FC7E2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0">
              <a:extLst>
                <a:ext uri="{FF2B5EF4-FFF2-40B4-BE49-F238E27FC236}">
                  <a16:creationId xmlns:a16="http://schemas.microsoft.com/office/drawing/2014/main" id="{5B167ED7-B36F-4DDE-B273-7A309BD0F7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1">
              <a:extLst>
                <a:ext uri="{FF2B5EF4-FFF2-40B4-BE49-F238E27FC236}">
                  <a16:creationId xmlns:a16="http://schemas.microsoft.com/office/drawing/2014/main" id="{1178D32B-E32A-4691-84EB-5FE693D3B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2">
              <a:extLst>
                <a:ext uri="{FF2B5EF4-FFF2-40B4-BE49-F238E27FC236}">
                  <a16:creationId xmlns:a16="http://schemas.microsoft.com/office/drawing/2014/main" id="{AB800FF0-63F8-4B30-96F4-E9601D0267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3">
              <a:extLst>
                <a:ext uri="{FF2B5EF4-FFF2-40B4-BE49-F238E27FC236}">
                  <a16:creationId xmlns:a16="http://schemas.microsoft.com/office/drawing/2014/main" id="{A4616F81-02F6-4A18-949C-FB6CBA2006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4">
              <a:extLst>
                <a:ext uri="{FF2B5EF4-FFF2-40B4-BE49-F238E27FC236}">
                  <a16:creationId xmlns:a16="http://schemas.microsoft.com/office/drawing/2014/main" id="{D31D2123-B363-42F3-8A04-43048C7BAC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15">
              <a:extLst>
                <a:ext uri="{FF2B5EF4-FFF2-40B4-BE49-F238E27FC236}">
                  <a16:creationId xmlns:a16="http://schemas.microsoft.com/office/drawing/2014/main" id="{C60973D3-0B9D-465C-8FD3-266BBA49ED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16">
              <a:extLst>
                <a:ext uri="{FF2B5EF4-FFF2-40B4-BE49-F238E27FC236}">
                  <a16:creationId xmlns:a16="http://schemas.microsoft.com/office/drawing/2014/main" id="{C6655AC3-A1D6-4A0B-861F-F94CB5F0D1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17">
              <a:extLst>
                <a:ext uri="{FF2B5EF4-FFF2-40B4-BE49-F238E27FC236}">
                  <a16:creationId xmlns:a16="http://schemas.microsoft.com/office/drawing/2014/main" id="{E8850C4A-AFA5-499E-8E1C-176A59C88B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18">
              <a:extLst>
                <a:ext uri="{FF2B5EF4-FFF2-40B4-BE49-F238E27FC236}">
                  <a16:creationId xmlns:a16="http://schemas.microsoft.com/office/drawing/2014/main" id="{8C06F8D4-97B5-4836-AD19-2151421B03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19">
              <a:extLst>
                <a:ext uri="{FF2B5EF4-FFF2-40B4-BE49-F238E27FC236}">
                  <a16:creationId xmlns:a16="http://schemas.microsoft.com/office/drawing/2014/main" id="{89A2942D-1C1B-4AFF-9818-DA7B73EA48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20">
              <a:extLst>
                <a:ext uri="{FF2B5EF4-FFF2-40B4-BE49-F238E27FC236}">
                  <a16:creationId xmlns:a16="http://schemas.microsoft.com/office/drawing/2014/main" id="{2B61C5D3-5852-403F-B4BA-A64B93312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3" name="Freeform 21">
              <a:extLst>
                <a:ext uri="{FF2B5EF4-FFF2-40B4-BE49-F238E27FC236}">
                  <a16:creationId xmlns:a16="http://schemas.microsoft.com/office/drawing/2014/main" id="{EF62A1A7-26C1-4804-93CB-A07F356CA3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Freeform 22">
              <a:extLst>
                <a:ext uri="{FF2B5EF4-FFF2-40B4-BE49-F238E27FC236}">
                  <a16:creationId xmlns:a16="http://schemas.microsoft.com/office/drawing/2014/main" id="{490A1082-3E3A-4C61-9613-910BB024AD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Freeform 23">
              <a:extLst>
                <a:ext uri="{FF2B5EF4-FFF2-40B4-BE49-F238E27FC236}">
                  <a16:creationId xmlns:a16="http://schemas.microsoft.com/office/drawing/2014/main" id="{5F452D69-A1DB-4A06-B933-896AED8619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445D6626-A6F2-4475-922C-BE42D3365F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ECFEB13-5D98-43DB-8DFF-78327AE138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Isosceles Triangle 38">
              <a:extLst>
                <a:ext uri="{FF2B5EF4-FFF2-40B4-BE49-F238E27FC236}">
                  <a16:creationId xmlns:a16="http://schemas.microsoft.com/office/drawing/2014/main" id="{29DA4AFD-8D10-4660-A842-40F4D14347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F2DBAFF0-48F5-43BB-87C6-CE56A16B63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33008093-012F-4D0C-BED4-BEEFF11CA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13DFFFD4-4F03-42EE-8CC9-6778E31477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5" name="Freeform 5">
              <a:extLst>
                <a:ext uri="{FF2B5EF4-FFF2-40B4-BE49-F238E27FC236}">
                  <a16:creationId xmlns:a16="http://schemas.microsoft.com/office/drawing/2014/main" id="{C313FA99-E955-492D-92DA-24BC187B03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6">
              <a:extLst>
                <a:ext uri="{FF2B5EF4-FFF2-40B4-BE49-F238E27FC236}">
                  <a16:creationId xmlns:a16="http://schemas.microsoft.com/office/drawing/2014/main" id="{4B8565C6-CF59-4A25-979D-DCCB1EEFDB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7">
              <a:extLst>
                <a:ext uri="{FF2B5EF4-FFF2-40B4-BE49-F238E27FC236}">
                  <a16:creationId xmlns:a16="http://schemas.microsoft.com/office/drawing/2014/main" id="{2F0FB1C6-42CD-425D-8A1A-AC8D127AB1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8">
              <a:extLst>
                <a:ext uri="{FF2B5EF4-FFF2-40B4-BE49-F238E27FC236}">
                  <a16:creationId xmlns:a16="http://schemas.microsoft.com/office/drawing/2014/main" id="{3613E37E-280F-4723-B802-492ECCC25D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9">
              <a:extLst>
                <a:ext uri="{FF2B5EF4-FFF2-40B4-BE49-F238E27FC236}">
                  <a16:creationId xmlns:a16="http://schemas.microsoft.com/office/drawing/2014/main" id="{3AB0F38B-9FFB-4015-925B-774507D93A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0">
              <a:extLst>
                <a:ext uri="{FF2B5EF4-FFF2-40B4-BE49-F238E27FC236}">
                  <a16:creationId xmlns:a16="http://schemas.microsoft.com/office/drawing/2014/main" id="{73E1397C-E460-4547-BACF-15CBA15460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1">
              <a:extLst>
                <a:ext uri="{FF2B5EF4-FFF2-40B4-BE49-F238E27FC236}">
                  <a16:creationId xmlns:a16="http://schemas.microsoft.com/office/drawing/2014/main" id="{5EB09F38-CDC1-423E-99F8-989B6E2AA7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2">
              <a:extLst>
                <a:ext uri="{FF2B5EF4-FFF2-40B4-BE49-F238E27FC236}">
                  <a16:creationId xmlns:a16="http://schemas.microsoft.com/office/drawing/2014/main" id="{6259FE2B-139E-4BCA-81CB-F4D48D2DC5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3">
              <a:extLst>
                <a:ext uri="{FF2B5EF4-FFF2-40B4-BE49-F238E27FC236}">
                  <a16:creationId xmlns:a16="http://schemas.microsoft.com/office/drawing/2014/main" id="{23E3972C-8468-41B2-B241-0432B96B7B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4">
              <a:extLst>
                <a:ext uri="{FF2B5EF4-FFF2-40B4-BE49-F238E27FC236}">
                  <a16:creationId xmlns:a16="http://schemas.microsoft.com/office/drawing/2014/main" id="{61B8080A-D3E1-4224-B047-BA6677A4DB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5">
              <a:extLst>
                <a:ext uri="{FF2B5EF4-FFF2-40B4-BE49-F238E27FC236}">
                  <a16:creationId xmlns:a16="http://schemas.microsoft.com/office/drawing/2014/main" id="{21D00F2A-8813-4FBE-8E21-A24F890D0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6">
              <a:extLst>
                <a:ext uri="{FF2B5EF4-FFF2-40B4-BE49-F238E27FC236}">
                  <a16:creationId xmlns:a16="http://schemas.microsoft.com/office/drawing/2014/main" id="{AEF1E28D-7075-4659-9F37-C42F8C55B2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7">
              <a:extLst>
                <a:ext uri="{FF2B5EF4-FFF2-40B4-BE49-F238E27FC236}">
                  <a16:creationId xmlns:a16="http://schemas.microsoft.com/office/drawing/2014/main" id="{45FE3553-E10B-4535-9B74-7E4E649F1D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18">
              <a:extLst>
                <a:ext uri="{FF2B5EF4-FFF2-40B4-BE49-F238E27FC236}">
                  <a16:creationId xmlns:a16="http://schemas.microsoft.com/office/drawing/2014/main" id="{BAA9E7B8-CF66-4BC0-BCD9-727746DC6F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19">
              <a:extLst>
                <a:ext uri="{FF2B5EF4-FFF2-40B4-BE49-F238E27FC236}">
                  <a16:creationId xmlns:a16="http://schemas.microsoft.com/office/drawing/2014/main" id="{722C08F1-FE1B-4B18-A004-0AF55A784A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20">
              <a:extLst>
                <a:ext uri="{FF2B5EF4-FFF2-40B4-BE49-F238E27FC236}">
                  <a16:creationId xmlns:a16="http://schemas.microsoft.com/office/drawing/2014/main" id="{B5E231E3-4C94-46DF-8D77-6F72D38CC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21">
              <a:extLst>
                <a:ext uri="{FF2B5EF4-FFF2-40B4-BE49-F238E27FC236}">
                  <a16:creationId xmlns:a16="http://schemas.microsoft.com/office/drawing/2014/main" id="{672D5C99-E811-4763-8050-D7D4C174CB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22">
              <a:extLst>
                <a:ext uri="{FF2B5EF4-FFF2-40B4-BE49-F238E27FC236}">
                  <a16:creationId xmlns:a16="http://schemas.microsoft.com/office/drawing/2014/main" id="{89D237C5-85B2-4D92-95E3-C5175B7E1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23">
              <a:extLst>
                <a:ext uri="{FF2B5EF4-FFF2-40B4-BE49-F238E27FC236}">
                  <a16:creationId xmlns:a16="http://schemas.microsoft.com/office/drawing/2014/main" id="{D0F16AC1-6E3F-4AF8-B35B-BD160A278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D228103D-FF59-416F-98F7-7B395C02B4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7084" y="1186483"/>
            <a:ext cx="3822597" cy="4477933"/>
            <a:chOff x="807084" y="1186483"/>
            <a:chExt cx="3822597" cy="4477933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D2F75B55-D4EB-49CE-A9CE-877D32D9D2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531" y="1186483"/>
              <a:ext cx="3821702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Isosceles Triangle 39">
              <a:extLst>
                <a:ext uri="{FF2B5EF4-FFF2-40B4-BE49-F238E27FC236}">
                  <a16:creationId xmlns:a16="http://schemas.microsoft.com/office/drawing/2014/main" id="{85079DB7-0E49-4E26-A993-236F835B6C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514766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0D6013A5-52E9-408D-B488-26B68CA05C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084" y="1991156"/>
              <a:ext cx="382259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5A969CA-FF2E-41FE-A9B2-F2522D9B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415" y="2075504"/>
            <a:ext cx="3654569" cy="2042725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400">
                <a:solidFill>
                  <a:srgbClr val="FFFEFF"/>
                </a:solidFill>
              </a:rPr>
              <a:t>Дименсионни таблици и липсващи стойности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88E45477-FC3F-489E-8195-02E95852F6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0151" y="0"/>
            <a:ext cx="6750205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1" name="Picture 10" descr="A screenshot of a cell phone&#10;&#10;Description automatically generated">
            <a:extLst>
              <a:ext uri="{FF2B5EF4-FFF2-40B4-BE49-F238E27FC236}">
                <a16:creationId xmlns:a16="http://schemas.microsoft.com/office/drawing/2014/main" id="{4E8EC954-4D26-40FC-A2B2-1B252BD4B5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7012" y="582066"/>
            <a:ext cx="6100294" cy="2433627"/>
          </a:xfrm>
          <a:prstGeom prst="rect">
            <a:avLst/>
          </a:prstGeom>
          <a:ln w="9525">
            <a:noFill/>
          </a:ln>
        </p:spPr>
      </p:pic>
      <p:pic>
        <p:nvPicPr>
          <p:cNvPr id="9" name="Picture 8" descr="A screenshot of a cell phone&#10;&#10;Description automatically generated">
            <a:extLst>
              <a:ext uri="{FF2B5EF4-FFF2-40B4-BE49-F238E27FC236}">
                <a16:creationId xmlns:a16="http://schemas.microsoft.com/office/drawing/2014/main" id="{EBF83BD6-CFDD-4820-9A7E-EC9D85038C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7012" y="3855481"/>
            <a:ext cx="6100294" cy="2424757"/>
          </a:xfrm>
          <a:prstGeom prst="rect">
            <a:avLst/>
          </a:prstGeom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1824703236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169</Words>
  <Application>Microsoft Office PowerPoint</Application>
  <PresentationFormat>Widescreen</PresentationFormat>
  <Paragraphs>25</Paragraphs>
  <Slides>15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 Light</vt:lpstr>
      <vt:lpstr>Rockwell</vt:lpstr>
      <vt:lpstr>Wingdings</vt:lpstr>
      <vt:lpstr>Atlas</vt:lpstr>
      <vt:lpstr>Източници на информация за бизнес анализ</vt:lpstr>
      <vt:lpstr>Склад от данни</vt:lpstr>
      <vt:lpstr>PowerPoint Presentation</vt:lpstr>
      <vt:lpstr>Компоненти на системите за анализ на данни</vt:lpstr>
      <vt:lpstr>Процес по извличане и трансформация на данни</vt:lpstr>
      <vt:lpstr>Дименсионни модели</vt:lpstr>
      <vt:lpstr>Дименсионни таблици и ключове</vt:lpstr>
      <vt:lpstr>Дименсионни таблици и атрибути на данните</vt:lpstr>
      <vt:lpstr>Дименсионни таблици и липсващи стойности</vt:lpstr>
      <vt:lpstr>Типове дименсионни атрибути</vt:lpstr>
      <vt:lpstr>Дименсионни таблици за време</vt:lpstr>
      <vt:lpstr>Дименсионни таблици с малко на брой редове</vt:lpstr>
      <vt:lpstr>Таблици с факти</vt:lpstr>
      <vt:lpstr>Полета с ключове</vt:lpstr>
      <vt:lpstr>Типове таблици с факти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 на данните</dc:title>
  <dc:creator>Nikolay Netoff</dc:creator>
  <cp:lastModifiedBy>Николай Чудомиров Нетов</cp:lastModifiedBy>
  <cp:revision>8</cp:revision>
  <dcterms:created xsi:type="dcterms:W3CDTF">2020-06-20T14:44:10Z</dcterms:created>
  <dcterms:modified xsi:type="dcterms:W3CDTF">2021-10-01T17:41:01Z</dcterms:modified>
</cp:coreProperties>
</file>