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73" r:id="rId10"/>
    <p:sldId id="261" r:id="rId11"/>
    <p:sldId id="276" r:id="rId12"/>
    <p:sldId id="274" r:id="rId13"/>
    <p:sldId id="275" r:id="rId14"/>
    <p:sldId id="262" r:id="rId15"/>
    <p:sldId id="277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3" autoAdjust="0"/>
    <p:restoredTop sz="97440" autoAdjust="0"/>
  </p:normalViewPr>
  <p:slideViewPr>
    <p:cSldViewPr showGuides="1">
      <p:cViewPr varScale="1">
        <p:scale>
          <a:sx n="158" d="100"/>
          <a:sy n="158" d="100"/>
        </p:scale>
        <p:origin x="1050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12/18/2021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12/18/2021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12/18/2021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12/18/2021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12/18/2021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12/18/2021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12/18/2021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12/18/2021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12/18/2021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12/18/2021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12/18/2021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12/18/2021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12/18/2021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DAX language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DAX (part 2)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DAX studio - https://daxstudio.org/</a:t>
            </a:r>
            <a:endParaRPr lang="bg-BG" dirty="0"/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EE3B4F74-C3C0-4772-A281-BE575E0E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1268760"/>
            <a:ext cx="4448796" cy="140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C98AE9E-E25B-4C3F-A742-2EDA762C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88" y="1018627"/>
            <a:ext cx="5428519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55936B9-AE32-4D62-8E0F-C20937BCB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20" y="3068960"/>
            <a:ext cx="4293321" cy="305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7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VALUES, DISTINCT</a:t>
            </a:r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8BC4F-B7A7-4E86-B161-A9B678DF2D7D}"/>
              </a:ext>
            </a:extLst>
          </p:cNvPr>
          <p:cNvSpPr txBox="1"/>
          <p:nvPr/>
        </p:nvSpPr>
        <p:spPr>
          <a:xfrm>
            <a:off x="549796" y="996008"/>
            <a:ext cx="609499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dirty="0"/>
              <a:t>  В повечето сценарии, когато аргументът е име на колона, резултатите от функцията VALUES са идентични с тези на функцията DISTINCT. И двете функции премахват дубликати и връщат списък с уникалните стойности в посочената колона. Функцията VALUES обаче може да върне и празна стойност. </a:t>
            </a:r>
          </a:p>
          <a:p>
            <a:pPr algn="just"/>
            <a:r>
              <a:rPr lang="bg-BG" dirty="0"/>
              <a:t>   Тази празна стойност е полезна в случаите, когато търсите уникални стойности от свързана таблица, но има стойност, използвана във връзката, която липсва в една от таблиците. В терминологията на базите от данни това се нарича нарушение на референтната цялост. Такива несъответствия в данните могат да възникнат, когато една таблица се актуализира, а свързаната таблица не. </a:t>
            </a:r>
          </a:p>
          <a:p>
            <a:pPr algn="just"/>
            <a:r>
              <a:rPr lang="bg-BG" dirty="0"/>
              <a:t>    Когато аргументът е име на таблица, резултатът от функцията VALUES връща всички редове в посочената таблица плюс празен ред, ако има нарушение на референтната цялост. Функцията DISTINCT премахва дублиращи се редове и връща уникални редове в посочената таблица.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A8B88F58-9862-4A7E-86E8-BBF00CFEA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936" y="476672"/>
            <a:ext cx="4639322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VALUES, DISTINCT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7CFEA-2AE3-48BC-919B-A1BDE70DC749}"/>
              </a:ext>
            </a:extLst>
          </p:cNvPr>
          <p:cNvSpPr txBox="1"/>
          <p:nvPr/>
        </p:nvSpPr>
        <p:spPr>
          <a:xfrm>
            <a:off x="425018" y="1308068"/>
            <a:ext cx="5328592" cy="424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35ACA"/>
                </a:solidFill>
                <a:effectLst/>
              </a:rPr>
              <a:t>DEFINE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dirty="0">
                <a:solidFill>
                  <a:srgbClr val="035ACA"/>
                </a:solidFill>
                <a:effectLst/>
              </a:rPr>
              <a:t>MEASURE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NumOfAllColors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r>
              <a:rPr lang="en-US" dirty="0"/>
              <a:t> =</a:t>
            </a:r>
            <a:br>
              <a:rPr lang="en-US" dirty="0"/>
            </a:br>
            <a:r>
              <a:rPr lang="en-US" dirty="0"/>
              <a:t>        </a:t>
            </a:r>
            <a:r>
              <a:rPr lang="en-US" dirty="0">
                <a:solidFill>
                  <a:srgbClr val="035ACA"/>
                </a:solidFill>
                <a:effectLst/>
              </a:rPr>
              <a:t>COUNTROWS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035ACA"/>
                </a:solidFill>
                <a:effectLst/>
              </a:rPr>
              <a:t>ALL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'Product'[Color]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r>
              <a:rPr lang="en-US" dirty="0"/>
              <a:t>        </a:t>
            </a:r>
            <a:br>
              <a:rPr lang="en-US" dirty="0"/>
            </a:br>
            <a:r>
              <a:rPr lang="en-US" dirty="0"/>
              <a:t>     </a:t>
            </a:r>
            <a:r>
              <a:rPr lang="en-US" dirty="0">
                <a:solidFill>
                  <a:srgbClr val="035ACA"/>
                </a:solidFill>
                <a:effectLst/>
              </a:rPr>
              <a:t>MEASURE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r>
              <a:rPr lang="en-US" dirty="0"/>
              <a:t> =</a:t>
            </a:r>
            <a:br>
              <a:rPr lang="en-US" dirty="0"/>
            </a:br>
            <a:r>
              <a:rPr lang="en-US" dirty="0"/>
              <a:t>        </a:t>
            </a:r>
            <a:r>
              <a:rPr lang="en-US" dirty="0">
                <a:solidFill>
                  <a:srgbClr val="035ACA"/>
                </a:solidFill>
                <a:effectLst/>
              </a:rPr>
              <a:t>COUNTROWS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035ACA"/>
                </a:solidFill>
                <a:effectLst/>
              </a:rPr>
              <a:t>VALUES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'Product'[Color]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br>
              <a:rPr lang="en-US" dirty="0"/>
            </a:br>
            <a:r>
              <a:rPr lang="en-US" dirty="0"/>
              <a:t>     </a:t>
            </a:r>
            <a:r>
              <a:rPr lang="en-US" dirty="0">
                <a:solidFill>
                  <a:srgbClr val="035ACA"/>
                </a:solidFill>
                <a:effectLst/>
              </a:rPr>
              <a:t>MEASURE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NumOfDistinctColors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r>
              <a:rPr lang="en-US" dirty="0"/>
              <a:t> =</a:t>
            </a:r>
            <a:br>
              <a:rPr lang="en-US" dirty="0"/>
            </a:br>
            <a:r>
              <a:rPr lang="en-US" dirty="0"/>
              <a:t>        </a:t>
            </a:r>
            <a:r>
              <a:rPr lang="en-US" dirty="0">
                <a:solidFill>
                  <a:srgbClr val="035ACA"/>
                </a:solidFill>
                <a:effectLst/>
              </a:rPr>
              <a:t>COUNTROWS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035ACA"/>
                </a:solidFill>
                <a:effectLst/>
              </a:rPr>
              <a:t>DISTINCT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'Product'[Color]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br>
              <a:rPr lang="en-US" dirty="0"/>
            </a:br>
            <a:r>
              <a:rPr lang="en-US" dirty="0"/>
              <a:t>    </a:t>
            </a:r>
            <a:br>
              <a:rPr lang="en-US" dirty="0"/>
            </a:br>
            <a:r>
              <a:rPr lang="en-US" dirty="0">
                <a:solidFill>
                  <a:srgbClr val="035ACA"/>
                </a:solidFill>
                <a:effectLst/>
              </a:rPr>
              <a:t>EVALUATE</a:t>
            </a:r>
            <a:br>
              <a:rPr lang="en-US" dirty="0"/>
            </a:br>
            <a:r>
              <a:rPr lang="en-US" dirty="0">
                <a:solidFill>
                  <a:srgbClr val="035ACA"/>
                </a:solidFill>
                <a:effectLst/>
              </a:rPr>
              <a:t>SUMMARIZECOLUMNS</a:t>
            </a:r>
            <a:r>
              <a:rPr lang="en-US" dirty="0"/>
              <a:t> 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dirty="0">
                <a:solidFill>
                  <a:srgbClr val="333333"/>
                </a:solidFill>
                <a:effectLst/>
              </a:rPr>
              <a:t>'Product Subcategory'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  <a:effectLst/>
              </a:rPr>
              <a:t>[Subcategory]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i="0" dirty="0">
                <a:solidFill>
                  <a:srgbClr val="D93124"/>
                </a:solidFill>
                <a:effectLst/>
              </a:rPr>
              <a:t>"# </a:t>
            </a:r>
            <a:r>
              <a:rPr lang="en-US" i="0" dirty="0" err="1">
                <a:solidFill>
                  <a:srgbClr val="D93124"/>
                </a:solidFill>
                <a:effectLst/>
              </a:rPr>
              <a:t>NumOfAllColors</a:t>
            </a:r>
            <a:r>
              <a:rPr lang="en-US" i="0" dirty="0">
                <a:solidFill>
                  <a:srgbClr val="D93124"/>
                </a:solidFill>
                <a:effectLst/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NumOfAllColors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i="0" dirty="0">
                <a:solidFill>
                  <a:srgbClr val="D93124"/>
                </a:solidFill>
                <a:effectLst/>
              </a:rPr>
              <a:t>"# </a:t>
            </a:r>
            <a:r>
              <a:rPr lang="en-US" i="0" dirty="0" err="1">
                <a:solidFill>
                  <a:srgbClr val="D93124"/>
                </a:solidFill>
                <a:effectLst/>
              </a:rPr>
              <a:t>NumOfColors</a:t>
            </a:r>
            <a:r>
              <a:rPr lang="en-US" i="0" dirty="0">
                <a:solidFill>
                  <a:srgbClr val="D93124"/>
                </a:solidFill>
                <a:effectLst/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i="0" dirty="0">
                <a:solidFill>
                  <a:srgbClr val="D93124"/>
                </a:solidFill>
                <a:effectLst/>
              </a:rPr>
              <a:t>"# </a:t>
            </a:r>
            <a:r>
              <a:rPr lang="en-US" i="0" dirty="0" err="1">
                <a:solidFill>
                  <a:srgbClr val="D93124"/>
                </a:solidFill>
                <a:effectLst/>
              </a:rPr>
              <a:t>NumOfDistinctColors</a:t>
            </a:r>
            <a:r>
              <a:rPr lang="en-US" i="0" dirty="0">
                <a:solidFill>
                  <a:srgbClr val="D93124"/>
                </a:solidFill>
                <a:effectLst/>
              </a:rPr>
              <a:t>"</a:t>
            </a:r>
            <a:r>
              <a:rPr lang="en-US" dirty="0"/>
              <a:t>, </a:t>
            </a:r>
            <a:r>
              <a:rPr lang="en-US" dirty="0">
                <a:solidFill>
                  <a:srgbClr val="333333"/>
                </a:solidFill>
                <a:effectLst/>
              </a:rPr>
              <a:t>[# </a:t>
            </a:r>
            <a:r>
              <a:rPr lang="en-US" dirty="0" err="1">
                <a:solidFill>
                  <a:srgbClr val="333333"/>
                </a:solidFill>
                <a:effectLst/>
              </a:rPr>
              <a:t>NumOfDistinctColors</a:t>
            </a:r>
            <a:r>
              <a:rPr lang="en-US" dirty="0">
                <a:solidFill>
                  <a:srgbClr val="333333"/>
                </a:solidFill>
                <a:effectLst/>
              </a:rPr>
              <a:t>]</a:t>
            </a:r>
            <a:br>
              <a:rPr lang="en-US" dirty="0"/>
            </a:br>
            <a:r>
              <a:rPr lang="en-US" dirty="0">
                <a:solidFill>
                  <a:srgbClr val="808080"/>
                </a:solidFill>
                <a:effectLst/>
              </a:rPr>
              <a:t>)</a:t>
            </a:r>
            <a:endParaRPr lang="bg-BG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F6AE611-28C2-4D56-815C-AF75F679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1772816"/>
            <a:ext cx="5334744" cy="2848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3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Blank Table for Measures</a:t>
            </a:r>
            <a:endParaRPr lang="bg-B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FDE079-111C-46FB-9A90-C5C012E5EE3F}"/>
              </a:ext>
            </a:extLst>
          </p:cNvPr>
          <p:cNvSpPr txBox="1"/>
          <p:nvPr/>
        </p:nvSpPr>
        <p:spPr>
          <a:xfrm>
            <a:off x="1053852" y="1484784"/>
            <a:ext cx="8568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1. Measures Table = {</a:t>
            </a:r>
            <a:r>
              <a:rPr lang="en-US" sz="3200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BLANK</a:t>
            </a:r>
            <a:r>
              <a:rPr lang="en-US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()}</a:t>
            </a:r>
          </a:p>
        </p:txBody>
      </p:sp>
      <p:pic>
        <p:nvPicPr>
          <p:cNvPr id="12" name="Picture 1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7AE0F93-A57E-4895-BDC7-94891077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2371577"/>
            <a:ext cx="5782482" cy="211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8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bg-BG" dirty="0"/>
              <a:t>Скаларни изрази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3D2D6-3D3C-4031-8ACD-CF9590E6387C}"/>
              </a:ext>
            </a:extLst>
          </p:cNvPr>
          <p:cNvSpPr txBox="1"/>
          <p:nvPr/>
        </p:nvSpPr>
        <p:spPr>
          <a:xfrm>
            <a:off x="621804" y="1196752"/>
            <a:ext cx="9505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/>
              <a:t>При дефиниране на мярка или изчислена колона най-често използваме скаларни изрази.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CAA4D-EA7C-4A48-BE01-77A6182F7604}"/>
              </a:ext>
            </a:extLst>
          </p:cNvPr>
          <p:cNvSpPr txBox="1"/>
          <p:nvPr/>
        </p:nvSpPr>
        <p:spPr>
          <a:xfrm>
            <a:off x="693812" y="1844824"/>
            <a:ext cx="439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Sales Quantity</a:t>
            </a:r>
            <a:r>
              <a:rPr lang="bg-BG" dirty="0"/>
              <a:t> </a:t>
            </a:r>
            <a:r>
              <a:rPr lang="en-US" dirty="0"/>
              <a:t>= SUM ( Sales[Quantity] )</a:t>
            </a:r>
            <a:endParaRPr lang="bg-B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AA5FE-EA95-4BFD-A97B-CCE903B38534}"/>
              </a:ext>
            </a:extLst>
          </p:cNvPr>
          <p:cNvSpPr txBox="1"/>
          <p:nvPr/>
        </p:nvSpPr>
        <p:spPr>
          <a:xfrm>
            <a:off x="5590356" y="1844824"/>
            <a:ext cx="4415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mSales</a:t>
            </a:r>
            <a:r>
              <a:rPr lang="en-US" dirty="0"/>
              <a:t> Quantity = SUM ( Sales[Quantity] )</a:t>
            </a:r>
            <a:endParaRPr lang="bg-BG" dirty="0"/>
          </a:p>
        </p:txBody>
      </p:sp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0998746A-FC66-42FA-BF1D-4E87B581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92" y="2420888"/>
            <a:ext cx="3214012" cy="166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809C977-6FCA-4F47-AFE6-3F251A875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98" y="2412269"/>
            <a:ext cx="2562583" cy="150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BBD6455-AA1D-4343-ACD9-0158187FE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6" y="4511640"/>
            <a:ext cx="2800741" cy="123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140507-07CE-48EB-8E6C-11CCB77C2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856" y="4221088"/>
            <a:ext cx="2514951" cy="216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53ECA8-DB2F-463E-B50B-0D43EA6B7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540" y="4511640"/>
            <a:ext cx="3134162" cy="158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5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bg-BG" dirty="0" err="1"/>
              <a:t>Интегратори</a:t>
            </a:r>
            <a:endParaRPr lang="bg-BG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3F6CE21-287B-4973-8178-9DFAC0E8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2132856"/>
            <a:ext cx="477197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B6E4C-2CCC-4CC9-BE81-6D3FD5BC1F56}"/>
              </a:ext>
            </a:extLst>
          </p:cNvPr>
          <p:cNvSpPr txBox="1"/>
          <p:nvPr/>
        </p:nvSpPr>
        <p:spPr>
          <a:xfrm>
            <a:off x="333772" y="1196752"/>
            <a:ext cx="4771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 Amount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42474-8976-4728-81CC-18E7A718F39F}"/>
              </a:ext>
            </a:extLst>
          </p:cNvPr>
          <p:cNvSpPr txBox="1"/>
          <p:nvPr/>
        </p:nvSpPr>
        <p:spPr>
          <a:xfrm>
            <a:off x="6382444" y="1124744"/>
            <a:ext cx="4771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Amount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Sales[Net Price]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BA1D90-8528-4C68-B570-E8B666DCF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548" y="2132856"/>
            <a:ext cx="2648320" cy="1857634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8C7EFA-BFF2-42AC-A8B1-02A2875C4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924" y="5085184"/>
            <a:ext cx="2838846" cy="1009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8679FF-5C0B-4ED4-9111-F7E99D603B91}"/>
              </a:ext>
            </a:extLst>
          </p:cNvPr>
          <p:cNvSpPr txBox="1"/>
          <p:nvPr/>
        </p:nvSpPr>
        <p:spPr>
          <a:xfrm>
            <a:off x="5158308" y="5373216"/>
            <a:ext cx="6094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dirty="0" err="1"/>
              <a:t>Интегратора</a:t>
            </a:r>
            <a:r>
              <a:rPr lang="bg-BG" dirty="0"/>
              <a:t> има допълнителен параметър който съдържа таблицата в която се прилага съответния скаларен израз</a:t>
            </a:r>
          </a:p>
        </p:txBody>
      </p:sp>
    </p:spTree>
    <p:extLst>
      <p:ext uri="{BB962C8B-B14F-4D97-AF65-F5344CB8AC3E}">
        <p14:creationId xmlns:p14="http://schemas.microsoft.com/office/powerpoint/2010/main" val="26478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Table functions</a:t>
            </a:r>
            <a:endParaRPr lang="bg-B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53064-3242-4A26-8CD3-D50DB9B1B83D}"/>
              </a:ext>
            </a:extLst>
          </p:cNvPr>
          <p:cNvSpPr txBox="1"/>
          <p:nvPr/>
        </p:nvSpPr>
        <p:spPr>
          <a:xfrm>
            <a:off x="621804" y="1052736"/>
            <a:ext cx="47525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Amount Multiple Items =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VAR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MultipleItemSales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>
                <a:solidFill>
                  <a:srgbClr val="09885A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</a:t>
            </a: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 err="1">
                <a:solidFill>
                  <a:srgbClr val="009999"/>
                </a:solidFill>
                <a:effectLst/>
                <a:latin typeface="Consolas" panose="020B0609020204030204" pitchFamily="49" charset="0"/>
              </a:rPr>
              <a:t>MultipleItemSales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Sales[Unit Price]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033F4607-9CCD-4E93-87FA-300C60DF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4077072"/>
            <a:ext cx="4991797" cy="1562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7085F-30DB-4DF8-9B30-3BCE8B151A14}"/>
              </a:ext>
            </a:extLst>
          </p:cNvPr>
          <p:cNvSpPr txBox="1"/>
          <p:nvPr/>
        </p:nvSpPr>
        <p:spPr>
          <a:xfrm>
            <a:off x="6680313" y="996008"/>
            <a:ext cx="48245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Product Sales Amount = 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SUMX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b="0" dirty="0">
                <a:solidFill>
                  <a:srgbClr val="3165BB"/>
                </a:solidFill>
                <a:effectLst/>
                <a:latin typeface="Consolas" panose="020B0609020204030204" pitchFamily="49" charset="0"/>
              </a:rPr>
              <a:t>RELATEDTABLE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),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Sales[Quantity]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Sales[Unit Price]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E9AD7260-1E27-4DBD-B130-57F25065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2473336"/>
            <a:ext cx="7627691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DAX studio - https://daxstudio.org/</a:t>
            </a:r>
            <a:endParaRPr lang="bg-BG" dirty="0"/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8EA9D0-B31F-4F26-A82C-E1C6C9DA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7" y="4149080"/>
            <a:ext cx="4601217" cy="251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830CF9-37A6-452F-AF57-108489C67460}"/>
              </a:ext>
            </a:extLst>
          </p:cNvPr>
          <p:cNvSpPr txBox="1"/>
          <p:nvPr/>
        </p:nvSpPr>
        <p:spPr>
          <a:xfrm>
            <a:off x="5428764" y="1268760"/>
            <a:ext cx="6408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[DEFINE { MEASURE &lt;</a:t>
            </a:r>
            <a:r>
              <a:rPr lang="en-US" dirty="0" err="1"/>
              <a:t>tableName</a:t>
            </a:r>
            <a:r>
              <a:rPr lang="en-US" dirty="0"/>
              <a:t>&gt;[&lt;name&gt;] = &lt;expression&gt; }]</a:t>
            </a:r>
          </a:p>
          <a:p>
            <a:r>
              <a:rPr lang="en-US" dirty="0"/>
              <a:t>EVALUATE &lt;table&gt;</a:t>
            </a:r>
          </a:p>
          <a:p>
            <a:r>
              <a:rPr lang="en-US" dirty="0"/>
              <a:t>[ORDER BY {&lt;expression&gt; [{ASC | DESC}]} [, ...]]</a:t>
            </a:r>
            <a:endParaRPr lang="bg-BG" dirty="0"/>
          </a:p>
        </p:txBody>
      </p:sp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4AF06119-2513-4B5A-9D78-19F5C93C6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2348880"/>
            <a:ext cx="4058216" cy="286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0BE7FE0-D3F0-49E4-9338-173E3F62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511272"/>
              </p:ext>
            </p:extLst>
          </p:nvPr>
        </p:nvGraphicFramePr>
        <p:xfrm>
          <a:off x="405780" y="2334165"/>
          <a:ext cx="5143062" cy="83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354">
                  <a:extLst>
                    <a:ext uri="{9D8B030D-6E8A-4147-A177-3AD203B41FA5}">
                      <a16:colId xmlns:a16="http://schemas.microsoft.com/office/drawing/2014/main" val="4197023193"/>
                    </a:ext>
                  </a:extLst>
                </a:gridCol>
                <a:gridCol w="1714354">
                  <a:extLst>
                    <a:ext uri="{9D8B030D-6E8A-4147-A177-3AD203B41FA5}">
                      <a16:colId xmlns:a16="http://schemas.microsoft.com/office/drawing/2014/main" val="2920430544"/>
                    </a:ext>
                  </a:extLst>
                </a:gridCol>
                <a:gridCol w="1714354">
                  <a:extLst>
                    <a:ext uri="{9D8B030D-6E8A-4147-A177-3AD203B41FA5}">
                      <a16:colId xmlns:a16="http://schemas.microsoft.com/office/drawing/2014/main" val="1456770757"/>
                    </a:ext>
                  </a:extLst>
                </a:gridCol>
              </a:tblGrid>
              <a:tr h="418210">
                <a:tc>
                  <a:txBody>
                    <a:bodyPr/>
                    <a:lstStyle/>
                    <a:p>
                      <a:r>
                        <a:rPr lang="en-US" dirty="0" err="1"/>
                        <a:t>PowerBI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DAX studio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Tabular editor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787020"/>
                  </a:ext>
                </a:extLst>
              </a:tr>
              <a:tr h="41821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analysis services tabular</a:t>
                      </a:r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18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4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DAX studio - https://daxstudio.org/</a:t>
            </a:r>
            <a:endParaRPr lang="bg-BG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CF56C7-D765-47B2-BB70-D164073E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2" y="2636912"/>
            <a:ext cx="6184976" cy="3351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628315-ADC0-4089-A305-BA7C1C516ED0}"/>
              </a:ext>
            </a:extLst>
          </p:cNvPr>
          <p:cNvSpPr txBox="1"/>
          <p:nvPr/>
        </p:nvSpPr>
        <p:spPr>
          <a:xfrm>
            <a:off x="1125860" y="1412776"/>
            <a:ext cx="9360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EVALUATE</a:t>
            </a:r>
          </a:p>
          <a:p>
            <a:r>
              <a:rPr lang="en-US" dirty="0"/>
              <a:t>FILTER ( 'Product’, 'Product'[Unit Price] &gt; 3000 )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862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DAX studio - https://daxstudio.org/</a:t>
            </a:r>
            <a:endParaRPr lang="bg-B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3A8F9-F495-40D1-B947-3A084AC58B59}"/>
              </a:ext>
            </a:extLst>
          </p:cNvPr>
          <p:cNvSpPr txBox="1"/>
          <p:nvPr/>
        </p:nvSpPr>
        <p:spPr>
          <a:xfrm>
            <a:off x="981843" y="1240803"/>
            <a:ext cx="9793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EVALUATE</a:t>
            </a:r>
          </a:p>
          <a:p>
            <a:r>
              <a:rPr lang="en-US" dirty="0"/>
              <a:t>FILTER ( 'Product’, 'Product'[Unit Price] &gt; 3000 )</a:t>
            </a:r>
          </a:p>
          <a:p>
            <a:r>
              <a:rPr lang="en-US" dirty="0"/>
              <a:t>ORDER BY</a:t>
            </a:r>
          </a:p>
          <a:p>
            <a:r>
              <a:rPr lang="en-US" dirty="0"/>
              <a:t>'Product'[Color], 'Product'[Brand] ASC, 'Product'[Class] DESC</a:t>
            </a:r>
            <a:endParaRPr lang="bg-BG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949AA0-2533-4DC4-A4E5-A91604FCB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19" y="2924944"/>
            <a:ext cx="10645735" cy="25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0B5D-5D9C-411C-829A-A0B0FD39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32656"/>
            <a:ext cx="8686801" cy="663352"/>
          </a:xfrm>
        </p:spPr>
        <p:txBody>
          <a:bodyPr/>
          <a:lstStyle/>
          <a:p>
            <a:r>
              <a:rPr lang="en-US" dirty="0"/>
              <a:t>DAX studio - https://daxstudio.org/</a:t>
            </a:r>
            <a:endParaRPr lang="bg-BG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F234D3-7077-4AC5-B6A6-C811F1B8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1628800"/>
            <a:ext cx="3528392" cy="2863203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8B41981-E8E3-4685-A431-A2BF1F581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308" y="1772816"/>
            <a:ext cx="6421907" cy="34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20E13-D325-4A9E-AA7A-0D1409275EB9}">
  <ds:schemaRefs>
    <ds:schemaRef ds:uri="http://www.w3.org/XML/1998/namespace"/>
    <ds:schemaRef ds:uri="40262f94-9f35-4ac3-9a90-690165a166b7"/>
    <ds:schemaRef ds:uri="http://schemas.microsoft.com/office/2006/documentManagement/types"/>
    <ds:schemaRef ds:uri="a4f35948-e619-41b3-aa29-22878b09cfd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1370</TotalTime>
  <Words>559</Words>
  <Application>Microsoft Office PowerPoint</Application>
  <PresentationFormat>Custom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Consolas</vt:lpstr>
      <vt:lpstr>Franklin Gothic Medium</vt:lpstr>
      <vt:lpstr>Business Contrast 16x9</vt:lpstr>
      <vt:lpstr>DAX language</vt:lpstr>
      <vt:lpstr>Blank Table for Measures</vt:lpstr>
      <vt:lpstr>Скаларни изрази</vt:lpstr>
      <vt:lpstr>Интегратори</vt:lpstr>
      <vt:lpstr>Table functions</vt:lpstr>
      <vt:lpstr>DAX studio - https://daxstudio.org/</vt:lpstr>
      <vt:lpstr>DAX studio - https://daxstudio.org/</vt:lpstr>
      <vt:lpstr>DAX studio - https://daxstudio.org/</vt:lpstr>
      <vt:lpstr>DAX studio - https://daxstudio.org/</vt:lpstr>
      <vt:lpstr>DAX studio - https://daxstudio.org/</vt:lpstr>
      <vt:lpstr>VALUES, DISTINCT</vt:lpstr>
      <vt:lpstr>VALUES, DISTINCT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DAX language</dc:title>
  <dc:creator>Windows User</dc:creator>
  <cp:lastModifiedBy>Николай Чудомиров Нетов</cp:lastModifiedBy>
  <cp:revision>52</cp:revision>
  <dcterms:created xsi:type="dcterms:W3CDTF">2017-11-18T15:30:24Z</dcterms:created>
  <dcterms:modified xsi:type="dcterms:W3CDTF">2021-12-18T07:16:47Z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