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96" r:id="rId3"/>
    <p:sldId id="406" r:id="rId4"/>
    <p:sldId id="416" r:id="rId5"/>
    <p:sldId id="414" r:id="rId6"/>
    <p:sldId id="415" r:id="rId7"/>
    <p:sldId id="257" r:id="rId8"/>
    <p:sldId id="258" r:id="rId9"/>
    <p:sldId id="259" r:id="rId10"/>
    <p:sldId id="271" r:id="rId11"/>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42" d="100"/>
          <a:sy n="142" d="100"/>
        </p:scale>
        <p:origin x="132" y="5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D9DCFC-5C4D-44D3-A92D-FA9DED1CB67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bg-BG"/>
        </a:p>
      </dgm:t>
    </dgm:pt>
    <dgm:pt modelId="{63BE340A-DDFB-46C5-A19C-703B07560834}">
      <dgm:prSet/>
      <dgm:spPr/>
      <dgm:t>
        <a:bodyPr/>
        <a:lstStyle/>
        <a:p>
          <a:r>
            <a:rPr lang="bg-BG" b="0" i="0"/>
            <a:t>Архитектури за изграждане на склад от данни</a:t>
          </a:r>
          <a:endParaRPr lang="en-US"/>
        </a:p>
      </dgm:t>
    </dgm:pt>
    <dgm:pt modelId="{07021C0C-BAC6-495C-9A6A-66D9EFED3884}" type="parTrans" cxnId="{6E4252AB-A913-45B3-9A1A-F56A72D04192}">
      <dgm:prSet/>
      <dgm:spPr/>
      <dgm:t>
        <a:bodyPr/>
        <a:lstStyle/>
        <a:p>
          <a:endParaRPr lang="bg-BG"/>
        </a:p>
      </dgm:t>
    </dgm:pt>
    <dgm:pt modelId="{23770CD8-FA92-46FC-A28B-E6F731F28A21}" type="sibTrans" cxnId="{6E4252AB-A913-45B3-9A1A-F56A72D04192}">
      <dgm:prSet/>
      <dgm:spPr/>
      <dgm:t>
        <a:bodyPr/>
        <a:lstStyle/>
        <a:p>
          <a:endParaRPr lang="bg-BG"/>
        </a:p>
      </dgm:t>
    </dgm:pt>
    <dgm:pt modelId="{6E9A815F-8754-4D49-8BEA-1A04A3FBC2A4}" type="pres">
      <dgm:prSet presAssocID="{FBD9DCFC-5C4D-44D3-A92D-FA9DED1CB675}" presName="linear" presStyleCnt="0">
        <dgm:presLayoutVars>
          <dgm:animLvl val="lvl"/>
          <dgm:resizeHandles val="exact"/>
        </dgm:presLayoutVars>
      </dgm:prSet>
      <dgm:spPr/>
    </dgm:pt>
    <dgm:pt modelId="{BBA3B861-9023-47A9-8C67-4A0764F020A3}" type="pres">
      <dgm:prSet presAssocID="{63BE340A-DDFB-46C5-A19C-703B07560834}" presName="parentText" presStyleLbl="node1" presStyleIdx="0" presStyleCnt="1">
        <dgm:presLayoutVars>
          <dgm:chMax val="0"/>
          <dgm:bulletEnabled val="1"/>
        </dgm:presLayoutVars>
      </dgm:prSet>
      <dgm:spPr/>
    </dgm:pt>
  </dgm:ptLst>
  <dgm:cxnLst>
    <dgm:cxn modelId="{FC9B3C29-B06C-40D3-8858-C5D54B313C5B}" type="presOf" srcId="{63BE340A-DDFB-46C5-A19C-703B07560834}" destId="{BBA3B861-9023-47A9-8C67-4A0764F020A3}" srcOrd="0" destOrd="0" presId="urn:microsoft.com/office/officeart/2005/8/layout/vList2"/>
    <dgm:cxn modelId="{B4B69641-CC4D-4E42-9831-8865F1819559}" type="presOf" srcId="{FBD9DCFC-5C4D-44D3-A92D-FA9DED1CB675}" destId="{6E9A815F-8754-4D49-8BEA-1A04A3FBC2A4}" srcOrd="0" destOrd="0" presId="urn:microsoft.com/office/officeart/2005/8/layout/vList2"/>
    <dgm:cxn modelId="{6E4252AB-A913-45B3-9A1A-F56A72D04192}" srcId="{FBD9DCFC-5C4D-44D3-A92D-FA9DED1CB675}" destId="{63BE340A-DDFB-46C5-A19C-703B07560834}" srcOrd="0" destOrd="0" parTransId="{07021C0C-BAC6-495C-9A6A-66D9EFED3884}" sibTransId="{23770CD8-FA92-46FC-A28B-E6F731F28A21}"/>
    <dgm:cxn modelId="{115787A2-3D98-4ADE-8B99-6ECA3FA2F3D6}" type="presParOf" srcId="{6E9A815F-8754-4D49-8BEA-1A04A3FBC2A4}" destId="{BBA3B861-9023-47A9-8C67-4A0764F020A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3B861-9023-47A9-8C67-4A0764F020A3}">
      <dsp:nvSpPr>
        <dsp:cNvPr id="0" name=""/>
        <dsp:cNvSpPr/>
      </dsp:nvSpPr>
      <dsp:spPr>
        <a:xfrm>
          <a:off x="0" y="149187"/>
          <a:ext cx="6877119" cy="56159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bg-BG" sz="2400" b="0" i="0" kern="1200"/>
            <a:t>Архитектури за изграждане на склад от данни</a:t>
          </a:r>
          <a:endParaRPr lang="en-US" sz="2400" kern="1200"/>
        </a:p>
      </dsp:txBody>
      <dsp:txXfrm>
        <a:off x="27415" y="176602"/>
        <a:ext cx="6822289" cy="50676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11/22/2024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515766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885827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11/22/2024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244019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4" name="Title 3"/>
          <p:cNvSpPr>
            <a:spLocks noGrp="1"/>
          </p:cNvSpPr>
          <p:nvPr>
            <p:ph type="title"/>
          </p:nvPr>
        </p:nvSpPr>
        <p:spPr>
          <a:xfrm>
            <a:off x="521207" y="448056"/>
            <a:ext cx="6877119" cy="640080"/>
          </a:xfrm>
        </p:spPr>
        <p:txBody>
          <a:bodyPr anchor="b" anchorCtr="0">
            <a:normAutofit/>
          </a:bodyPr>
          <a:lstStyle>
            <a:lvl1pPr>
              <a:defRPr sz="28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a:lnSpc>
                <a:spcPct val="150000"/>
              </a:lnSpc>
              <a:spcBef>
                <a:spcPts val="1000"/>
              </a:spcBef>
              <a:spcAft>
                <a:spcPts val="1200"/>
              </a:spcAft>
              <a:buNone/>
            </a:pPr>
            <a:r>
              <a:rPr lang="en-US"/>
              <a:t>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
        <p:nvSpPr>
          <p:cNvPr id="6"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92B47572-802E-4DD9-9D2C-25844B593373}" type="datetimeFigureOut">
              <a:rPr lang="en-US" smtClean="0"/>
              <a:t>11/22/2024</a:t>
            </a:fld>
            <a:endParaRPr lang="en-US"/>
          </a:p>
        </p:txBody>
      </p:sp>
      <p:sp>
        <p:nvSpPr>
          <p:cNvPr id="7"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a:p>
        </p:txBody>
      </p:sp>
      <p:sp>
        <p:nvSpPr>
          <p:cNvPr id="8" name="Slide Number Placeholder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A69C8B40-F318-45FE-8073-8AA78C9AE08A}" type="slidenum">
              <a:rPr lang="en-US" smtClean="0"/>
              <a:t>‹#›</a:t>
            </a:fld>
            <a:endParaRPr lang="en-US"/>
          </a:p>
        </p:txBody>
      </p:sp>
    </p:spTree>
    <p:extLst>
      <p:ext uri="{BB962C8B-B14F-4D97-AF65-F5344CB8AC3E}">
        <p14:creationId xmlns:p14="http://schemas.microsoft.com/office/powerpoint/2010/main" val="1447600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358557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11/22/2024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3993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11/22/2024</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578262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11/22/2024</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736171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93101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11/22/2024</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18770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176049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11/22/2024</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789674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11/22/2024</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34673279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8A51F-1E9C-4607-BD9A-D14102F01DD9}"/>
              </a:ext>
            </a:extLst>
          </p:cNvPr>
          <p:cNvSpPr>
            <a:spLocks noGrp="1"/>
          </p:cNvSpPr>
          <p:nvPr>
            <p:ph type="ctrTitle"/>
          </p:nvPr>
        </p:nvSpPr>
        <p:spPr/>
        <p:txBody>
          <a:bodyPr>
            <a:normAutofit/>
          </a:bodyPr>
          <a:lstStyle/>
          <a:p>
            <a:r>
              <a:rPr lang="bg-BG" dirty="0"/>
              <a:t>Източници на информация за бизнес анализ</a:t>
            </a:r>
          </a:p>
        </p:txBody>
      </p:sp>
      <p:sp>
        <p:nvSpPr>
          <p:cNvPr id="3" name="Subtitle 2">
            <a:extLst>
              <a:ext uri="{FF2B5EF4-FFF2-40B4-BE49-F238E27FC236}">
                <a16:creationId xmlns:a16="http://schemas.microsoft.com/office/drawing/2014/main" id="{9155522E-61E0-4EDC-8D49-0DDEC9F0E713}"/>
              </a:ext>
            </a:extLst>
          </p:cNvPr>
          <p:cNvSpPr>
            <a:spLocks noGrp="1"/>
          </p:cNvSpPr>
          <p:nvPr>
            <p:ph type="subTitle" idx="1"/>
          </p:nvPr>
        </p:nvSpPr>
        <p:spPr/>
        <p:txBody>
          <a:bodyPr/>
          <a:lstStyle/>
          <a:p>
            <a:r>
              <a:rPr lang="bg-BG" dirty="0"/>
              <a:t>доц. д-р Николай Нетов</a:t>
            </a:r>
          </a:p>
          <a:p>
            <a:r>
              <a:rPr lang="bg-BG" dirty="0"/>
              <a:t>nnetoff@feb.uni-sofia.bg</a:t>
            </a:r>
          </a:p>
        </p:txBody>
      </p:sp>
    </p:spTree>
    <p:extLst>
      <p:ext uri="{BB962C8B-B14F-4D97-AF65-F5344CB8AC3E}">
        <p14:creationId xmlns:p14="http://schemas.microsoft.com/office/powerpoint/2010/main" val="4016453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17C4610E-9C18-467B-BF10-BE6A974CC3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1" name="Freeform 5">
              <a:extLst>
                <a:ext uri="{FF2B5EF4-FFF2-40B4-BE49-F238E27FC236}">
                  <a16:creationId xmlns:a16="http://schemas.microsoft.com/office/drawing/2014/main" id="{296DF307-344E-4E9B-A7AA-8139E450D1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 name="Freeform 6">
              <a:extLst>
                <a:ext uri="{FF2B5EF4-FFF2-40B4-BE49-F238E27FC236}">
                  <a16:creationId xmlns:a16="http://schemas.microsoft.com/office/drawing/2014/main" id="{E263CC2D-ACFB-4EB3-ADF9-CD82BC8422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 name="Freeform 7">
              <a:extLst>
                <a:ext uri="{FF2B5EF4-FFF2-40B4-BE49-F238E27FC236}">
                  <a16:creationId xmlns:a16="http://schemas.microsoft.com/office/drawing/2014/main" id="{C5366E2F-9BA0-485A-B1CA-A5E6E2E37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4" name="Freeform 8">
              <a:extLst>
                <a:ext uri="{FF2B5EF4-FFF2-40B4-BE49-F238E27FC236}">
                  <a16:creationId xmlns:a16="http://schemas.microsoft.com/office/drawing/2014/main" id="{1803051E-7C26-4F53-8293-B4EAED4212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5" name="Freeform 9">
              <a:extLst>
                <a:ext uri="{FF2B5EF4-FFF2-40B4-BE49-F238E27FC236}">
                  <a16:creationId xmlns:a16="http://schemas.microsoft.com/office/drawing/2014/main" id="{D10888CD-E496-4116-9C45-CF4F17ADE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6" name="Freeform 10">
              <a:extLst>
                <a:ext uri="{FF2B5EF4-FFF2-40B4-BE49-F238E27FC236}">
                  <a16:creationId xmlns:a16="http://schemas.microsoft.com/office/drawing/2014/main" id="{0A42DA8F-DA3D-43E9-A184-E0F6C133A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7" name="Freeform 11">
              <a:extLst>
                <a:ext uri="{FF2B5EF4-FFF2-40B4-BE49-F238E27FC236}">
                  <a16:creationId xmlns:a16="http://schemas.microsoft.com/office/drawing/2014/main" id="{473EAD31-7AA3-49B7-ADD6-C13FF0F14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8" name="Freeform 12">
              <a:extLst>
                <a:ext uri="{FF2B5EF4-FFF2-40B4-BE49-F238E27FC236}">
                  <a16:creationId xmlns:a16="http://schemas.microsoft.com/office/drawing/2014/main" id="{2BBB7CDF-BA2E-451F-9201-CF2B6FEAE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9" name="Freeform 13">
              <a:extLst>
                <a:ext uri="{FF2B5EF4-FFF2-40B4-BE49-F238E27FC236}">
                  <a16:creationId xmlns:a16="http://schemas.microsoft.com/office/drawing/2014/main" id="{84809EF2-CD0D-4BC3-ABC7-E7E312A1D7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0" name="Freeform 14">
              <a:extLst>
                <a:ext uri="{FF2B5EF4-FFF2-40B4-BE49-F238E27FC236}">
                  <a16:creationId xmlns:a16="http://schemas.microsoft.com/office/drawing/2014/main" id="{11D2D6C5-637B-4AFE-97F4-D4E48A613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1" name="Freeform 15">
              <a:extLst>
                <a:ext uri="{FF2B5EF4-FFF2-40B4-BE49-F238E27FC236}">
                  <a16:creationId xmlns:a16="http://schemas.microsoft.com/office/drawing/2014/main" id="{F841B2C5-57F5-4FE6-B4D4-EBB3F30881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2" name="Freeform 16">
              <a:extLst>
                <a:ext uri="{FF2B5EF4-FFF2-40B4-BE49-F238E27FC236}">
                  <a16:creationId xmlns:a16="http://schemas.microsoft.com/office/drawing/2014/main" id="{B4822A39-2A52-4B2C-9319-BEFC526DB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3" name="Freeform 17">
              <a:extLst>
                <a:ext uri="{FF2B5EF4-FFF2-40B4-BE49-F238E27FC236}">
                  <a16:creationId xmlns:a16="http://schemas.microsoft.com/office/drawing/2014/main" id="{4E469692-E783-4950-8DEC-3A1FD3978B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4" name="Freeform 18">
              <a:extLst>
                <a:ext uri="{FF2B5EF4-FFF2-40B4-BE49-F238E27FC236}">
                  <a16:creationId xmlns:a16="http://schemas.microsoft.com/office/drawing/2014/main" id="{012909CD-3254-41E5-B8BB-0F2D7CE0D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5" name="Freeform 19">
              <a:extLst>
                <a:ext uri="{FF2B5EF4-FFF2-40B4-BE49-F238E27FC236}">
                  <a16:creationId xmlns:a16="http://schemas.microsoft.com/office/drawing/2014/main" id="{93E7648E-861E-4503-AEDC-56C4EC5072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6" name="Freeform 20">
              <a:extLst>
                <a:ext uri="{FF2B5EF4-FFF2-40B4-BE49-F238E27FC236}">
                  <a16:creationId xmlns:a16="http://schemas.microsoft.com/office/drawing/2014/main" id="{F9C72257-EBD0-4D1C-A32C-D84644687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7" name="Freeform 21">
              <a:extLst>
                <a:ext uri="{FF2B5EF4-FFF2-40B4-BE49-F238E27FC236}">
                  <a16:creationId xmlns:a16="http://schemas.microsoft.com/office/drawing/2014/main" id="{87BB2CBB-9C22-4E28-AB86-DC92AEE2DB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8" name="Freeform 22">
              <a:extLst>
                <a:ext uri="{FF2B5EF4-FFF2-40B4-BE49-F238E27FC236}">
                  <a16:creationId xmlns:a16="http://schemas.microsoft.com/office/drawing/2014/main" id="{F85B3053-8D9F-410A-80C2-7960DDEA6A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9" name="Freeform 23">
              <a:extLst>
                <a:ext uri="{FF2B5EF4-FFF2-40B4-BE49-F238E27FC236}">
                  <a16:creationId xmlns:a16="http://schemas.microsoft.com/office/drawing/2014/main" id="{E8FF5DA7-6E72-41F1-A54C-EAF440A274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grpSp>
      <p:grpSp>
        <p:nvGrpSpPr>
          <p:cNvPr id="31" name="Group 30">
            <a:extLst>
              <a:ext uri="{FF2B5EF4-FFF2-40B4-BE49-F238E27FC236}">
                <a16:creationId xmlns:a16="http://schemas.microsoft.com/office/drawing/2014/main" id="{A899734C-500F-4274-9854-8BFA14A1D7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2" name="Rectangle 31">
              <a:extLst>
                <a:ext uri="{FF2B5EF4-FFF2-40B4-BE49-F238E27FC236}">
                  <a16:creationId xmlns:a16="http://schemas.microsoft.com/office/drawing/2014/main" id="{FF07BF51-2934-47AD-A415-7400882F14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bg-BG"/>
            </a:p>
          </p:txBody>
        </p:sp>
        <p:sp>
          <p:nvSpPr>
            <p:cNvPr id="33" name="Isosceles Triangle 32">
              <a:extLst>
                <a:ext uri="{FF2B5EF4-FFF2-40B4-BE49-F238E27FC236}">
                  <a16:creationId xmlns:a16="http://schemas.microsoft.com/office/drawing/2014/main" id="{DD6E3DF0-EDC0-458B-9C5B-911814F0A6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bg-BG"/>
            </a:p>
          </p:txBody>
        </p:sp>
        <p:sp>
          <p:nvSpPr>
            <p:cNvPr id="34" name="Rectangle 33">
              <a:extLst>
                <a:ext uri="{FF2B5EF4-FFF2-40B4-BE49-F238E27FC236}">
                  <a16:creationId xmlns:a16="http://schemas.microsoft.com/office/drawing/2014/main" id="{5D0824B1-47C9-4504-99FB-CB15051979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bg-BG"/>
            </a:p>
          </p:txBody>
        </p:sp>
      </p:grpSp>
      <p:sp useBgFill="1">
        <p:nvSpPr>
          <p:cNvPr id="36" name="Rectangle 35">
            <a:extLst>
              <a:ext uri="{FF2B5EF4-FFF2-40B4-BE49-F238E27FC236}">
                <a16:creationId xmlns:a16="http://schemas.microsoft.com/office/drawing/2014/main" id="{34DD805B-2A7B-4ADA-9C4D-E0C9F192DB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C664A566-6D08-4E84-9708-4916A20016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39" name="Freeform 5">
              <a:extLst>
                <a:ext uri="{FF2B5EF4-FFF2-40B4-BE49-F238E27FC236}">
                  <a16:creationId xmlns:a16="http://schemas.microsoft.com/office/drawing/2014/main" id="{871B622B-6E58-4933-88EC-99F28705F76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Freeform 6">
              <a:extLst>
                <a:ext uri="{FF2B5EF4-FFF2-40B4-BE49-F238E27FC236}">
                  <a16:creationId xmlns:a16="http://schemas.microsoft.com/office/drawing/2014/main" id="{EE9A4681-AC1B-4ABC-9A1C-C7E7F08A003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Freeform 7">
              <a:extLst>
                <a:ext uri="{FF2B5EF4-FFF2-40B4-BE49-F238E27FC236}">
                  <a16:creationId xmlns:a16="http://schemas.microsoft.com/office/drawing/2014/main" id="{F1EEAF4B-DA1A-4CC9-9CE4-587A9E2E173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8">
              <a:extLst>
                <a:ext uri="{FF2B5EF4-FFF2-40B4-BE49-F238E27FC236}">
                  <a16:creationId xmlns:a16="http://schemas.microsoft.com/office/drawing/2014/main" id="{4591EF24-12A6-499B-8074-7E3DFBE6E3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9">
              <a:extLst>
                <a:ext uri="{FF2B5EF4-FFF2-40B4-BE49-F238E27FC236}">
                  <a16:creationId xmlns:a16="http://schemas.microsoft.com/office/drawing/2014/main" id="{66866784-2E4F-4C28-BE67-875B71B7C1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10">
              <a:extLst>
                <a:ext uri="{FF2B5EF4-FFF2-40B4-BE49-F238E27FC236}">
                  <a16:creationId xmlns:a16="http://schemas.microsoft.com/office/drawing/2014/main" id="{752279D8-59CC-4821-B591-79994164FF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11">
              <a:extLst>
                <a:ext uri="{FF2B5EF4-FFF2-40B4-BE49-F238E27FC236}">
                  <a16:creationId xmlns:a16="http://schemas.microsoft.com/office/drawing/2014/main" id="{FB4FBA9C-1D3E-4B35-8A79-25478153F55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2">
              <a:extLst>
                <a:ext uri="{FF2B5EF4-FFF2-40B4-BE49-F238E27FC236}">
                  <a16:creationId xmlns:a16="http://schemas.microsoft.com/office/drawing/2014/main" id="{9428A193-740A-43D2-B875-80CB90AD91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3">
              <a:extLst>
                <a:ext uri="{FF2B5EF4-FFF2-40B4-BE49-F238E27FC236}">
                  <a16:creationId xmlns:a16="http://schemas.microsoft.com/office/drawing/2014/main" id="{92B2EFF8-5790-427A-ABED-1680FD133D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14">
              <a:extLst>
                <a:ext uri="{FF2B5EF4-FFF2-40B4-BE49-F238E27FC236}">
                  <a16:creationId xmlns:a16="http://schemas.microsoft.com/office/drawing/2014/main" id="{782C5932-1596-43AA-BD7E-0F94FB8A96B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5">
              <a:extLst>
                <a:ext uri="{FF2B5EF4-FFF2-40B4-BE49-F238E27FC236}">
                  <a16:creationId xmlns:a16="http://schemas.microsoft.com/office/drawing/2014/main" id="{EFC81310-1590-4DBE-BF0B-DADBCF9F88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6">
              <a:extLst>
                <a:ext uri="{FF2B5EF4-FFF2-40B4-BE49-F238E27FC236}">
                  <a16:creationId xmlns:a16="http://schemas.microsoft.com/office/drawing/2014/main" id="{968BA84E-DD0E-4FCD-8EDA-76DF8E09FB1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7">
              <a:extLst>
                <a:ext uri="{FF2B5EF4-FFF2-40B4-BE49-F238E27FC236}">
                  <a16:creationId xmlns:a16="http://schemas.microsoft.com/office/drawing/2014/main" id="{1D3D7541-A0D9-4993-B691-D2D5B8B3EF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8">
              <a:extLst>
                <a:ext uri="{FF2B5EF4-FFF2-40B4-BE49-F238E27FC236}">
                  <a16:creationId xmlns:a16="http://schemas.microsoft.com/office/drawing/2014/main" id="{9FB31D01-8168-4494-8C2F-727E555AAF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9">
              <a:extLst>
                <a:ext uri="{FF2B5EF4-FFF2-40B4-BE49-F238E27FC236}">
                  <a16:creationId xmlns:a16="http://schemas.microsoft.com/office/drawing/2014/main" id="{8C455EEB-FD40-414D-A542-FB35DEB73C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20">
              <a:extLst>
                <a:ext uri="{FF2B5EF4-FFF2-40B4-BE49-F238E27FC236}">
                  <a16:creationId xmlns:a16="http://schemas.microsoft.com/office/drawing/2014/main" id="{F08F1FC1-956F-4494-BAFD-D504E93070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21">
              <a:extLst>
                <a:ext uri="{FF2B5EF4-FFF2-40B4-BE49-F238E27FC236}">
                  <a16:creationId xmlns:a16="http://schemas.microsoft.com/office/drawing/2014/main" id="{BEEDE1AA-8DCD-43D3-BC15-5748403148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22">
              <a:extLst>
                <a:ext uri="{FF2B5EF4-FFF2-40B4-BE49-F238E27FC236}">
                  <a16:creationId xmlns:a16="http://schemas.microsoft.com/office/drawing/2014/main" id="{E36CDA69-ED79-4DCF-9761-0B6134FA63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23">
              <a:extLst>
                <a:ext uri="{FF2B5EF4-FFF2-40B4-BE49-F238E27FC236}">
                  <a16:creationId xmlns:a16="http://schemas.microsoft.com/office/drawing/2014/main" id="{5F812C02-CFCB-47F4-B493-7753519FCAD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59" name="Group 58">
            <a:extLst>
              <a:ext uri="{FF2B5EF4-FFF2-40B4-BE49-F238E27FC236}">
                <a16:creationId xmlns:a16="http://schemas.microsoft.com/office/drawing/2014/main" id="{B83678BA-0A50-4D51-9E9E-08BB66F83C3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7084" y="1186483"/>
            <a:ext cx="3822597" cy="4477933"/>
            <a:chOff x="807084" y="1186483"/>
            <a:chExt cx="3822597" cy="4477933"/>
          </a:xfrm>
        </p:grpSpPr>
        <p:sp>
          <p:nvSpPr>
            <p:cNvPr id="60" name="Rectangle 59">
              <a:extLst>
                <a:ext uri="{FF2B5EF4-FFF2-40B4-BE49-F238E27FC236}">
                  <a16:creationId xmlns:a16="http://schemas.microsoft.com/office/drawing/2014/main" id="{F1A8F65D-5E8F-4CA5-9240-1357120F93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531" y="1186483"/>
              <a:ext cx="3821702"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Isosceles Triangle 39">
              <a:extLst>
                <a:ext uri="{FF2B5EF4-FFF2-40B4-BE49-F238E27FC236}">
                  <a16:creationId xmlns:a16="http://schemas.microsoft.com/office/drawing/2014/main" id="{2A4731E5-DE5F-4215-9525-99426B3909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514766"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3478866D-C5E9-4968-BEF7-B1F0308089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084" y="1991156"/>
              <a:ext cx="382259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C8AEF8F4-155A-4570-8586-5E1B6A74CB05}"/>
              </a:ext>
            </a:extLst>
          </p:cNvPr>
          <p:cNvSpPr>
            <a:spLocks noGrp="1"/>
          </p:cNvSpPr>
          <p:nvPr>
            <p:ph type="title"/>
          </p:nvPr>
        </p:nvSpPr>
        <p:spPr>
          <a:xfrm>
            <a:off x="895415" y="2075504"/>
            <a:ext cx="3654569" cy="2042725"/>
          </a:xfrm>
        </p:spPr>
        <p:txBody>
          <a:bodyPr vert="horz" lIns="228600" tIns="228600" rIns="228600" bIns="0" rtlCol="0" anchor="b">
            <a:normAutofit/>
          </a:bodyPr>
          <a:lstStyle/>
          <a:p>
            <a:pPr>
              <a:lnSpc>
                <a:spcPct val="80000"/>
              </a:lnSpc>
            </a:pPr>
            <a:r>
              <a:rPr lang="en-US" sz="3400">
                <a:solidFill>
                  <a:srgbClr val="FFFEFF"/>
                </a:solidFill>
              </a:rPr>
              <a:t>Процес по извличане и трансформация на данни</a:t>
            </a:r>
          </a:p>
        </p:txBody>
      </p:sp>
      <p:sp>
        <p:nvSpPr>
          <p:cNvPr id="64" name="Rectangle 63">
            <a:extLst>
              <a:ext uri="{FF2B5EF4-FFF2-40B4-BE49-F238E27FC236}">
                <a16:creationId xmlns:a16="http://schemas.microsoft.com/office/drawing/2014/main" id="{9BF6EDB4-B4ED-4900-9E38-A7AE0EEEEA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0150" y="-6706"/>
            <a:ext cx="6751849" cy="6871125"/>
          </a:xfrm>
          <a:prstGeom prst="rect">
            <a:avLst/>
          </a:prstGeom>
          <a:solidFill>
            <a:schemeClr val="bg1"/>
          </a:solidFill>
          <a:ln w="9525">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D68ECE9-294C-4EFE-8090-DAA93842D0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0755" y="320040"/>
            <a:ext cx="5713331" cy="6227064"/>
          </a:xfrm>
          <a:prstGeom prst="rect">
            <a:avLst/>
          </a:prstGeom>
          <a:ln w="9525">
            <a:noFill/>
          </a:ln>
        </p:spPr>
      </p:pic>
    </p:spTree>
    <p:extLst>
      <p:ext uri="{BB962C8B-B14F-4D97-AF65-F5344CB8AC3E}">
        <p14:creationId xmlns:p14="http://schemas.microsoft.com/office/powerpoint/2010/main" val="1053995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 white background with black text&#10;&#10;Description automatically generated">
            <a:extLst>
              <a:ext uri="{FF2B5EF4-FFF2-40B4-BE49-F238E27FC236}">
                <a16:creationId xmlns:a16="http://schemas.microsoft.com/office/drawing/2014/main" id="{E56AA7C2-ACBB-18AD-6DE0-A2764097EF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2" y="839632"/>
            <a:ext cx="5426764" cy="1869373"/>
          </a:xfrm>
          <a:prstGeom prst="rect">
            <a:avLst/>
          </a:prstGeom>
        </p:spPr>
      </p:pic>
      <p:pic>
        <p:nvPicPr>
          <p:cNvPr id="9" name="Picture 8" descr="A screenshot of a computer&#10;&#10;Description automatically generated">
            <a:extLst>
              <a:ext uri="{FF2B5EF4-FFF2-40B4-BE49-F238E27FC236}">
                <a16:creationId xmlns:a16="http://schemas.microsoft.com/office/drawing/2014/main" id="{2EB5852D-FAEE-68DD-1E7C-EF16D520A1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1" y="4217711"/>
            <a:ext cx="5426764" cy="1587329"/>
          </a:xfrm>
          <a:prstGeom prst="rect">
            <a:avLst/>
          </a:prstGeom>
        </p:spPr>
      </p:pic>
      <p:sp>
        <p:nvSpPr>
          <p:cNvPr id="64" name="Rectangle 63">
            <a:extLst>
              <a:ext uri="{FF2B5EF4-FFF2-40B4-BE49-F238E27FC236}">
                <a16:creationId xmlns:a16="http://schemas.microsoft.com/office/drawing/2014/main" id="{799448F2-0E5B-42DA-B2D1-11A14E947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50280" y="0"/>
            <a:ext cx="9144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4E8A7552-20E1-4F34-ADAB-C1DB6634D4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83280"/>
            <a:ext cx="6126480" cy="9144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4DE9DDC-0986-6498-7A99-2BA9C81C4371}"/>
              </a:ext>
            </a:extLst>
          </p:cNvPr>
          <p:cNvPicPr>
            <a:picLocks noChangeAspect="1"/>
          </p:cNvPicPr>
          <p:nvPr/>
        </p:nvPicPr>
        <p:blipFill>
          <a:blip r:embed="rId4"/>
          <a:stretch>
            <a:fillRect/>
          </a:stretch>
        </p:blipFill>
        <p:spPr>
          <a:xfrm>
            <a:off x="6308034" y="1742233"/>
            <a:ext cx="5426764" cy="3228923"/>
          </a:xfrm>
          <a:prstGeom prst="rect">
            <a:avLst/>
          </a:prstGeom>
        </p:spPr>
      </p:pic>
    </p:spTree>
    <p:extLst>
      <p:ext uri="{BB962C8B-B14F-4D97-AF65-F5344CB8AC3E}">
        <p14:creationId xmlns:p14="http://schemas.microsoft.com/office/powerpoint/2010/main" val="2670719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3" name="Group 82">
            <a:extLst>
              <a:ext uri="{FF2B5EF4-FFF2-40B4-BE49-F238E27FC236}">
                <a16:creationId xmlns:a16="http://schemas.microsoft.com/office/drawing/2014/main" id="{9EA06921-3C0C-4126-AF75-9499D48390C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84" name="Freeform 5">
              <a:extLst>
                <a:ext uri="{FF2B5EF4-FFF2-40B4-BE49-F238E27FC236}">
                  <a16:creationId xmlns:a16="http://schemas.microsoft.com/office/drawing/2014/main" id="{B8087084-CC7C-4D37-B821-F12CD3D29F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85" name="Freeform 6">
              <a:extLst>
                <a:ext uri="{FF2B5EF4-FFF2-40B4-BE49-F238E27FC236}">
                  <a16:creationId xmlns:a16="http://schemas.microsoft.com/office/drawing/2014/main" id="{A27EF3C6-8AF8-41C0-B4DF-664F240872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86" name="Freeform 7">
              <a:extLst>
                <a:ext uri="{FF2B5EF4-FFF2-40B4-BE49-F238E27FC236}">
                  <a16:creationId xmlns:a16="http://schemas.microsoft.com/office/drawing/2014/main" id="{46AD5CB4-13ED-4F2B-BA75-CA731F668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87" name="Freeform 8">
              <a:extLst>
                <a:ext uri="{FF2B5EF4-FFF2-40B4-BE49-F238E27FC236}">
                  <a16:creationId xmlns:a16="http://schemas.microsoft.com/office/drawing/2014/main" id="{6C2FD3B8-D702-4F83-BA99-D23921211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88" name="Freeform 9">
              <a:extLst>
                <a:ext uri="{FF2B5EF4-FFF2-40B4-BE49-F238E27FC236}">
                  <a16:creationId xmlns:a16="http://schemas.microsoft.com/office/drawing/2014/main" id="{1AF0D977-DBC6-44B7-93FB-3F76406CF0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89" name="Freeform 10">
              <a:extLst>
                <a:ext uri="{FF2B5EF4-FFF2-40B4-BE49-F238E27FC236}">
                  <a16:creationId xmlns:a16="http://schemas.microsoft.com/office/drawing/2014/main" id="{B3ED27DF-D17E-4922-8394-821ED9253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90" name="Freeform 11">
              <a:extLst>
                <a:ext uri="{FF2B5EF4-FFF2-40B4-BE49-F238E27FC236}">
                  <a16:creationId xmlns:a16="http://schemas.microsoft.com/office/drawing/2014/main" id="{800084EB-3C31-445C-8B2E-F43BA7ED3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91" name="Freeform 12">
              <a:extLst>
                <a:ext uri="{FF2B5EF4-FFF2-40B4-BE49-F238E27FC236}">
                  <a16:creationId xmlns:a16="http://schemas.microsoft.com/office/drawing/2014/main" id="{5EE7F4D6-BE2E-41A9-A417-BA1AE4583D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92" name="Freeform 13">
              <a:extLst>
                <a:ext uri="{FF2B5EF4-FFF2-40B4-BE49-F238E27FC236}">
                  <a16:creationId xmlns:a16="http://schemas.microsoft.com/office/drawing/2014/main" id="{8805A789-4E10-46CF-A22B-8841C1CDFA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93" name="Freeform 14">
              <a:extLst>
                <a:ext uri="{FF2B5EF4-FFF2-40B4-BE49-F238E27FC236}">
                  <a16:creationId xmlns:a16="http://schemas.microsoft.com/office/drawing/2014/main" id="{9BD0D630-7987-48B7-A636-0ED234E22E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94" name="Freeform 15">
              <a:extLst>
                <a:ext uri="{FF2B5EF4-FFF2-40B4-BE49-F238E27FC236}">
                  <a16:creationId xmlns:a16="http://schemas.microsoft.com/office/drawing/2014/main" id="{F4E7D46D-851A-4DA9-B24D-19DAE1FCF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95" name="Freeform 16">
              <a:extLst>
                <a:ext uri="{FF2B5EF4-FFF2-40B4-BE49-F238E27FC236}">
                  <a16:creationId xmlns:a16="http://schemas.microsoft.com/office/drawing/2014/main" id="{BA38A754-A53E-469C-B89B-6C7FF96079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96" name="Freeform 17">
              <a:extLst>
                <a:ext uri="{FF2B5EF4-FFF2-40B4-BE49-F238E27FC236}">
                  <a16:creationId xmlns:a16="http://schemas.microsoft.com/office/drawing/2014/main" id="{CAC17457-E557-440A-B5E0-40DFEEC89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97" name="Freeform 18">
              <a:extLst>
                <a:ext uri="{FF2B5EF4-FFF2-40B4-BE49-F238E27FC236}">
                  <a16:creationId xmlns:a16="http://schemas.microsoft.com/office/drawing/2014/main" id="{4D697814-F310-40D2-8E79-93C1881074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98" name="Freeform 19">
              <a:extLst>
                <a:ext uri="{FF2B5EF4-FFF2-40B4-BE49-F238E27FC236}">
                  <a16:creationId xmlns:a16="http://schemas.microsoft.com/office/drawing/2014/main" id="{0CA691A3-EEBB-46A7-A973-B1E2DD112C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99" name="Freeform 20">
              <a:extLst>
                <a:ext uri="{FF2B5EF4-FFF2-40B4-BE49-F238E27FC236}">
                  <a16:creationId xmlns:a16="http://schemas.microsoft.com/office/drawing/2014/main" id="{B7361B78-110B-4437-8058-4E05A42343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00" name="Freeform 21">
              <a:extLst>
                <a:ext uri="{FF2B5EF4-FFF2-40B4-BE49-F238E27FC236}">
                  <a16:creationId xmlns:a16="http://schemas.microsoft.com/office/drawing/2014/main" id="{97B9FFE1-BC8C-4C55-AE5D-8FDD780018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01" name="Freeform 22">
              <a:extLst>
                <a:ext uri="{FF2B5EF4-FFF2-40B4-BE49-F238E27FC236}">
                  <a16:creationId xmlns:a16="http://schemas.microsoft.com/office/drawing/2014/main" id="{6F87417E-9520-42E0-84D2-0C0225481A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02" name="Freeform 23">
              <a:extLst>
                <a:ext uri="{FF2B5EF4-FFF2-40B4-BE49-F238E27FC236}">
                  <a16:creationId xmlns:a16="http://schemas.microsoft.com/office/drawing/2014/main" id="{1235F6B6-5324-426D-84BE-EF96FD4303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03" name="Freeform 24">
              <a:extLst>
                <a:ext uri="{FF2B5EF4-FFF2-40B4-BE49-F238E27FC236}">
                  <a16:creationId xmlns:a16="http://schemas.microsoft.com/office/drawing/2014/main" id="{093C61D3-C80D-4599-8280-763868B242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04" name="Freeform 25">
              <a:extLst>
                <a:ext uri="{FF2B5EF4-FFF2-40B4-BE49-F238E27FC236}">
                  <a16:creationId xmlns:a16="http://schemas.microsoft.com/office/drawing/2014/main" id="{D6D942F2-89B9-4755-89D9-4365831760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grpSp>
      <p:sp>
        <p:nvSpPr>
          <p:cNvPr id="106" name="Rectangle 105">
            <a:extLst>
              <a:ext uri="{FF2B5EF4-FFF2-40B4-BE49-F238E27FC236}">
                <a16:creationId xmlns:a16="http://schemas.microsoft.com/office/drawing/2014/main" id="{C40B6375-7479-45C4-8B99-EA1CF75F31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22225">
            <a:solidFill>
              <a:srgbClr val="5491D6"/>
            </a:solidFill>
          </a:ln>
          <a:effectLst>
            <a:outerShdw blurRad="762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white text with black text&#10;&#10;Description automatically generated">
            <a:extLst>
              <a:ext uri="{FF2B5EF4-FFF2-40B4-BE49-F238E27FC236}">
                <a16:creationId xmlns:a16="http://schemas.microsoft.com/office/drawing/2014/main" id="{7FAD1BC9-845F-6D85-0A2E-81135A58D0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467" y="825416"/>
            <a:ext cx="10905066" cy="5207168"/>
          </a:xfrm>
          <a:prstGeom prst="rect">
            <a:avLst/>
          </a:prstGeom>
        </p:spPr>
      </p:pic>
    </p:spTree>
    <p:extLst>
      <p:ext uri="{BB962C8B-B14F-4D97-AF65-F5344CB8AC3E}">
        <p14:creationId xmlns:p14="http://schemas.microsoft.com/office/powerpoint/2010/main" val="695617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CD16AF-5096-CE63-3AAB-F6D0FE507B26}"/>
              </a:ext>
            </a:extLst>
          </p:cNvPr>
          <p:cNvSpPr txBox="1"/>
          <p:nvPr/>
        </p:nvSpPr>
        <p:spPr>
          <a:xfrm>
            <a:off x="2279576" y="332656"/>
            <a:ext cx="4572000" cy="369332"/>
          </a:xfrm>
          <a:prstGeom prst="rect">
            <a:avLst/>
          </a:prstGeom>
          <a:noFill/>
        </p:spPr>
        <p:txBody>
          <a:bodyPr wrap="square">
            <a:spAutoFit/>
          </a:bodyPr>
          <a:lstStyle/>
          <a:p>
            <a:r>
              <a:rPr lang="af-ZA" dirty="0"/>
              <a:t>ACID </a:t>
            </a:r>
            <a:r>
              <a:rPr lang="bg-BG" dirty="0"/>
              <a:t>транзакции</a:t>
            </a:r>
          </a:p>
        </p:txBody>
      </p:sp>
      <p:sp>
        <p:nvSpPr>
          <p:cNvPr id="5" name="TextBox 4">
            <a:extLst>
              <a:ext uri="{FF2B5EF4-FFF2-40B4-BE49-F238E27FC236}">
                <a16:creationId xmlns:a16="http://schemas.microsoft.com/office/drawing/2014/main" id="{7C3EB7E8-2327-3F75-BD51-2F164FC776F9}"/>
              </a:ext>
            </a:extLst>
          </p:cNvPr>
          <p:cNvSpPr txBox="1"/>
          <p:nvPr/>
        </p:nvSpPr>
        <p:spPr>
          <a:xfrm>
            <a:off x="423581" y="836713"/>
            <a:ext cx="11510683" cy="5909310"/>
          </a:xfrm>
          <a:prstGeom prst="rect">
            <a:avLst/>
          </a:prstGeom>
          <a:noFill/>
        </p:spPr>
        <p:txBody>
          <a:bodyPr wrap="square">
            <a:spAutoFit/>
          </a:bodyPr>
          <a:lstStyle/>
          <a:p>
            <a:pPr algn="just"/>
            <a:r>
              <a:rPr lang="bg-BG" sz="1400" dirty="0"/>
              <a:t>ACID транзакции</a:t>
            </a:r>
          </a:p>
          <a:p>
            <a:pPr algn="just"/>
            <a:r>
              <a:rPr lang="bg-BG" sz="1400" dirty="0"/>
              <a:t>Какво представляват ACID транзакциите?</a:t>
            </a:r>
          </a:p>
          <a:p>
            <a:pPr algn="just"/>
            <a:r>
              <a:rPr lang="bg-BG" sz="1400" dirty="0"/>
              <a:t>ACID означава Атомарност, Консистенция, Изолация и Издръжливост. Транзакциите с ACID свойства гарантират правилно и предсказуемо изпълнение на операциите с бази данни, което от своя страна подобрява резултатите от анализа, като в крайна сметка помага на бизнеса да взема по-добре информирани решения.</a:t>
            </a:r>
          </a:p>
          <a:p>
            <a:pPr algn="just"/>
            <a:endParaRPr lang="bg-BG" sz="1400" dirty="0"/>
          </a:p>
          <a:p>
            <a:pPr algn="just"/>
            <a:r>
              <a:rPr lang="bg-BG" sz="1400" dirty="0"/>
              <a:t>Разбиране на свойствата на ACID:</a:t>
            </a:r>
          </a:p>
          <a:p>
            <a:pPr algn="just"/>
            <a:endParaRPr lang="bg-BG" sz="1400" dirty="0"/>
          </a:p>
          <a:p>
            <a:pPr algn="just"/>
            <a:r>
              <a:rPr lang="bg-BG" sz="1400" b="1" dirty="0"/>
              <a:t>Атомарност</a:t>
            </a:r>
            <a:r>
              <a:rPr lang="bg-BG" sz="1400" dirty="0"/>
              <a:t>: Атомарността гарантира, че транзакцията се третира като единична, неделима единица. Той или завършва изцяло, или няма никакъв ефект. Обмислете сценарий за прехвърляне на средства. Ако възникне грешка по време на транзакцията, цялата транзакция се връща назад, като се гарантира, че парите нито са приспаднати от сметката на подателя, нито са кредитирани в сметката на получателя.</a:t>
            </a:r>
          </a:p>
          <a:p>
            <a:pPr algn="just"/>
            <a:endParaRPr lang="bg-BG" sz="1400" dirty="0"/>
          </a:p>
          <a:p>
            <a:pPr algn="just"/>
            <a:r>
              <a:rPr lang="bg-BG" sz="1400" b="1" dirty="0"/>
              <a:t>Съгласуваност</a:t>
            </a:r>
            <a:r>
              <a:rPr lang="bg-BG" sz="1400" dirty="0"/>
              <a:t>: Съгласуваността гарантира, че една транзакция превежда базата данни от едно валидно състояние в друго. Ограниченията за интегритет, дефинирани в схемата на базата данни, се поддържат преди и след транзакцията. Ако база данни налага правило, че всички клиенти трябва да имат валиден имейл адрес, транзакция, която се опитва да вмъкне клиент без имейл адрес, ще бъде отхвърлена, за да се поддържа Съгласуваност.</a:t>
            </a:r>
          </a:p>
          <a:p>
            <a:pPr algn="just"/>
            <a:endParaRPr lang="bg-BG" sz="1400" dirty="0"/>
          </a:p>
          <a:p>
            <a:pPr algn="just"/>
            <a:r>
              <a:rPr lang="bg-BG" sz="1400" b="1" dirty="0"/>
              <a:t>Изолация</a:t>
            </a:r>
            <a:r>
              <a:rPr lang="bg-BG" sz="1400" dirty="0"/>
              <a:t>: Изолацията гарантира, че изпълнението на една транзакция е изолирано от изпълнението на други транзакции. Това предотвратява намесата между транзакциите, поддържайки илюзията, че всяка транзакция е единствената, която се изпълнява. В една банкова система, ако двама клиенти прехвърлят средства едновременно, изолираното свойство гарантира, че всяка транзакция не знае другата. Това предотвратява проблеми като една транзакция, която чете незаверени данни от другата.</a:t>
            </a:r>
          </a:p>
          <a:p>
            <a:pPr algn="just"/>
            <a:endParaRPr lang="bg-BG" sz="1400" dirty="0"/>
          </a:p>
          <a:p>
            <a:pPr algn="just"/>
            <a:r>
              <a:rPr lang="bg-BG" sz="1400" b="1" dirty="0"/>
              <a:t>Издръжливост</a:t>
            </a:r>
            <a:r>
              <a:rPr lang="bg-BG" sz="1400" dirty="0"/>
              <a:t>: Устойчивостта гарантира, че след като транзакцията е извършена, нейните ефекти продължават дори при системни повреди (напр. прекъсване на захранването, хардуерен отказ). Промените, направени от транзакцията, са постоянни. След като потребителят извърши онлайн покупка, транзакцията се извършва и записът на покупката е траен, като оцелява при всякакви последващи системни повреди. Това гарантира, че поръчката на потребителя няма да бъде загубена.</a:t>
            </a:r>
          </a:p>
        </p:txBody>
      </p:sp>
    </p:spTree>
    <p:extLst>
      <p:ext uri="{BB962C8B-B14F-4D97-AF65-F5344CB8AC3E}">
        <p14:creationId xmlns:p14="http://schemas.microsoft.com/office/powerpoint/2010/main" val="1129589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13" name="Group 112">
            <a:extLst>
              <a:ext uri="{FF2B5EF4-FFF2-40B4-BE49-F238E27FC236}">
                <a16:creationId xmlns:a16="http://schemas.microsoft.com/office/drawing/2014/main" id="{9EA06921-3C0C-4126-AF75-9499D48390C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4" name="Freeform 5">
              <a:extLst>
                <a:ext uri="{FF2B5EF4-FFF2-40B4-BE49-F238E27FC236}">
                  <a16:creationId xmlns:a16="http://schemas.microsoft.com/office/drawing/2014/main" id="{B8087084-CC7C-4D37-B821-F12CD3D29F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15" name="Freeform 6">
              <a:extLst>
                <a:ext uri="{FF2B5EF4-FFF2-40B4-BE49-F238E27FC236}">
                  <a16:creationId xmlns:a16="http://schemas.microsoft.com/office/drawing/2014/main" id="{A27EF3C6-8AF8-41C0-B4DF-664F240872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16" name="Freeform 7">
              <a:extLst>
                <a:ext uri="{FF2B5EF4-FFF2-40B4-BE49-F238E27FC236}">
                  <a16:creationId xmlns:a16="http://schemas.microsoft.com/office/drawing/2014/main" id="{46AD5CB4-13ED-4F2B-BA75-CA731F668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17" name="Freeform 8">
              <a:extLst>
                <a:ext uri="{FF2B5EF4-FFF2-40B4-BE49-F238E27FC236}">
                  <a16:creationId xmlns:a16="http://schemas.microsoft.com/office/drawing/2014/main" id="{6C2FD3B8-D702-4F83-BA99-D23921211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18" name="Freeform 9">
              <a:extLst>
                <a:ext uri="{FF2B5EF4-FFF2-40B4-BE49-F238E27FC236}">
                  <a16:creationId xmlns:a16="http://schemas.microsoft.com/office/drawing/2014/main" id="{1AF0D977-DBC6-44B7-93FB-3F76406CF0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19" name="Freeform 10">
              <a:extLst>
                <a:ext uri="{FF2B5EF4-FFF2-40B4-BE49-F238E27FC236}">
                  <a16:creationId xmlns:a16="http://schemas.microsoft.com/office/drawing/2014/main" id="{B3ED27DF-D17E-4922-8394-821ED9253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0" name="Freeform 11">
              <a:extLst>
                <a:ext uri="{FF2B5EF4-FFF2-40B4-BE49-F238E27FC236}">
                  <a16:creationId xmlns:a16="http://schemas.microsoft.com/office/drawing/2014/main" id="{800084EB-3C31-445C-8B2E-F43BA7ED3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1" name="Freeform 12">
              <a:extLst>
                <a:ext uri="{FF2B5EF4-FFF2-40B4-BE49-F238E27FC236}">
                  <a16:creationId xmlns:a16="http://schemas.microsoft.com/office/drawing/2014/main" id="{5EE7F4D6-BE2E-41A9-A417-BA1AE4583D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2" name="Freeform 13">
              <a:extLst>
                <a:ext uri="{FF2B5EF4-FFF2-40B4-BE49-F238E27FC236}">
                  <a16:creationId xmlns:a16="http://schemas.microsoft.com/office/drawing/2014/main" id="{8805A789-4E10-46CF-A22B-8841C1CDFA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3" name="Freeform 14">
              <a:extLst>
                <a:ext uri="{FF2B5EF4-FFF2-40B4-BE49-F238E27FC236}">
                  <a16:creationId xmlns:a16="http://schemas.microsoft.com/office/drawing/2014/main" id="{9BD0D630-7987-48B7-A636-0ED234E22E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4" name="Freeform 15">
              <a:extLst>
                <a:ext uri="{FF2B5EF4-FFF2-40B4-BE49-F238E27FC236}">
                  <a16:creationId xmlns:a16="http://schemas.microsoft.com/office/drawing/2014/main" id="{F4E7D46D-851A-4DA9-B24D-19DAE1FCF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5" name="Freeform 16">
              <a:extLst>
                <a:ext uri="{FF2B5EF4-FFF2-40B4-BE49-F238E27FC236}">
                  <a16:creationId xmlns:a16="http://schemas.microsoft.com/office/drawing/2014/main" id="{BA38A754-A53E-469C-B89B-6C7FF96079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6" name="Freeform 17">
              <a:extLst>
                <a:ext uri="{FF2B5EF4-FFF2-40B4-BE49-F238E27FC236}">
                  <a16:creationId xmlns:a16="http://schemas.microsoft.com/office/drawing/2014/main" id="{CAC17457-E557-440A-B5E0-40DFEEC89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7" name="Freeform 18">
              <a:extLst>
                <a:ext uri="{FF2B5EF4-FFF2-40B4-BE49-F238E27FC236}">
                  <a16:creationId xmlns:a16="http://schemas.microsoft.com/office/drawing/2014/main" id="{4D697814-F310-40D2-8E79-93C1881074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8" name="Freeform 19">
              <a:extLst>
                <a:ext uri="{FF2B5EF4-FFF2-40B4-BE49-F238E27FC236}">
                  <a16:creationId xmlns:a16="http://schemas.microsoft.com/office/drawing/2014/main" id="{0CA691A3-EEBB-46A7-A973-B1E2DD112C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9" name="Freeform 20">
              <a:extLst>
                <a:ext uri="{FF2B5EF4-FFF2-40B4-BE49-F238E27FC236}">
                  <a16:creationId xmlns:a16="http://schemas.microsoft.com/office/drawing/2014/main" id="{B7361B78-110B-4437-8058-4E05A42343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0" name="Freeform 21">
              <a:extLst>
                <a:ext uri="{FF2B5EF4-FFF2-40B4-BE49-F238E27FC236}">
                  <a16:creationId xmlns:a16="http://schemas.microsoft.com/office/drawing/2014/main" id="{97B9FFE1-BC8C-4C55-AE5D-8FDD780018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1" name="Freeform 22">
              <a:extLst>
                <a:ext uri="{FF2B5EF4-FFF2-40B4-BE49-F238E27FC236}">
                  <a16:creationId xmlns:a16="http://schemas.microsoft.com/office/drawing/2014/main" id="{6F87417E-9520-42E0-84D2-0C0225481A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2" name="Freeform 23">
              <a:extLst>
                <a:ext uri="{FF2B5EF4-FFF2-40B4-BE49-F238E27FC236}">
                  <a16:creationId xmlns:a16="http://schemas.microsoft.com/office/drawing/2014/main" id="{1235F6B6-5324-426D-84BE-EF96FD4303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3" name="Freeform 24">
              <a:extLst>
                <a:ext uri="{FF2B5EF4-FFF2-40B4-BE49-F238E27FC236}">
                  <a16:creationId xmlns:a16="http://schemas.microsoft.com/office/drawing/2014/main" id="{093C61D3-C80D-4599-8280-763868B242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4" name="Freeform 25">
              <a:extLst>
                <a:ext uri="{FF2B5EF4-FFF2-40B4-BE49-F238E27FC236}">
                  <a16:creationId xmlns:a16="http://schemas.microsoft.com/office/drawing/2014/main" id="{D6D942F2-89B9-4755-89D9-4365831760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grpSp>
      <p:sp>
        <p:nvSpPr>
          <p:cNvPr id="136" name="Rectangle 135">
            <a:extLst>
              <a:ext uri="{FF2B5EF4-FFF2-40B4-BE49-F238E27FC236}">
                <a16:creationId xmlns:a16="http://schemas.microsoft.com/office/drawing/2014/main" id="{C40B6375-7479-45C4-8B99-EA1CF75F31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22225">
            <a:solidFill>
              <a:srgbClr val="D9A658"/>
            </a:solidFill>
          </a:ln>
          <a:effectLst>
            <a:outerShdw blurRad="762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screenshot of a computer&#10;&#10;Description automatically generated">
            <a:extLst>
              <a:ext uri="{FF2B5EF4-FFF2-40B4-BE49-F238E27FC236}">
                <a16:creationId xmlns:a16="http://schemas.microsoft.com/office/drawing/2014/main" id="{B5E9EF2F-7147-12BA-757E-CEBDDC5F66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930" y="643467"/>
            <a:ext cx="10222139" cy="5571066"/>
          </a:xfrm>
          <a:prstGeom prst="rect">
            <a:avLst/>
          </a:prstGeom>
        </p:spPr>
      </p:pic>
    </p:spTree>
    <p:extLst>
      <p:ext uri="{BB962C8B-B14F-4D97-AF65-F5344CB8AC3E}">
        <p14:creationId xmlns:p14="http://schemas.microsoft.com/office/powerpoint/2010/main" val="3510919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13" name="Group 112">
            <a:extLst>
              <a:ext uri="{FF2B5EF4-FFF2-40B4-BE49-F238E27FC236}">
                <a16:creationId xmlns:a16="http://schemas.microsoft.com/office/drawing/2014/main" id="{9EA06921-3C0C-4126-AF75-9499D48390C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4" name="Freeform 5">
              <a:extLst>
                <a:ext uri="{FF2B5EF4-FFF2-40B4-BE49-F238E27FC236}">
                  <a16:creationId xmlns:a16="http://schemas.microsoft.com/office/drawing/2014/main" id="{B8087084-CC7C-4D37-B821-F12CD3D29F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15" name="Freeform 6">
              <a:extLst>
                <a:ext uri="{FF2B5EF4-FFF2-40B4-BE49-F238E27FC236}">
                  <a16:creationId xmlns:a16="http://schemas.microsoft.com/office/drawing/2014/main" id="{A27EF3C6-8AF8-41C0-B4DF-664F240872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16" name="Freeform 7">
              <a:extLst>
                <a:ext uri="{FF2B5EF4-FFF2-40B4-BE49-F238E27FC236}">
                  <a16:creationId xmlns:a16="http://schemas.microsoft.com/office/drawing/2014/main" id="{46AD5CB4-13ED-4F2B-BA75-CA731F668A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17" name="Freeform 8">
              <a:extLst>
                <a:ext uri="{FF2B5EF4-FFF2-40B4-BE49-F238E27FC236}">
                  <a16:creationId xmlns:a16="http://schemas.microsoft.com/office/drawing/2014/main" id="{6C2FD3B8-D702-4F83-BA99-D23921211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18" name="Freeform 9">
              <a:extLst>
                <a:ext uri="{FF2B5EF4-FFF2-40B4-BE49-F238E27FC236}">
                  <a16:creationId xmlns:a16="http://schemas.microsoft.com/office/drawing/2014/main" id="{1AF0D977-DBC6-44B7-93FB-3F76406CF0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19" name="Freeform 10">
              <a:extLst>
                <a:ext uri="{FF2B5EF4-FFF2-40B4-BE49-F238E27FC236}">
                  <a16:creationId xmlns:a16="http://schemas.microsoft.com/office/drawing/2014/main" id="{B3ED27DF-D17E-4922-8394-821ED9253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0" name="Freeform 11">
              <a:extLst>
                <a:ext uri="{FF2B5EF4-FFF2-40B4-BE49-F238E27FC236}">
                  <a16:creationId xmlns:a16="http://schemas.microsoft.com/office/drawing/2014/main" id="{800084EB-3C31-445C-8B2E-F43BA7ED3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1" name="Freeform 12">
              <a:extLst>
                <a:ext uri="{FF2B5EF4-FFF2-40B4-BE49-F238E27FC236}">
                  <a16:creationId xmlns:a16="http://schemas.microsoft.com/office/drawing/2014/main" id="{5EE7F4D6-BE2E-41A9-A417-BA1AE4583D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2" name="Freeform 13">
              <a:extLst>
                <a:ext uri="{FF2B5EF4-FFF2-40B4-BE49-F238E27FC236}">
                  <a16:creationId xmlns:a16="http://schemas.microsoft.com/office/drawing/2014/main" id="{8805A789-4E10-46CF-A22B-8841C1CDFA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3" name="Freeform 14">
              <a:extLst>
                <a:ext uri="{FF2B5EF4-FFF2-40B4-BE49-F238E27FC236}">
                  <a16:creationId xmlns:a16="http://schemas.microsoft.com/office/drawing/2014/main" id="{9BD0D630-7987-48B7-A636-0ED234E22E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4" name="Freeform 15">
              <a:extLst>
                <a:ext uri="{FF2B5EF4-FFF2-40B4-BE49-F238E27FC236}">
                  <a16:creationId xmlns:a16="http://schemas.microsoft.com/office/drawing/2014/main" id="{F4E7D46D-851A-4DA9-B24D-19DAE1FCF2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5" name="Freeform 16">
              <a:extLst>
                <a:ext uri="{FF2B5EF4-FFF2-40B4-BE49-F238E27FC236}">
                  <a16:creationId xmlns:a16="http://schemas.microsoft.com/office/drawing/2014/main" id="{BA38A754-A53E-469C-B89B-6C7FF96079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6" name="Freeform 17">
              <a:extLst>
                <a:ext uri="{FF2B5EF4-FFF2-40B4-BE49-F238E27FC236}">
                  <a16:creationId xmlns:a16="http://schemas.microsoft.com/office/drawing/2014/main" id="{CAC17457-E557-440A-B5E0-40DFEEC899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7" name="Freeform 18">
              <a:extLst>
                <a:ext uri="{FF2B5EF4-FFF2-40B4-BE49-F238E27FC236}">
                  <a16:creationId xmlns:a16="http://schemas.microsoft.com/office/drawing/2014/main" id="{4D697814-F310-40D2-8E79-93C1881074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8" name="Freeform 19">
              <a:extLst>
                <a:ext uri="{FF2B5EF4-FFF2-40B4-BE49-F238E27FC236}">
                  <a16:creationId xmlns:a16="http://schemas.microsoft.com/office/drawing/2014/main" id="{0CA691A3-EEBB-46A7-A973-B1E2DD112C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9" name="Freeform 20">
              <a:extLst>
                <a:ext uri="{FF2B5EF4-FFF2-40B4-BE49-F238E27FC236}">
                  <a16:creationId xmlns:a16="http://schemas.microsoft.com/office/drawing/2014/main" id="{B7361B78-110B-4437-8058-4E05A42343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0" name="Freeform 21">
              <a:extLst>
                <a:ext uri="{FF2B5EF4-FFF2-40B4-BE49-F238E27FC236}">
                  <a16:creationId xmlns:a16="http://schemas.microsoft.com/office/drawing/2014/main" id="{97B9FFE1-BC8C-4C55-AE5D-8FDD780018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1" name="Freeform 22">
              <a:extLst>
                <a:ext uri="{FF2B5EF4-FFF2-40B4-BE49-F238E27FC236}">
                  <a16:creationId xmlns:a16="http://schemas.microsoft.com/office/drawing/2014/main" id="{6F87417E-9520-42E0-84D2-0C0225481A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2" name="Freeform 23">
              <a:extLst>
                <a:ext uri="{FF2B5EF4-FFF2-40B4-BE49-F238E27FC236}">
                  <a16:creationId xmlns:a16="http://schemas.microsoft.com/office/drawing/2014/main" id="{1235F6B6-5324-426D-84BE-EF96FD4303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3" name="Freeform 24">
              <a:extLst>
                <a:ext uri="{FF2B5EF4-FFF2-40B4-BE49-F238E27FC236}">
                  <a16:creationId xmlns:a16="http://schemas.microsoft.com/office/drawing/2014/main" id="{093C61D3-C80D-4599-8280-763868B242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4" name="Freeform 25">
              <a:extLst>
                <a:ext uri="{FF2B5EF4-FFF2-40B4-BE49-F238E27FC236}">
                  <a16:creationId xmlns:a16="http://schemas.microsoft.com/office/drawing/2014/main" id="{D6D942F2-89B9-4755-89D9-4365831760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grpSp>
      <p:sp>
        <p:nvSpPr>
          <p:cNvPr id="136" name="Rectangle 135">
            <a:extLst>
              <a:ext uri="{FF2B5EF4-FFF2-40B4-BE49-F238E27FC236}">
                <a16:creationId xmlns:a16="http://schemas.microsoft.com/office/drawing/2014/main" id="{C40B6375-7479-45C4-8B99-EA1CF75F31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22225">
            <a:solidFill>
              <a:srgbClr val="5CE0F1"/>
            </a:solidFill>
          </a:ln>
          <a:effectLst>
            <a:outerShdw blurRad="762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screenshot of a computer&#10;&#10;Description automatically generated">
            <a:extLst>
              <a:ext uri="{FF2B5EF4-FFF2-40B4-BE49-F238E27FC236}">
                <a16:creationId xmlns:a16="http://schemas.microsoft.com/office/drawing/2014/main" id="{B684856D-5642-34ED-301C-5722678B65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0201" y="643467"/>
            <a:ext cx="7631598" cy="5571066"/>
          </a:xfrm>
          <a:prstGeom prst="rect">
            <a:avLst/>
          </a:prstGeom>
        </p:spPr>
      </p:pic>
    </p:spTree>
    <p:extLst>
      <p:ext uri="{BB962C8B-B14F-4D97-AF65-F5344CB8AC3E}">
        <p14:creationId xmlns:p14="http://schemas.microsoft.com/office/powerpoint/2010/main" val="1448872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12">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4"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0"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6"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2"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8"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35"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0"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37"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2"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39"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4"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5"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6"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7"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8"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9"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30"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31"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32"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33"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34"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grpSp>
      <p:sp useBgFill="1">
        <p:nvSpPr>
          <p:cNvPr id="36" name="Rectangle 35">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86A887F-BE37-4081-BE40-CF8F1DC99BCF}"/>
              </a:ext>
            </a:extLst>
          </p:cNvPr>
          <p:cNvSpPr>
            <a:spLocks noGrp="1"/>
          </p:cNvSpPr>
          <p:nvPr>
            <p:ph type="title"/>
          </p:nvPr>
        </p:nvSpPr>
        <p:spPr>
          <a:xfrm>
            <a:off x="2792861" y="376238"/>
            <a:ext cx="6230857" cy="1230570"/>
          </a:xfrm>
        </p:spPr>
        <p:txBody>
          <a:bodyPr vert="horz" lIns="228600" tIns="228600" rIns="228600" bIns="228600" rtlCol="0" anchor="t">
            <a:normAutofit/>
          </a:bodyPr>
          <a:lstStyle/>
          <a:p>
            <a:pPr algn="l"/>
            <a:r>
              <a:rPr lang="bg-BG" sz="3600" dirty="0">
                <a:solidFill>
                  <a:schemeClr val="accent1"/>
                </a:solidFill>
              </a:rPr>
              <a:t>Склад от данни</a:t>
            </a:r>
          </a:p>
        </p:txBody>
      </p:sp>
      <p:sp>
        <p:nvSpPr>
          <p:cNvPr id="38" name="Isosceles Triangle 37">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6" name="TextBox 5">
            <a:extLst>
              <a:ext uri="{FF2B5EF4-FFF2-40B4-BE49-F238E27FC236}">
                <a16:creationId xmlns:a16="http://schemas.microsoft.com/office/drawing/2014/main" id="{C0743781-7D56-4794-8D4E-34D1F42881AF}"/>
              </a:ext>
            </a:extLst>
          </p:cNvPr>
          <p:cNvSpPr txBox="1"/>
          <p:nvPr/>
        </p:nvSpPr>
        <p:spPr>
          <a:xfrm>
            <a:off x="2880487" y="1374550"/>
            <a:ext cx="8506650" cy="5334482"/>
          </a:xfrm>
          <a:prstGeom prst="rect">
            <a:avLst/>
          </a:prstGeom>
        </p:spPr>
        <p:txBody>
          <a:bodyPr vert="horz" lIns="91440" tIns="45720" rIns="91440" bIns="45720" rtlCol="0" anchor="t">
            <a:normAutofit fontScale="77500" lnSpcReduction="20000"/>
          </a:bodyPr>
          <a:lstStyle/>
          <a:p>
            <a:pPr indent="-228600">
              <a:lnSpc>
                <a:spcPct val="110000"/>
              </a:lnSpc>
              <a:spcAft>
                <a:spcPts val="600"/>
              </a:spcAft>
              <a:buClr>
                <a:schemeClr val="accent1"/>
              </a:buClr>
              <a:buSzPct val="110000"/>
              <a:buFont typeface="Wingdings" panose="05000000000000000000" pitchFamily="2" charset="2"/>
              <a:buChar char="§"/>
            </a:pPr>
            <a:r>
              <a:rPr lang="bg-BG" sz="2600" dirty="0"/>
              <a:t>Складът от данни е „тематично ориентирана, интегрирана, </a:t>
            </a:r>
            <a:r>
              <a:rPr lang="bg-BG" sz="2600" dirty="0" err="1"/>
              <a:t>времевариантна</a:t>
            </a:r>
            <a:r>
              <a:rPr lang="bg-BG" sz="2600" dirty="0"/>
              <a:t>, неизменчива съвкупност от данни, подпомагаща вземането на решения“.</a:t>
            </a:r>
          </a:p>
          <a:p>
            <a:pPr indent="-228600">
              <a:lnSpc>
                <a:spcPct val="110000"/>
              </a:lnSpc>
              <a:spcAft>
                <a:spcPts val="600"/>
              </a:spcAft>
              <a:buClr>
                <a:schemeClr val="accent1"/>
              </a:buClr>
              <a:buSzPct val="110000"/>
              <a:buFont typeface="Wingdings" panose="05000000000000000000" pitchFamily="2" charset="2"/>
              <a:buChar char="§"/>
            </a:pPr>
            <a:endParaRPr lang="bg-BG" sz="2600" dirty="0"/>
          </a:p>
          <a:p>
            <a:pPr indent="-228600">
              <a:lnSpc>
                <a:spcPct val="110000"/>
              </a:lnSpc>
              <a:spcAft>
                <a:spcPts val="600"/>
              </a:spcAft>
              <a:buClr>
                <a:schemeClr val="accent1"/>
              </a:buClr>
              <a:buSzPct val="110000"/>
              <a:buFont typeface="Wingdings" panose="05000000000000000000" pitchFamily="2" charset="2"/>
              <a:buChar char="§"/>
            </a:pPr>
            <a:r>
              <a:rPr lang="bg-BG" sz="2600" dirty="0"/>
              <a:t>Складът от данни може да се характеризира със следните отличителни черти:</a:t>
            </a:r>
          </a:p>
          <a:p>
            <a:pPr indent="-228600">
              <a:lnSpc>
                <a:spcPct val="110000"/>
              </a:lnSpc>
              <a:spcAft>
                <a:spcPts val="600"/>
              </a:spcAft>
              <a:buClr>
                <a:schemeClr val="accent1"/>
              </a:buClr>
              <a:buSzPct val="110000"/>
              <a:buFont typeface="Wingdings" panose="05000000000000000000" pitchFamily="2" charset="2"/>
              <a:buChar char="§"/>
            </a:pPr>
            <a:endParaRPr lang="bg-BG" sz="2600" dirty="0"/>
          </a:p>
          <a:p>
            <a:pPr marL="285750" indent="-228600">
              <a:lnSpc>
                <a:spcPct val="110000"/>
              </a:lnSpc>
              <a:spcAft>
                <a:spcPts val="600"/>
              </a:spcAft>
              <a:buClr>
                <a:schemeClr val="accent1"/>
              </a:buClr>
              <a:buSzPct val="110000"/>
              <a:buFont typeface="Wingdings" panose="05000000000000000000" pitchFamily="2" charset="2"/>
              <a:buChar char="§"/>
            </a:pPr>
            <a:r>
              <a:rPr lang="bg-BG" sz="2600" dirty="0"/>
              <a:t>Съдържа големи обеми от исторически данни</a:t>
            </a:r>
          </a:p>
          <a:p>
            <a:pPr marL="285750" indent="-228600">
              <a:lnSpc>
                <a:spcPct val="110000"/>
              </a:lnSpc>
              <a:spcAft>
                <a:spcPts val="600"/>
              </a:spcAft>
              <a:buClr>
                <a:schemeClr val="accent1"/>
              </a:buClr>
              <a:buSzPct val="110000"/>
              <a:buFont typeface="Wingdings" panose="05000000000000000000" pitchFamily="2" charset="2"/>
              <a:buChar char="§"/>
            </a:pPr>
            <a:r>
              <a:rPr lang="bg-BG" sz="2600" dirty="0"/>
              <a:t>Съдържа годни за анализ данни от множество различни източници</a:t>
            </a:r>
          </a:p>
          <a:p>
            <a:pPr marL="285750" indent="-228600">
              <a:lnSpc>
                <a:spcPct val="110000"/>
              </a:lnSpc>
              <a:spcAft>
                <a:spcPts val="600"/>
              </a:spcAft>
              <a:buClr>
                <a:schemeClr val="accent1"/>
              </a:buClr>
              <a:buSzPct val="110000"/>
              <a:buFont typeface="Wingdings" panose="05000000000000000000" pitchFamily="2" charset="2"/>
              <a:buChar char="§"/>
            </a:pPr>
            <a:r>
              <a:rPr lang="bg-BG" sz="2600" dirty="0"/>
              <a:t>Данните в него се актуализират периодично, по предварително избрани правила</a:t>
            </a:r>
          </a:p>
          <a:p>
            <a:pPr marL="285750" indent="-228600">
              <a:lnSpc>
                <a:spcPct val="110000"/>
              </a:lnSpc>
              <a:spcAft>
                <a:spcPts val="600"/>
              </a:spcAft>
              <a:buClr>
                <a:schemeClr val="accent1"/>
              </a:buClr>
              <a:buSzPct val="110000"/>
              <a:buFont typeface="Wingdings" panose="05000000000000000000" pitchFamily="2" charset="2"/>
              <a:buChar char="§"/>
            </a:pPr>
            <a:r>
              <a:rPr lang="bg-BG" sz="2600" dirty="0"/>
              <a:t>Използва специфичен оптимизиран за анализ пространствен модел на данните, който е различен от този на транзакционните бази от данни оптимизирани за бързо обслужване на транзакции</a:t>
            </a:r>
          </a:p>
          <a:p>
            <a:pPr indent="-228600">
              <a:lnSpc>
                <a:spcPct val="110000"/>
              </a:lnSpc>
              <a:spcAft>
                <a:spcPts val="600"/>
              </a:spcAft>
              <a:buClr>
                <a:schemeClr val="accent1"/>
              </a:buClr>
              <a:buSzPct val="110000"/>
              <a:buFont typeface="Wingdings" panose="05000000000000000000" pitchFamily="2" charset="2"/>
              <a:buChar char="§"/>
            </a:pPr>
            <a:endParaRPr lang="en-US" sz="1200" dirty="0"/>
          </a:p>
          <a:p>
            <a:pPr indent="-228600">
              <a:lnSpc>
                <a:spcPct val="110000"/>
              </a:lnSpc>
              <a:spcAft>
                <a:spcPts val="600"/>
              </a:spcAft>
              <a:buClr>
                <a:schemeClr val="accent1"/>
              </a:buClr>
              <a:buSzPct val="110000"/>
              <a:buFont typeface="Wingdings" panose="05000000000000000000" pitchFamily="2" charset="2"/>
              <a:buChar char="§"/>
            </a:pPr>
            <a:endParaRPr lang="en-US" sz="1200" dirty="0"/>
          </a:p>
        </p:txBody>
      </p:sp>
    </p:spTree>
    <p:extLst>
      <p:ext uri="{BB962C8B-B14F-4D97-AF65-F5344CB8AC3E}">
        <p14:creationId xmlns:p14="http://schemas.microsoft.com/office/powerpoint/2010/main" val="3392680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C2867FC4-76FD-46B3-A80D-37F831634CE7}"/>
              </a:ext>
            </a:extLst>
          </p:cNvPr>
          <p:cNvGraphicFramePr/>
          <p:nvPr/>
        </p:nvGraphicFramePr>
        <p:xfrm>
          <a:off x="2657440" y="595664"/>
          <a:ext cx="6877119" cy="859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Flowchart: Magnetic Disk 1">
            <a:extLst>
              <a:ext uri="{FF2B5EF4-FFF2-40B4-BE49-F238E27FC236}">
                <a16:creationId xmlns:a16="http://schemas.microsoft.com/office/drawing/2014/main" id="{CC3DE323-502E-42FB-9397-9F0BCA73E602}"/>
              </a:ext>
            </a:extLst>
          </p:cNvPr>
          <p:cNvSpPr/>
          <p:nvPr/>
        </p:nvSpPr>
        <p:spPr>
          <a:xfrm>
            <a:off x="4754880" y="1689463"/>
            <a:ext cx="2682240" cy="1410788"/>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FAE64619-6698-4F38-AD64-5EBA344BFAC9}"/>
              </a:ext>
            </a:extLst>
          </p:cNvPr>
          <p:cNvGrpSpPr/>
          <p:nvPr/>
        </p:nvGrpSpPr>
        <p:grpSpPr>
          <a:xfrm>
            <a:off x="1769807" y="3578134"/>
            <a:ext cx="2982898" cy="2510000"/>
            <a:chOff x="1175657" y="3823063"/>
            <a:chExt cx="1658983" cy="1898469"/>
          </a:xfrm>
        </p:grpSpPr>
        <p:sp>
          <p:nvSpPr>
            <p:cNvPr id="3" name="Flowchart: Direct Access Storage 2">
              <a:extLst>
                <a:ext uri="{FF2B5EF4-FFF2-40B4-BE49-F238E27FC236}">
                  <a16:creationId xmlns:a16="http://schemas.microsoft.com/office/drawing/2014/main" id="{1A594B0E-F31B-4327-B0EC-1D5FC12ACA39}"/>
                </a:ext>
              </a:extLst>
            </p:cNvPr>
            <p:cNvSpPr/>
            <p:nvPr/>
          </p:nvSpPr>
          <p:spPr>
            <a:xfrm>
              <a:off x="1193074" y="3823063"/>
              <a:ext cx="452846" cy="640080"/>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Direct Access Storage 6">
              <a:extLst>
                <a:ext uri="{FF2B5EF4-FFF2-40B4-BE49-F238E27FC236}">
                  <a16:creationId xmlns:a16="http://schemas.microsoft.com/office/drawing/2014/main" id="{3BA9E433-31D4-422E-8897-CF02D4E70319}"/>
                </a:ext>
              </a:extLst>
            </p:cNvPr>
            <p:cNvSpPr/>
            <p:nvPr/>
          </p:nvSpPr>
          <p:spPr>
            <a:xfrm>
              <a:off x="2381794" y="3823063"/>
              <a:ext cx="452846" cy="640080"/>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Direct Access Storage 7">
              <a:extLst>
                <a:ext uri="{FF2B5EF4-FFF2-40B4-BE49-F238E27FC236}">
                  <a16:creationId xmlns:a16="http://schemas.microsoft.com/office/drawing/2014/main" id="{5291F015-0DB8-46DB-8655-34F3C710D085}"/>
                </a:ext>
              </a:extLst>
            </p:cNvPr>
            <p:cNvSpPr/>
            <p:nvPr/>
          </p:nvSpPr>
          <p:spPr>
            <a:xfrm>
              <a:off x="1175657" y="3849189"/>
              <a:ext cx="452846" cy="640080"/>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Direct Access Storage 8">
              <a:extLst>
                <a:ext uri="{FF2B5EF4-FFF2-40B4-BE49-F238E27FC236}">
                  <a16:creationId xmlns:a16="http://schemas.microsoft.com/office/drawing/2014/main" id="{B33DD335-1D57-49B5-9094-95CC656085DF}"/>
                </a:ext>
              </a:extLst>
            </p:cNvPr>
            <p:cNvSpPr/>
            <p:nvPr/>
          </p:nvSpPr>
          <p:spPr>
            <a:xfrm>
              <a:off x="2364377" y="3849189"/>
              <a:ext cx="452846" cy="640080"/>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Direct Access Storage 9">
              <a:extLst>
                <a:ext uri="{FF2B5EF4-FFF2-40B4-BE49-F238E27FC236}">
                  <a16:creationId xmlns:a16="http://schemas.microsoft.com/office/drawing/2014/main" id="{79F79FDB-B23E-43E0-B428-8FF71540D5E8}"/>
                </a:ext>
              </a:extLst>
            </p:cNvPr>
            <p:cNvSpPr/>
            <p:nvPr/>
          </p:nvSpPr>
          <p:spPr>
            <a:xfrm>
              <a:off x="1193074" y="5081452"/>
              <a:ext cx="452846" cy="640080"/>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Direct Access Storage 10">
              <a:extLst>
                <a:ext uri="{FF2B5EF4-FFF2-40B4-BE49-F238E27FC236}">
                  <a16:creationId xmlns:a16="http://schemas.microsoft.com/office/drawing/2014/main" id="{B7DAC453-21A0-4ECC-AE6B-DB9672B4AEC4}"/>
                </a:ext>
              </a:extLst>
            </p:cNvPr>
            <p:cNvSpPr/>
            <p:nvPr/>
          </p:nvSpPr>
          <p:spPr>
            <a:xfrm>
              <a:off x="2381794" y="5081452"/>
              <a:ext cx="452846" cy="640080"/>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2A162351-F9CC-4CB3-AD13-562A1EAAEE51}"/>
              </a:ext>
            </a:extLst>
          </p:cNvPr>
          <p:cNvGrpSpPr/>
          <p:nvPr/>
        </p:nvGrpSpPr>
        <p:grpSpPr>
          <a:xfrm>
            <a:off x="7437120" y="3578133"/>
            <a:ext cx="3954534" cy="2651585"/>
            <a:chOff x="5867400" y="3676106"/>
            <a:chExt cx="3559627" cy="1973580"/>
          </a:xfrm>
        </p:grpSpPr>
        <p:sp>
          <p:nvSpPr>
            <p:cNvPr id="12" name="Flowchart: Magnetic Disk 11">
              <a:extLst>
                <a:ext uri="{FF2B5EF4-FFF2-40B4-BE49-F238E27FC236}">
                  <a16:creationId xmlns:a16="http://schemas.microsoft.com/office/drawing/2014/main" id="{23187B65-8BB7-45C2-8605-040E92104E6D}"/>
                </a:ext>
              </a:extLst>
            </p:cNvPr>
            <p:cNvSpPr/>
            <p:nvPr/>
          </p:nvSpPr>
          <p:spPr>
            <a:xfrm>
              <a:off x="6770915" y="4143103"/>
              <a:ext cx="1728651" cy="1186543"/>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Direct Access Storage 14">
              <a:extLst>
                <a:ext uri="{FF2B5EF4-FFF2-40B4-BE49-F238E27FC236}">
                  <a16:creationId xmlns:a16="http://schemas.microsoft.com/office/drawing/2014/main" id="{122F7D15-ADFD-451D-BBB6-B7D87A169CE3}"/>
                </a:ext>
              </a:extLst>
            </p:cNvPr>
            <p:cNvSpPr/>
            <p:nvPr/>
          </p:nvSpPr>
          <p:spPr>
            <a:xfrm>
              <a:off x="5867400" y="3701578"/>
              <a:ext cx="452846" cy="640080"/>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Direct Access Storage 15">
              <a:extLst>
                <a:ext uri="{FF2B5EF4-FFF2-40B4-BE49-F238E27FC236}">
                  <a16:creationId xmlns:a16="http://schemas.microsoft.com/office/drawing/2014/main" id="{87333A77-3CD7-4B61-B3B0-E93C4206E952}"/>
                </a:ext>
              </a:extLst>
            </p:cNvPr>
            <p:cNvSpPr/>
            <p:nvPr/>
          </p:nvSpPr>
          <p:spPr>
            <a:xfrm>
              <a:off x="8974181" y="3676106"/>
              <a:ext cx="452846" cy="640080"/>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lowchart: Direct Access Storage 16">
              <a:extLst>
                <a:ext uri="{FF2B5EF4-FFF2-40B4-BE49-F238E27FC236}">
                  <a16:creationId xmlns:a16="http://schemas.microsoft.com/office/drawing/2014/main" id="{CB88BC0A-26E1-4E65-AAFA-3D2A88A2D172}"/>
                </a:ext>
              </a:extLst>
            </p:cNvPr>
            <p:cNvSpPr/>
            <p:nvPr/>
          </p:nvSpPr>
          <p:spPr>
            <a:xfrm>
              <a:off x="5869577" y="5009606"/>
              <a:ext cx="452846" cy="640080"/>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Direct Access Storage 17">
              <a:extLst>
                <a:ext uri="{FF2B5EF4-FFF2-40B4-BE49-F238E27FC236}">
                  <a16:creationId xmlns:a16="http://schemas.microsoft.com/office/drawing/2014/main" id="{BD9A09D7-6947-4C27-9C4E-031B9B6389A8}"/>
                </a:ext>
              </a:extLst>
            </p:cNvPr>
            <p:cNvSpPr/>
            <p:nvPr/>
          </p:nvSpPr>
          <p:spPr>
            <a:xfrm>
              <a:off x="8974181" y="5009606"/>
              <a:ext cx="452846" cy="640080"/>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Arrow Connector 18">
              <a:extLst>
                <a:ext uri="{FF2B5EF4-FFF2-40B4-BE49-F238E27FC236}">
                  <a16:creationId xmlns:a16="http://schemas.microsoft.com/office/drawing/2014/main" id="{FB45F616-3214-40DF-82E4-E2E95ADFA465}"/>
                </a:ext>
              </a:extLst>
            </p:cNvPr>
            <p:cNvCxnSpPr/>
            <p:nvPr/>
          </p:nvCxnSpPr>
          <p:spPr>
            <a:xfrm>
              <a:off x="6320246" y="4169229"/>
              <a:ext cx="450669" cy="29391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E8A22060-E3FB-446B-A72B-F8CA41587A18}"/>
                </a:ext>
              </a:extLst>
            </p:cNvPr>
            <p:cNvCxnSpPr/>
            <p:nvPr/>
          </p:nvCxnSpPr>
          <p:spPr>
            <a:xfrm>
              <a:off x="8497389" y="5009606"/>
              <a:ext cx="450669" cy="29391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28352D5A-5D17-44EA-BB14-D1FC7A041CC4}"/>
                </a:ext>
              </a:extLst>
            </p:cNvPr>
            <p:cNvCxnSpPr/>
            <p:nvPr/>
          </p:nvCxnSpPr>
          <p:spPr>
            <a:xfrm flipV="1">
              <a:off x="6320246" y="4894217"/>
              <a:ext cx="450669" cy="26234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080CEAA-08CF-4303-B2CE-E9166F1B14F5}"/>
                </a:ext>
              </a:extLst>
            </p:cNvPr>
            <p:cNvCxnSpPr/>
            <p:nvPr/>
          </p:nvCxnSpPr>
          <p:spPr>
            <a:xfrm flipV="1">
              <a:off x="8523512" y="4196443"/>
              <a:ext cx="450669" cy="26234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50425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17C4610E-9C18-467B-BF10-BE6A974CC3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2" name="Freeform 5">
              <a:extLst>
                <a:ext uri="{FF2B5EF4-FFF2-40B4-BE49-F238E27FC236}">
                  <a16:creationId xmlns:a16="http://schemas.microsoft.com/office/drawing/2014/main" id="{296DF307-344E-4E9B-A7AA-8139E450D1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3" name="Freeform 6">
              <a:extLst>
                <a:ext uri="{FF2B5EF4-FFF2-40B4-BE49-F238E27FC236}">
                  <a16:creationId xmlns:a16="http://schemas.microsoft.com/office/drawing/2014/main" id="{E263CC2D-ACFB-4EB3-ADF9-CD82BC8422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4" name="Freeform 7">
              <a:extLst>
                <a:ext uri="{FF2B5EF4-FFF2-40B4-BE49-F238E27FC236}">
                  <a16:creationId xmlns:a16="http://schemas.microsoft.com/office/drawing/2014/main" id="{C5366E2F-9BA0-485A-B1CA-A5E6E2E37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5" name="Freeform 8">
              <a:extLst>
                <a:ext uri="{FF2B5EF4-FFF2-40B4-BE49-F238E27FC236}">
                  <a16:creationId xmlns:a16="http://schemas.microsoft.com/office/drawing/2014/main" id="{1803051E-7C26-4F53-8293-B4EAED4212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6" name="Freeform 9">
              <a:extLst>
                <a:ext uri="{FF2B5EF4-FFF2-40B4-BE49-F238E27FC236}">
                  <a16:creationId xmlns:a16="http://schemas.microsoft.com/office/drawing/2014/main" id="{D10888CD-E496-4116-9C45-CF4F17ADE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7" name="Freeform 10">
              <a:extLst>
                <a:ext uri="{FF2B5EF4-FFF2-40B4-BE49-F238E27FC236}">
                  <a16:creationId xmlns:a16="http://schemas.microsoft.com/office/drawing/2014/main" id="{0A42DA8F-DA3D-43E9-A184-E0F6C133A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8" name="Freeform 11">
              <a:extLst>
                <a:ext uri="{FF2B5EF4-FFF2-40B4-BE49-F238E27FC236}">
                  <a16:creationId xmlns:a16="http://schemas.microsoft.com/office/drawing/2014/main" id="{473EAD31-7AA3-49B7-ADD6-C13FF0F14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19" name="Freeform 12">
              <a:extLst>
                <a:ext uri="{FF2B5EF4-FFF2-40B4-BE49-F238E27FC236}">
                  <a16:creationId xmlns:a16="http://schemas.microsoft.com/office/drawing/2014/main" id="{2BBB7CDF-BA2E-451F-9201-CF2B6FEAE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0" name="Freeform 13">
              <a:extLst>
                <a:ext uri="{FF2B5EF4-FFF2-40B4-BE49-F238E27FC236}">
                  <a16:creationId xmlns:a16="http://schemas.microsoft.com/office/drawing/2014/main" id="{84809EF2-CD0D-4BC3-ABC7-E7E312A1D7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1" name="Freeform 14">
              <a:extLst>
                <a:ext uri="{FF2B5EF4-FFF2-40B4-BE49-F238E27FC236}">
                  <a16:creationId xmlns:a16="http://schemas.microsoft.com/office/drawing/2014/main" id="{11D2D6C5-637B-4AFE-97F4-D4E48A613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2" name="Freeform 15">
              <a:extLst>
                <a:ext uri="{FF2B5EF4-FFF2-40B4-BE49-F238E27FC236}">
                  <a16:creationId xmlns:a16="http://schemas.microsoft.com/office/drawing/2014/main" id="{F841B2C5-57F5-4FE6-B4D4-EBB3F30881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3" name="Freeform 16">
              <a:extLst>
                <a:ext uri="{FF2B5EF4-FFF2-40B4-BE49-F238E27FC236}">
                  <a16:creationId xmlns:a16="http://schemas.microsoft.com/office/drawing/2014/main" id="{B4822A39-2A52-4B2C-9319-BEFC526DB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4" name="Freeform 17">
              <a:extLst>
                <a:ext uri="{FF2B5EF4-FFF2-40B4-BE49-F238E27FC236}">
                  <a16:creationId xmlns:a16="http://schemas.microsoft.com/office/drawing/2014/main" id="{4E469692-E783-4950-8DEC-3A1FD3978B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5" name="Freeform 18">
              <a:extLst>
                <a:ext uri="{FF2B5EF4-FFF2-40B4-BE49-F238E27FC236}">
                  <a16:creationId xmlns:a16="http://schemas.microsoft.com/office/drawing/2014/main" id="{012909CD-3254-41E5-B8BB-0F2D7CE0D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6" name="Freeform 19">
              <a:extLst>
                <a:ext uri="{FF2B5EF4-FFF2-40B4-BE49-F238E27FC236}">
                  <a16:creationId xmlns:a16="http://schemas.microsoft.com/office/drawing/2014/main" id="{93E7648E-861E-4503-AEDC-56C4EC5072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7" name="Freeform 20">
              <a:extLst>
                <a:ext uri="{FF2B5EF4-FFF2-40B4-BE49-F238E27FC236}">
                  <a16:creationId xmlns:a16="http://schemas.microsoft.com/office/drawing/2014/main" id="{F9C72257-EBD0-4D1C-A32C-D84644687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8" name="Freeform 21">
              <a:extLst>
                <a:ext uri="{FF2B5EF4-FFF2-40B4-BE49-F238E27FC236}">
                  <a16:creationId xmlns:a16="http://schemas.microsoft.com/office/drawing/2014/main" id="{87BB2CBB-9C22-4E28-AB86-DC92AEE2DB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29" name="Freeform 22">
              <a:extLst>
                <a:ext uri="{FF2B5EF4-FFF2-40B4-BE49-F238E27FC236}">
                  <a16:creationId xmlns:a16="http://schemas.microsoft.com/office/drawing/2014/main" id="{F85B3053-8D9F-410A-80C2-7960DDEA6A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sp>
          <p:nvSpPr>
            <p:cNvPr id="30" name="Freeform 23">
              <a:extLst>
                <a:ext uri="{FF2B5EF4-FFF2-40B4-BE49-F238E27FC236}">
                  <a16:creationId xmlns:a16="http://schemas.microsoft.com/office/drawing/2014/main" id="{E8FF5DA7-6E72-41F1-A54C-EAF440A274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bg-BG"/>
            </a:p>
          </p:txBody>
        </p:sp>
      </p:grpSp>
      <p:grpSp>
        <p:nvGrpSpPr>
          <p:cNvPr id="32" name="Group 31">
            <a:extLst>
              <a:ext uri="{FF2B5EF4-FFF2-40B4-BE49-F238E27FC236}">
                <a16:creationId xmlns:a16="http://schemas.microsoft.com/office/drawing/2014/main" id="{A899734C-500F-4274-9854-8BFA14A1D7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3" name="Rectangle 32">
              <a:extLst>
                <a:ext uri="{FF2B5EF4-FFF2-40B4-BE49-F238E27FC236}">
                  <a16:creationId xmlns:a16="http://schemas.microsoft.com/office/drawing/2014/main" id="{FF07BF51-2934-47AD-A415-7400882F14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bg-BG"/>
            </a:p>
          </p:txBody>
        </p:sp>
        <p:sp>
          <p:nvSpPr>
            <p:cNvPr id="34" name="Isosceles Triangle 33">
              <a:extLst>
                <a:ext uri="{FF2B5EF4-FFF2-40B4-BE49-F238E27FC236}">
                  <a16:creationId xmlns:a16="http://schemas.microsoft.com/office/drawing/2014/main" id="{DD6E3DF0-EDC0-458B-9C5B-911814F0A6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bg-BG"/>
            </a:p>
          </p:txBody>
        </p:sp>
        <p:sp>
          <p:nvSpPr>
            <p:cNvPr id="35" name="Rectangle 34">
              <a:extLst>
                <a:ext uri="{FF2B5EF4-FFF2-40B4-BE49-F238E27FC236}">
                  <a16:creationId xmlns:a16="http://schemas.microsoft.com/office/drawing/2014/main" id="{5D0824B1-47C9-4504-99FB-CB15051979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bg-BG"/>
            </a:p>
          </p:txBody>
        </p:sp>
      </p:grpSp>
      <p:sp useBgFill="1">
        <p:nvSpPr>
          <p:cNvPr id="37" name="Rectangle 36">
            <a:extLst>
              <a:ext uri="{FF2B5EF4-FFF2-40B4-BE49-F238E27FC236}">
                <a16:creationId xmlns:a16="http://schemas.microsoft.com/office/drawing/2014/main" id="{34DD805B-2A7B-4ADA-9C4D-E0C9F192DB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a:extLst>
              <a:ext uri="{FF2B5EF4-FFF2-40B4-BE49-F238E27FC236}">
                <a16:creationId xmlns:a16="http://schemas.microsoft.com/office/drawing/2014/main" id="{C664A566-6D08-4E84-9708-4916A20016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0" name="Freeform 5">
              <a:extLst>
                <a:ext uri="{FF2B5EF4-FFF2-40B4-BE49-F238E27FC236}">
                  <a16:creationId xmlns:a16="http://schemas.microsoft.com/office/drawing/2014/main" id="{871B622B-6E58-4933-88EC-99F28705F76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Freeform 6">
              <a:extLst>
                <a:ext uri="{FF2B5EF4-FFF2-40B4-BE49-F238E27FC236}">
                  <a16:creationId xmlns:a16="http://schemas.microsoft.com/office/drawing/2014/main" id="{EE9A4681-AC1B-4ABC-9A1C-C7E7F08A003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7">
              <a:extLst>
                <a:ext uri="{FF2B5EF4-FFF2-40B4-BE49-F238E27FC236}">
                  <a16:creationId xmlns:a16="http://schemas.microsoft.com/office/drawing/2014/main" id="{F1EEAF4B-DA1A-4CC9-9CE4-587A9E2E173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8">
              <a:extLst>
                <a:ext uri="{FF2B5EF4-FFF2-40B4-BE49-F238E27FC236}">
                  <a16:creationId xmlns:a16="http://schemas.microsoft.com/office/drawing/2014/main" id="{4591EF24-12A6-499B-8074-7E3DFBE6E3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9">
              <a:extLst>
                <a:ext uri="{FF2B5EF4-FFF2-40B4-BE49-F238E27FC236}">
                  <a16:creationId xmlns:a16="http://schemas.microsoft.com/office/drawing/2014/main" id="{66866784-2E4F-4C28-BE67-875B71B7C1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10">
              <a:extLst>
                <a:ext uri="{FF2B5EF4-FFF2-40B4-BE49-F238E27FC236}">
                  <a16:creationId xmlns:a16="http://schemas.microsoft.com/office/drawing/2014/main" id="{752279D8-59CC-4821-B591-79994164FF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1">
              <a:extLst>
                <a:ext uri="{FF2B5EF4-FFF2-40B4-BE49-F238E27FC236}">
                  <a16:creationId xmlns:a16="http://schemas.microsoft.com/office/drawing/2014/main" id="{FB4FBA9C-1D3E-4B35-8A79-25478153F55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2">
              <a:extLst>
                <a:ext uri="{FF2B5EF4-FFF2-40B4-BE49-F238E27FC236}">
                  <a16:creationId xmlns:a16="http://schemas.microsoft.com/office/drawing/2014/main" id="{9428A193-740A-43D2-B875-80CB90AD91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13">
              <a:extLst>
                <a:ext uri="{FF2B5EF4-FFF2-40B4-BE49-F238E27FC236}">
                  <a16:creationId xmlns:a16="http://schemas.microsoft.com/office/drawing/2014/main" id="{92B2EFF8-5790-427A-ABED-1680FD133D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4">
              <a:extLst>
                <a:ext uri="{FF2B5EF4-FFF2-40B4-BE49-F238E27FC236}">
                  <a16:creationId xmlns:a16="http://schemas.microsoft.com/office/drawing/2014/main" id="{782C5932-1596-43AA-BD7E-0F94FB8A96B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5">
              <a:extLst>
                <a:ext uri="{FF2B5EF4-FFF2-40B4-BE49-F238E27FC236}">
                  <a16:creationId xmlns:a16="http://schemas.microsoft.com/office/drawing/2014/main" id="{EFC81310-1590-4DBE-BF0B-DADBCF9F88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6">
              <a:extLst>
                <a:ext uri="{FF2B5EF4-FFF2-40B4-BE49-F238E27FC236}">
                  <a16:creationId xmlns:a16="http://schemas.microsoft.com/office/drawing/2014/main" id="{968BA84E-DD0E-4FCD-8EDA-76DF8E09FB1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7">
              <a:extLst>
                <a:ext uri="{FF2B5EF4-FFF2-40B4-BE49-F238E27FC236}">
                  <a16:creationId xmlns:a16="http://schemas.microsoft.com/office/drawing/2014/main" id="{1D3D7541-A0D9-4993-B691-D2D5B8B3EF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8">
              <a:extLst>
                <a:ext uri="{FF2B5EF4-FFF2-40B4-BE49-F238E27FC236}">
                  <a16:creationId xmlns:a16="http://schemas.microsoft.com/office/drawing/2014/main" id="{9FB31D01-8168-4494-8C2F-727E555AAF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9">
              <a:extLst>
                <a:ext uri="{FF2B5EF4-FFF2-40B4-BE49-F238E27FC236}">
                  <a16:creationId xmlns:a16="http://schemas.microsoft.com/office/drawing/2014/main" id="{8C455EEB-FD40-414D-A542-FB35DEB73C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20">
              <a:extLst>
                <a:ext uri="{FF2B5EF4-FFF2-40B4-BE49-F238E27FC236}">
                  <a16:creationId xmlns:a16="http://schemas.microsoft.com/office/drawing/2014/main" id="{F08F1FC1-956F-4494-BAFD-D504E93070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21">
              <a:extLst>
                <a:ext uri="{FF2B5EF4-FFF2-40B4-BE49-F238E27FC236}">
                  <a16:creationId xmlns:a16="http://schemas.microsoft.com/office/drawing/2014/main" id="{BEEDE1AA-8DCD-43D3-BC15-5748403148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22">
              <a:extLst>
                <a:ext uri="{FF2B5EF4-FFF2-40B4-BE49-F238E27FC236}">
                  <a16:creationId xmlns:a16="http://schemas.microsoft.com/office/drawing/2014/main" id="{E36CDA69-ED79-4DCF-9761-0B6134FA63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23">
              <a:extLst>
                <a:ext uri="{FF2B5EF4-FFF2-40B4-BE49-F238E27FC236}">
                  <a16:creationId xmlns:a16="http://schemas.microsoft.com/office/drawing/2014/main" id="{5F812C02-CFCB-47F4-B493-7753519FCAD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60" name="Group 59">
            <a:extLst>
              <a:ext uri="{FF2B5EF4-FFF2-40B4-BE49-F238E27FC236}">
                <a16:creationId xmlns:a16="http://schemas.microsoft.com/office/drawing/2014/main" id="{B83678BA-0A50-4D51-9E9E-08BB66F83C3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7084" y="1186483"/>
            <a:ext cx="3822597" cy="4477933"/>
            <a:chOff x="807084" y="1186483"/>
            <a:chExt cx="3822597" cy="4477933"/>
          </a:xfrm>
        </p:grpSpPr>
        <p:sp>
          <p:nvSpPr>
            <p:cNvPr id="61" name="Rectangle 60">
              <a:extLst>
                <a:ext uri="{FF2B5EF4-FFF2-40B4-BE49-F238E27FC236}">
                  <a16:creationId xmlns:a16="http://schemas.microsoft.com/office/drawing/2014/main" id="{F1A8F65D-5E8F-4CA5-9240-1357120F93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531" y="1186483"/>
              <a:ext cx="3821702"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Isosceles Triangle 39">
              <a:extLst>
                <a:ext uri="{FF2B5EF4-FFF2-40B4-BE49-F238E27FC236}">
                  <a16:creationId xmlns:a16="http://schemas.microsoft.com/office/drawing/2014/main" id="{2A4731E5-DE5F-4215-9525-99426B3909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514766"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3478866D-C5E9-4968-BEF7-B1F0308089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084" y="1991156"/>
              <a:ext cx="382259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itle 3">
            <a:extLst>
              <a:ext uri="{FF2B5EF4-FFF2-40B4-BE49-F238E27FC236}">
                <a16:creationId xmlns:a16="http://schemas.microsoft.com/office/drawing/2014/main" id="{786A887F-BE37-4081-BE40-CF8F1DC99BCF}"/>
              </a:ext>
            </a:extLst>
          </p:cNvPr>
          <p:cNvSpPr>
            <a:spLocks noGrp="1"/>
          </p:cNvSpPr>
          <p:nvPr>
            <p:ph type="title"/>
          </p:nvPr>
        </p:nvSpPr>
        <p:spPr>
          <a:xfrm>
            <a:off x="895415" y="2075504"/>
            <a:ext cx="3654569" cy="2042725"/>
          </a:xfrm>
        </p:spPr>
        <p:txBody>
          <a:bodyPr vert="horz" lIns="228600" tIns="228600" rIns="228600" bIns="0" rtlCol="0" anchor="b">
            <a:normAutofit/>
          </a:bodyPr>
          <a:lstStyle/>
          <a:p>
            <a:pPr>
              <a:lnSpc>
                <a:spcPct val="80000"/>
              </a:lnSpc>
            </a:pPr>
            <a:r>
              <a:rPr lang="en-US" sz="3800">
                <a:solidFill>
                  <a:srgbClr val="FFFEFF"/>
                </a:solidFill>
              </a:rPr>
              <a:t>Компоненти на системите за анализ на данни</a:t>
            </a:r>
          </a:p>
        </p:txBody>
      </p:sp>
      <p:sp>
        <p:nvSpPr>
          <p:cNvPr id="65" name="Rectangle 64">
            <a:extLst>
              <a:ext uri="{FF2B5EF4-FFF2-40B4-BE49-F238E27FC236}">
                <a16:creationId xmlns:a16="http://schemas.microsoft.com/office/drawing/2014/main" id="{9BF6EDB4-B4ED-4900-9E38-A7AE0EEEEA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0150" y="-6706"/>
            <a:ext cx="6751849" cy="6871125"/>
          </a:xfrm>
          <a:prstGeom prst="rect">
            <a:avLst/>
          </a:prstGeom>
          <a:solidFill>
            <a:schemeClr val="bg1"/>
          </a:solidFill>
          <a:ln w="9525">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379F10FC-A046-453B-9182-9811AED51A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7262" y="1574526"/>
            <a:ext cx="6120318" cy="3718092"/>
          </a:xfrm>
          <a:prstGeom prst="rect">
            <a:avLst/>
          </a:prstGeom>
          <a:ln w="9525">
            <a:noFill/>
          </a:ln>
        </p:spPr>
      </p:pic>
    </p:spTree>
    <p:extLst>
      <p:ext uri="{BB962C8B-B14F-4D97-AF65-F5344CB8AC3E}">
        <p14:creationId xmlns:p14="http://schemas.microsoft.com/office/powerpoint/2010/main" val="2609062214"/>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otalTime>46</TotalTime>
  <Words>481</Words>
  <Application>Microsoft Office PowerPoint</Application>
  <PresentationFormat>Widescreen</PresentationFormat>
  <Paragraphs>29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 Light</vt:lpstr>
      <vt:lpstr>Rockwell</vt:lpstr>
      <vt:lpstr>Wingdings</vt:lpstr>
      <vt:lpstr>Atlas</vt:lpstr>
      <vt:lpstr>Източници на информация за бизнес анализ</vt:lpstr>
      <vt:lpstr>PowerPoint Presentation</vt:lpstr>
      <vt:lpstr>PowerPoint Presentation</vt:lpstr>
      <vt:lpstr>PowerPoint Presentation</vt:lpstr>
      <vt:lpstr>PowerPoint Presentation</vt:lpstr>
      <vt:lpstr>PowerPoint Presentation</vt:lpstr>
      <vt:lpstr>Склад от данни</vt:lpstr>
      <vt:lpstr>PowerPoint Presentation</vt:lpstr>
      <vt:lpstr>Компоненти на системите за анализ на данни</vt:lpstr>
      <vt:lpstr>Процес по извличане и трансформация на данни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Модел на данните</dc:title>
  <dc:creator>Nikolay Netoff</dc:creator>
  <cp:lastModifiedBy>Nikolay Netoff</cp:lastModifiedBy>
  <cp:revision>10</cp:revision>
  <dcterms:created xsi:type="dcterms:W3CDTF">2020-06-20T14:44:10Z</dcterms:created>
  <dcterms:modified xsi:type="dcterms:W3CDTF">2024-11-22T14:37:44Z</dcterms:modified>
</cp:coreProperties>
</file>