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60" r:id="rId7"/>
    <p:sldId id="258" r:id="rId8"/>
    <p:sldId id="290" r:id="rId9"/>
    <p:sldId id="285" r:id="rId10"/>
    <p:sldId id="263" r:id="rId11"/>
    <p:sldId id="278" r:id="rId12"/>
    <p:sldId id="270" r:id="rId13"/>
    <p:sldId id="261" r:id="rId14"/>
    <p:sldId id="286" r:id="rId15"/>
    <p:sldId id="287" r:id="rId16"/>
    <p:sldId id="291" r:id="rId17"/>
    <p:sldId id="264" r:id="rId18"/>
    <p:sldId id="262" r:id="rId19"/>
    <p:sldId id="265" r:id="rId20"/>
    <p:sldId id="267" r:id="rId21"/>
    <p:sldId id="275" r:id="rId22"/>
    <p:sldId id="280" r:id="rId23"/>
    <p:sldId id="271" r:id="rId24"/>
    <p:sldId id="272" r:id="rId25"/>
    <p:sldId id="293" r:id="rId26"/>
    <p:sldId id="284" r:id="rId27"/>
    <p:sldId id="294" r:id="rId28"/>
    <p:sldId id="295" r:id="rId29"/>
    <p:sldId id="273" r:id="rId30"/>
    <p:sldId id="266" r:id="rId31"/>
    <p:sldId id="268" r:id="rId32"/>
    <p:sldId id="269" r:id="rId33"/>
    <p:sldId id="296" r:id="rId34"/>
    <p:sldId id="298" r:id="rId35"/>
    <p:sldId id="299" r:id="rId36"/>
    <p:sldId id="274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598" autoAdjust="0"/>
    <p:restoredTop sz="94364" autoAdjust="0"/>
  </p:normalViewPr>
  <p:slideViewPr>
    <p:cSldViewPr showGuides="1">
      <p:cViewPr varScale="1">
        <p:scale>
          <a:sx n="152" d="100"/>
          <a:sy n="152" d="100"/>
        </p:scale>
        <p:origin x="156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elearn.uni-sofia.b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Introduction to DAX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692696"/>
            <a:ext cx="10945215" cy="52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table&#10;&#10;Description automatically generated">
            <a:extLst>
              <a:ext uri="{FF2B5EF4-FFF2-40B4-BE49-F238E27FC236}">
                <a16:creationId xmlns:a16="http://schemas.microsoft.com/office/drawing/2014/main" id="{523D86F0-FA01-4D54-9E8B-7C595B715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" r="5034"/>
          <a:stretch/>
        </p:blipFill>
        <p:spPr>
          <a:xfrm>
            <a:off x="117748" y="260648"/>
            <a:ext cx="6624736" cy="1495634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3949495-CAED-4ADE-87AB-125354DF5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47"/>
          <a:stretch/>
        </p:blipFill>
        <p:spPr>
          <a:xfrm>
            <a:off x="6958508" y="374964"/>
            <a:ext cx="5173815" cy="1495634"/>
          </a:xfrm>
          <a:prstGeom prst="rect">
            <a:avLst/>
          </a:prstGeom>
        </p:spPr>
      </p:pic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26067E96-1F55-42A9-8C63-B7CECEBE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4" y="2060848"/>
            <a:ext cx="11613048" cy="44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F940-0A6F-4053-8368-4FF608A8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88640"/>
            <a:ext cx="8686801" cy="619472"/>
          </a:xfrm>
        </p:spPr>
        <p:txBody>
          <a:bodyPr/>
          <a:lstStyle/>
          <a:p>
            <a:r>
              <a:rPr lang="bg-BG" dirty="0" err="1"/>
              <a:t>Итератор</a:t>
            </a:r>
            <a:r>
              <a:rPr lang="bg-BG" dirty="0"/>
              <a:t> на данни 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5FB657-6A6A-4FD0-BEA3-AB779A4F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30236" r="17836" b="24411"/>
          <a:stretch/>
        </p:blipFill>
        <p:spPr>
          <a:xfrm>
            <a:off x="9190756" y="1583974"/>
            <a:ext cx="2376264" cy="47687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3AE9F66-AFFA-4848-B61F-FB65D53A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908720"/>
            <a:ext cx="8260847" cy="1656184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80CC82E-61F2-466B-BC18-D94E96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44" y="2679188"/>
            <a:ext cx="4319447" cy="40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3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670A23C-A072-493E-878E-3F4494B0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32543"/>
            <a:ext cx="6768752" cy="63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873078"/>
            <a:ext cx="11017224" cy="51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908720"/>
            <a:ext cx="110107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597573"/>
            <a:ext cx="10801200" cy="55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9" y="991399"/>
            <a:ext cx="10824843" cy="48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1A6A5-2CBB-4D22-A0F2-6C15AFE4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764704"/>
            <a:ext cx="10466274" cy="39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C32E9-5D3D-4CA4-92BB-D686F965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7" y="1412776"/>
            <a:ext cx="112959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340768"/>
            <a:ext cx="10204155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4365104"/>
            <a:ext cx="31718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712663"/>
            <a:ext cx="11017224" cy="53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10719091" cy="55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2F442E-068F-40DE-9B9D-04F94683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412776"/>
            <a:ext cx="11244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9D0DD-B0A1-49B3-9396-EA9590ABA1C5}"/>
              </a:ext>
            </a:extLst>
          </p:cNvPr>
          <p:cNvSpPr txBox="1"/>
          <p:nvPr/>
        </p:nvSpPr>
        <p:spPr>
          <a:xfrm>
            <a:off x="405780" y="755412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Sales Amount = SUMX ( Sales, Sales[Quantity] * Sales[Net Price] 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0B233-6ECD-4C47-80BF-D9C9D0E4A7AF}"/>
              </a:ext>
            </a:extLst>
          </p:cNvPr>
          <p:cNvSpPr txBox="1"/>
          <p:nvPr/>
        </p:nvSpPr>
        <p:spPr>
          <a:xfrm>
            <a:off x="405780" y="1512800"/>
            <a:ext cx="67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Gross Margin = Sales[Sales Amount]-Sales[Total Cost]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47AFA-68E5-42B6-B30D-C6B805EEC225}"/>
              </a:ext>
            </a:extLst>
          </p:cNvPr>
          <p:cNvSpPr txBox="1"/>
          <p:nvPr/>
        </p:nvSpPr>
        <p:spPr>
          <a:xfrm>
            <a:off x="382143" y="1911020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Gross Margin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[Gross Margin]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15202-A475-45CB-A970-1A82668F87A4}"/>
              </a:ext>
            </a:extLst>
          </p:cNvPr>
          <p:cNvSpPr txBox="1"/>
          <p:nvPr/>
        </p:nvSpPr>
        <p:spPr>
          <a:xfrm>
            <a:off x="405780" y="1114580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Cost = SUMX(Sales, Sales[Quantity]*Sales[Unit Cost])</a:t>
            </a:r>
            <a:endParaRPr lang="bg-B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Measures</a:t>
            </a:r>
            <a:endParaRPr lang="bg-BG" dirty="0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9A500CBF-A517-4F2D-9B8D-F2ED2F76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93" y="2348880"/>
            <a:ext cx="6582694" cy="408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3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9D0DD-B0A1-49B3-9396-EA9590ABA1C5}"/>
              </a:ext>
            </a:extLst>
          </p:cNvPr>
          <p:cNvSpPr txBox="1"/>
          <p:nvPr/>
        </p:nvSpPr>
        <p:spPr>
          <a:xfrm>
            <a:off x="405780" y="755412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Sales Amount = SUMX ( Sales, Sales[Quantity] * Sales[Net Price] 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Премахване на контекст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738D9-B33A-428B-B63D-0E4DE440D0CA}"/>
              </a:ext>
            </a:extLst>
          </p:cNvPr>
          <p:cNvSpPr txBox="1"/>
          <p:nvPr/>
        </p:nvSpPr>
        <p:spPr>
          <a:xfrm>
            <a:off x="405780" y="1234098"/>
            <a:ext cx="1022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All 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A8589FF1-9A47-4CC9-920B-3C874D62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26" y="1747380"/>
            <a:ext cx="5148572" cy="457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23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Добавяне на контекст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02720-6CF6-461C-A795-A04BECA251DE}"/>
              </a:ext>
            </a:extLst>
          </p:cNvPr>
          <p:cNvSpPr txBox="1"/>
          <p:nvPr/>
        </p:nvSpPr>
        <p:spPr>
          <a:xfrm>
            <a:off x="333772" y="764704"/>
            <a:ext cx="71287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RedSales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'Product'[Color]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 =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9CC42C7-6AAD-45F9-A2E6-13CCB555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844824"/>
            <a:ext cx="6552728" cy="471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548680"/>
            <a:ext cx="10491183" cy="55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615027"/>
            <a:ext cx="10801199" cy="54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052736"/>
            <a:ext cx="10645841" cy="50459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49706"/>
            <a:ext cx="425826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49706"/>
            <a:ext cx="4258269" cy="743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092760"/>
            <a:ext cx="10816381" cy="49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8686801" cy="591344"/>
          </a:xfrm>
        </p:spPr>
        <p:txBody>
          <a:bodyPr/>
          <a:lstStyle/>
          <a:p>
            <a:r>
              <a:rPr lang="bg-BG" dirty="0"/>
              <a:t>Нека разгледаме един пример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60" y="695254"/>
            <a:ext cx="11737304" cy="645514"/>
          </a:xfrm>
        </p:spPr>
        <p:txBody>
          <a:bodyPr/>
          <a:lstStyle/>
          <a:p>
            <a:pPr marL="45720" indent="0">
              <a:buNone/>
            </a:pPr>
            <a:r>
              <a:rPr lang="bg-BG" dirty="0"/>
              <a:t>Изтеглете си файла </a:t>
            </a:r>
            <a:r>
              <a:rPr lang="en-US" dirty="0"/>
              <a:t>DAX1.pbix </a:t>
            </a:r>
            <a:r>
              <a:rPr lang="bg-BG" dirty="0"/>
              <a:t>от </a:t>
            </a:r>
            <a:r>
              <a:rPr lang="en-US" dirty="0">
                <a:hlinkClick r:id="rId2"/>
              </a:rPr>
              <a:t>http://elearn.uni-sofia.bg</a:t>
            </a:r>
            <a:r>
              <a:rPr lang="en-US" dirty="0"/>
              <a:t> </a:t>
            </a:r>
            <a:r>
              <a:rPr lang="bg-BG" dirty="0"/>
              <a:t>и нека направим няколко трансформации на данните за да ги подготвим за Модела на данните върху който ще работим.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3275314-D9DA-474F-B553-C8AF2918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97" y="1362736"/>
            <a:ext cx="8625830" cy="53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D43E8D-6B45-4266-836F-8B4EE95A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7" y="1196752"/>
            <a:ext cx="1200121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Използване на контекст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B36AA0C-0B1C-4725-AA46-4E349EE4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84" y="2348880"/>
            <a:ext cx="3886742" cy="383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12B43-2C14-4243-BEE4-4F6EBE470969}"/>
              </a:ext>
            </a:extLst>
          </p:cNvPr>
          <p:cNvSpPr txBox="1"/>
          <p:nvPr/>
        </p:nvSpPr>
        <p:spPr>
          <a:xfrm>
            <a:off x="544141" y="908720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[All 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25874-2A43-424C-AFA2-83C010C106CD}"/>
              </a:ext>
            </a:extLst>
          </p:cNvPr>
          <p:cNvSpPr txBox="1"/>
          <p:nvPr/>
        </p:nvSpPr>
        <p:spPr>
          <a:xfrm>
            <a:off x="544140" y="1484784"/>
            <a:ext cx="1059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ALLSELECTED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))</a:t>
            </a:r>
          </a:p>
        </p:txBody>
      </p:sp>
    </p:spTree>
    <p:extLst>
      <p:ext uri="{BB962C8B-B14F-4D97-AF65-F5344CB8AC3E}">
        <p14:creationId xmlns:p14="http://schemas.microsoft.com/office/powerpoint/2010/main" val="19329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A3C4AD8-77BC-440F-BD3C-CC06016F944B}"/>
              </a:ext>
            </a:extLst>
          </p:cNvPr>
          <p:cNvSpPr txBox="1">
            <a:spLocks/>
          </p:cNvSpPr>
          <p:nvPr/>
        </p:nvSpPr>
        <p:spPr>
          <a:xfrm>
            <a:off x="333772" y="132776"/>
            <a:ext cx="8686801" cy="663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Използване на контекст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12B43-2C14-4243-BEE4-4F6EBE470969}"/>
              </a:ext>
            </a:extLst>
          </p:cNvPr>
          <p:cNvSpPr txBox="1"/>
          <p:nvPr/>
        </p:nvSpPr>
        <p:spPr>
          <a:xfrm>
            <a:off x="544141" y="908720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[All 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25874-2A43-424C-AFA2-83C010C106CD}"/>
              </a:ext>
            </a:extLst>
          </p:cNvPr>
          <p:cNvSpPr txBox="1"/>
          <p:nvPr/>
        </p:nvSpPr>
        <p:spPr>
          <a:xfrm>
            <a:off x="544140" y="1484784"/>
            <a:ext cx="1059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%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DIVIDE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68349C"/>
                </a:solidFill>
                <a:effectLst/>
                <a:latin typeface="Consolas" panose="020B0609020204030204" pitchFamily="49" charset="0"/>
              </a:rPr>
              <a:t>[Sales Amount]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ALLSELECTED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CE24D-6D95-4996-802B-2CE295A9A1BB}"/>
              </a:ext>
            </a:extLst>
          </p:cNvPr>
          <p:cNvSpPr txBox="1"/>
          <p:nvPr/>
        </p:nvSpPr>
        <p:spPr>
          <a:xfrm>
            <a:off x="544140" y="2060848"/>
            <a:ext cx="1029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DiscountStatus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Discount]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"Discounted"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"NOT Discounted"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408CC96-B0B7-44EC-889B-1BA553B1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2752013"/>
            <a:ext cx="7430537" cy="315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39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16632"/>
            <a:ext cx="8856617" cy="61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79" y="260648"/>
            <a:ext cx="5283595" cy="735360"/>
          </a:xfrm>
        </p:spPr>
        <p:txBody>
          <a:bodyPr>
            <a:normAutofit/>
          </a:bodyPr>
          <a:lstStyle/>
          <a:p>
            <a:r>
              <a:rPr lang="bg-BG" dirty="0"/>
              <a:t>Релации и контекст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5E0494-FC39-4F07-8B0E-F0224729B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4" t="5348"/>
          <a:stretch/>
        </p:blipFill>
        <p:spPr>
          <a:xfrm>
            <a:off x="1845940" y="1052736"/>
            <a:ext cx="2291971" cy="520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692C8B1B-6FAE-4235-BABE-985C8B9C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628328"/>
            <a:ext cx="6164763" cy="58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7" y="29344"/>
            <a:ext cx="5283595" cy="735360"/>
          </a:xfrm>
        </p:spPr>
        <p:txBody>
          <a:bodyPr>
            <a:normAutofit/>
          </a:bodyPr>
          <a:lstStyle/>
          <a:p>
            <a:r>
              <a:rPr lang="bg-BG" dirty="0"/>
              <a:t>Релации и контекст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E16E5CC-9018-4DFB-9874-B142CA070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483" y="764704"/>
            <a:ext cx="528359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D8C230-9068-4D56-9D75-7DF80630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69" y="937132"/>
            <a:ext cx="3527660" cy="285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4C6BC4-1518-476C-A369-C387E989F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012" y="3961467"/>
            <a:ext cx="3527660" cy="277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6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B63E7-C6CC-4628-BD22-3BD3AF1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5544616" cy="735360"/>
          </a:xfrm>
        </p:spPr>
        <p:txBody>
          <a:bodyPr>
            <a:normAutofit/>
          </a:bodyPr>
          <a:lstStyle/>
          <a:p>
            <a:r>
              <a:rPr lang="bg-BG" dirty="0"/>
              <a:t>Контекст на връзката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B53D21-B5CC-44ED-A537-09E519DE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56" y="332656"/>
            <a:ext cx="3429479" cy="1038370"/>
          </a:xfrm>
          <a:prstGeom prst="rect">
            <a:avLst/>
          </a:prstGeom>
        </p:spPr>
      </p:pic>
      <p:pic>
        <p:nvPicPr>
          <p:cNvPr id="15" name="Picture 14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3A197C49-8FA2-4248-91B9-8880779A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35" y="3308791"/>
            <a:ext cx="3191320" cy="86689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C5C019-5894-48A8-8CAB-478B84821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90" y="1054241"/>
            <a:ext cx="6490040" cy="5085184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555FFD7-619C-4EEF-AED3-999B6B4D5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183" y="4077072"/>
            <a:ext cx="3368572" cy="260096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7A0B2E6-3621-43D4-9B92-11254B0D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356" y="1098842"/>
            <a:ext cx="2999576" cy="23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980728"/>
            <a:ext cx="109516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3D1A5E7-5031-415D-AE44-A30753F4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112881"/>
            <a:ext cx="7704856" cy="66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2" y="861031"/>
            <a:ext cx="10986266" cy="50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765</TotalTime>
  <Words>283</Words>
  <Application>Microsoft Office PowerPoint</Application>
  <PresentationFormat>Custom</PresentationFormat>
  <Paragraphs>29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Consolas</vt:lpstr>
      <vt:lpstr>Franklin Gothic Medium</vt:lpstr>
      <vt:lpstr>Business Contrast 16x9</vt:lpstr>
      <vt:lpstr>DAX language</vt:lpstr>
      <vt:lpstr>PowerPoint Presentation</vt:lpstr>
      <vt:lpstr>Нека разгледаме един пример</vt:lpstr>
      <vt:lpstr>Релации и контекст</vt:lpstr>
      <vt:lpstr>Релации и контекст</vt:lpstr>
      <vt:lpstr>Контекст на връзката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Итератор на данни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Николай Чудомиров Нетов</cp:lastModifiedBy>
  <cp:revision>43</cp:revision>
  <dcterms:created xsi:type="dcterms:W3CDTF">2017-11-18T15:30:24Z</dcterms:created>
  <dcterms:modified xsi:type="dcterms:W3CDTF">2021-11-01T17:27:10Z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