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1113" r:id="rId3"/>
    <p:sldId id="859" r:id="rId4"/>
    <p:sldId id="1117" r:id="rId5"/>
    <p:sldId id="325" r:id="rId6"/>
    <p:sldId id="328" r:id="rId7"/>
    <p:sldId id="1119" r:id="rId8"/>
    <p:sldId id="1118" r:id="rId9"/>
    <p:sldId id="280" r:id="rId10"/>
    <p:sldId id="279" r:id="rId11"/>
    <p:sldId id="281" r:id="rId12"/>
    <p:sldId id="1121" r:id="rId13"/>
    <p:sldId id="1114" r:id="rId14"/>
    <p:sldId id="1122" r:id="rId15"/>
    <p:sldId id="1123" r:id="rId16"/>
    <p:sldId id="1115" r:id="rId17"/>
    <p:sldId id="1128" r:id="rId18"/>
    <p:sldId id="1124" r:id="rId19"/>
    <p:sldId id="1125" r:id="rId20"/>
    <p:sldId id="1126" r:id="rId21"/>
    <p:sldId id="1116" r:id="rId22"/>
    <p:sldId id="1127" r:id="rId23"/>
    <p:sldId id="1064" r:id="rId24"/>
    <p:sldId id="7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23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Data Analysis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Variable reduction through multicollinearity analysis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6939" y="2528230"/>
            <a:ext cx="7904481" cy="3015497"/>
            <a:chOff x="886459" y="1344204"/>
            <a:chExt cx="7904481" cy="3015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459" y="1344204"/>
              <a:ext cx="7363178" cy="1801052"/>
            </a:xfrm>
            <a:prstGeom prst="rect">
              <a:avLst/>
            </a:prstGeom>
          </p:spPr>
        </p:pic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5590539" y="3583658"/>
              <a:ext cx="3200401" cy="776043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Cold Blow Temp is highly correlated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 Blow Line Temp with 0.98 and </a:t>
              </a:r>
            </a:p>
            <a:p>
              <a:pPr lvl="0">
                <a:defRPr/>
              </a:pPr>
              <a:r>
                <a:rPr lang="en-US" sz="1600" b="1" kern="0" dirty="0">
                  <a:solidFill>
                    <a:prstClr val="black"/>
                  </a:solidFill>
                </a:rPr>
                <a:t>one of them should be removed.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352539" y="3122170"/>
              <a:ext cx="762000" cy="4389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551939" y="3561080"/>
              <a:ext cx="3200401" cy="776043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Chip Bin Temp is highly correlated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 Top CIR Line Temp with 0.97 and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one of them should be removed.</a:t>
              </a:r>
            </a:p>
          </p:txBody>
        </p:sp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V="1">
              <a:off x="3152140" y="2331215"/>
              <a:ext cx="457199" cy="122986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82800" y="1297613"/>
            <a:ext cx="6019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Why?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We don’t need highly correlated variables. They contain redundant information and can deteriorate statistical models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895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Step4: Data Analysis/Variable reduction through multicollinearity analysis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11959" y="1205018"/>
            <a:ext cx="7239001" cy="5582132"/>
            <a:chOff x="1752599" y="1339150"/>
            <a:chExt cx="7239001" cy="5582132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543800" y="5105400"/>
              <a:ext cx="1447800" cy="1815882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Broad confidence limits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High VIF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(Variable Inflation Factor) &gt; 10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599" y="1339150"/>
              <a:ext cx="5410201" cy="551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 rot="10800000" flipV="1">
              <a:off x="6934200" y="6096000"/>
              <a:ext cx="685800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59063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5715000" y="5562600"/>
              <a:ext cx="1905000" cy="990596"/>
            </a:xfrm>
            <a:prstGeom prst="straightConnector1">
              <a:avLst/>
            </a:prstGeom>
            <a:noFill/>
            <a:ln w="9525" cap="flat" cmpd="sng" algn="ctr">
              <a:solidFill>
                <a:srgbClr val="59063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711959" y="668718"/>
            <a:ext cx="66294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/>
              </a:rPr>
              <a:t>Multicollinearity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 creates unstable models with broad confidence limits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6E9DE-9488-5347-9317-71750B83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682" y="1985797"/>
            <a:ext cx="4608307" cy="17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1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Linear variable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4E678-AF29-D74E-A3C4-4151FD8260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437" y="3558951"/>
            <a:ext cx="4347882" cy="2602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9076D-9146-EA4B-823A-FFC9B924B7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45865" y="2324634"/>
            <a:ext cx="2539365" cy="2051685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04D491CE-1A7D-2F48-8C0E-31E2146D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113" y="3586376"/>
            <a:ext cx="3908255" cy="56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All variables with VIP &lt; threshold (blue line)</a:t>
            </a:r>
          </a:p>
          <a:p>
            <a:r>
              <a:rPr lang="en-US" sz="1600" b="1" dirty="0"/>
              <a:t>are not important and could be removed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AD1CB025-4836-3948-9632-A264D3E1D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865" y="1525617"/>
            <a:ext cx="4141921" cy="29153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Variable Importance in Projection (VIP) ranking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2FAB1EF-43F0-AE42-A4F0-4149E0D5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82" y="831298"/>
            <a:ext cx="3457018" cy="29153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Stepwise regression variable selection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C65A46-6338-5247-B38C-9E329ACE3CA0}"/>
              </a:ext>
            </a:extLst>
          </p:cNvPr>
          <p:cNvCxnSpPr/>
          <p:nvPr/>
        </p:nvCxnSpPr>
        <p:spPr>
          <a:xfrm flipH="1">
            <a:off x="6970955" y="3806610"/>
            <a:ext cx="9251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8CF157-D55D-C240-9DD1-A2B130113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09" y="1317441"/>
            <a:ext cx="3514538" cy="18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3" y="197359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Nonlinear variable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6497D-10C3-7147-909E-183B8E0EF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3411" y="818057"/>
            <a:ext cx="3098784" cy="284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692CB-3E37-4746-914F-2D91B19710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4879" y="4260027"/>
            <a:ext cx="2636203" cy="2451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D7195-E828-5F41-8906-4EC2AC7BA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84" y="1692611"/>
            <a:ext cx="5994400" cy="410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D890A-6348-5240-B75B-02DDBC293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484" y="2398366"/>
            <a:ext cx="327396" cy="334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F25BA-3644-7B4D-8415-C08AFBE36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484" y="2732444"/>
            <a:ext cx="327396" cy="334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6BEF4-DCB5-1841-BEE8-1698BBD83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277" y="3400620"/>
            <a:ext cx="327396" cy="334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7604B2-A271-534B-906A-C3882EC76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380" y="4068796"/>
            <a:ext cx="327396" cy="334078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16ABF8BB-ABD3-654C-99DE-B646A0D4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03" y="3813873"/>
            <a:ext cx="4141921" cy="29153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Variable ranking in Genetic Programming (GP)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8073B29-9202-3348-85CB-C471EEB6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950" y="1157548"/>
            <a:ext cx="4732695" cy="29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Consensus of explored methods for variable selection</a:t>
            </a:r>
          </a:p>
        </p:txBody>
      </p:sp>
    </p:spTree>
    <p:extLst>
      <p:ext uri="{BB962C8B-B14F-4D97-AF65-F5344CB8AC3E}">
        <p14:creationId xmlns:p14="http://schemas.microsoft.com/office/powerpoint/2010/main" val="160505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4A367-F9A1-614E-B639-0999B0548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9" y="365126"/>
            <a:ext cx="5820156" cy="603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87" y="315977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87073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Examples of simple transforms for feature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A9F818-E572-514F-9BBA-5431E2C8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52" y="969755"/>
            <a:ext cx="8461239" cy="43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4A367-F9A1-614E-B639-0999B0548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9" y="365126"/>
            <a:ext cx="5820156" cy="603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45" y="410644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30843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 visualization chart chooser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56A13-0E8B-0748-AF69-0A41E97A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31" y="-13652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 visualization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CC07F-141B-2A40-8AE9-0AF3D522E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80369" y="2020900"/>
            <a:ext cx="6431262" cy="3255515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D34D0B4D-1A39-7341-9E89-3954BF7AF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519" y="1246520"/>
            <a:ext cx="2258437" cy="29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Parallel coordinates plot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98FB6-071E-4949-B161-4A6A0C1A0DF2}"/>
              </a:ext>
            </a:extLst>
          </p:cNvPr>
          <p:cNvSpPr txBox="1"/>
          <p:nvPr/>
        </p:nvSpPr>
        <p:spPr>
          <a:xfrm>
            <a:off x="2183803" y="5574593"/>
            <a:ext cx="866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parallel coordinates plot of the 28 variables in the low-production operating regime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B83758-0D34-DF4A-B165-C3DEF2AE9893}"/>
              </a:ext>
            </a:extLst>
          </p:cNvPr>
          <p:cNvCxnSpPr/>
          <p:nvPr/>
        </p:nvCxnSpPr>
        <p:spPr>
          <a:xfrm flipV="1">
            <a:off x="4840941" y="5013064"/>
            <a:ext cx="0" cy="355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F35D4E-4F3B-6645-BBAC-AF1777DE4781}"/>
              </a:ext>
            </a:extLst>
          </p:cNvPr>
          <p:cNvCxnSpPr/>
          <p:nvPr/>
        </p:nvCxnSpPr>
        <p:spPr>
          <a:xfrm flipV="1">
            <a:off x="5122433" y="5013064"/>
            <a:ext cx="0" cy="355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AD7223-3A09-1C41-B83A-1925B6C2C7C3}"/>
              </a:ext>
            </a:extLst>
          </p:cNvPr>
          <p:cNvCxnSpPr/>
          <p:nvPr/>
        </p:nvCxnSpPr>
        <p:spPr>
          <a:xfrm flipV="1">
            <a:off x="4616823" y="5013064"/>
            <a:ext cx="0" cy="355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B5674-D5A6-1749-B701-E6464C8AF7C4}"/>
              </a:ext>
            </a:extLst>
          </p:cNvPr>
          <p:cNvCxnSpPr/>
          <p:nvPr/>
        </p:nvCxnSpPr>
        <p:spPr>
          <a:xfrm>
            <a:off x="4184725" y="1744583"/>
            <a:ext cx="0" cy="276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FDBB3B-912F-4D4F-AC85-7147D047829A}"/>
              </a:ext>
            </a:extLst>
          </p:cNvPr>
          <p:cNvCxnSpPr/>
          <p:nvPr/>
        </p:nvCxnSpPr>
        <p:spPr>
          <a:xfrm>
            <a:off x="8037756" y="1744582"/>
            <a:ext cx="0" cy="276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9A18B7-586F-F249-AC21-688501A69B08}"/>
              </a:ext>
            </a:extLst>
          </p:cNvPr>
          <p:cNvCxnSpPr/>
          <p:nvPr/>
        </p:nvCxnSpPr>
        <p:spPr>
          <a:xfrm>
            <a:off x="5522260" y="2219711"/>
            <a:ext cx="0" cy="276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3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 visualization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01EEC-BC78-D944-A010-361E1DBE8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7686" y="1643192"/>
            <a:ext cx="4470699" cy="4026088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77A50306-A679-1843-8BEA-31975062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246" y="1057666"/>
            <a:ext cx="2258437" cy="29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Cord diagram plot</a:t>
            </a:r>
          </a:p>
        </p:txBody>
      </p:sp>
    </p:spTree>
    <p:extLst>
      <p:ext uri="{BB962C8B-B14F-4D97-AF65-F5344CB8AC3E}">
        <p14:creationId xmlns:p14="http://schemas.microsoft.com/office/powerpoint/2010/main" val="3036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854406"/>
            <a:ext cx="392236" cy="40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075CD-4AE2-4B4C-9064-686A463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1499287"/>
            <a:ext cx="392236" cy="400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06576-C22F-5D40-8B40-AFEE8D5D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621" y="2144168"/>
            <a:ext cx="392236" cy="400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1EF2D-2DC5-2341-A856-867AA220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51" y="2837331"/>
            <a:ext cx="392236" cy="400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1C3E7-CCF2-614A-8484-971796CB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42" y="3482212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 visualization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8F0EA34-54A6-BC45-A2D7-EEC62B13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460" y="885430"/>
            <a:ext cx="1387067" cy="29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Contour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A65AA5-1683-F045-A371-EE8CDAE79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0274" y="1596234"/>
            <a:ext cx="7082361" cy="44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4A367-F9A1-614E-B639-0999B0548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9" y="365126"/>
            <a:ext cx="5820156" cy="603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60" y="501008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14517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97" y="97304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 analysis story How to solve the low-production mode?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821C5-F7FE-3E4A-A1F0-01F462916D3E}"/>
              </a:ext>
            </a:extLst>
          </p:cNvPr>
          <p:cNvSpPr txBox="1"/>
          <p:nvPr/>
        </p:nvSpPr>
        <p:spPr>
          <a:xfrm>
            <a:off x="483197" y="2474158"/>
            <a:ext cx="71108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Begin the story with a unit manager’s emotional narrative about his painful attempts to fix the issue of reduced productivity with his team and decision he made to contact data scientists to solve the problem.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Show the key findings of the data analysis, explaining figures, such as this.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Focus on conflicting interpretations of the behavior of variable V4 in the low-production mode.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Discuss the different opinions of stakeholders about the findings.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Ask the audience for their hypotheses about the root causes of moving from normal to low-production mode.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Compare their answers with the root causes discovered by the data scientists.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Discuss the next steps for fixing the problem in a dialog with the audience.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9496A6-673F-D742-8C84-43D1A81AA8E4}"/>
              </a:ext>
            </a:extLst>
          </p:cNvPr>
          <p:cNvGrpSpPr/>
          <p:nvPr/>
        </p:nvGrpSpPr>
        <p:grpSpPr>
          <a:xfrm>
            <a:off x="687593" y="591671"/>
            <a:ext cx="3432586" cy="1695957"/>
            <a:chOff x="4157566" y="984184"/>
            <a:chExt cx="3745116" cy="20401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5C5B2F-F80E-2C44-A31C-74C4136A4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7566" y="984184"/>
              <a:ext cx="3438622" cy="20401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CE8534-7E8A-C049-B8AF-4ADFDFAC9545}"/>
                </a:ext>
              </a:extLst>
            </p:cNvPr>
            <p:cNvSpPr txBox="1"/>
            <p:nvPr/>
          </p:nvSpPr>
          <p:spPr>
            <a:xfrm>
              <a:off x="6578280" y="1060738"/>
              <a:ext cx="1324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Normal operation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E0B77-C895-8E4E-92BD-7A33B502F256}"/>
                </a:ext>
              </a:extLst>
            </p:cNvPr>
            <p:cNvSpPr txBox="1"/>
            <p:nvPr/>
          </p:nvSpPr>
          <p:spPr>
            <a:xfrm>
              <a:off x="4380986" y="1336232"/>
              <a:ext cx="1192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Low production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9129E6-2EF4-2045-8E07-149C74BE72A7}"/>
                </a:ext>
              </a:extLst>
            </p:cNvPr>
            <p:cNvCxnSpPr/>
            <p:nvPr/>
          </p:nvCxnSpPr>
          <p:spPr>
            <a:xfrm flipH="1">
              <a:off x="6953250" y="1342232"/>
              <a:ext cx="205000" cy="359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0B5EC2-C176-5F4F-82EC-4BC083EC680B}"/>
                </a:ext>
              </a:extLst>
            </p:cNvPr>
            <p:cNvCxnSpPr/>
            <p:nvPr/>
          </p:nvCxnSpPr>
          <p:spPr>
            <a:xfrm>
              <a:off x="4945419" y="1640732"/>
              <a:ext cx="150632" cy="3032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2B53D3-B38D-5F49-B54A-45E3B96D18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67206" y="3944505"/>
            <a:ext cx="2311479" cy="245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8A466D-ED4D-2D45-BDE4-8E6CFC9625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5137" y="1336374"/>
            <a:ext cx="4289182" cy="17676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3D1135-390B-E546-B9B9-0076BCC74C45}"/>
              </a:ext>
            </a:extLst>
          </p:cNvPr>
          <p:cNvCxnSpPr>
            <a:cxnSpLocks/>
          </p:cNvCxnSpPr>
          <p:nvPr/>
        </p:nvCxnSpPr>
        <p:spPr>
          <a:xfrm flipV="1">
            <a:off x="7261412" y="2991678"/>
            <a:ext cx="809162" cy="48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B2D3B3-8505-4842-B2DA-022AE8F69E15}"/>
              </a:ext>
            </a:extLst>
          </p:cNvPr>
          <p:cNvCxnSpPr>
            <a:cxnSpLocks/>
          </p:cNvCxnSpPr>
          <p:nvPr/>
        </p:nvCxnSpPr>
        <p:spPr>
          <a:xfrm>
            <a:off x="7256947" y="4115291"/>
            <a:ext cx="1887053" cy="11665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5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93" y="147017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“Data analysis”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2045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objective of data analysis is to translate data into insight</a:t>
            </a:r>
          </a:p>
          <a:p>
            <a:r>
              <a:rPr lang="en-US" altLang="en-US" sz="2400" b="1" dirty="0"/>
              <a:t>The critical mechanisms for getting data understanding are multivariate analysis, variable selection, and feature engineering</a:t>
            </a:r>
          </a:p>
          <a:p>
            <a:r>
              <a:rPr lang="en-US" sz="2400" b="1" dirty="0"/>
              <a:t>Multivariate analysis, based on Principal Component Analysis method, allows identifying patterns driven by many factors</a:t>
            </a:r>
          </a:p>
          <a:p>
            <a:r>
              <a:rPr lang="en-US" sz="2400" b="1" dirty="0"/>
              <a:t>Variable reduction protects model performance from degradation if too many inputs are used</a:t>
            </a:r>
          </a:p>
          <a:p>
            <a:r>
              <a:rPr lang="en-US" sz="2400" b="1" dirty="0"/>
              <a:t>Variable selection and feature engineering give insight into the most influential factors of the explored phenomena</a:t>
            </a:r>
          </a:p>
          <a:p>
            <a:r>
              <a:rPr lang="en-US" sz="2400" b="1" dirty="0"/>
              <a:t>Data visualization provides a powerful way of identifying important structures and patterns in the data very quickly </a:t>
            </a:r>
          </a:p>
          <a:p>
            <a:pPr hangingPunct="0"/>
            <a:r>
              <a:rPr lang="en-US" sz="2400" b="1" dirty="0"/>
              <a:t>Data quality is categorized as good, acceptable, and low.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830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should deliver insight and data ready for modeling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 9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42545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864A367-F9A1-614E-B639-0999B0548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9" y="365126"/>
            <a:ext cx="5820156" cy="603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99" y="52285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BD56D-0569-FE4A-B462-F266CDEC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2" y="397466"/>
            <a:ext cx="8420844" cy="5958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109" y="155559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4782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22" y="120542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Principal Component Analysis (PCA)</a:t>
            </a:r>
            <a:br>
              <a:rPr lang="en-US" sz="2400" dirty="0"/>
            </a:br>
            <a:r>
              <a:rPr lang="en-US" sz="2400" dirty="0"/>
              <a:t>Key method for multivariate analysis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037437" y="3452593"/>
            <a:ext cx="3040221" cy="3122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Key benefit: 2D multivariate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39" y="797971"/>
            <a:ext cx="6667500" cy="2486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21" y="3933467"/>
            <a:ext cx="3036509" cy="29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22" y="174783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Principal Component Analysis (PCA)</a:t>
            </a:r>
            <a:br>
              <a:rPr lang="en-US" sz="2400" dirty="0"/>
            </a:br>
            <a:r>
              <a:rPr lang="en-US" sz="2400" dirty="0"/>
              <a:t>Structure of the Principal Components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163054" y="1401601"/>
            <a:ext cx="3030809" cy="798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Every PC is a linear combination </a:t>
            </a:r>
          </a:p>
          <a:p>
            <a:r>
              <a:rPr lang="en-US" sz="1600" b="1" dirty="0"/>
              <a:t>of original variables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862848" y="2645532"/>
            <a:ext cx="498514" cy="251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PC1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0" y="682268"/>
            <a:ext cx="6646985" cy="1811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3" y="2934906"/>
            <a:ext cx="3629025" cy="381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105" y="3009359"/>
            <a:ext cx="3543300" cy="380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273" y="2944431"/>
            <a:ext cx="3505200" cy="3810000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849565" y="2679280"/>
            <a:ext cx="498514" cy="251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PC2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0013141" y="2646168"/>
            <a:ext cx="498514" cy="251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PC3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37859" y="1549098"/>
            <a:ext cx="498514" cy="251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inputs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351051" y="1598864"/>
            <a:ext cx="498514" cy="251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inputs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255336" y="1587920"/>
            <a:ext cx="498514" cy="213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inputs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48079" y="1566216"/>
            <a:ext cx="498514" cy="251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84002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Identifying operating regimes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F29E8-3942-B44A-BC3D-DD8142E96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723437"/>
            <a:ext cx="3671926" cy="340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4FCAC-F554-9746-9E33-71E9882D81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80052" y="1267866"/>
            <a:ext cx="5553729" cy="50884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80E268C-57F6-3047-B7EF-11369086C0FA}"/>
              </a:ext>
            </a:extLst>
          </p:cNvPr>
          <p:cNvSpPr/>
          <p:nvPr/>
        </p:nvSpPr>
        <p:spPr>
          <a:xfrm>
            <a:off x="1204856" y="2614108"/>
            <a:ext cx="1108038" cy="1151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8DAB6-89E1-A74B-BB9B-69CE623A246F}"/>
              </a:ext>
            </a:extLst>
          </p:cNvPr>
          <p:cNvSpPr txBox="1"/>
          <p:nvPr/>
        </p:nvSpPr>
        <p:spPr>
          <a:xfrm>
            <a:off x="1204856" y="2030273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Abnormal operation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39EE6F-50E1-6545-B6DD-6A77A53D0521}"/>
              </a:ext>
            </a:extLst>
          </p:cNvPr>
          <p:cNvCxnSpPr>
            <a:stCxn id="11" idx="2"/>
          </p:cNvCxnSpPr>
          <p:nvPr/>
        </p:nvCxnSpPr>
        <p:spPr>
          <a:xfrm flipH="1">
            <a:off x="1758875" y="2307272"/>
            <a:ext cx="187530" cy="403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BB01534-9483-E648-A89C-FE970D5BC184}"/>
              </a:ext>
            </a:extLst>
          </p:cNvPr>
          <p:cNvSpPr/>
          <p:nvPr/>
        </p:nvSpPr>
        <p:spPr>
          <a:xfrm>
            <a:off x="2350470" y="2108499"/>
            <a:ext cx="2159656" cy="22020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AE947-0034-4646-9AC5-64B20080C82B}"/>
              </a:ext>
            </a:extLst>
          </p:cNvPr>
          <p:cNvSpPr txBox="1"/>
          <p:nvPr/>
        </p:nvSpPr>
        <p:spPr>
          <a:xfrm>
            <a:off x="3430298" y="1500470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Normal operation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AE7102-251B-FE48-8E80-1353968A25C8}"/>
              </a:ext>
            </a:extLst>
          </p:cNvPr>
          <p:cNvCxnSpPr/>
          <p:nvPr/>
        </p:nvCxnSpPr>
        <p:spPr>
          <a:xfrm flipH="1">
            <a:off x="3679115" y="1777469"/>
            <a:ext cx="359485" cy="391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948D05-E2CB-BE4B-8197-5B18CF2EAC76}"/>
              </a:ext>
            </a:extLst>
          </p:cNvPr>
          <p:cNvSpPr txBox="1"/>
          <p:nvPr/>
        </p:nvSpPr>
        <p:spPr>
          <a:xfrm>
            <a:off x="674449" y="1094706"/>
            <a:ext cx="39994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Multivariate operating regimes identification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A167D-359E-F74D-8D7C-41429D51D962}"/>
              </a:ext>
            </a:extLst>
          </p:cNvPr>
          <p:cNvSpPr txBox="1"/>
          <p:nvPr/>
        </p:nvSpPr>
        <p:spPr>
          <a:xfrm>
            <a:off x="5599044" y="845429"/>
            <a:ext cx="45347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Univariate assessment of operating regimes impact</a:t>
            </a:r>
          </a:p>
        </p:txBody>
      </p:sp>
    </p:spTree>
    <p:extLst>
      <p:ext uri="{BB962C8B-B14F-4D97-AF65-F5344CB8AC3E}">
        <p14:creationId xmlns:p14="http://schemas.microsoft.com/office/powerpoint/2010/main" val="312957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A5268-98B8-3F46-A425-09A00B4B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13" y="365126"/>
            <a:ext cx="6225550" cy="606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23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44" y="244847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0368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Collinearity analysis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12847" y="635685"/>
            <a:ext cx="848591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Key Objective: Estimate how well the potential variables are correlated to the target variable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86" y="3398856"/>
            <a:ext cx="4727222" cy="3003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5" y="1143560"/>
            <a:ext cx="2647950" cy="208597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10755" y="1915986"/>
            <a:ext cx="4557370" cy="105464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If the highest absolute correlation to the target variable is &lt; 0.3, there is NO statistical basis to expect a relationship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664" y="3223983"/>
            <a:ext cx="1524132" cy="1524132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03701" y="5225889"/>
            <a:ext cx="5188299" cy="623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No correlation 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– No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equation</a:t>
            </a:r>
            <a:endParaRPr lang="en-US" sz="2400" b="1" dirty="0">
              <a:solidFill>
                <a:srgbClr val="FF0000"/>
              </a:solidFill>
              <a:latin typeface="Times New Roman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187670</TotalTime>
  <Words>691</Words>
  <Application>Microsoft Macintosh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Applied Artificial Intelligence  Lecture 23  Data Analysis </vt:lpstr>
      <vt:lpstr>Methodology workflow</vt:lpstr>
      <vt:lpstr>Lecture 23 agenda</vt:lpstr>
      <vt:lpstr>Lecture 23 agenda</vt:lpstr>
      <vt:lpstr>Principal Component Analysis (PCA) Key method for multivariate analysis</vt:lpstr>
      <vt:lpstr>Principal Component Analysis (PCA) Structure of the Principal Components</vt:lpstr>
      <vt:lpstr>Identifying operating regimes </vt:lpstr>
      <vt:lpstr>Lecture 23 agenda</vt:lpstr>
      <vt:lpstr>PowerPoint Presentation</vt:lpstr>
      <vt:lpstr>PowerPoint Presentation</vt:lpstr>
      <vt:lpstr>PowerPoint Presentation</vt:lpstr>
      <vt:lpstr>Linear variable selection</vt:lpstr>
      <vt:lpstr>Nonlinear variable selection</vt:lpstr>
      <vt:lpstr>Lecture 23 agenda</vt:lpstr>
      <vt:lpstr>Examples of simple transforms for feature engineering</vt:lpstr>
      <vt:lpstr>Lecture 23 agenda</vt:lpstr>
      <vt:lpstr>Data visualization chart chooser</vt:lpstr>
      <vt:lpstr>Data visualization examples</vt:lpstr>
      <vt:lpstr>Data visualization examples</vt:lpstr>
      <vt:lpstr>Data visualization examples</vt:lpstr>
      <vt:lpstr>Lecture 23 agenda</vt:lpstr>
      <vt:lpstr>Data analysis story How to solve the low-production mode?</vt:lpstr>
      <vt:lpstr>Lecture 23 “Data analysis”  Summary</vt:lpstr>
      <vt:lpstr>Details on this topic are given in the following chapters of “Applying Data Science” book: Chapter 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1171</cp:revision>
  <cp:lastPrinted>2020-05-15T22:07:03Z</cp:lastPrinted>
  <dcterms:created xsi:type="dcterms:W3CDTF">2017-01-12T15:32:32Z</dcterms:created>
  <dcterms:modified xsi:type="dcterms:W3CDTF">2021-01-04T20:45:33Z</dcterms:modified>
</cp:coreProperties>
</file>