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776" r:id="rId3"/>
    <p:sldId id="849" r:id="rId4"/>
    <p:sldId id="859" r:id="rId5"/>
    <p:sldId id="913" r:id="rId6"/>
    <p:sldId id="958" r:id="rId7"/>
    <p:sldId id="944" r:id="rId8"/>
    <p:sldId id="344" r:id="rId9"/>
    <p:sldId id="954" r:id="rId10"/>
    <p:sldId id="955" r:id="rId11"/>
    <p:sldId id="948" r:id="rId12"/>
    <p:sldId id="959" r:id="rId13"/>
    <p:sldId id="935" r:id="rId14"/>
    <p:sldId id="946" r:id="rId15"/>
    <p:sldId id="905" r:id="rId16"/>
    <p:sldId id="957" r:id="rId17"/>
    <p:sldId id="956" r:id="rId18"/>
    <p:sldId id="895" r:id="rId19"/>
    <p:sldId id="870" r:id="rId20"/>
    <p:sldId id="943" r:id="rId21"/>
    <p:sldId id="941" r:id="rId22"/>
    <p:sldId id="873" r:id="rId23"/>
    <p:sldId id="949" r:id="rId24"/>
    <p:sldId id="897" r:id="rId25"/>
    <p:sldId id="953" r:id="rId26"/>
    <p:sldId id="952" r:id="rId27"/>
    <p:sldId id="950" r:id="rId28"/>
    <p:sldId id="951" r:id="rId29"/>
    <p:sldId id="942" r:id="rId30"/>
    <p:sldId id="257" r:id="rId31"/>
    <p:sldId id="875" r:id="rId32"/>
    <p:sldId id="758" r:id="rId33"/>
    <p:sldId id="7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5D38998-6122-0349-8EC3-B8A45E8A9E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926E1D3E-AE23-A24B-B354-3D5C1865E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C600DA71-70C5-D24E-AFC2-028D87BEA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9BC972-DF4E-5B49-AB44-9E72BF17755E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76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851F-070D-494F-BB90-AB18D253EB08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E91E-164B-1840-A90C-F47B9B9AB5EF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C8EE-20F7-6549-8BCC-41076D9AB67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822CB6-71E2-8B4D-81E6-C0F5AC1E4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ECCB4-78D8-7142-9298-E1770D87B3BB}" type="datetimeFigureOut">
              <a:rPr lang="en-US"/>
              <a:pPr>
                <a:defRPr/>
              </a:pPr>
              <a:t>10/13/20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F40236-5523-EE4F-AFE2-65415C655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C04071-43D8-2A4E-81D1-40B4D49DD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722E-278E-7647-A422-6603FFB37C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20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96CF-FFCE-B740-BD21-D87A8E12BDBC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8CE0-0D85-A34B-9496-4B896381279B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8C1A-44AC-F347-B2CB-B409BFB6D7FB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04FA-2991-334E-9BDC-75B048649529}" type="datetime1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B6FC-1A7B-DA4F-85E6-60EA76ADB9EC}" type="datetime1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6F4F-2678-9347-B0B6-A03303FC1E0B}" type="datetime1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F7F8-FC79-EB4B-9BD4-C010CC3E846D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865E-C753-0D48-BB28-546219714148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B96EC-21FB-264C-BECF-C050F751B04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14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6</a:t>
            </a:r>
            <a:br>
              <a:rPr lang="en-US" sz="3600" dirty="0"/>
            </a:br>
            <a:r>
              <a:rPr lang="en-US" sz="3600" b="1" dirty="0"/>
              <a:t>Applied </a:t>
            </a:r>
            <a:r>
              <a:rPr lang="en-US" sz="3600" b="1" dirty="0">
                <a:solidFill>
                  <a:srgbClr val="002060"/>
                </a:solidFill>
              </a:rPr>
              <a:t>Decision Trees/Random Forest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Decision trees can generate predictive and classification solutions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5055A-C042-5644-81B0-C06D1D1CB852}"/>
              </a:ext>
            </a:extLst>
          </p:cNvPr>
          <p:cNvSpPr/>
          <p:nvPr/>
        </p:nvSpPr>
        <p:spPr>
          <a:xfrm>
            <a:off x="328007" y="6330945"/>
            <a:ext cx="44737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A Complete Tutorial on Tree Based Modeling from Scratch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59365E3F-A384-A44F-80C0-DCCDA6E43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16" y="3850044"/>
            <a:ext cx="2076525" cy="20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65DCCA85-626C-E84F-8B67-BBA731D91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81" y="3850044"/>
            <a:ext cx="2143292" cy="214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F3ED9-29CE-094B-8A67-441AEB484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84" y="1606277"/>
            <a:ext cx="3987800" cy="16383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07B600-A064-8B42-AD04-6B1220FB8622}"/>
              </a:ext>
            </a:extLst>
          </p:cNvPr>
          <p:cNvSpPr txBox="1">
            <a:spLocks/>
          </p:cNvSpPr>
          <p:nvPr/>
        </p:nvSpPr>
        <p:spPr>
          <a:xfrm>
            <a:off x="1510555" y="1085880"/>
            <a:ext cx="1953409" cy="333283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Numeric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043BB5-50A0-BE40-9CB3-B4E3BE3F158A}"/>
              </a:ext>
            </a:extLst>
          </p:cNvPr>
          <p:cNvSpPr txBox="1">
            <a:spLocks/>
          </p:cNvSpPr>
          <p:nvPr/>
        </p:nvSpPr>
        <p:spPr>
          <a:xfrm>
            <a:off x="7762623" y="1018335"/>
            <a:ext cx="1953409" cy="333283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Categorical data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224DF9-10CA-5A4A-B44E-D45CD6E36E66}"/>
              </a:ext>
            </a:extLst>
          </p:cNvPr>
          <p:cNvSpPr txBox="1">
            <a:spLocks/>
          </p:cNvSpPr>
          <p:nvPr/>
        </p:nvSpPr>
        <p:spPr>
          <a:xfrm>
            <a:off x="1338432" y="3434008"/>
            <a:ext cx="1953409" cy="3332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Predictive model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9F8205-B6EE-284B-8C03-0344BECC6382}"/>
              </a:ext>
            </a:extLst>
          </p:cNvPr>
          <p:cNvSpPr txBox="1">
            <a:spLocks/>
          </p:cNvSpPr>
          <p:nvPr/>
        </p:nvSpPr>
        <p:spPr>
          <a:xfrm>
            <a:off x="7633895" y="3377285"/>
            <a:ext cx="2082137" cy="3332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Classification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66EF2-116D-D746-A84C-994FC51A6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663" y="1614413"/>
            <a:ext cx="2514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0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Some issues with decision trees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AD2812-49EB-804A-9C67-2861BB89831E}"/>
              </a:ext>
            </a:extLst>
          </p:cNvPr>
          <p:cNvSpPr/>
          <p:nvPr/>
        </p:nvSpPr>
        <p:spPr>
          <a:xfrm>
            <a:off x="1412838" y="1473372"/>
            <a:ext cx="86455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42729"/>
                </a:solidFill>
                <a:latin typeface="inherit"/>
              </a:rPr>
              <a:t>They can be extremely sensitive to small perturbations in the data: a slight change can result in a drastically different tree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42729"/>
                </a:solidFill>
                <a:latin typeface="inherit"/>
              </a:rPr>
              <a:t>They can easily overfit.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b="1" dirty="0"/>
              <a:t>They are often relatively inaccurate</a:t>
            </a:r>
            <a:endParaRPr lang="en-US" sz="2800" b="1" dirty="0">
              <a:solidFill>
                <a:srgbClr val="242729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b="1" dirty="0"/>
              <a:t> Often decision trees are large and pose presentation difficulties.</a:t>
            </a:r>
            <a:endParaRPr lang="en-US" sz="2800" b="1" i="0" dirty="0">
              <a:solidFill>
                <a:srgbClr val="242729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688456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F08CC-859C-E94D-946C-A383512C4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6" y="827394"/>
            <a:ext cx="9335731" cy="5465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460" y="236209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289466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random forest principle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C9CBD2-5026-D045-B2B0-C8D15217C1E4}"/>
              </a:ext>
            </a:extLst>
          </p:cNvPr>
          <p:cNvSpPr txBox="1">
            <a:spLocks/>
          </p:cNvSpPr>
          <p:nvPr/>
        </p:nvSpPr>
        <p:spPr>
          <a:xfrm>
            <a:off x="7144060" y="2601674"/>
            <a:ext cx="4125287" cy="522080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Random forest (thick line) vs. individual decision tree (thin lines) classifiers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DDF1C6-8B97-5546-8C0D-FBFC83353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8116" y="2909912"/>
            <a:ext cx="5401926" cy="2954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4E76B7-2580-1147-8A14-4CAFB746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15" y="826139"/>
            <a:ext cx="9740900" cy="1320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44D04-8CEA-F64F-A03A-539A367C4972}"/>
              </a:ext>
            </a:extLst>
          </p:cNvPr>
          <p:cNvGrpSpPr/>
          <p:nvPr/>
        </p:nvGrpSpPr>
        <p:grpSpPr>
          <a:xfrm>
            <a:off x="7988164" y="3263463"/>
            <a:ext cx="2223163" cy="2702136"/>
            <a:chOff x="2139383" y="562433"/>
            <a:chExt cx="7331188" cy="593595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35B1297-DB45-E145-BFF8-356AA68B07E6}"/>
                </a:ext>
              </a:extLst>
            </p:cNvPr>
            <p:cNvCxnSpPr/>
            <p:nvPr/>
          </p:nvCxnSpPr>
          <p:spPr>
            <a:xfrm flipV="1">
              <a:off x="2521857" y="5914574"/>
              <a:ext cx="6948714" cy="36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8EC68B0-1F12-F84F-A17C-17B2348A8C2F}"/>
                </a:ext>
              </a:extLst>
            </p:cNvPr>
            <p:cNvCxnSpPr/>
            <p:nvPr/>
          </p:nvCxnSpPr>
          <p:spPr>
            <a:xfrm flipV="1">
              <a:off x="2685143" y="1360718"/>
              <a:ext cx="0" cy="47897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7E3FFA-7ED9-8749-B4E6-C3CA3B6C56AB}"/>
                </a:ext>
              </a:extLst>
            </p:cNvPr>
            <p:cNvSpPr txBox="1"/>
            <p:nvPr/>
          </p:nvSpPr>
          <p:spPr>
            <a:xfrm>
              <a:off x="9088097" y="6129051"/>
              <a:ext cx="382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50C3E6-DA1A-CE4A-9469-AB309EBB8BE4}"/>
                </a:ext>
              </a:extLst>
            </p:cNvPr>
            <p:cNvSpPr txBox="1"/>
            <p:nvPr/>
          </p:nvSpPr>
          <p:spPr>
            <a:xfrm>
              <a:off x="2139383" y="1382879"/>
              <a:ext cx="382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BB5F5F-7719-6F4D-B7D3-711908471AEC}"/>
                </a:ext>
              </a:extLst>
            </p:cNvPr>
            <p:cNvSpPr/>
            <p:nvPr/>
          </p:nvSpPr>
          <p:spPr>
            <a:xfrm>
              <a:off x="3356429" y="2050146"/>
              <a:ext cx="344714" cy="347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1B0AB70-5873-6E4C-9ADC-5DE4B5773EC6}"/>
                </a:ext>
              </a:extLst>
            </p:cNvPr>
            <p:cNvSpPr/>
            <p:nvPr/>
          </p:nvSpPr>
          <p:spPr>
            <a:xfrm>
              <a:off x="4506686" y="1791255"/>
              <a:ext cx="344714" cy="347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958573-3D2D-7B4E-B63A-4E11281DE637}"/>
                </a:ext>
              </a:extLst>
            </p:cNvPr>
            <p:cNvSpPr/>
            <p:nvPr/>
          </p:nvSpPr>
          <p:spPr>
            <a:xfrm>
              <a:off x="4851400" y="3000832"/>
              <a:ext cx="344714" cy="347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39DE9C5-77EB-274B-9DF2-3ECDFF1669AC}"/>
                </a:ext>
              </a:extLst>
            </p:cNvPr>
            <p:cNvGrpSpPr/>
            <p:nvPr/>
          </p:nvGrpSpPr>
          <p:grpSpPr>
            <a:xfrm rot="19067347">
              <a:off x="3528788" y="3673846"/>
              <a:ext cx="1839685" cy="1557049"/>
              <a:chOff x="2004786" y="2967301"/>
              <a:chExt cx="1839685" cy="155704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F987F70-BF78-1840-971A-66A7D42164E0}"/>
                  </a:ext>
                </a:extLst>
              </p:cNvPr>
              <p:cNvSpPr/>
              <p:nvPr/>
            </p:nvSpPr>
            <p:spPr>
              <a:xfrm>
                <a:off x="2004786" y="3226192"/>
                <a:ext cx="344714" cy="34747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0E8AE7A-B6D7-4048-931E-529E74EC3483}"/>
                  </a:ext>
                </a:extLst>
              </p:cNvPr>
              <p:cNvSpPr/>
              <p:nvPr/>
            </p:nvSpPr>
            <p:spPr>
              <a:xfrm>
                <a:off x="3155043" y="2967301"/>
                <a:ext cx="344714" cy="34747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2256C22-045E-ED43-AFA2-5C6B1666932A}"/>
                  </a:ext>
                </a:extLst>
              </p:cNvPr>
              <p:cNvSpPr/>
              <p:nvPr/>
            </p:nvSpPr>
            <p:spPr>
              <a:xfrm>
                <a:off x="3499757" y="4176878"/>
                <a:ext cx="344714" cy="34747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7458602-512B-9E4A-B6CF-8F29E2AF926C}"/>
                </a:ext>
              </a:extLst>
            </p:cNvPr>
            <p:cNvGrpSpPr/>
            <p:nvPr/>
          </p:nvGrpSpPr>
          <p:grpSpPr>
            <a:xfrm rot="20886646">
              <a:off x="4967503" y="3416949"/>
              <a:ext cx="1839685" cy="1557049"/>
              <a:chOff x="2004786" y="2967301"/>
              <a:chExt cx="1839685" cy="155704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DE6D158-C9AB-8E40-875D-CC52D7D77085}"/>
                  </a:ext>
                </a:extLst>
              </p:cNvPr>
              <p:cNvSpPr/>
              <p:nvPr/>
            </p:nvSpPr>
            <p:spPr>
              <a:xfrm>
                <a:off x="2004786" y="3226192"/>
                <a:ext cx="344714" cy="34747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C38F9E9-9FAD-CC4D-A25F-8CA5F69F481F}"/>
                  </a:ext>
                </a:extLst>
              </p:cNvPr>
              <p:cNvSpPr/>
              <p:nvPr/>
            </p:nvSpPr>
            <p:spPr>
              <a:xfrm>
                <a:off x="3155043" y="2967301"/>
                <a:ext cx="344714" cy="34747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C6D1976-B1D4-3147-BFDD-0D7097E030B2}"/>
                  </a:ext>
                </a:extLst>
              </p:cNvPr>
              <p:cNvSpPr/>
              <p:nvPr/>
            </p:nvSpPr>
            <p:spPr>
              <a:xfrm>
                <a:off x="3499757" y="4176878"/>
                <a:ext cx="344714" cy="34747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53CABC5-2666-4347-894D-87950EF46D3C}"/>
                </a:ext>
              </a:extLst>
            </p:cNvPr>
            <p:cNvGrpSpPr/>
            <p:nvPr/>
          </p:nvGrpSpPr>
          <p:grpSpPr>
            <a:xfrm rot="19067347">
              <a:off x="6236949" y="1516162"/>
              <a:ext cx="1839685" cy="1557049"/>
              <a:chOff x="2004786" y="2967301"/>
              <a:chExt cx="1839685" cy="1557049"/>
            </a:xfrm>
            <a:solidFill>
              <a:srgbClr val="77933C"/>
            </a:solidFill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A97B517-3A5B-1D4B-984B-4198F81AB0D2}"/>
                  </a:ext>
                </a:extLst>
              </p:cNvPr>
              <p:cNvSpPr/>
              <p:nvPr/>
            </p:nvSpPr>
            <p:spPr>
              <a:xfrm>
                <a:off x="2004786" y="3226192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D6B6E6B-BE80-AC44-8E81-EBCA9291CCD7}"/>
                  </a:ext>
                </a:extLst>
              </p:cNvPr>
              <p:cNvSpPr/>
              <p:nvPr/>
            </p:nvSpPr>
            <p:spPr>
              <a:xfrm>
                <a:off x="3155043" y="2967301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CC689D6-3480-884E-9C2B-1421117B76FA}"/>
                  </a:ext>
                </a:extLst>
              </p:cNvPr>
              <p:cNvSpPr/>
              <p:nvPr/>
            </p:nvSpPr>
            <p:spPr>
              <a:xfrm>
                <a:off x="3499757" y="4176878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288822-50D0-534E-8B0D-E1FC43DCC8DF}"/>
                </a:ext>
              </a:extLst>
            </p:cNvPr>
            <p:cNvGrpSpPr/>
            <p:nvPr/>
          </p:nvGrpSpPr>
          <p:grpSpPr>
            <a:xfrm rot="18136368">
              <a:off x="6718165" y="2570786"/>
              <a:ext cx="1839685" cy="1557049"/>
              <a:chOff x="2004786" y="2967301"/>
              <a:chExt cx="1839685" cy="1557049"/>
            </a:xfrm>
            <a:solidFill>
              <a:srgbClr val="77933C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865A04E-AC3F-294E-841E-EEB53C054764}"/>
                  </a:ext>
                </a:extLst>
              </p:cNvPr>
              <p:cNvSpPr/>
              <p:nvPr/>
            </p:nvSpPr>
            <p:spPr>
              <a:xfrm>
                <a:off x="2004786" y="3226192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2CCE473-EBFC-7449-8321-19C014AD9265}"/>
                  </a:ext>
                </a:extLst>
              </p:cNvPr>
              <p:cNvSpPr/>
              <p:nvPr/>
            </p:nvSpPr>
            <p:spPr>
              <a:xfrm>
                <a:off x="3155043" y="2967301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8B5950A-998C-9C4F-94C9-DE5ED2D53990}"/>
                  </a:ext>
                </a:extLst>
              </p:cNvPr>
              <p:cNvSpPr/>
              <p:nvPr/>
            </p:nvSpPr>
            <p:spPr>
              <a:xfrm>
                <a:off x="3499757" y="4176878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CEBA3B-4262-1443-8B16-F4FF959941E0}"/>
                </a:ext>
              </a:extLst>
            </p:cNvPr>
            <p:cNvGrpSpPr/>
            <p:nvPr/>
          </p:nvGrpSpPr>
          <p:grpSpPr>
            <a:xfrm rot="1536778">
              <a:off x="5899157" y="4036389"/>
              <a:ext cx="1839685" cy="1557049"/>
              <a:chOff x="2004786" y="2967301"/>
              <a:chExt cx="1839685" cy="1557049"/>
            </a:xfrm>
            <a:solidFill>
              <a:srgbClr val="77933C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B61D5B6-04D7-E041-9EFA-536AF491F933}"/>
                  </a:ext>
                </a:extLst>
              </p:cNvPr>
              <p:cNvSpPr/>
              <p:nvPr/>
            </p:nvSpPr>
            <p:spPr>
              <a:xfrm>
                <a:off x="2004786" y="3226192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6D9385-5EAA-BE48-B6C5-334914C82ADB}"/>
                  </a:ext>
                </a:extLst>
              </p:cNvPr>
              <p:cNvSpPr/>
              <p:nvPr/>
            </p:nvSpPr>
            <p:spPr>
              <a:xfrm>
                <a:off x="3155043" y="2967301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EDD4F3B-BD01-B24C-B7A7-813EB6904DB1}"/>
                  </a:ext>
                </a:extLst>
              </p:cNvPr>
              <p:cNvSpPr/>
              <p:nvPr/>
            </p:nvSpPr>
            <p:spPr>
              <a:xfrm>
                <a:off x="3499757" y="4176878"/>
                <a:ext cx="344714" cy="347472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2FAE42E-92CD-C446-81AD-2D2ADDDFEF3C}"/>
                </a:ext>
              </a:extLst>
            </p:cNvPr>
            <p:cNvSpPr/>
            <p:nvPr/>
          </p:nvSpPr>
          <p:spPr>
            <a:xfrm>
              <a:off x="6241395" y="1578475"/>
              <a:ext cx="344714" cy="34747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8B64BB2-1667-3B4B-8AC2-D8C0870C98D1}"/>
                </a:ext>
              </a:extLst>
            </p:cNvPr>
            <p:cNvSpPr/>
            <p:nvPr/>
          </p:nvSpPr>
          <p:spPr>
            <a:xfrm>
              <a:off x="6005287" y="780147"/>
              <a:ext cx="1124857" cy="4898571"/>
            </a:xfrm>
            <a:custGeom>
              <a:avLst/>
              <a:gdLst>
                <a:gd name="connsiteX0" fmla="*/ 1124857 w 1124857"/>
                <a:gd name="connsiteY0" fmla="*/ 0 h 4898571"/>
                <a:gd name="connsiteX1" fmla="*/ 1124857 w 1124857"/>
                <a:gd name="connsiteY1" fmla="*/ 0 h 4898571"/>
                <a:gd name="connsiteX2" fmla="*/ 1052285 w 1124857"/>
                <a:gd name="connsiteY2" fmla="*/ 181428 h 4898571"/>
                <a:gd name="connsiteX3" fmla="*/ 1034143 w 1124857"/>
                <a:gd name="connsiteY3" fmla="*/ 235857 h 4898571"/>
                <a:gd name="connsiteX4" fmla="*/ 997857 w 1124857"/>
                <a:gd name="connsiteY4" fmla="*/ 290286 h 4898571"/>
                <a:gd name="connsiteX5" fmla="*/ 943428 w 1124857"/>
                <a:gd name="connsiteY5" fmla="*/ 399143 h 4898571"/>
                <a:gd name="connsiteX6" fmla="*/ 925285 w 1124857"/>
                <a:gd name="connsiteY6" fmla="*/ 471714 h 4898571"/>
                <a:gd name="connsiteX7" fmla="*/ 852714 w 1124857"/>
                <a:gd name="connsiteY7" fmla="*/ 616857 h 4898571"/>
                <a:gd name="connsiteX8" fmla="*/ 780143 w 1124857"/>
                <a:gd name="connsiteY8" fmla="*/ 743857 h 4898571"/>
                <a:gd name="connsiteX9" fmla="*/ 743857 w 1124857"/>
                <a:gd name="connsiteY9" fmla="*/ 889000 h 4898571"/>
                <a:gd name="connsiteX10" fmla="*/ 725714 w 1124857"/>
                <a:gd name="connsiteY10" fmla="*/ 1179286 h 4898571"/>
                <a:gd name="connsiteX11" fmla="*/ 671285 w 1124857"/>
                <a:gd name="connsiteY11" fmla="*/ 1233714 h 4898571"/>
                <a:gd name="connsiteX12" fmla="*/ 544285 w 1124857"/>
                <a:gd name="connsiteY12" fmla="*/ 1288143 h 4898571"/>
                <a:gd name="connsiteX13" fmla="*/ 435428 w 1124857"/>
                <a:gd name="connsiteY13" fmla="*/ 1397000 h 4898571"/>
                <a:gd name="connsiteX14" fmla="*/ 272143 w 1124857"/>
                <a:gd name="connsiteY14" fmla="*/ 1487714 h 4898571"/>
                <a:gd name="connsiteX15" fmla="*/ 235857 w 1124857"/>
                <a:gd name="connsiteY15" fmla="*/ 1542143 h 4898571"/>
                <a:gd name="connsiteX16" fmla="*/ 72571 w 1124857"/>
                <a:gd name="connsiteY16" fmla="*/ 1687286 h 4898571"/>
                <a:gd name="connsiteX17" fmla="*/ 0 w 1124857"/>
                <a:gd name="connsiteY17" fmla="*/ 1796143 h 4898571"/>
                <a:gd name="connsiteX18" fmla="*/ 18143 w 1124857"/>
                <a:gd name="connsiteY18" fmla="*/ 1977571 h 4898571"/>
                <a:gd name="connsiteX19" fmla="*/ 90714 w 1124857"/>
                <a:gd name="connsiteY19" fmla="*/ 2013857 h 4898571"/>
                <a:gd name="connsiteX20" fmla="*/ 199571 w 1124857"/>
                <a:gd name="connsiteY20" fmla="*/ 2086428 h 4898571"/>
                <a:gd name="connsiteX21" fmla="*/ 254000 w 1124857"/>
                <a:gd name="connsiteY21" fmla="*/ 2140857 h 4898571"/>
                <a:gd name="connsiteX22" fmla="*/ 326571 w 1124857"/>
                <a:gd name="connsiteY22" fmla="*/ 2177143 h 4898571"/>
                <a:gd name="connsiteX23" fmla="*/ 435428 w 1124857"/>
                <a:gd name="connsiteY23" fmla="*/ 2249714 h 4898571"/>
                <a:gd name="connsiteX24" fmla="*/ 508000 w 1124857"/>
                <a:gd name="connsiteY24" fmla="*/ 2431143 h 4898571"/>
                <a:gd name="connsiteX25" fmla="*/ 544285 w 1124857"/>
                <a:gd name="connsiteY25" fmla="*/ 2485571 h 4898571"/>
                <a:gd name="connsiteX26" fmla="*/ 580571 w 1124857"/>
                <a:gd name="connsiteY26" fmla="*/ 2576286 h 4898571"/>
                <a:gd name="connsiteX27" fmla="*/ 526143 w 1124857"/>
                <a:gd name="connsiteY27" fmla="*/ 2775857 h 4898571"/>
                <a:gd name="connsiteX28" fmla="*/ 489857 w 1124857"/>
                <a:gd name="connsiteY28" fmla="*/ 2848428 h 4898571"/>
                <a:gd name="connsiteX29" fmla="*/ 381000 w 1124857"/>
                <a:gd name="connsiteY29" fmla="*/ 2939143 h 4898571"/>
                <a:gd name="connsiteX30" fmla="*/ 272143 w 1124857"/>
                <a:gd name="connsiteY30" fmla="*/ 3048000 h 4898571"/>
                <a:gd name="connsiteX31" fmla="*/ 181428 w 1124857"/>
                <a:gd name="connsiteY31" fmla="*/ 3156857 h 4898571"/>
                <a:gd name="connsiteX32" fmla="*/ 163285 w 1124857"/>
                <a:gd name="connsiteY32" fmla="*/ 3211286 h 4898571"/>
                <a:gd name="connsiteX33" fmla="*/ 54428 w 1124857"/>
                <a:gd name="connsiteY33" fmla="*/ 3374571 h 4898571"/>
                <a:gd name="connsiteX34" fmla="*/ 54428 w 1124857"/>
                <a:gd name="connsiteY34" fmla="*/ 3646714 h 4898571"/>
                <a:gd name="connsiteX35" fmla="*/ 127000 w 1124857"/>
                <a:gd name="connsiteY35" fmla="*/ 3755571 h 4898571"/>
                <a:gd name="connsiteX36" fmla="*/ 163285 w 1124857"/>
                <a:gd name="connsiteY36" fmla="*/ 3828143 h 4898571"/>
                <a:gd name="connsiteX37" fmla="*/ 235857 w 1124857"/>
                <a:gd name="connsiteY37" fmla="*/ 4064000 h 4898571"/>
                <a:gd name="connsiteX38" fmla="*/ 272143 w 1124857"/>
                <a:gd name="connsiteY38" fmla="*/ 4136571 h 4898571"/>
                <a:gd name="connsiteX39" fmla="*/ 326571 w 1124857"/>
                <a:gd name="connsiteY39" fmla="*/ 4372428 h 4898571"/>
                <a:gd name="connsiteX40" fmla="*/ 344714 w 1124857"/>
                <a:gd name="connsiteY40" fmla="*/ 4572000 h 4898571"/>
                <a:gd name="connsiteX41" fmla="*/ 362857 w 1124857"/>
                <a:gd name="connsiteY41" fmla="*/ 4644571 h 4898571"/>
                <a:gd name="connsiteX42" fmla="*/ 417285 w 1124857"/>
                <a:gd name="connsiteY42" fmla="*/ 4662714 h 4898571"/>
                <a:gd name="connsiteX43" fmla="*/ 489857 w 1124857"/>
                <a:gd name="connsiteY43" fmla="*/ 4898571 h 4898571"/>
                <a:gd name="connsiteX44" fmla="*/ 489857 w 1124857"/>
                <a:gd name="connsiteY44" fmla="*/ 4898571 h 4898571"/>
                <a:gd name="connsiteX45" fmla="*/ 489857 w 1124857"/>
                <a:gd name="connsiteY45" fmla="*/ 4898571 h 489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24857" h="4898571">
                  <a:moveTo>
                    <a:pt x="1124857" y="0"/>
                  </a:moveTo>
                  <a:lnTo>
                    <a:pt x="1124857" y="0"/>
                  </a:lnTo>
                  <a:cubicBezTo>
                    <a:pt x="1100666" y="60476"/>
                    <a:pt x="1075667" y="120635"/>
                    <a:pt x="1052285" y="181428"/>
                  </a:cubicBezTo>
                  <a:cubicBezTo>
                    <a:pt x="1045420" y="199278"/>
                    <a:pt x="1042696" y="218752"/>
                    <a:pt x="1034143" y="235857"/>
                  </a:cubicBezTo>
                  <a:cubicBezTo>
                    <a:pt x="1024392" y="255360"/>
                    <a:pt x="1007609" y="270783"/>
                    <a:pt x="997857" y="290286"/>
                  </a:cubicBezTo>
                  <a:cubicBezTo>
                    <a:pt x="922741" y="440516"/>
                    <a:pt x="1047420" y="243155"/>
                    <a:pt x="943428" y="399143"/>
                  </a:cubicBezTo>
                  <a:cubicBezTo>
                    <a:pt x="937380" y="423333"/>
                    <a:pt x="934875" y="448697"/>
                    <a:pt x="925285" y="471714"/>
                  </a:cubicBezTo>
                  <a:cubicBezTo>
                    <a:pt x="904481" y="521645"/>
                    <a:pt x="869819" y="565541"/>
                    <a:pt x="852714" y="616857"/>
                  </a:cubicBezTo>
                  <a:cubicBezTo>
                    <a:pt x="825009" y="699972"/>
                    <a:pt x="846046" y="655986"/>
                    <a:pt x="780143" y="743857"/>
                  </a:cubicBezTo>
                  <a:cubicBezTo>
                    <a:pt x="768048" y="792238"/>
                    <a:pt x="746968" y="839227"/>
                    <a:pt x="743857" y="889000"/>
                  </a:cubicBezTo>
                  <a:cubicBezTo>
                    <a:pt x="737809" y="985762"/>
                    <a:pt x="745687" y="1084415"/>
                    <a:pt x="725714" y="1179286"/>
                  </a:cubicBezTo>
                  <a:cubicBezTo>
                    <a:pt x="720428" y="1204393"/>
                    <a:pt x="692634" y="1219482"/>
                    <a:pt x="671285" y="1233714"/>
                  </a:cubicBezTo>
                  <a:cubicBezTo>
                    <a:pt x="533663" y="1325462"/>
                    <a:pt x="715332" y="1151306"/>
                    <a:pt x="544285" y="1288143"/>
                  </a:cubicBezTo>
                  <a:cubicBezTo>
                    <a:pt x="504214" y="1320200"/>
                    <a:pt x="478125" y="1368535"/>
                    <a:pt x="435428" y="1397000"/>
                  </a:cubicBezTo>
                  <a:cubicBezTo>
                    <a:pt x="310659" y="1480179"/>
                    <a:pt x="367943" y="1455780"/>
                    <a:pt x="272143" y="1487714"/>
                  </a:cubicBezTo>
                  <a:cubicBezTo>
                    <a:pt x="260048" y="1505857"/>
                    <a:pt x="251276" y="1526724"/>
                    <a:pt x="235857" y="1542143"/>
                  </a:cubicBezTo>
                  <a:cubicBezTo>
                    <a:pt x="126784" y="1651214"/>
                    <a:pt x="224960" y="1458702"/>
                    <a:pt x="72571" y="1687286"/>
                  </a:cubicBezTo>
                  <a:lnTo>
                    <a:pt x="0" y="1796143"/>
                  </a:lnTo>
                  <a:cubicBezTo>
                    <a:pt x="6048" y="1856619"/>
                    <a:pt x="-5233" y="1921469"/>
                    <a:pt x="18143" y="1977571"/>
                  </a:cubicBezTo>
                  <a:cubicBezTo>
                    <a:pt x="28545" y="2002536"/>
                    <a:pt x="67523" y="1999942"/>
                    <a:pt x="90714" y="2013857"/>
                  </a:cubicBezTo>
                  <a:cubicBezTo>
                    <a:pt x="128109" y="2036294"/>
                    <a:pt x="163285" y="2062238"/>
                    <a:pt x="199571" y="2086428"/>
                  </a:cubicBezTo>
                  <a:cubicBezTo>
                    <a:pt x="220920" y="2100660"/>
                    <a:pt x="233121" y="2125943"/>
                    <a:pt x="254000" y="2140857"/>
                  </a:cubicBezTo>
                  <a:cubicBezTo>
                    <a:pt x="276008" y="2156577"/>
                    <a:pt x="303380" y="2163228"/>
                    <a:pt x="326571" y="2177143"/>
                  </a:cubicBezTo>
                  <a:cubicBezTo>
                    <a:pt x="363966" y="2199580"/>
                    <a:pt x="435428" y="2249714"/>
                    <a:pt x="435428" y="2249714"/>
                  </a:cubicBezTo>
                  <a:cubicBezTo>
                    <a:pt x="572581" y="2478301"/>
                    <a:pt x="424475" y="2208406"/>
                    <a:pt x="508000" y="2431143"/>
                  </a:cubicBezTo>
                  <a:cubicBezTo>
                    <a:pt x="515656" y="2451559"/>
                    <a:pt x="534534" y="2466068"/>
                    <a:pt x="544285" y="2485571"/>
                  </a:cubicBezTo>
                  <a:cubicBezTo>
                    <a:pt x="558850" y="2514700"/>
                    <a:pt x="568476" y="2546048"/>
                    <a:pt x="580571" y="2576286"/>
                  </a:cubicBezTo>
                  <a:cubicBezTo>
                    <a:pt x="575028" y="2598459"/>
                    <a:pt x="546486" y="2728389"/>
                    <a:pt x="526143" y="2775857"/>
                  </a:cubicBezTo>
                  <a:cubicBezTo>
                    <a:pt x="515489" y="2800716"/>
                    <a:pt x="505577" y="2826420"/>
                    <a:pt x="489857" y="2848428"/>
                  </a:cubicBezTo>
                  <a:cubicBezTo>
                    <a:pt x="435905" y="2923961"/>
                    <a:pt x="443269" y="2883793"/>
                    <a:pt x="381000" y="2939143"/>
                  </a:cubicBezTo>
                  <a:cubicBezTo>
                    <a:pt x="342646" y="2973235"/>
                    <a:pt x="300608" y="3005303"/>
                    <a:pt x="272143" y="3048000"/>
                  </a:cubicBezTo>
                  <a:cubicBezTo>
                    <a:pt x="221624" y="3123777"/>
                    <a:pt x="251275" y="3087010"/>
                    <a:pt x="181428" y="3156857"/>
                  </a:cubicBezTo>
                  <a:cubicBezTo>
                    <a:pt x="175380" y="3175000"/>
                    <a:pt x="172921" y="3194767"/>
                    <a:pt x="163285" y="3211286"/>
                  </a:cubicBezTo>
                  <a:cubicBezTo>
                    <a:pt x="130324" y="3267790"/>
                    <a:pt x="54428" y="3374571"/>
                    <a:pt x="54428" y="3374571"/>
                  </a:cubicBezTo>
                  <a:cubicBezTo>
                    <a:pt x="19851" y="3478301"/>
                    <a:pt x="9584" y="3485279"/>
                    <a:pt x="54428" y="3646714"/>
                  </a:cubicBezTo>
                  <a:cubicBezTo>
                    <a:pt x="66100" y="3688733"/>
                    <a:pt x="107497" y="3716565"/>
                    <a:pt x="127000" y="3755571"/>
                  </a:cubicBezTo>
                  <a:cubicBezTo>
                    <a:pt x="139095" y="3779762"/>
                    <a:pt x="153789" y="3802819"/>
                    <a:pt x="163285" y="3828143"/>
                  </a:cubicBezTo>
                  <a:cubicBezTo>
                    <a:pt x="218829" y="3976263"/>
                    <a:pt x="119503" y="3831296"/>
                    <a:pt x="235857" y="4064000"/>
                  </a:cubicBezTo>
                  <a:cubicBezTo>
                    <a:pt x="247952" y="4088190"/>
                    <a:pt x="262900" y="4111154"/>
                    <a:pt x="272143" y="4136571"/>
                  </a:cubicBezTo>
                  <a:cubicBezTo>
                    <a:pt x="299275" y="4211183"/>
                    <a:pt x="317282" y="4293468"/>
                    <a:pt x="326571" y="4372428"/>
                  </a:cubicBezTo>
                  <a:cubicBezTo>
                    <a:pt x="334376" y="4438769"/>
                    <a:pt x="335886" y="4505788"/>
                    <a:pt x="344714" y="4572000"/>
                  </a:cubicBezTo>
                  <a:cubicBezTo>
                    <a:pt x="348010" y="4596716"/>
                    <a:pt x="347280" y="4625100"/>
                    <a:pt x="362857" y="4644571"/>
                  </a:cubicBezTo>
                  <a:cubicBezTo>
                    <a:pt x="374804" y="4659504"/>
                    <a:pt x="398897" y="4657460"/>
                    <a:pt x="417285" y="4662714"/>
                  </a:cubicBezTo>
                  <a:cubicBezTo>
                    <a:pt x="560262" y="4703565"/>
                    <a:pt x="489857" y="4641060"/>
                    <a:pt x="489857" y="4898571"/>
                  </a:cubicBezTo>
                  <a:lnTo>
                    <a:pt x="489857" y="4898571"/>
                  </a:lnTo>
                  <a:lnTo>
                    <a:pt x="489857" y="4898571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4946F31-B8DD-F043-A164-D0A43E524A58}"/>
                </a:ext>
              </a:extLst>
            </p:cNvPr>
            <p:cNvSpPr/>
            <p:nvPr/>
          </p:nvSpPr>
          <p:spPr>
            <a:xfrm flipH="1">
              <a:off x="5652998" y="780147"/>
              <a:ext cx="504689" cy="5050971"/>
            </a:xfrm>
            <a:custGeom>
              <a:avLst/>
              <a:gdLst>
                <a:gd name="connsiteX0" fmla="*/ 1124857 w 1124857"/>
                <a:gd name="connsiteY0" fmla="*/ 0 h 4898571"/>
                <a:gd name="connsiteX1" fmla="*/ 1124857 w 1124857"/>
                <a:gd name="connsiteY1" fmla="*/ 0 h 4898571"/>
                <a:gd name="connsiteX2" fmla="*/ 1052285 w 1124857"/>
                <a:gd name="connsiteY2" fmla="*/ 181428 h 4898571"/>
                <a:gd name="connsiteX3" fmla="*/ 1034143 w 1124857"/>
                <a:gd name="connsiteY3" fmla="*/ 235857 h 4898571"/>
                <a:gd name="connsiteX4" fmla="*/ 997857 w 1124857"/>
                <a:gd name="connsiteY4" fmla="*/ 290286 h 4898571"/>
                <a:gd name="connsiteX5" fmla="*/ 943428 w 1124857"/>
                <a:gd name="connsiteY5" fmla="*/ 399143 h 4898571"/>
                <a:gd name="connsiteX6" fmla="*/ 925285 w 1124857"/>
                <a:gd name="connsiteY6" fmla="*/ 471714 h 4898571"/>
                <a:gd name="connsiteX7" fmla="*/ 852714 w 1124857"/>
                <a:gd name="connsiteY7" fmla="*/ 616857 h 4898571"/>
                <a:gd name="connsiteX8" fmla="*/ 780143 w 1124857"/>
                <a:gd name="connsiteY8" fmla="*/ 743857 h 4898571"/>
                <a:gd name="connsiteX9" fmla="*/ 743857 w 1124857"/>
                <a:gd name="connsiteY9" fmla="*/ 889000 h 4898571"/>
                <a:gd name="connsiteX10" fmla="*/ 725714 w 1124857"/>
                <a:gd name="connsiteY10" fmla="*/ 1179286 h 4898571"/>
                <a:gd name="connsiteX11" fmla="*/ 671285 w 1124857"/>
                <a:gd name="connsiteY11" fmla="*/ 1233714 h 4898571"/>
                <a:gd name="connsiteX12" fmla="*/ 544285 w 1124857"/>
                <a:gd name="connsiteY12" fmla="*/ 1288143 h 4898571"/>
                <a:gd name="connsiteX13" fmla="*/ 435428 w 1124857"/>
                <a:gd name="connsiteY13" fmla="*/ 1397000 h 4898571"/>
                <a:gd name="connsiteX14" fmla="*/ 272143 w 1124857"/>
                <a:gd name="connsiteY14" fmla="*/ 1487714 h 4898571"/>
                <a:gd name="connsiteX15" fmla="*/ 235857 w 1124857"/>
                <a:gd name="connsiteY15" fmla="*/ 1542143 h 4898571"/>
                <a:gd name="connsiteX16" fmla="*/ 72571 w 1124857"/>
                <a:gd name="connsiteY16" fmla="*/ 1687286 h 4898571"/>
                <a:gd name="connsiteX17" fmla="*/ 0 w 1124857"/>
                <a:gd name="connsiteY17" fmla="*/ 1796143 h 4898571"/>
                <a:gd name="connsiteX18" fmla="*/ 18143 w 1124857"/>
                <a:gd name="connsiteY18" fmla="*/ 1977571 h 4898571"/>
                <a:gd name="connsiteX19" fmla="*/ 90714 w 1124857"/>
                <a:gd name="connsiteY19" fmla="*/ 2013857 h 4898571"/>
                <a:gd name="connsiteX20" fmla="*/ 199571 w 1124857"/>
                <a:gd name="connsiteY20" fmla="*/ 2086428 h 4898571"/>
                <a:gd name="connsiteX21" fmla="*/ 254000 w 1124857"/>
                <a:gd name="connsiteY21" fmla="*/ 2140857 h 4898571"/>
                <a:gd name="connsiteX22" fmla="*/ 326571 w 1124857"/>
                <a:gd name="connsiteY22" fmla="*/ 2177143 h 4898571"/>
                <a:gd name="connsiteX23" fmla="*/ 435428 w 1124857"/>
                <a:gd name="connsiteY23" fmla="*/ 2249714 h 4898571"/>
                <a:gd name="connsiteX24" fmla="*/ 508000 w 1124857"/>
                <a:gd name="connsiteY24" fmla="*/ 2431143 h 4898571"/>
                <a:gd name="connsiteX25" fmla="*/ 544285 w 1124857"/>
                <a:gd name="connsiteY25" fmla="*/ 2485571 h 4898571"/>
                <a:gd name="connsiteX26" fmla="*/ 580571 w 1124857"/>
                <a:gd name="connsiteY26" fmla="*/ 2576286 h 4898571"/>
                <a:gd name="connsiteX27" fmla="*/ 526143 w 1124857"/>
                <a:gd name="connsiteY27" fmla="*/ 2775857 h 4898571"/>
                <a:gd name="connsiteX28" fmla="*/ 489857 w 1124857"/>
                <a:gd name="connsiteY28" fmla="*/ 2848428 h 4898571"/>
                <a:gd name="connsiteX29" fmla="*/ 381000 w 1124857"/>
                <a:gd name="connsiteY29" fmla="*/ 2939143 h 4898571"/>
                <a:gd name="connsiteX30" fmla="*/ 272143 w 1124857"/>
                <a:gd name="connsiteY30" fmla="*/ 3048000 h 4898571"/>
                <a:gd name="connsiteX31" fmla="*/ 181428 w 1124857"/>
                <a:gd name="connsiteY31" fmla="*/ 3156857 h 4898571"/>
                <a:gd name="connsiteX32" fmla="*/ 163285 w 1124857"/>
                <a:gd name="connsiteY32" fmla="*/ 3211286 h 4898571"/>
                <a:gd name="connsiteX33" fmla="*/ 54428 w 1124857"/>
                <a:gd name="connsiteY33" fmla="*/ 3374571 h 4898571"/>
                <a:gd name="connsiteX34" fmla="*/ 54428 w 1124857"/>
                <a:gd name="connsiteY34" fmla="*/ 3646714 h 4898571"/>
                <a:gd name="connsiteX35" fmla="*/ 127000 w 1124857"/>
                <a:gd name="connsiteY35" fmla="*/ 3755571 h 4898571"/>
                <a:gd name="connsiteX36" fmla="*/ 163285 w 1124857"/>
                <a:gd name="connsiteY36" fmla="*/ 3828143 h 4898571"/>
                <a:gd name="connsiteX37" fmla="*/ 235857 w 1124857"/>
                <a:gd name="connsiteY37" fmla="*/ 4064000 h 4898571"/>
                <a:gd name="connsiteX38" fmla="*/ 272143 w 1124857"/>
                <a:gd name="connsiteY38" fmla="*/ 4136571 h 4898571"/>
                <a:gd name="connsiteX39" fmla="*/ 326571 w 1124857"/>
                <a:gd name="connsiteY39" fmla="*/ 4372428 h 4898571"/>
                <a:gd name="connsiteX40" fmla="*/ 344714 w 1124857"/>
                <a:gd name="connsiteY40" fmla="*/ 4572000 h 4898571"/>
                <a:gd name="connsiteX41" fmla="*/ 362857 w 1124857"/>
                <a:gd name="connsiteY41" fmla="*/ 4644571 h 4898571"/>
                <a:gd name="connsiteX42" fmla="*/ 417285 w 1124857"/>
                <a:gd name="connsiteY42" fmla="*/ 4662714 h 4898571"/>
                <a:gd name="connsiteX43" fmla="*/ 489857 w 1124857"/>
                <a:gd name="connsiteY43" fmla="*/ 4898571 h 4898571"/>
                <a:gd name="connsiteX44" fmla="*/ 489857 w 1124857"/>
                <a:gd name="connsiteY44" fmla="*/ 4898571 h 4898571"/>
                <a:gd name="connsiteX45" fmla="*/ 489857 w 1124857"/>
                <a:gd name="connsiteY45" fmla="*/ 4898571 h 489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24857" h="4898571">
                  <a:moveTo>
                    <a:pt x="1124857" y="0"/>
                  </a:moveTo>
                  <a:lnTo>
                    <a:pt x="1124857" y="0"/>
                  </a:lnTo>
                  <a:cubicBezTo>
                    <a:pt x="1100666" y="60476"/>
                    <a:pt x="1075667" y="120635"/>
                    <a:pt x="1052285" y="181428"/>
                  </a:cubicBezTo>
                  <a:cubicBezTo>
                    <a:pt x="1045420" y="199278"/>
                    <a:pt x="1042696" y="218752"/>
                    <a:pt x="1034143" y="235857"/>
                  </a:cubicBezTo>
                  <a:cubicBezTo>
                    <a:pt x="1024392" y="255360"/>
                    <a:pt x="1007609" y="270783"/>
                    <a:pt x="997857" y="290286"/>
                  </a:cubicBezTo>
                  <a:cubicBezTo>
                    <a:pt x="922741" y="440516"/>
                    <a:pt x="1047420" y="243155"/>
                    <a:pt x="943428" y="399143"/>
                  </a:cubicBezTo>
                  <a:cubicBezTo>
                    <a:pt x="937380" y="423333"/>
                    <a:pt x="934875" y="448697"/>
                    <a:pt x="925285" y="471714"/>
                  </a:cubicBezTo>
                  <a:cubicBezTo>
                    <a:pt x="904481" y="521645"/>
                    <a:pt x="869819" y="565541"/>
                    <a:pt x="852714" y="616857"/>
                  </a:cubicBezTo>
                  <a:cubicBezTo>
                    <a:pt x="825009" y="699972"/>
                    <a:pt x="846046" y="655986"/>
                    <a:pt x="780143" y="743857"/>
                  </a:cubicBezTo>
                  <a:cubicBezTo>
                    <a:pt x="768048" y="792238"/>
                    <a:pt x="746968" y="839227"/>
                    <a:pt x="743857" y="889000"/>
                  </a:cubicBezTo>
                  <a:cubicBezTo>
                    <a:pt x="737809" y="985762"/>
                    <a:pt x="745687" y="1084415"/>
                    <a:pt x="725714" y="1179286"/>
                  </a:cubicBezTo>
                  <a:cubicBezTo>
                    <a:pt x="720428" y="1204393"/>
                    <a:pt x="692634" y="1219482"/>
                    <a:pt x="671285" y="1233714"/>
                  </a:cubicBezTo>
                  <a:cubicBezTo>
                    <a:pt x="533663" y="1325462"/>
                    <a:pt x="715332" y="1151306"/>
                    <a:pt x="544285" y="1288143"/>
                  </a:cubicBezTo>
                  <a:cubicBezTo>
                    <a:pt x="504214" y="1320200"/>
                    <a:pt x="478125" y="1368535"/>
                    <a:pt x="435428" y="1397000"/>
                  </a:cubicBezTo>
                  <a:cubicBezTo>
                    <a:pt x="310659" y="1480179"/>
                    <a:pt x="367943" y="1455780"/>
                    <a:pt x="272143" y="1487714"/>
                  </a:cubicBezTo>
                  <a:cubicBezTo>
                    <a:pt x="260048" y="1505857"/>
                    <a:pt x="251276" y="1526724"/>
                    <a:pt x="235857" y="1542143"/>
                  </a:cubicBezTo>
                  <a:cubicBezTo>
                    <a:pt x="126784" y="1651214"/>
                    <a:pt x="224960" y="1458702"/>
                    <a:pt x="72571" y="1687286"/>
                  </a:cubicBezTo>
                  <a:lnTo>
                    <a:pt x="0" y="1796143"/>
                  </a:lnTo>
                  <a:cubicBezTo>
                    <a:pt x="6048" y="1856619"/>
                    <a:pt x="-5233" y="1921469"/>
                    <a:pt x="18143" y="1977571"/>
                  </a:cubicBezTo>
                  <a:cubicBezTo>
                    <a:pt x="28545" y="2002536"/>
                    <a:pt x="67523" y="1999942"/>
                    <a:pt x="90714" y="2013857"/>
                  </a:cubicBezTo>
                  <a:cubicBezTo>
                    <a:pt x="128109" y="2036294"/>
                    <a:pt x="163285" y="2062238"/>
                    <a:pt x="199571" y="2086428"/>
                  </a:cubicBezTo>
                  <a:cubicBezTo>
                    <a:pt x="220920" y="2100660"/>
                    <a:pt x="233121" y="2125943"/>
                    <a:pt x="254000" y="2140857"/>
                  </a:cubicBezTo>
                  <a:cubicBezTo>
                    <a:pt x="276008" y="2156577"/>
                    <a:pt x="303380" y="2163228"/>
                    <a:pt x="326571" y="2177143"/>
                  </a:cubicBezTo>
                  <a:cubicBezTo>
                    <a:pt x="363966" y="2199580"/>
                    <a:pt x="435428" y="2249714"/>
                    <a:pt x="435428" y="2249714"/>
                  </a:cubicBezTo>
                  <a:cubicBezTo>
                    <a:pt x="572581" y="2478301"/>
                    <a:pt x="424475" y="2208406"/>
                    <a:pt x="508000" y="2431143"/>
                  </a:cubicBezTo>
                  <a:cubicBezTo>
                    <a:pt x="515656" y="2451559"/>
                    <a:pt x="534534" y="2466068"/>
                    <a:pt x="544285" y="2485571"/>
                  </a:cubicBezTo>
                  <a:cubicBezTo>
                    <a:pt x="558850" y="2514700"/>
                    <a:pt x="568476" y="2546048"/>
                    <a:pt x="580571" y="2576286"/>
                  </a:cubicBezTo>
                  <a:cubicBezTo>
                    <a:pt x="575028" y="2598459"/>
                    <a:pt x="546486" y="2728389"/>
                    <a:pt x="526143" y="2775857"/>
                  </a:cubicBezTo>
                  <a:cubicBezTo>
                    <a:pt x="515489" y="2800716"/>
                    <a:pt x="505577" y="2826420"/>
                    <a:pt x="489857" y="2848428"/>
                  </a:cubicBezTo>
                  <a:cubicBezTo>
                    <a:pt x="435905" y="2923961"/>
                    <a:pt x="443269" y="2883793"/>
                    <a:pt x="381000" y="2939143"/>
                  </a:cubicBezTo>
                  <a:cubicBezTo>
                    <a:pt x="342646" y="2973235"/>
                    <a:pt x="300608" y="3005303"/>
                    <a:pt x="272143" y="3048000"/>
                  </a:cubicBezTo>
                  <a:cubicBezTo>
                    <a:pt x="221624" y="3123777"/>
                    <a:pt x="251275" y="3087010"/>
                    <a:pt x="181428" y="3156857"/>
                  </a:cubicBezTo>
                  <a:cubicBezTo>
                    <a:pt x="175380" y="3175000"/>
                    <a:pt x="172921" y="3194767"/>
                    <a:pt x="163285" y="3211286"/>
                  </a:cubicBezTo>
                  <a:cubicBezTo>
                    <a:pt x="130324" y="3267790"/>
                    <a:pt x="54428" y="3374571"/>
                    <a:pt x="54428" y="3374571"/>
                  </a:cubicBezTo>
                  <a:cubicBezTo>
                    <a:pt x="19851" y="3478301"/>
                    <a:pt x="9584" y="3485279"/>
                    <a:pt x="54428" y="3646714"/>
                  </a:cubicBezTo>
                  <a:cubicBezTo>
                    <a:pt x="66100" y="3688733"/>
                    <a:pt x="107497" y="3716565"/>
                    <a:pt x="127000" y="3755571"/>
                  </a:cubicBezTo>
                  <a:cubicBezTo>
                    <a:pt x="139095" y="3779762"/>
                    <a:pt x="153789" y="3802819"/>
                    <a:pt x="163285" y="3828143"/>
                  </a:cubicBezTo>
                  <a:cubicBezTo>
                    <a:pt x="218829" y="3976263"/>
                    <a:pt x="119503" y="3831296"/>
                    <a:pt x="235857" y="4064000"/>
                  </a:cubicBezTo>
                  <a:cubicBezTo>
                    <a:pt x="247952" y="4088190"/>
                    <a:pt x="262900" y="4111154"/>
                    <a:pt x="272143" y="4136571"/>
                  </a:cubicBezTo>
                  <a:cubicBezTo>
                    <a:pt x="299275" y="4211183"/>
                    <a:pt x="317282" y="4293468"/>
                    <a:pt x="326571" y="4372428"/>
                  </a:cubicBezTo>
                  <a:cubicBezTo>
                    <a:pt x="334376" y="4438769"/>
                    <a:pt x="335886" y="4505788"/>
                    <a:pt x="344714" y="4572000"/>
                  </a:cubicBezTo>
                  <a:cubicBezTo>
                    <a:pt x="348010" y="4596716"/>
                    <a:pt x="347280" y="4625100"/>
                    <a:pt x="362857" y="4644571"/>
                  </a:cubicBezTo>
                  <a:cubicBezTo>
                    <a:pt x="374804" y="4659504"/>
                    <a:pt x="398897" y="4657460"/>
                    <a:pt x="417285" y="4662714"/>
                  </a:cubicBezTo>
                  <a:cubicBezTo>
                    <a:pt x="560262" y="4703565"/>
                    <a:pt x="489857" y="4641060"/>
                    <a:pt x="489857" y="4898571"/>
                  </a:cubicBezTo>
                  <a:lnTo>
                    <a:pt x="489857" y="4898571"/>
                  </a:lnTo>
                  <a:lnTo>
                    <a:pt x="489857" y="4898571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29443AB-E406-7F46-B925-FEC2307C8158}"/>
                </a:ext>
              </a:extLst>
            </p:cNvPr>
            <p:cNvSpPr/>
            <p:nvPr/>
          </p:nvSpPr>
          <p:spPr>
            <a:xfrm rot="20113335">
              <a:off x="6325876" y="818851"/>
              <a:ext cx="620785" cy="5050971"/>
            </a:xfrm>
            <a:custGeom>
              <a:avLst/>
              <a:gdLst>
                <a:gd name="connsiteX0" fmla="*/ 1124857 w 1124857"/>
                <a:gd name="connsiteY0" fmla="*/ 0 h 4898571"/>
                <a:gd name="connsiteX1" fmla="*/ 1124857 w 1124857"/>
                <a:gd name="connsiteY1" fmla="*/ 0 h 4898571"/>
                <a:gd name="connsiteX2" fmla="*/ 1052285 w 1124857"/>
                <a:gd name="connsiteY2" fmla="*/ 181428 h 4898571"/>
                <a:gd name="connsiteX3" fmla="*/ 1034143 w 1124857"/>
                <a:gd name="connsiteY3" fmla="*/ 235857 h 4898571"/>
                <a:gd name="connsiteX4" fmla="*/ 997857 w 1124857"/>
                <a:gd name="connsiteY4" fmla="*/ 290286 h 4898571"/>
                <a:gd name="connsiteX5" fmla="*/ 943428 w 1124857"/>
                <a:gd name="connsiteY5" fmla="*/ 399143 h 4898571"/>
                <a:gd name="connsiteX6" fmla="*/ 925285 w 1124857"/>
                <a:gd name="connsiteY6" fmla="*/ 471714 h 4898571"/>
                <a:gd name="connsiteX7" fmla="*/ 852714 w 1124857"/>
                <a:gd name="connsiteY7" fmla="*/ 616857 h 4898571"/>
                <a:gd name="connsiteX8" fmla="*/ 780143 w 1124857"/>
                <a:gd name="connsiteY8" fmla="*/ 743857 h 4898571"/>
                <a:gd name="connsiteX9" fmla="*/ 743857 w 1124857"/>
                <a:gd name="connsiteY9" fmla="*/ 889000 h 4898571"/>
                <a:gd name="connsiteX10" fmla="*/ 725714 w 1124857"/>
                <a:gd name="connsiteY10" fmla="*/ 1179286 h 4898571"/>
                <a:gd name="connsiteX11" fmla="*/ 671285 w 1124857"/>
                <a:gd name="connsiteY11" fmla="*/ 1233714 h 4898571"/>
                <a:gd name="connsiteX12" fmla="*/ 544285 w 1124857"/>
                <a:gd name="connsiteY12" fmla="*/ 1288143 h 4898571"/>
                <a:gd name="connsiteX13" fmla="*/ 435428 w 1124857"/>
                <a:gd name="connsiteY13" fmla="*/ 1397000 h 4898571"/>
                <a:gd name="connsiteX14" fmla="*/ 272143 w 1124857"/>
                <a:gd name="connsiteY14" fmla="*/ 1487714 h 4898571"/>
                <a:gd name="connsiteX15" fmla="*/ 235857 w 1124857"/>
                <a:gd name="connsiteY15" fmla="*/ 1542143 h 4898571"/>
                <a:gd name="connsiteX16" fmla="*/ 72571 w 1124857"/>
                <a:gd name="connsiteY16" fmla="*/ 1687286 h 4898571"/>
                <a:gd name="connsiteX17" fmla="*/ 0 w 1124857"/>
                <a:gd name="connsiteY17" fmla="*/ 1796143 h 4898571"/>
                <a:gd name="connsiteX18" fmla="*/ 18143 w 1124857"/>
                <a:gd name="connsiteY18" fmla="*/ 1977571 h 4898571"/>
                <a:gd name="connsiteX19" fmla="*/ 90714 w 1124857"/>
                <a:gd name="connsiteY19" fmla="*/ 2013857 h 4898571"/>
                <a:gd name="connsiteX20" fmla="*/ 199571 w 1124857"/>
                <a:gd name="connsiteY20" fmla="*/ 2086428 h 4898571"/>
                <a:gd name="connsiteX21" fmla="*/ 254000 w 1124857"/>
                <a:gd name="connsiteY21" fmla="*/ 2140857 h 4898571"/>
                <a:gd name="connsiteX22" fmla="*/ 326571 w 1124857"/>
                <a:gd name="connsiteY22" fmla="*/ 2177143 h 4898571"/>
                <a:gd name="connsiteX23" fmla="*/ 435428 w 1124857"/>
                <a:gd name="connsiteY23" fmla="*/ 2249714 h 4898571"/>
                <a:gd name="connsiteX24" fmla="*/ 508000 w 1124857"/>
                <a:gd name="connsiteY24" fmla="*/ 2431143 h 4898571"/>
                <a:gd name="connsiteX25" fmla="*/ 544285 w 1124857"/>
                <a:gd name="connsiteY25" fmla="*/ 2485571 h 4898571"/>
                <a:gd name="connsiteX26" fmla="*/ 580571 w 1124857"/>
                <a:gd name="connsiteY26" fmla="*/ 2576286 h 4898571"/>
                <a:gd name="connsiteX27" fmla="*/ 526143 w 1124857"/>
                <a:gd name="connsiteY27" fmla="*/ 2775857 h 4898571"/>
                <a:gd name="connsiteX28" fmla="*/ 489857 w 1124857"/>
                <a:gd name="connsiteY28" fmla="*/ 2848428 h 4898571"/>
                <a:gd name="connsiteX29" fmla="*/ 381000 w 1124857"/>
                <a:gd name="connsiteY29" fmla="*/ 2939143 h 4898571"/>
                <a:gd name="connsiteX30" fmla="*/ 272143 w 1124857"/>
                <a:gd name="connsiteY30" fmla="*/ 3048000 h 4898571"/>
                <a:gd name="connsiteX31" fmla="*/ 181428 w 1124857"/>
                <a:gd name="connsiteY31" fmla="*/ 3156857 h 4898571"/>
                <a:gd name="connsiteX32" fmla="*/ 163285 w 1124857"/>
                <a:gd name="connsiteY32" fmla="*/ 3211286 h 4898571"/>
                <a:gd name="connsiteX33" fmla="*/ 54428 w 1124857"/>
                <a:gd name="connsiteY33" fmla="*/ 3374571 h 4898571"/>
                <a:gd name="connsiteX34" fmla="*/ 54428 w 1124857"/>
                <a:gd name="connsiteY34" fmla="*/ 3646714 h 4898571"/>
                <a:gd name="connsiteX35" fmla="*/ 127000 w 1124857"/>
                <a:gd name="connsiteY35" fmla="*/ 3755571 h 4898571"/>
                <a:gd name="connsiteX36" fmla="*/ 163285 w 1124857"/>
                <a:gd name="connsiteY36" fmla="*/ 3828143 h 4898571"/>
                <a:gd name="connsiteX37" fmla="*/ 235857 w 1124857"/>
                <a:gd name="connsiteY37" fmla="*/ 4064000 h 4898571"/>
                <a:gd name="connsiteX38" fmla="*/ 272143 w 1124857"/>
                <a:gd name="connsiteY38" fmla="*/ 4136571 h 4898571"/>
                <a:gd name="connsiteX39" fmla="*/ 326571 w 1124857"/>
                <a:gd name="connsiteY39" fmla="*/ 4372428 h 4898571"/>
                <a:gd name="connsiteX40" fmla="*/ 344714 w 1124857"/>
                <a:gd name="connsiteY40" fmla="*/ 4572000 h 4898571"/>
                <a:gd name="connsiteX41" fmla="*/ 362857 w 1124857"/>
                <a:gd name="connsiteY41" fmla="*/ 4644571 h 4898571"/>
                <a:gd name="connsiteX42" fmla="*/ 417285 w 1124857"/>
                <a:gd name="connsiteY42" fmla="*/ 4662714 h 4898571"/>
                <a:gd name="connsiteX43" fmla="*/ 489857 w 1124857"/>
                <a:gd name="connsiteY43" fmla="*/ 4898571 h 4898571"/>
                <a:gd name="connsiteX44" fmla="*/ 489857 w 1124857"/>
                <a:gd name="connsiteY44" fmla="*/ 4898571 h 4898571"/>
                <a:gd name="connsiteX45" fmla="*/ 489857 w 1124857"/>
                <a:gd name="connsiteY45" fmla="*/ 4898571 h 489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24857" h="4898571">
                  <a:moveTo>
                    <a:pt x="1124857" y="0"/>
                  </a:moveTo>
                  <a:lnTo>
                    <a:pt x="1124857" y="0"/>
                  </a:lnTo>
                  <a:cubicBezTo>
                    <a:pt x="1100666" y="60476"/>
                    <a:pt x="1075667" y="120635"/>
                    <a:pt x="1052285" y="181428"/>
                  </a:cubicBezTo>
                  <a:cubicBezTo>
                    <a:pt x="1045420" y="199278"/>
                    <a:pt x="1042696" y="218752"/>
                    <a:pt x="1034143" y="235857"/>
                  </a:cubicBezTo>
                  <a:cubicBezTo>
                    <a:pt x="1024392" y="255360"/>
                    <a:pt x="1007609" y="270783"/>
                    <a:pt x="997857" y="290286"/>
                  </a:cubicBezTo>
                  <a:cubicBezTo>
                    <a:pt x="922741" y="440516"/>
                    <a:pt x="1047420" y="243155"/>
                    <a:pt x="943428" y="399143"/>
                  </a:cubicBezTo>
                  <a:cubicBezTo>
                    <a:pt x="937380" y="423333"/>
                    <a:pt x="934875" y="448697"/>
                    <a:pt x="925285" y="471714"/>
                  </a:cubicBezTo>
                  <a:cubicBezTo>
                    <a:pt x="904481" y="521645"/>
                    <a:pt x="869819" y="565541"/>
                    <a:pt x="852714" y="616857"/>
                  </a:cubicBezTo>
                  <a:cubicBezTo>
                    <a:pt x="825009" y="699972"/>
                    <a:pt x="846046" y="655986"/>
                    <a:pt x="780143" y="743857"/>
                  </a:cubicBezTo>
                  <a:cubicBezTo>
                    <a:pt x="768048" y="792238"/>
                    <a:pt x="746968" y="839227"/>
                    <a:pt x="743857" y="889000"/>
                  </a:cubicBezTo>
                  <a:cubicBezTo>
                    <a:pt x="737809" y="985762"/>
                    <a:pt x="745687" y="1084415"/>
                    <a:pt x="725714" y="1179286"/>
                  </a:cubicBezTo>
                  <a:cubicBezTo>
                    <a:pt x="720428" y="1204393"/>
                    <a:pt x="692634" y="1219482"/>
                    <a:pt x="671285" y="1233714"/>
                  </a:cubicBezTo>
                  <a:cubicBezTo>
                    <a:pt x="533663" y="1325462"/>
                    <a:pt x="715332" y="1151306"/>
                    <a:pt x="544285" y="1288143"/>
                  </a:cubicBezTo>
                  <a:cubicBezTo>
                    <a:pt x="504214" y="1320200"/>
                    <a:pt x="478125" y="1368535"/>
                    <a:pt x="435428" y="1397000"/>
                  </a:cubicBezTo>
                  <a:cubicBezTo>
                    <a:pt x="310659" y="1480179"/>
                    <a:pt x="367943" y="1455780"/>
                    <a:pt x="272143" y="1487714"/>
                  </a:cubicBezTo>
                  <a:cubicBezTo>
                    <a:pt x="260048" y="1505857"/>
                    <a:pt x="251276" y="1526724"/>
                    <a:pt x="235857" y="1542143"/>
                  </a:cubicBezTo>
                  <a:cubicBezTo>
                    <a:pt x="126784" y="1651214"/>
                    <a:pt x="224960" y="1458702"/>
                    <a:pt x="72571" y="1687286"/>
                  </a:cubicBezTo>
                  <a:lnTo>
                    <a:pt x="0" y="1796143"/>
                  </a:lnTo>
                  <a:cubicBezTo>
                    <a:pt x="6048" y="1856619"/>
                    <a:pt x="-5233" y="1921469"/>
                    <a:pt x="18143" y="1977571"/>
                  </a:cubicBezTo>
                  <a:cubicBezTo>
                    <a:pt x="28545" y="2002536"/>
                    <a:pt x="67523" y="1999942"/>
                    <a:pt x="90714" y="2013857"/>
                  </a:cubicBezTo>
                  <a:cubicBezTo>
                    <a:pt x="128109" y="2036294"/>
                    <a:pt x="163285" y="2062238"/>
                    <a:pt x="199571" y="2086428"/>
                  </a:cubicBezTo>
                  <a:cubicBezTo>
                    <a:pt x="220920" y="2100660"/>
                    <a:pt x="233121" y="2125943"/>
                    <a:pt x="254000" y="2140857"/>
                  </a:cubicBezTo>
                  <a:cubicBezTo>
                    <a:pt x="276008" y="2156577"/>
                    <a:pt x="303380" y="2163228"/>
                    <a:pt x="326571" y="2177143"/>
                  </a:cubicBezTo>
                  <a:cubicBezTo>
                    <a:pt x="363966" y="2199580"/>
                    <a:pt x="435428" y="2249714"/>
                    <a:pt x="435428" y="2249714"/>
                  </a:cubicBezTo>
                  <a:cubicBezTo>
                    <a:pt x="572581" y="2478301"/>
                    <a:pt x="424475" y="2208406"/>
                    <a:pt x="508000" y="2431143"/>
                  </a:cubicBezTo>
                  <a:cubicBezTo>
                    <a:pt x="515656" y="2451559"/>
                    <a:pt x="534534" y="2466068"/>
                    <a:pt x="544285" y="2485571"/>
                  </a:cubicBezTo>
                  <a:cubicBezTo>
                    <a:pt x="558850" y="2514700"/>
                    <a:pt x="568476" y="2546048"/>
                    <a:pt x="580571" y="2576286"/>
                  </a:cubicBezTo>
                  <a:cubicBezTo>
                    <a:pt x="575028" y="2598459"/>
                    <a:pt x="546486" y="2728389"/>
                    <a:pt x="526143" y="2775857"/>
                  </a:cubicBezTo>
                  <a:cubicBezTo>
                    <a:pt x="515489" y="2800716"/>
                    <a:pt x="505577" y="2826420"/>
                    <a:pt x="489857" y="2848428"/>
                  </a:cubicBezTo>
                  <a:cubicBezTo>
                    <a:pt x="435905" y="2923961"/>
                    <a:pt x="443269" y="2883793"/>
                    <a:pt x="381000" y="2939143"/>
                  </a:cubicBezTo>
                  <a:cubicBezTo>
                    <a:pt x="342646" y="2973235"/>
                    <a:pt x="300608" y="3005303"/>
                    <a:pt x="272143" y="3048000"/>
                  </a:cubicBezTo>
                  <a:cubicBezTo>
                    <a:pt x="221624" y="3123777"/>
                    <a:pt x="251275" y="3087010"/>
                    <a:pt x="181428" y="3156857"/>
                  </a:cubicBezTo>
                  <a:cubicBezTo>
                    <a:pt x="175380" y="3175000"/>
                    <a:pt x="172921" y="3194767"/>
                    <a:pt x="163285" y="3211286"/>
                  </a:cubicBezTo>
                  <a:cubicBezTo>
                    <a:pt x="130324" y="3267790"/>
                    <a:pt x="54428" y="3374571"/>
                    <a:pt x="54428" y="3374571"/>
                  </a:cubicBezTo>
                  <a:cubicBezTo>
                    <a:pt x="19851" y="3478301"/>
                    <a:pt x="9584" y="3485279"/>
                    <a:pt x="54428" y="3646714"/>
                  </a:cubicBezTo>
                  <a:cubicBezTo>
                    <a:pt x="66100" y="3688733"/>
                    <a:pt x="107497" y="3716565"/>
                    <a:pt x="127000" y="3755571"/>
                  </a:cubicBezTo>
                  <a:cubicBezTo>
                    <a:pt x="139095" y="3779762"/>
                    <a:pt x="153789" y="3802819"/>
                    <a:pt x="163285" y="3828143"/>
                  </a:cubicBezTo>
                  <a:cubicBezTo>
                    <a:pt x="218829" y="3976263"/>
                    <a:pt x="119503" y="3831296"/>
                    <a:pt x="235857" y="4064000"/>
                  </a:cubicBezTo>
                  <a:cubicBezTo>
                    <a:pt x="247952" y="4088190"/>
                    <a:pt x="262900" y="4111154"/>
                    <a:pt x="272143" y="4136571"/>
                  </a:cubicBezTo>
                  <a:cubicBezTo>
                    <a:pt x="299275" y="4211183"/>
                    <a:pt x="317282" y="4293468"/>
                    <a:pt x="326571" y="4372428"/>
                  </a:cubicBezTo>
                  <a:cubicBezTo>
                    <a:pt x="334376" y="4438769"/>
                    <a:pt x="335886" y="4505788"/>
                    <a:pt x="344714" y="4572000"/>
                  </a:cubicBezTo>
                  <a:cubicBezTo>
                    <a:pt x="348010" y="4596716"/>
                    <a:pt x="347280" y="4625100"/>
                    <a:pt x="362857" y="4644571"/>
                  </a:cubicBezTo>
                  <a:cubicBezTo>
                    <a:pt x="374804" y="4659504"/>
                    <a:pt x="398897" y="4657460"/>
                    <a:pt x="417285" y="4662714"/>
                  </a:cubicBezTo>
                  <a:cubicBezTo>
                    <a:pt x="560262" y="4703565"/>
                    <a:pt x="489857" y="4641060"/>
                    <a:pt x="489857" y="4898571"/>
                  </a:cubicBezTo>
                  <a:lnTo>
                    <a:pt x="489857" y="4898571"/>
                  </a:lnTo>
                  <a:lnTo>
                    <a:pt x="489857" y="4898571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93BB8E4-A3BB-8348-A473-89A487EBFB22}"/>
                </a:ext>
              </a:extLst>
            </p:cNvPr>
            <p:cNvSpPr/>
            <p:nvPr/>
          </p:nvSpPr>
          <p:spPr>
            <a:xfrm rot="21163266">
              <a:off x="6478276" y="971251"/>
              <a:ext cx="620785" cy="5050971"/>
            </a:xfrm>
            <a:custGeom>
              <a:avLst/>
              <a:gdLst>
                <a:gd name="connsiteX0" fmla="*/ 1124857 w 1124857"/>
                <a:gd name="connsiteY0" fmla="*/ 0 h 4898571"/>
                <a:gd name="connsiteX1" fmla="*/ 1124857 w 1124857"/>
                <a:gd name="connsiteY1" fmla="*/ 0 h 4898571"/>
                <a:gd name="connsiteX2" fmla="*/ 1052285 w 1124857"/>
                <a:gd name="connsiteY2" fmla="*/ 181428 h 4898571"/>
                <a:gd name="connsiteX3" fmla="*/ 1034143 w 1124857"/>
                <a:gd name="connsiteY3" fmla="*/ 235857 h 4898571"/>
                <a:gd name="connsiteX4" fmla="*/ 997857 w 1124857"/>
                <a:gd name="connsiteY4" fmla="*/ 290286 h 4898571"/>
                <a:gd name="connsiteX5" fmla="*/ 943428 w 1124857"/>
                <a:gd name="connsiteY5" fmla="*/ 399143 h 4898571"/>
                <a:gd name="connsiteX6" fmla="*/ 925285 w 1124857"/>
                <a:gd name="connsiteY6" fmla="*/ 471714 h 4898571"/>
                <a:gd name="connsiteX7" fmla="*/ 852714 w 1124857"/>
                <a:gd name="connsiteY7" fmla="*/ 616857 h 4898571"/>
                <a:gd name="connsiteX8" fmla="*/ 780143 w 1124857"/>
                <a:gd name="connsiteY8" fmla="*/ 743857 h 4898571"/>
                <a:gd name="connsiteX9" fmla="*/ 743857 w 1124857"/>
                <a:gd name="connsiteY9" fmla="*/ 889000 h 4898571"/>
                <a:gd name="connsiteX10" fmla="*/ 725714 w 1124857"/>
                <a:gd name="connsiteY10" fmla="*/ 1179286 h 4898571"/>
                <a:gd name="connsiteX11" fmla="*/ 671285 w 1124857"/>
                <a:gd name="connsiteY11" fmla="*/ 1233714 h 4898571"/>
                <a:gd name="connsiteX12" fmla="*/ 544285 w 1124857"/>
                <a:gd name="connsiteY12" fmla="*/ 1288143 h 4898571"/>
                <a:gd name="connsiteX13" fmla="*/ 435428 w 1124857"/>
                <a:gd name="connsiteY13" fmla="*/ 1397000 h 4898571"/>
                <a:gd name="connsiteX14" fmla="*/ 272143 w 1124857"/>
                <a:gd name="connsiteY14" fmla="*/ 1487714 h 4898571"/>
                <a:gd name="connsiteX15" fmla="*/ 235857 w 1124857"/>
                <a:gd name="connsiteY15" fmla="*/ 1542143 h 4898571"/>
                <a:gd name="connsiteX16" fmla="*/ 72571 w 1124857"/>
                <a:gd name="connsiteY16" fmla="*/ 1687286 h 4898571"/>
                <a:gd name="connsiteX17" fmla="*/ 0 w 1124857"/>
                <a:gd name="connsiteY17" fmla="*/ 1796143 h 4898571"/>
                <a:gd name="connsiteX18" fmla="*/ 18143 w 1124857"/>
                <a:gd name="connsiteY18" fmla="*/ 1977571 h 4898571"/>
                <a:gd name="connsiteX19" fmla="*/ 90714 w 1124857"/>
                <a:gd name="connsiteY19" fmla="*/ 2013857 h 4898571"/>
                <a:gd name="connsiteX20" fmla="*/ 199571 w 1124857"/>
                <a:gd name="connsiteY20" fmla="*/ 2086428 h 4898571"/>
                <a:gd name="connsiteX21" fmla="*/ 254000 w 1124857"/>
                <a:gd name="connsiteY21" fmla="*/ 2140857 h 4898571"/>
                <a:gd name="connsiteX22" fmla="*/ 326571 w 1124857"/>
                <a:gd name="connsiteY22" fmla="*/ 2177143 h 4898571"/>
                <a:gd name="connsiteX23" fmla="*/ 435428 w 1124857"/>
                <a:gd name="connsiteY23" fmla="*/ 2249714 h 4898571"/>
                <a:gd name="connsiteX24" fmla="*/ 508000 w 1124857"/>
                <a:gd name="connsiteY24" fmla="*/ 2431143 h 4898571"/>
                <a:gd name="connsiteX25" fmla="*/ 544285 w 1124857"/>
                <a:gd name="connsiteY25" fmla="*/ 2485571 h 4898571"/>
                <a:gd name="connsiteX26" fmla="*/ 580571 w 1124857"/>
                <a:gd name="connsiteY26" fmla="*/ 2576286 h 4898571"/>
                <a:gd name="connsiteX27" fmla="*/ 526143 w 1124857"/>
                <a:gd name="connsiteY27" fmla="*/ 2775857 h 4898571"/>
                <a:gd name="connsiteX28" fmla="*/ 489857 w 1124857"/>
                <a:gd name="connsiteY28" fmla="*/ 2848428 h 4898571"/>
                <a:gd name="connsiteX29" fmla="*/ 381000 w 1124857"/>
                <a:gd name="connsiteY29" fmla="*/ 2939143 h 4898571"/>
                <a:gd name="connsiteX30" fmla="*/ 272143 w 1124857"/>
                <a:gd name="connsiteY30" fmla="*/ 3048000 h 4898571"/>
                <a:gd name="connsiteX31" fmla="*/ 181428 w 1124857"/>
                <a:gd name="connsiteY31" fmla="*/ 3156857 h 4898571"/>
                <a:gd name="connsiteX32" fmla="*/ 163285 w 1124857"/>
                <a:gd name="connsiteY32" fmla="*/ 3211286 h 4898571"/>
                <a:gd name="connsiteX33" fmla="*/ 54428 w 1124857"/>
                <a:gd name="connsiteY33" fmla="*/ 3374571 h 4898571"/>
                <a:gd name="connsiteX34" fmla="*/ 54428 w 1124857"/>
                <a:gd name="connsiteY34" fmla="*/ 3646714 h 4898571"/>
                <a:gd name="connsiteX35" fmla="*/ 127000 w 1124857"/>
                <a:gd name="connsiteY35" fmla="*/ 3755571 h 4898571"/>
                <a:gd name="connsiteX36" fmla="*/ 163285 w 1124857"/>
                <a:gd name="connsiteY36" fmla="*/ 3828143 h 4898571"/>
                <a:gd name="connsiteX37" fmla="*/ 235857 w 1124857"/>
                <a:gd name="connsiteY37" fmla="*/ 4064000 h 4898571"/>
                <a:gd name="connsiteX38" fmla="*/ 272143 w 1124857"/>
                <a:gd name="connsiteY38" fmla="*/ 4136571 h 4898571"/>
                <a:gd name="connsiteX39" fmla="*/ 326571 w 1124857"/>
                <a:gd name="connsiteY39" fmla="*/ 4372428 h 4898571"/>
                <a:gd name="connsiteX40" fmla="*/ 344714 w 1124857"/>
                <a:gd name="connsiteY40" fmla="*/ 4572000 h 4898571"/>
                <a:gd name="connsiteX41" fmla="*/ 362857 w 1124857"/>
                <a:gd name="connsiteY41" fmla="*/ 4644571 h 4898571"/>
                <a:gd name="connsiteX42" fmla="*/ 417285 w 1124857"/>
                <a:gd name="connsiteY42" fmla="*/ 4662714 h 4898571"/>
                <a:gd name="connsiteX43" fmla="*/ 489857 w 1124857"/>
                <a:gd name="connsiteY43" fmla="*/ 4898571 h 4898571"/>
                <a:gd name="connsiteX44" fmla="*/ 489857 w 1124857"/>
                <a:gd name="connsiteY44" fmla="*/ 4898571 h 4898571"/>
                <a:gd name="connsiteX45" fmla="*/ 489857 w 1124857"/>
                <a:gd name="connsiteY45" fmla="*/ 4898571 h 489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24857" h="4898571">
                  <a:moveTo>
                    <a:pt x="1124857" y="0"/>
                  </a:moveTo>
                  <a:lnTo>
                    <a:pt x="1124857" y="0"/>
                  </a:lnTo>
                  <a:cubicBezTo>
                    <a:pt x="1100666" y="60476"/>
                    <a:pt x="1075667" y="120635"/>
                    <a:pt x="1052285" y="181428"/>
                  </a:cubicBezTo>
                  <a:cubicBezTo>
                    <a:pt x="1045420" y="199278"/>
                    <a:pt x="1042696" y="218752"/>
                    <a:pt x="1034143" y="235857"/>
                  </a:cubicBezTo>
                  <a:cubicBezTo>
                    <a:pt x="1024392" y="255360"/>
                    <a:pt x="1007609" y="270783"/>
                    <a:pt x="997857" y="290286"/>
                  </a:cubicBezTo>
                  <a:cubicBezTo>
                    <a:pt x="922741" y="440516"/>
                    <a:pt x="1047420" y="243155"/>
                    <a:pt x="943428" y="399143"/>
                  </a:cubicBezTo>
                  <a:cubicBezTo>
                    <a:pt x="937380" y="423333"/>
                    <a:pt x="934875" y="448697"/>
                    <a:pt x="925285" y="471714"/>
                  </a:cubicBezTo>
                  <a:cubicBezTo>
                    <a:pt x="904481" y="521645"/>
                    <a:pt x="869819" y="565541"/>
                    <a:pt x="852714" y="616857"/>
                  </a:cubicBezTo>
                  <a:cubicBezTo>
                    <a:pt x="825009" y="699972"/>
                    <a:pt x="846046" y="655986"/>
                    <a:pt x="780143" y="743857"/>
                  </a:cubicBezTo>
                  <a:cubicBezTo>
                    <a:pt x="768048" y="792238"/>
                    <a:pt x="746968" y="839227"/>
                    <a:pt x="743857" y="889000"/>
                  </a:cubicBezTo>
                  <a:cubicBezTo>
                    <a:pt x="737809" y="985762"/>
                    <a:pt x="745687" y="1084415"/>
                    <a:pt x="725714" y="1179286"/>
                  </a:cubicBezTo>
                  <a:cubicBezTo>
                    <a:pt x="720428" y="1204393"/>
                    <a:pt x="692634" y="1219482"/>
                    <a:pt x="671285" y="1233714"/>
                  </a:cubicBezTo>
                  <a:cubicBezTo>
                    <a:pt x="533663" y="1325462"/>
                    <a:pt x="715332" y="1151306"/>
                    <a:pt x="544285" y="1288143"/>
                  </a:cubicBezTo>
                  <a:cubicBezTo>
                    <a:pt x="504214" y="1320200"/>
                    <a:pt x="478125" y="1368535"/>
                    <a:pt x="435428" y="1397000"/>
                  </a:cubicBezTo>
                  <a:cubicBezTo>
                    <a:pt x="310659" y="1480179"/>
                    <a:pt x="367943" y="1455780"/>
                    <a:pt x="272143" y="1487714"/>
                  </a:cubicBezTo>
                  <a:cubicBezTo>
                    <a:pt x="260048" y="1505857"/>
                    <a:pt x="251276" y="1526724"/>
                    <a:pt x="235857" y="1542143"/>
                  </a:cubicBezTo>
                  <a:cubicBezTo>
                    <a:pt x="126784" y="1651214"/>
                    <a:pt x="224960" y="1458702"/>
                    <a:pt x="72571" y="1687286"/>
                  </a:cubicBezTo>
                  <a:lnTo>
                    <a:pt x="0" y="1796143"/>
                  </a:lnTo>
                  <a:cubicBezTo>
                    <a:pt x="6048" y="1856619"/>
                    <a:pt x="-5233" y="1921469"/>
                    <a:pt x="18143" y="1977571"/>
                  </a:cubicBezTo>
                  <a:cubicBezTo>
                    <a:pt x="28545" y="2002536"/>
                    <a:pt x="67523" y="1999942"/>
                    <a:pt x="90714" y="2013857"/>
                  </a:cubicBezTo>
                  <a:cubicBezTo>
                    <a:pt x="128109" y="2036294"/>
                    <a:pt x="163285" y="2062238"/>
                    <a:pt x="199571" y="2086428"/>
                  </a:cubicBezTo>
                  <a:cubicBezTo>
                    <a:pt x="220920" y="2100660"/>
                    <a:pt x="233121" y="2125943"/>
                    <a:pt x="254000" y="2140857"/>
                  </a:cubicBezTo>
                  <a:cubicBezTo>
                    <a:pt x="276008" y="2156577"/>
                    <a:pt x="303380" y="2163228"/>
                    <a:pt x="326571" y="2177143"/>
                  </a:cubicBezTo>
                  <a:cubicBezTo>
                    <a:pt x="363966" y="2199580"/>
                    <a:pt x="435428" y="2249714"/>
                    <a:pt x="435428" y="2249714"/>
                  </a:cubicBezTo>
                  <a:cubicBezTo>
                    <a:pt x="572581" y="2478301"/>
                    <a:pt x="424475" y="2208406"/>
                    <a:pt x="508000" y="2431143"/>
                  </a:cubicBezTo>
                  <a:cubicBezTo>
                    <a:pt x="515656" y="2451559"/>
                    <a:pt x="534534" y="2466068"/>
                    <a:pt x="544285" y="2485571"/>
                  </a:cubicBezTo>
                  <a:cubicBezTo>
                    <a:pt x="558850" y="2514700"/>
                    <a:pt x="568476" y="2546048"/>
                    <a:pt x="580571" y="2576286"/>
                  </a:cubicBezTo>
                  <a:cubicBezTo>
                    <a:pt x="575028" y="2598459"/>
                    <a:pt x="546486" y="2728389"/>
                    <a:pt x="526143" y="2775857"/>
                  </a:cubicBezTo>
                  <a:cubicBezTo>
                    <a:pt x="515489" y="2800716"/>
                    <a:pt x="505577" y="2826420"/>
                    <a:pt x="489857" y="2848428"/>
                  </a:cubicBezTo>
                  <a:cubicBezTo>
                    <a:pt x="435905" y="2923961"/>
                    <a:pt x="443269" y="2883793"/>
                    <a:pt x="381000" y="2939143"/>
                  </a:cubicBezTo>
                  <a:cubicBezTo>
                    <a:pt x="342646" y="2973235"/>
                    <a:pt x="300608" y="3005303"/>
                    <a:pt x="272143" y="3048000"/>
                  </a:cubicBezTo>
                  <a:cubicBezTo>
                    <a:pt x="221624" y="3123777"/>
                    <a:pt x="251275" y="3087010"/>
                    <a:pt x="181428" y="3156857"/>
                  </a:cubicBezTo>
                  <a:cubicBezTo>
                    <a:pt x="175380" y="3175000"/>
                    <a:pt x="172921" y="3194767"/>
                    <a:pt x="163285" y="3211286"/>
                  </a:cubicBezTo>
                  <a:cubicBezTo>
                    <a:pt x="130324" y="3267790"/>
                    <a:pt x="54428" y="3374571"/>
                    <a:pt x="54428" y="3374571"/>
                  </a:cubicBezTo>
                  <a:cubicBezTo>
                    <a:pt x="19851" y="3478301"/>
                    <a:pt x="9584" y="3485279"/>
                    <a:pt x="54428" y="3646714"/>
                  </a:cubicBezTo>
                  <a:cubicBezTo>
                    <a:pt x="66100" y="3688733"/>
                    <a:pt x="107497" y="3716565"/>
                    <a:pt x="127000" y="3755571"/>
                  </a:cubicBezTo>
                  <a:cubicBezTo>
                    <a:pt x="139095" y="3779762"/>
                    <a:pt x="153789" y="3802819"/>
                    <a:pt x="163285" y="3828143"/>
                  </a:cubicBezTo>
                  <a:cubicBezTo>
                    <a:pt x="218829" y="3976263"/>
                    <a:pt x="119503" y="3831296"/>
                    <a:pt x="235857" y="4064000"/>
                  </a:cubicBezTo>
                  <a:cubicBezTo>
                    <a:pt x="247952" y="4088190"/>
                    <a:pt x="262900" y="4111154"/>
                    <a:pt x="272143" y="4136571"/>
                  </a:cubicBezTo>
                  <a:cubicBezTo>
                    <a:pt x="299275" y="4211183"/>
                    <a:pt x="317282" y="4293468"/>
                    <a:pt x="326571" y="4372428"/>
                  </a:cubicBezTo>
                  <a:cubicBezTo>
                    <a:pt x="334376" y="4438769"/>
                    <a:pt x="335886" y="4505788"/>
                    <a:pt x="344714" y="4572000"/>
                  </a:cubicBezTo>
                  <a:cubicBezTo>
                    <a:pt x="348010" y="4596716"/>
                    <a:pt x="347280" y="4625100"/>
                    <a:pt x="362857" y="4644571"/>
                  </a:cubicBezTo>
                  <a:cubicBezTo>
                    <a:pt x="374804" y="4659504"/>
                    <a:pt x="398897" y="4657460"/>
                    <a:pt x="417285" y="4662714"/>
                  </a:cubicBezTo>
                  <a:cubicBezTo>
                    <a:pt x="560262" y="4703565"/>
                    <a:pt x="489857" y="4641060"/>
                    <a:pt x="489857" y="4898571"/>
                  </a:cubicBezTo>
                  <a:lnTo>
                    <a:pt x="489857" y="4898571"/>
                  </a:lnTo>
                  <a:lnTo>
                    <a:pt x="489857" y="4898571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7CD9045-CF93-B945-A950-15AD2DB120D7}"/>
                </a:ext>
              </a:extLst>
            </p:cNvPr>
            <p:cNvSpPr/>
            <p:nvPr/>
          </p:nvSpPr>
          <p:spPr>
            <a:xfrm rot="20113335">
              <a:off x="6630676" y="724505"/>
              <a:ext cx="620785" cy="5050971"/>
            </a:xfrm>
            <a:custGeom>
              <a:avLst/>
              <a:gdLst>
                <a:gd name="connsiteX0" fmla="*/ 1124857 w 1124857"/>
                <a:gd name="connsiteY0" fmla="*/ 0 h 4898571"/>
                <a:gd name="connsiteX1" fmla="*/ 1124857 w 1124857"/>
                <a:gd name="connsiteY1" fmla="*/ 0 h 4898571"/>
                <a:gd name="connsiteX2" fmla="*/ 1052285 w 1124857"/>
                <a:gd name="connsiteY2" fmla="*/ 181428 h 4898571"/>
                <a:gd name="connsiteX3" fmla="*/ 1034143 w 1124857"/>
                <a:gd name="connsiteY3" fmla="*/ 235857 h 4898571"/>
                <a:gd name="connsiteX4" fmla="*/ 997857 w 1124857"/>
                <a:gd name="connsiteY4" fmla="*/ 290286 h 4898571"/>
                <a:gd name="connsiteX5" fmla="*/ 943428 w 1124857"/>
                <a:gd name="connsiteY5" fmla="*/ 399143 h 4898571"/>
                <a:gd name="connsiteX6" fmla="*/ 925285 w 1124857"/>
                <a:gd name="connsiteY6" fmla="*/ 471714 h 4898571"/>
                <a:gd name="connsiteX7" fmla="*/ 852714 w 1124857"/>
                <a:gd name="connsiteY7" fmla="*/ 616857 h 4898571"/>
                <a:gd name="connsiteX8" fmla="*/ 780143 w 1124857"/>
                <a:gd name="connsiteY8" fmla="*/ 743857 h 4898571"/>
                <a:gd name="connsiteX9" fmla="*/ 743857 w 1124857"/>
                <a:gd name="connsiteY9" fmla="*/ 889000 h 4898571"/>
                <a:gd name="connsiteX10" fmla="*/ 725714 w 1124857"/>
                <a:gd name="connsiteY10" fmla="*/ 1179286 h 4898571"/>
                <a:gd name="connsiteX11" fmla="*/ 671285 w 1124857"/>
                <a:gd name="connsiteY11" fmla="*/ 1233714 h 4898571"/>
                <a:gd name="connsiteX12" fmla="*/ 544285 w 1124857"/>
                <a:gd name="connsiteY12" fmla="*/ 1288143 h 4898571"/>
                <a:gd name="connsiteX13" fmla="*/ 435428 w 1124857"/>
                <a:gd name="connsiteY13" fmla="*/ 1397000 h 4898571"/>
                <a:gd name="connsiteX14" fmla="*/ 272143 w 1124857"/>
                <a:gd name="connsiteY14" fmla="*/ 1487714 h 4898571"/>
                <a:gd name="connsiteX15" fmla="*/ 235857 w 1124857"/>
                <a:gd name="connsiteY15" fmla="*/ 1542143 h 4898571"/>
                <a:gd name="connsiteX16" fmla="*/ 72571 w 1124857"/>
                <a:gd name="connsiteY16" fmla="*/ 1687286 h 4898571"/>
                <a:gd name="connsiteX17" fmla="*/ 0 w 1124857"/>
                <a:gd name="connsiteY17" fmla="*/ 1796143 h 4898571"/>
                <a:gd name="connsiteX18" fmla="*/ 18143 w 1124857"/>
                <a:gd name="connsiteY18" fmla="*/ 1977571 h 4898571"/>
                <a:gd name="connsiteX19" fmla="*/ 90714 w 1124857"/>
                <a:gd name="connsiteY19" fmla="*/ 2013857 h 4898571"/>
                <a:gd name="connsiteX20" fmla="*/ 199571 w 1124857"/>
                <a:gd name="connsiteY20" fmla="*/ 2086428 h 4898571"/>
                <a:gd name="connsiteX21" fmla="*/ 254000 w 1124857"/>
                <a:gd name="connsiteY21" fmla="*/ 2140857 h 4898571"/>
                <a:gd name="connsiteX22" fmla="*/ 326571 w 1124857"/>
                <a:gd name="connsiteY22" fmla="*/ 2177143 h 4898571"/>
                <a:gd name="connsiteX23" fmla="*/ 435428 w 1124857"/>
                <a:gd name="connsiteY23" fmla="*/ 2249714 h 4898571"/>
                <a:gd name="connsiteX24" fmla="*/ 508000 w 1124857"/>
                <a:gd name="connsiteY24" fmla="*/ 2431143 h 4898571"/>
                <a:gd name="connsiteX25" fmla="*/ 544285 w 1124857"/>
                <a:gd name="connsiteY25" fmla="*/ 2485571 h 4898571"/>
                <a:gd name="connsiteX26" fmla="*/ 580571 w 1124857"/>
                <a:gd name="connsiteY26" fmla="*/ 2576286 h 4898571"/>
                <a:gd name="connsiteX27" fmla="*/ 526143 w 1124857"/>
                <a:gd name="connsiteY27" fmla="*/ 2775857 h 4898571"/>
                <a:gd name="connsiteX28" fmla="*/ 489857 w 1124857"/>
                <a:gd name="connsiteY28" fmla="*/ 2848428 h 4898571"/>
                <a:gd name="connsiteX29" fmla="*/ 381000 w 1124857"/>
                <a:gd name="connsiteY29" fmla="*/ 2939143 h 4898571"/>
                <a:gd name="connsiteX30" fmla="*/ 272143 w 1124857"/>
                <a:gd name="connsiteY30" fmla="*/ 3048000 h 4898571"/>
                <a:gd name="connsiteX31" fmla="*/ 181428 w 1124857"/>
                <a:gd name="connsiteY31" fmla="*/ 3156857 h 4898571"/>
                <a:gd name="connsiteX32" fmla="*/ 163285 w 1124857"/>
                <a:gd name="connsiteY32" fmla="*/ 3211286 h 4898571"/>
                <a:gd name="connsiteX33" fmla="*/ 54428 w 1124857"/>
                <a:gd name="connsiteY33" fmla="*/ 3374571 h 4898571"/>
                <a:gd name="connsiteX34" fmla="*/ 54428 w 1124857"/>
                <a:gd name="connsiteY34" fmla="*/ 3646714 h 4898571"/>
                <a:gd name="connsiteX35" fmla="*/ 127000 w 1124857"/>
                <a:gd name="connsiteY35" fmla="*/ 3755571 h 4898571"/>
                <a:gd name="connsiteX36" fmla="*/ 163285 w 1124857"/>
                <a:gd name="connsiteY36" fmla="*/ 3828143 h 4898571"/>
                <a:gd name="connsiteX37" fmla="*/ 235857 w 1124857"/>
                <a:gd name="connsiteY37" fmla="*/ 4064000 h 4898571"/>
                <a:gd name="connsiteX38" fmla="*/ 272143 w 1124857"/>
                <a:gd name="connsiteY38" fmla="*/ 4136571 h 4898571"/>
                <a:gd name="connsiteX39" fmla="*/ 326571 w 1124857"/>
                <a:gd name="connsiteY39" fmla="*/ 4372428 h 4898571"/>
                <a:gd name="connsiteX40" fmla="*/ 344714 w 1124857"/>
                <a:gd name="connsiteY40" fmla="*/ 4572000 h 4898571"/>
                <a:gd name="connsiteX41" fmla="*/ 362857 w 1124857"/>
                <a:gd name="connsiteY41" fmla="*/ 4644571 h 4898571"/>
                <a:gd name="connsiteX42" fmla="*/ 417285 w 1124857"/>
                <a:gd name="connsiteY42" fmla="*/ 4662714 h 4898571"/>
                <a:gd name="connsiteX43" fmla="*/ 489857 w 1124857"/>
                <a:gd name="connsiteY43" fmla="*/ 4898571 h 4898571"/>
                <a:gd name="connsiteX44" fmla="*/ 489857 w 1124857"/>
                <a:gd name="connsiteY44" fmla="*/ 4898571 h 4898571"/>
                <a:gd name="connsiteX45" fmla="*/ 489857 w 1124857"/>
                <a:gd name="connsiteY45" fmla="*/ 4898571 h 489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24857" h="4898571">
                  <a:moveTo>
                    <a:pt x="1124857" y="0"/>
                  </a:moveTo>
                  <a:lnTo>
                    <a:pt x="1124857" y="0"/>
                  </a:lnTo>
                  <a:cubicBezTo>
                    <a:pt x="1100666" y="60476"/>
                    <a:pt x="1075667" y="120635"/>
                    <a:pt x="1052285" y="181428"/>
                  </a:cubicBezTo>
                  <a:cubicBezTo>
                    <a:pt x="1045420" y="199278"/>
                    <a:pt x="1042696" y="218752"/>
                    <a:pt x="1034143" y="235857"/>
                  </a:cubicBezTo>
                  <a:cubicBezTo>
                    <a:pt x="1024392" y="255360"/>
                    <a:pt x="1007609" y="270783"/>
                    <a:pt x="997857" y="290286"/>
                  </a:cubicBezTo>
                  <a:cubicBezTo>
                    <a:pt x="922741" y="440516"/>
                    <a:pt x="1047420" y="243155"/>
                    <a:pt x="943428" y="399143"/>
                  </a:cubicBezTo>
                  <a:cubicBezTo>
                    <a:pt x="937380" y="423333"/>
                    <a:pt x="934875" y="448697"/>
                    <a:pt x="925285" y="471714"/>
                  </a:cubicBezTo>
                  <a:cubicBezTo>
                    <a:pt x="904481" y="521645"/>
                    <a:pt x="869819" y="565541"/>
                    <a:pt x="852714" y="616857"/>
                  </a:cubicBezTo>
                  <a:cubicBezTo>
                    <a:pt x="825009" y="699972"/>
                    <a:pt x="846046" y="655986"/>
                    <a:pt x="780143" y="743857"/>
                  </a:cubicBezTo>
                  <a:cubicBezTo>
                    <a:pt x="768048" y="792238"/>
                    <a:pt x="746968" y="839227"/>
                    <a:pt x="743857" y="889000"/>
                  </a:cubicBezTo>
                  <a:cubicBezTo>
                    <a:pt x="737809" y="985762"/>
                    <a:pt x="745687" y="1084415"/>
                    <a:pt x="725714" y="1179286"/>
                  </a:cubicBezTo>
                  <a:cubicBezTo>
                    <a:pt x="720428" y="1204393"/>
                    <a:pt x="692634" y="1219482"/>
                    <a:pt x="671285" y="1233714"/>
                  </a:cubicBezTo>
                  <a:cubicBezTo>
                    <a:pt x="533663" y="1325462"/>
                    <a:pt x="715332" y="1151306"/>
                    <a:pt x="544285" y="1288143"/>
                  </a:cubicBezTo>
                  <a:cubicBezTo>
                    <a:pt x="504214" y="1320200"/>
                    <a:pt x="478125" y="1368535"/>
                    <a:pt x="435428" y="1397000"/>
                  </a:cubicBezTo>
                  <a:cubicBezTo>
                    <a:pt x="310659" y="1480179"/>
                    <a:pt x="367943" y="1455780"/>
                    <a:pt x="272143" y="1487714"/>
                  </a:cubicBezTo>
                  <a:cubicBezTo>
                    <a:pt x="260048" y="1505857"/>
                    <a:pt x="251276" y="1526724"/>
                    <a:pt x="235857" y="1542143"/>
                  </a:cubicBezTo>
                  <a:cubicBezTo>
                    <a:pt x="126784" y="1651214"/>
                    <a:pt x="224960" y="1458702"/>
                    <a:pt x="72571" y="1687286"/>
                  </a:cubicBezTo>
                  <a:lnTo>
                    <a:pt x="0" y="1796143"/>
                  </a:lnTo>
                  <a:cubicBezTo>
                    <a:pt x="6048" y="1856619"/>
                    <a:pt x="-5233" y="1921469"/>
                    <a:pt x="18143" y="1977571"/>
                  </a:cubicBezTo>
                  <a:cubicBezTo>
                    <a:pt x="28545" y="2002536"/>
                    <a:pt x="67523" y="1999942"/>
                    <a:pt x="90714" y="2013857"/>
                  </a:cubicBezTo>
                  <a:cubicBezTo>
                    <a:pt x="128109" y="2036294"/>
                    <a:pt x="163285" y="2062238"/>
                    <a:pt x="199571" y="2086428"/>
                  </a:cubicBezTo>
                  <a:cubicBezTo>
                    <a:pt x="220920" y="2100660"/>
                    <a:pt x="233121" y="2125943"/>
                    <a:pt x="254000" y="2140857"/>
                  </a:cubicBezTo>
                  <a:cubicBezTo>
                    <a:pt x="276008" y="2156577"/>
                    <a:pt x="303380" y="2163228"/>
                    <a:pt x="326571" y="2177143"/>
                  </a:cubicBezTo>
                  <a:cubicBezTo>
                    <a:pt x="363966" y="2199580"/>
                    <a:pt x="435428" y="2249714"/>
                    <a:pt x="435428" y="2249714"/>
                  </a:cubicBezTo>
                  <a:cubicBezTo>
                    <a:pt x="572581" y="2478301"/>
                    <a:pt x="424475" y="2208406"/>
                    <a:pt x="508000" y="2431143"/>
                  </a:cubicBezTo>
                  <a:cubicBezTo>
                    <a:pt x="515656" y="2451559"/>
                    <a:pt x="534534" y="2466068"/>
                    <a:pt x="544285" y="2485571"/>
                  </a:cubicBezTo>
                  <a:cubicBezTo>
                    <a:pt x="558850" y="2514700"/>
                    <a:pt x="568476" y="2546048"/>
                    <a:pt x="580571" y="2576286"/>
                  </a:cubicBezTo>
                  <a:cubicBezTo>
                    <a:pt x="575028" y="2598459"/>
                    <a:pt x="546486" y="2728389"/>
                    <a:pt x="526143" y="2775857"/>
                  </a:cubicBezTo>
                  <a:cubicBezTo>
                    <a:pt x="515489" y="2800716"/>
                    <a:pt x="505577" y="2826420"/>
                    <a:pt x="489857" y="2848428"/>
                  </a:cubicBezTo>
                  <a:cubicBezTo>
                    <a:pt x="435905" y="2923961"/>
                    <a:pt x="443269" y="2883793"/>
                    <a:pt x="381000" y="2939143"/>
                  </a:cubicBezTo>
                  <a:cubicBezTo>
                    <a:pt x="342646" y="2973235"/>
                    <a:pt x="300608" y="3005303"/>
                    <a:pt x="272143" y="3048000"/>
                  </a:cubicBezTo>
                  <a:cubicBezTo>
                    <a:pt x="221624" y="3123777"/>
                    <a:pt x="251275" y="3087010"/>
                    <a:pt x="181428" y="3156857"/>
                  </a:cubicBezTo>
                  <a:cubicBezTo>
                    <a:pt x="175380" y="3175000"/>
                    <a:pt x="172921" y="3194767"/>
                    <a:pt x="163285" y="3211286"/>
                  </a:cubicBezTo>
                  <a:cubicBezTo>
                    <a:pt x="130324" y="3267790"/>
                    <a:pt x="54428" y="3374571"/>
                    <a:pt x="54428" y="3374571"/>
                  </a:cubicBezTo>
                  <a:cubicBezTo>
                    <a:pt x="19851" y="3478301"/>
                    <a:pt x="9584" y="3485279"/>
                    <a:pt x="54428" y="3646714"/>
                  </a:cubicBezTo>
                  <a:cubicBezTo>
                    <a:pt x="66100" y="3688733"/>
                    <a:pt x="107497" y="3716565"/>
                    <a:pt x="127000" y="3755571"/>
                  </a:cubicBezTo>
                  <a:cubicBezTo>
                    <a:pt x="139095" y="3779762"/>
                    <a:pt x="153789" y="3802819"/>
                    <a:pt x="163285" y="3828143"/>
                  </a:cubicBezTo>
                  <a:cubicBezTo>
                    <a:pt x="218829" y="3976263"/>
                    <a:pt x="119503" y="3831296"/>
                    <a:pt x="235857" y="4064000"/>
                  </a:cubicBezTo>
                  <a:cubicBezTo>
                    <a:pt x="247952" y="4088190"/>
                    <a:pt x="262900" y="4111154"/>
                    <a:pt x="272143" y="4136571"/>
                  </a:cubicBezTo>
                  <a:cubicBezTo>
                    <a:pt x="299275" y="4211183"/>
                    <a:pt x="317282" y="4293468"/>
                    <a:pt x="326571" y="4372428"/>
                  </a:cubicBezTo>
                  <a:cubicBezTo>
                    <a:pt x="334376" y="4438769"/>
                    <a:pt x="335886" y="4505788"/>
                    <a:pt x="344714" y="4572000"/>
                  </a:cubicBezTo>
                  <a:cubicBezTo>
                    <a:pt x="348010" y="4596716"/>
                    <a:pt x="347280" y="4625100"/>
                    <a:pt x="362857" y="4644571"/>
                  </a:cubicBezTo>
                  <a:cubicBezTo>
                    <a:pt x="374804" y="4659504"/>
                    <a:pt x="398897" y="4657460"/>
                    <a:pt x="417285" y="4662714"/>
                  </a:cubicBezTo>
                  <a:cubicBezTo>
                    <a:pt x="560262" y="4703565"/>
                    <a:pt x="489857" y="4641060"/>
                    <a:pt x="489857" y="4898571"/>
                  </a:cubicBezTo>
                  <a:lnTo>
                    <a:pt x="489857" y="4898571"/>
                  </a:lnTo>
                  <a:lnTo>
                    <a:pt x="489857" y="4898571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AE3C088-3FD9-C048-9EF1-4AAD7FDF15DB}"/>
                </a:ext>
              </a:extLst>
            </p:cNvPr>
            <p:cNvSpPr/>
            <p:nvPr/>
          </p:nvSpPr>
          <p:spPr>
            <a:xfrm>
              <a:off x="6059715" y="562433"/>
              <a:ext cx="471715" cy="5188857"/>
            </a:xfrm>
            <a:custGeom>
              <a:avLst/>
              <a:gdLst>
                <a:gd name="connsiteX0" fmla="*/ 471715 w 471715"/>
                <a:gd name="connsiteY0" fmla="*/ 5188857 h 5188857"/>
                <a:gd name="connsiteX1" fmla="*/ 471715 w 471715"/>
                <a:gd name="connsiteY1" fmla="*/ 5188857 h 5188857"/>
                <a:gd name="connsiteX2" fmla="*/ 453572 w 471715"/>
                <a:gd name="connsiteY2" fmla="*/ 4118428 h 5188857"/>
                <a:gd name="connsiteX3" fmla="*/ 435429 w 471715"/>
                <a:gd name="connsiteY3" fmla="*/ 3955142 h 5188857"/>
                <a:gd name="connsiteX4" fmla="*/ 417286 w 471715"/>
                <a:gd name="connsiteY4" fmla="*/ 3900714 h 5188857"/>
                <a:gd name="connsiteX5" fmla="*/ 399143 w 471715"/>
                <a:gd name="connsiteY5" fmla="*/ 3646714 h 5188857"/>
                <a:gd name="connsiteX6" fmla="*/ 381000 w 471715"/>
                <a:gd name="connsiteY6" fmla="*/ 3320142 h 5188857"/>
                <a:gd name="connsiteX7" fmla="*/ 344715 w 471715"/>
                <a:gd name="connsiteY7" fmla="*/ 3175000 h 5188857"/>
                <a:gd name="connsiteX8" fmla="*/ 326572 w 471715"/>
                <a:gd name="connsiteY8" fmla="*/ 3084285 h 5188857"/>
                <a:gd name="connsiteX9" fmla="*/ 272143 w 471715"/>
                <a:gd name="connsiteY9" fmla="*/ 3011714 h 5188857"/>
                <a:gd name="connsiteX10" fmla="*/ 254000 w 471715"/>
                <a:gd name="connsiteY10" fmla="*/ 2249714 h 5188857"/>
                <a:gd name="connsiteX11" fmla="*/ 235857 w 471715"/>
                <a:gd name="connsiteY11" fmla="*/ 2159000 h 5188857"/>
                <a:gd name="connsiteX12" fmla="*/ 199572 w 471715"/>
                <a:gd name="connsiteY12" fmla="*/ 1487714 h 5188857"/>
                <a:gd name="connsiteX13" fmla="*/ 163286 w 471715"/>
                <a:gd name="connsiteY13" fmla="*/ 1288142 h 5188857"/>
                <a:gd name="connsiteX14" fmla="*/ 145143 w 471715"/>
                <a:gd name="connsiteY14" fmla="*/ 1143000 h 5188857"/>
                <a:gd name="connsiteX15" fmla="*/ 108857 w 471715"/>
                <a:gd name="connsiteY15" fmla="*/ 925285 h 5188857"/>
                <a:gd name="connsiteX16" fmla="*/ 90715 w 471715"/>
                <a:gd name="connsiteY16" fmla="*/ 762000 h 5188857"/>
                <a:gd name="connsiteX17" fmla="*/ 72572 w 471715"/>
                <a:gd name="connsiteY17" fmla="*/ 689428 h 5188857"/>
                <a:gd name="connsiteX18" fmla="*/ 36286 w 471715"/>
                <a:gd name="connsiteY18" fmla="*/ 508000 h 5188857"/>
                <a:gd name="connsiteX19" fmla="*/ 0 w 471715"/>
                <a:gd name="connsiteY19" fmla="*/ 326571 h 5188857"/>
                <a:gd name="connsiteX20" fmla="*/ 18143 w 471715"/>
                <a:gd name="connsiteY20" fmla="*/ 0 h 5188857"/>
                <a:gd name="connsiteX21" fmla="*/ 18143 w 471715"/>
                <a:gd name="connsiteY21" fmla="*/ 0 h 518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1715" h="5188857">
                  <a:moveTo>
                    <a:pt x="471715" y="5188857"/>
                  </a:moveTo>
                  <a:lnTo>
                    <a:pt x="471715" y="5188857"/>
                  </a:lnTo>
                  <a:cubicBezTo>
                    <a:pt x="465667" y="4832047"/>
                    <a:pt x="464063" y="4475135"/>
                    <a:pt x="453572" y="4118428"/>
                  </a:cubicBezTo>
                  <a:cubicBezTo>
                    <a:pt x="451962" y="4063688"/>
                    <a:pt x="444432" y="4009160"/>
                    <a:pt x="435429" y="3955142"/>
                  </a:cubicBezTo>
                  <a:cubicBezTo>
                    <a:pt x="432285" y="3936278"/>
                    <a:pt x="423334" y="3918857"/>
                    <a:pt x="417286" y="3900714"/>
                  </a:cubicBezTo>
                  <a:cubicBezTo>
                    <a:pt x="411238" y="3816047"/>
                    <a:pt x="404438" y="3731431"/>
                    <a:pt x="399143" y="3646714"/>
                  </a:cubicBezTo>
                  <a:cubicBezTo>
                    <a:pt x="392342" y="3537901"/>
                    <a:pt x="390445" y="3428757"/>
                    <a:pt x="381000" y="3320142"/>
                  </a:cubicBezTo>
                  <a:cubicBezTo>
                    <a:pt x="372084" y="3217612"/>
                    <a:pt x="364560" y="3254380"/>
                    <a:pt x="344715" y="3175000"/>
                  </a:cubicBezTo>
                  <a:cubicBezTo>
                    <a:pt x="337236" y="3145084"/>
                    <a:pt x="339096" y="3112464"/>
                    <a:pt x="326572" y="3084285"/>
                  </a:cubicBezTo>
                  <a:cubicBezTo>
                    <a:pt x="314291" y="3056653"/>
                    <a:pt x="290286" y="3035904"/>
                    <a:pt x="272143" y="3011714"/>
                  </a:cubicBezTo>
                  <a:cubicBezTo>
                    <a:pt x="266095" y="2757714"/>
                    <a:pt x="264802" y="2503556"/>
                    <a:pt x="254000" y="2249714"/>
                  </a:cubicBezTo>
                  <a:cubicBezTo>
                    <a:pt x="252689" y="2218905"/>
                    <a:pt x="237781" y="2189777"/>
                    <a:pt x="235857" y="2159000"/>
                  </a:cubicBezTo>
                  <a:cubicBezTo>
                    <a:pt x="196632" y="1531394"/>
                    <a:pt x="240979" y="1860374"/>
                    <a:pt x="199572" y="1487714"/>
                  </a:cubicBezTo>
                  <a:cubicBezTo>
                    <a:pt x="182476" y="1333852"/>
                    <a:pt x="195506" y="1384803"/>
                    <a:pt x="163286" y="1288142"/>
                  </a:cubicBezTo>
                  <a:cubicBezTo>
                    <a:pt x="157238" y="1239761"/>
                    <a:pt x="152376" y="1191218"/>
                    <a:pt x="145143" y="1143000"/>
                  </a:cubicBezTo>
                  <a:cubicBezTo>
                    <a:pt x="134229" y="1070241"/>
                    <a:pt x="116981" y="998408"/>
                    <a:pt x="108857" y="925285"/>
                  </a:cubicBezTo>
                  <a:cubicBezTo>
                    <a:pt x="102810" y="870857"/>
                    <a:pt x="99042" y="816126"/>
                    <a:pt x="90715" y="762000"/>
                  </a:cubicBezTo>
                  <a:cubicBezTo>
                    <a:pt x="86923" y="737355"/>
                    <a:pt x="77797" y="713810"/>
                    <a:pt x="72572" y="689428"/>
                  </a:cubicBezTo>
                  <a:cubicBezTo>
                    <a:pt x="59649" y="629123"/>
                    <a:pt x="45008" y="569054"/>
                    <a:pt x="36286" y="508000"/>
                  </a:cubicBezTo>
                  <a:cubicBezTo>
                    <a:pt x="15438" y="362068"/>
                    <a:pt x="31666" y="421569"/>
                    <a:pt x="0" y="326571"/>
                  </a:cubicBezTo>
                  <a:cubicBezTo>
                    <a:pt x="21156" y="72697"/>
                    <a:pt x="18143" y="181680"/>
                    <a:pt x="18143" y="0"/>
                  </a:cubicBezTo>
                  <a:lnTo>
                    <a:pt x="18143" y="0"/>
                  </a:lnTo>
                </a:path>
              </a:pathLst>
            </a:cu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559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FDEC6-9CCA-A146-A921-F7B3FAE9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300" y="2205655"/>
            <a:ext cx="3927137" cy="3676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29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What is bagging?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FF7B07-00B9-BE4A-B5BA-0ADD5ABEE9C7}"/>
              </a:ext>
            </a:extLst>
          </p:cNvPr>
          <p:cNvSpPr txBox="1">
            <a:spLocks/>
          </p:cNvSpPr>
          <p:nvPr/>
        </p:nvSpPr>
        <p:spPr>
          <a:xfrm>
            <a:off x="7601369" y="3519037"/>
            <a:ext cx="2286896" cy="522080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Random sample with replacement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13E225-B8EA-0448-A41E-9ECC86C55C85}"/>
              </a:ext>
            </a:extLst>
          </p:cNvPr>
          <p:cNvCxnSpPr>
            <a:cxnSpLocks/>
          </p:cNvCxnSpPr>
          <p:nvPr/>
        </p:nvCxnSpPr>
        <p:spPr>
          <a:xfrm flipH="1">
            <a:off x="6913776" y="3789274"/>
            <a:ext cx="629322" cy="136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D7273FB-FA23-1C4A-A7D5-512ADF4B41AF}"/>
              </a:ext>
            </a:extLst>
          </p:cNvPr>
          <p:cNvSpPr/>
          <p:nvPr/>
        </p:nvSpPr>
        <p:spPr>
          <a:xfrm>
            <a:off x="209673" y="6048573"/>
            <a:ext cx="5550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N. Chauhan, </a:t>
            </a:r>
            <a:r>
              <a:rPr lang="en-US" sz="1400" dirty="0"/>
              <a:t>Random Forest — A Powerful Ensemble Learning Algorithm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FE0EC0-A862-A744-8EFD-38ED5FEAE36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763676"/>
            <a:ext cx="10515600" cy="1583619"/>
          </a:xfrm>
        </p:spPr>
        <p:txBody>
          <a:bodyPr>
            <a:normAutofit/>
          </a:bodyPr>
          <a:lstStyle/>
          <a:p>
            <a:r>
              <a:rPr lang="en-US" sz="2000" dirty="0"/>
              <a:t>“Bagging” is short for “bootstrap aggregation,” so named because it takes a number of samples from the data set, with each sample set being regarded as a bootstrap sample.</a:t>
            </a:r>
          </a:p>
          <a:p>
            <a:r>
              <a:rPr lang="en-US" sz="2000" dirty="0"/>
              <a:t> Bagging operates by building a number of models, observe the results of these models, and settle on the majority result. </a:t>
            </a:r>
          </a:p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1776AA-2994-4E43-ADA3-3A1B9EF77811}"/>
              </a:ext>
            </a:extLst>
          </p:cNvPr>
          <p:cNvSpPr txBox="1">
            <a:spLocks/>
          </p:cNvSpPr>
          <p:nvPr/>
        </p:nvSpPr>
        <p:spPr>
          <a:xfrm>
            <a:off x="6334977" y="5196143"/>
            <a:ext cx="1571766" cy="3504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Majority rule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D2648C-C6FF-1546-B79A-431D2F30DEBF}"/>
              </a:ext>
            </a:extLst>
          </p:cNvPr>
          <p:cNvCxnSpPr>
            <a:cxnSpLocks/>
          </p:cNvCxnSpPr>
          <p:nvPr/>
        </p:nvCxnSpPr>
        <p:spPr>
          <a:xfrm flipH="1">
            <a:off x="5804928" y="5398071"/>
            <a:ext cx="629322" cy="136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56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Random forest complexity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77D55-5433-6B44-8037-F5D303C3C9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10552" y="1496841"/>
            <a:ext cx="8547848" cy="363455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E1E14E-54DF-2045-9CFC-2E42EFD14CAD}"/>
              </a:ext>
            </a:extLst>
          </p:cNvPr>
          <p:cNvSpPr txBox="1">
            <a:spLocks/>
          </p:cNvSpPr>
          <p:nvPr/>
        </p:nvSpPr>
        <p:spPr>
          <a:xfrm>
            <a:off x="4223468" y="1010275"/>
            <a:ext cx="4232042" cy="365877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Individual decision trees example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7D29B-3272-B844-98D2-899198E4251F}"/>
              </a:ext>
            </a:extLst>
          </p:cNvPr>
          <p:cNvSpPr txBox="1">
            <a:spLocks/>
          </p:cNvSpPr>
          <p:nvPr/>
        </p:nvSpPr>
        <p:spPr>
          <a:xfrm>
            <a:off x="3921358" y="5498685"/>
            <a:ext cx="4232042" cy="365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Number of trees is a key hyper-parameter</a:t>
            </a:r>
          </a:p>
        </p:txBody>
      </p:sp>
    </p:spTree>
    <p:extLst>
      <p:ext uri="{BB962C8B-B14F-4D97-AF65-F5344CB8AC3E}">
        <p14:creationId xmlns:p14="http://schemas.microsoft.com/office/powerpoint/2010/main" val="275700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Variable contributions in random forest models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7D29B-3272-B844-98D2-899198E4251F}"/>
              </a:ext>
            </a:extLst>
          </p:cNvPr>
          <p:cNvSpPr txBox="1">
            <a:spLocks/>
          </p:cNvSpPr>
          <p:nvPr/>
        </p:nvSpPr>
        <p:spPr>
          <a:xfrm>
            <a:off x="3265141" y="5461044"/>
            <a:ext cx="5943405" cy="5978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000" dirty="0"/>
              <a:t>Example based on contributions of emissions-related variables in random forest model of 1000 trees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030408-DA58-8448-A408-5080FF1CD2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141" y="1265445"/>
            <a:ext cx="5182759" cy="38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8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0C65E-1FF0-074B-8FDA-327B7C7D4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16" y="727421"/>
            <a:ext cx="7612834" cy="5665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46" y="279239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13379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Benefits of decision trees/random forest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794D9D-4194-7D4F-8A51-1A84208CFFFE}"/>
              </a:ext>
            </a:extLst>
          </p:cNvPr>
          <p:cNvSpPr txBox="1">
            <a:spLocks/>
          </p:cNvSpPr>
          <p:nvPr/>
        </p:nvSpPr>
        <p:spPr>
          <a:xfrm>
            <a:off x="2182730" y="1020440"/>
            <a:ext cx="7826539" cy="365877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000" b="1" dirty="0"/>
              <a:t>Key benefit: Automatically generated decisions based on available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03B14-3EA3-5045-82DB-9C1EAB7FF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60" y="1462906"/>
            <a:ext cx="7129427" cy="48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48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Capabilities of decision trees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D1E988-F322-EC40-80BF-364E1DC6BA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38448" y="1192881"/>
            <a:ext cx="7926314" cy="434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4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157B8A-A3C3-FA4E-849B-3F6EA7640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53" y="255290"/>
            <a:ext cx="7358250" cy="6193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79" y="149210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9517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Capabilities of random forest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E3FCC-321B-C544-BD35-4648DA3E3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8" y="1019175"/>
            <a:ext cx="10520979" cy="4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65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0C65E-1FF0-074B-8FDA-327B7C7D4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16" y="727421"/>
            <a:ext cx="7612834" cy="5665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46" y="371755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229116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decision trees/random forest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9F7D9-1B21-6E47-B028-8154FFA3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73" y="1259030"/>
            <a:ext cx="10940527" cy="41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3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decision trees/random forest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1029B-EC10-FF45-B702-259C7778A2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44289" y="1497560"/>
            <a:ext cx="8464718" cy="41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1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69EA7E2-3083-4243-AFD7-B68CAB30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646" y="750555"/>
            <a:ext cx="3044190" cy="30794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308C33-1014-5F49-A281-8CF3A6F80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32" y="4370044"/>
            <a:ext cx="6760135" cy="2402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25495-0BA9-5B45-A5E9-232703D1D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18" y="840610"/>
            <a:ext cx="2479076" cy="3064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356" y="5576"/>
            <a:ext cx="9448800" cy="781262"/>
          </a:xfrm>
        </p:spPr>
        <p:txBody>
          <a:bodyPr>
            <a:normAutofit/>
          </a:bodyPr>
          <a:lstStyle/>
          <a:p>
            <a:r>
              <a:rPr lang="en-US" sz="2400" dirty="0"/>
              <a:t>An example of Decision tree for regression development by RapidMiner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688951" y="2086984"/>
            <a:ext cx="3238051" cy="2491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5185186" y="1145972"/>
            <a:ext cx="1957226" cy="34290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7CC0F-A80B-D64C-9D47-29C701BF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13C8DF-B22F-C54B-B1F3-F1D46D15ED46}"/>
              </a:ext>
            </a:extLst>
          </p:cNvPr>
          <p:cNvSpPr txBox="1">
            <a:spLocks/>
          </p:cNvSpPr>
          <p:nvPr/>
        </p:nvSpPr>
        <p:spPr>
          <a:xfrm>
            <a:off x="546094" y="4578183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Training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856C4F-C372-3D4D-8E0F-188C25301DEF}"/>
              </a:ext>
            </a:extLst>
          </p:cNvPr>
          <p:cNvSpPr txBox="1">
            <a:spLocks/>
          </p:cNvSpPr>
          <p:nvPr/>
        </p:nvSpPr>
        <p:spPr>
          <a:xfrm>
            <a:off x="546094" y="6078698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Test data</a:t>
            </a:r>
          </a:p>
        </p:txBody>
      </p:sp>
    </p:spTree>
    <p:extLst>
      <p:ext uri="{BB962C8B-B14F-4D97-AF65-F5344CB8AC3E}">
        <p14:creationId xmlns:p14="http://schemas.microsoft.com/office/powerpoint/2010/main" val="3042098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Decision tree model for emissions estimation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C3E55-C2BE-F743-BF1D-3A31B06F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6" y="1146057"/>
            <a:ext cx="11962504" cy="2242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14490-7066-524E-890A-60143B78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155" y="3367835"/>
            <a:ext cx="6847765" cy="300898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804C62-381B-C946-BA2B-41F79BFA06C8}"/>
              </a:ext>
            </a:extLst>
          </p:cNvPr>
          <p:cNvSpPr txBox="1">
            <a:spLocks/>
          </p:cNvSpPr>
          <p:nvPr/>
        </p:nvSpPr>
        <p:spPr>
          <a:xfrm>
            <a:off x="5742038" y="868405"/>
            <a:ext cx="1756042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Whole diagram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DFB9F4-0893-3644-A5AE-760BA0D49C24}"/>
              </a:ext>
            </a:extLst>
          </p:cNvPr>
          <p:cNvSpPr txBox="1">
            <a:spLocks/>
          </p:cNvSpPr>
          <p:nvPr/>
        </p:nvSpPr>
        <p:spPr>
          <a:xfrm>
            <a:off x="4947765" y="3441276"/>
            <a:ext cx="1756042" cy="277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Partial diagram</a:t>
            </a:r>
          </a:p>
        </p:txBody>
      </p:sp>
    </p:spTree>
    <p:extLst>
      <p:ext uri="{BB962C8B-B14F-4D97-AF65-F5344CB8AC3E}">
        <p14:creationId xmlns:p14="http://schemas.microsoft.com/office/powerpoint/2010/main" val="1914030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16" y="480407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FF993-8E9A-8A46-B6D9-0F831A03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04" y="1742440"/>
            <a:ext cx="2762549" cy="515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8894A-5C56-4C4D-8D35-A5B04A0A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809" y="1742440"/>
            <a:ext cx="1934808" cy="478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7B9A4-1A36-FC40-8A3C-92B22E664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2D65B-13F8-5442-B8D1-40179EDFD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105" y="677609"/>
            <a:ext cx="2511761" cy="488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0C7087-7205-EF4C-8A4A-3619909AE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102" y="632564"/>
            <a:ext cx="2016461" cy="4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9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FC2F3D-E3CB-2743-9B00-5FFF00E37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633" y="4256412"/>
            <a:ext cx="6209967" cy="2231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8836D-E749-034D-BD31-6092B35E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858" y="670840"/>
            <a:ext cx="2844424" cy="355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25495-0BA9-5B45-A5E9-232703D1D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18" y="840610"/>
            <a:ext cx="2479076" cy="3064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356" y="5576"/>
            <a:ext cx="9448800" cy="781262"/>
          </a:xfrm>
        </p:spPr>
        <p:txBody>
          <a:bodyPr>
            <a:normAutofit/>
          </a:bodyPr>
          <a:lstStyle/>
          <a:p>
            <a:r>
              <a:rPr lang="en-US" sz="2400" dirty="0"/>
              <a:t>An example of Random Forest for regression development by RapidMiner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613647" y="2262566"/>
            <a:ext cx="2086984" cy="2180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4164095" y="1070169"/>
            <a:ext cx="2611551" cy="3508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7CC0F-A80B-D64C-9D47-29C701BF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13C8DF-B22F-C54B-B1F3-F1D46D15ED46}"/>
              </a:ext>
            </a:extLst>
          </p:cNvPr>
          <p:cNvSpPr txBox="1">
            <a:spLocks/>
          </p:cNvSpPr>
          <p:nvPr/>
        </p:nvSpPr>
        <p:spPr>
          <a:xfrm>
            <a:off x="546094" y="4578183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Training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856C4F-C372-3D4D-8E0F-188C25301DEF}"/>
              </a:ext>
            </a:extLst>
          </p:cNvPr>
          <p:cNvSpPr txBox="1">
            <a:spLocks/>
          </p:cNvSpPr>
          <p:nvPr/>
        </p:nvSpPr>
        <p:spPr>
          <a:xfrm>
            <a:off x="546094" y="6078698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Test data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BACC27-5811-494F-AF3F-67FABDD0EEEE}"/>
              </a:ext>
            </a:extLst>
          </p:cNvPr>
          <p:cNvSpPr txBox="1">
            <a:spLocks/>
          </p:cNvSpPr>
          <p:nvPr/>
        </p:nvSpPr>
        <p:spPr>
          <a:xfrm>
            <a:off x="9437282" y="927980"/>
            <a:ext cx="2340736" cy="929731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RF hyperparameters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Can be automatically selected </a:t>
            </a:r>
          </a:p>
        </p:txBody>
      </p:sp>
    </p:spTree>
    <p:extLst>
      <p:ext uri="{BB962C8B-B14F-4D97-AF65-F5344CB8AC3E}">
        <p14:creationId xmlns:p14="http://schemas.microsoft.com/office/powerpoint/2010/main" val="149391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816" y="480407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25C9E2-E1F7-0D40-948F-233E63BEE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8" y="1063625"/>
            <a:ext cx="10058400" cy="565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FF993-8E9A-8A46-B6D9-0F831A030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204" y="1742440"/>
            <a:ext cx="2762549" cy="515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8894A-5C56-4C4D-8D35-A5B04A0AE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809" y="1742440"/>
            <a:ext cx="1934808" cy="4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1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0C65E-1FF0-074B-8FDA-327B7C7D4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16" y="727421"/>
            <a:ext cx="7612834" cy="5665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816" y="480407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00367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A28B5F-5FDB-8840-8FB9-7DE03ED87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49" y="488054"/>
            <a:ext cx="5426948" cy="5868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92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AI methods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00316-F9AA-7A47-A54E-521FA70C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686483"/>
            <a:ext cx="392236" cy="400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C3DB61-1FF1-3546-BA7E-E065311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2254517"/>
            <a:ext cx="392236" cy="400241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D42957B-B8E4-2D43-9A1E-C88D27F42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592801"/>
            <a:ext cx="89376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Patterns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CA82441-2DBA-AE41-B3E6-EFCB69453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2254517"/>
            <a:ext cx="1081088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Classifiers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EC3376C-C983-9F4E-8D74-BB46CD2C0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057474"/>
            <a:ext cx="82391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Novelty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AB13DA83-6346-F84A-97B0-6B85BDF7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902112"/>
            <a:ext cx="12573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Optimization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5496E635-1BE6-E546-97E9-696FD1B3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5827752"/>
            <a:ext cx="17907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Emergent behavior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9CB2DC33-832B-6440-B093-7B6AEE63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1376667"/>
            <a:ext cx="1696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Complex patterns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F02325F-E054-AD40-8183-433C9CC83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543" y="3065381"/>
            <a:ext cx="102944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Decisions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1C1070-893C-E34C-8E0C-F726E267B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1426466"/>
            <a:ext cx="392236" cy="400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1F1E1E-3645-9444-8E07-A659CF371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3132172"/>
            <a:ext cx="392236" cy="4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>
            <a:extLst>
              <a:ext uri="{FF2B5EF4-FFF2-40B4-BE49-F238E27FC236}">
                <a16:creationId xmlns:a16="http://schemas.microsoft.com/office/drawing/2014/main" id="{07CC786E-570E-664B-B756-13713C014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75" y="1782763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6" name="Text Box 11">
            <a:extLst>
              <a:ext uri="{FF2B5EF4-FFF2-40B4-BE49-F238E27FC236}">
                <a16:creationId xmlns:a16="http://schemas.microsoft.com/office/drawing/2014/main" id="{017E2159-B08E-414D-A10E-DCB098BFB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100" y="1171575"/>
            <a:ext cx="3906838" cy="338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Translate data into tree-like structures</a:t>
            </a:r>
          </a:p>
        </p:txBody>
      </p:sp>
      <p:pic>
        <p:nvPicPr>
          <p:cNvPr id="16387" name="Picture 30">
            <a:extLst>
              <a:ext uri="{FF2B5EF4-FFF2-40B4-BE49-F238E27FC236}">
                <a16:creationId xmlns:a16="http://schemas.microsoft.com/office/drawing/2014/main" id="{6D4FDD49-63BA-394A-BCE2-7DFAD9E0F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4583114"/>
            <a:ext cx="9144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3">
            <a:extLst>
              <a:ext uri="{FF2B5EF4-FFF2-40B4-BE49-F238E27FC236}">
                <a16:creationId xmlns:a16="http://schemas.microsoft.com/office/drawing/2014/main" id="{4817EF3B-1685-354E-B5FB-B2AC6E2F4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188" y="1782763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BA370EB2-32BD-7942-805E-4F6CB292C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575" y="1758950"/>
            <a:ext cx="25908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0" name="Text Box 12">
            <a:extLst>
              <a:ext uri="{FF2B5EF4-FFF2-40B4-BE49-F238E27FC236}">
                <a16:creationId xmlns:a16="http://schemas.microsoft.com/office/drawing/2014/main" id="{DCD95424-8E4F-184B-93C9-DF798425E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9" y="1847850"/>
            <a:ext cx="2568575" cy="3048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Advantages</a:t>
            </a:r>
          </a:p>
        </p:txBody>
      </p:sp>
      <p:sp>
        <p:nvSpPr>
          <p:cNvPr id="16391" name="Text Box 13">
            <a:extLst>
              <a:ext uri="{FF2B5EF4-FFF2-40B4-BE49-F238E27FC236}">
                <a16:creationId xmlns:a16="http://schemas.microsoft.com/office/drawing/2014/main" id="{5E846A47-5638-8249-A36B-83942C918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1847850"/>
            <a:ext cx="2362200" cy="3048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Application areas</a:t>
            </a:r>
          </a:p>
        </p:txBody>
      </p:sp>
      <p:sp>
        <p:nvSpPr>
          <p:cNvPr id="16392" name="Text Box 24">
            <a:extLst>
              <a:ext uri="{FF2B5EF4-FFF2-40B4-BE49-F238E27FC236}">
                <a16:creationId xmlns:a16="http://schemas.microsoft.com/office/drawing/2014/main" id="{8F5A44A0-5BD8-2740-9FDB-E8970CE14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4064000"/>
            <a:ext cx="1752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Data</a:t>
            </a:r>
          </a:p>
        </p:txBody>
      </p:sp>
      <p:sp>
        <p:nvSpPr>
          <p:cNvPr id="16393" name="Text Box 25">
            <a:extLst>
              <a:ext uri="{FF2B5EF4-FFF2-40B4-BE49-F238E27FC236}">
                <a16:creationId xmlns:a16="http://schemas.microsoft.com/office/drawing/2014/main" id="{5C09A7CA-17FE-1D47-B8EE-32FC691B6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988" y="2228851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Investment decisions</a:t>
            </a:r>
          </a:p>
        </p:txBody>
      </p:sp>
      <p:sp>
        <p:nvSpPr>
          <p:cNvPr id="16394" name="Text Box 26">
            <a:extLst>
              <a:ext uri="{FF2B5EF4-FFF2-40B4-BE49-F238E27FC236}">
                <a16:creationId xmlns:a16="http://schemas.microsoft.com/office/drawing/2014/main" id="{45F52909-466A-B544-A1B2-1ED878A3A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75" y="3311526"/>
            <a:ext cx="1143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Business strategy</a:t>
            </a:r>
          </a:p>
        </p:txBody>
      </p:sp>
      <p:sp>
        <p:nvSpPr>
          <p:cNvPr id="16395" name="Text Box 27">
            <a:extLst>
              <a:ext uri="{FF2B5EF4-FFF2-40B4-BE49-F238E27FC236}">
                <a16:creationId xmlns:a16="http://schemas.microsoft.com/office/drawing/2014/main" id="{2C7CF1E9-0B2C-664A-82C7-ED85DBC72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188" y="4362451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Customer churn</a:t>
            </a:r>
          </a:p>
        </p:txBody>
      </p:sp>
      <p:sp>
        <p:nvSpPr>
          <p:cNvPr id="16396" name="Text Box 44">
            <a:extLst>
              <a:ext uri="{FF2B5EF4-FFF2-40B4-BE49-F238E27FC236}">
                <a16:creationId xmlns:a16="http://schemas.microsoft.com/office/drawing/2014/main" id="{6C2D8589-69DD-AF4D-AB8E-EF5AA6C4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9" y="1847851"/>
            <a:ext cx="2568575" cy="307975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What are decision trees?</a:t>
            </a:r>
          </a:p>
        </p:txBody>
      </p:sp>
      <p:sp>
        <p:nvSpPr>
          <p:cNvPr id="16397" name="Text Box 180">
            <a:extLst>
              <a:ext uri="{FF2B5EF4-FFF2-40B4-BE49-F238E27FC236}">
                <a16:creationId xmlns:a16="http://schemas.microsoft.com/office/drawing/2014/main" id="{3F36EB3E-8964-6D45-B523-D341B1205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8" y="2241550"/>
            <a:ext cx="2362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00" b="1"/>
              <a:t> </a:t>
            </a:r>
            <a:r>
              <a:rPr lang="en-US" altLang="en-US" sz="1200" b="1"/>
              <a:t>Interpretable models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Reduce problem complexity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Deliver prediction and classification models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Built-in variable selection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Low sensitivity to missing data</a:t>
            </a:r>
          </a:p>
        </p:txBody>
      </p:sp>
      <p:sp>
        <p:nvSpPr>
          <p:cNvPr id="16398" name="Text Box 188">
            <a:extLst>
              <a:ext uri="{FF2B5EF4-FFF2-40B4-BE49-F238E27FC236}">
                <a16:creationId xmlns:a16="http://schemas.microsoft.com/office/drawing/2014/main" id="{86138E5F-CD2A-E747-8148-ED8FBFA1A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3946525"/>
            <a:ext cx="914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Learning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algorithms</a:t>
            </a:r>
          </a:p>
        </p:txBody>
      </p:sp>
      <p:sp>
        <p:nvSpPr>
          <p:cNvPr id="16399" name="Text Box 191">
            <a:extLst>
              <a:ext uri="{FF2B5EF4-FFF2-40B4-BE49-F238E27FC236}">
                <a16:creationId xmlns:a16="http://schemas.microsoft.com/office/drawing/2014/main" id="{EDA33DF5-FE7A-6E4A-8CB5-0EC6355C4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5673726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Energy</a:t>
            </a:r>
          </a:p>
        </p:txBody>
      </p:sp>
      <p:sp>
        <p:nvSpPr>
          <p:cNvPr id="16400" name="Rectangle 198">
            <a:extLst>
              <a:ext uri="{FF2B5EF4-FFF2-40B4-BE49-F238E27FC236}">
                <a16:creationId xmlns:a16="http://schemas.microsoft.com/office/drawing/2014/main" id="{15B1342B-B5DF-C540-8A15-86511D6BC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1188" y="2762250"/>
            <a:ext cx="990600" cy="304800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BOA</a:t>
            </a:r>
          </a:p>
        </p:txBody>
      </p:sp>
      <p:sp>
        <p:nvSpPr>
          <p:cNvPr id="16401" name="Rectangle 199">
            <a:extLst>
              <a:ext uri="{FF2B5EF4-FFF2-40B4-BE49-F238E27FC236}">
                <a16:creationId xmlns:a16="http://schemas.microsoft.com/office/drawing/2014/main" id="{9FE98ADD-9F32-2D40-9E82-52860D644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9914" y="3760789"/>
            <a:ext cx="1095375" cy="319087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Amazon</a:t>
            </a:r>
          </a:p>
        </p:txBody>
      </p:sp>
      <p:sp>
        <p:nvSpPr>
          <p:cNvPr id="16402" name="Rectangle 200">
            <a:extLst>
              <a:ext uri="{FF2B5EF4-FFF2-40B4-BE49-F238E27FC236}">
                <a16:creationId xmlns:a16="http://schemas.microsoft.com/office/drawing/2014/main" id="{3DFA2FB8-6249-824E-B96B-B01F75A81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888" y="4832350"/>
            <a:ext cx="1066800" cy="381000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Sprint</a:t>
            </a:r>
          </a:p>
        </p:txBody>
      </p:sp>
      <p:sp>
        <p:nvSpPr>
          <p:cNvPr id="16403" name="Rectangle 201">
            <a:extLst>
              <a:ext uri="{FF2B5EF4-FFF2-40B4-BE49-F238E27FC236}">
                <a16:creationId xmlns:a16="http://schemas.microsoft.com/office/drawing/2014/main" id="{2814F296-12C3-1A45-9EF6-0F28220FC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01" y="6038850"/>
            <a:ext cx="1095375" cy="3952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FPL</a:t>
            </a:r>
          </a:p>
        </p:txBody>
      </p:sp>
      <p:sp>
        <p:nvSpPr>
          <p:cNvPr id="16404" name="Text Box 206">
            <a:extLst>
              <a:ext uri="{FF2B5EF4-FFF2-40B4-BE49-F238E27FC236}">
                <a16:creationId xmlns:a16="http://schemas.microsoft.com/office/drawing/2014/main" id="{82A17A21-BF83-C044-BB7C-1AC81E869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2622550"/>
            <a:ext cx="9715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Data</a:t>
            </a:r>
          </a:p>
        </p:txBody>
      </p:sp>
      <p:sp>
        <p:nvSpPr>
          <p:cNvPr id="16405" name="AutoShape 207">
            <a:extLst>
              <a:ext uri="{FF2B5EF4-FFF2-40B4-BE49-F238E27FC236}">
                <a16:creationId xmlns:a16="http://schemas.microsoft.com/office/drawing/2014/main" id="{23DE6BB8-77EB-DC42-803D-459C9B02B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914" y="3230563"/>
            <a:ext cx="236537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6" name="AutoShape 209">
            <a:extLst>
              <a:ext uri="{FF2B5EF4-FFF2-40B4-BE49-F238E27FC236}">
                <a16:creationId xmlns:a16="http://schemas.microsoft.com/office/drawing/2014/main" id="{BA3A6ED3-7B8F-714D-BC6F-16993C416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89" y="4749800"/>
            <a:ext cx="236537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7" name="Text Box 214">
            <a:extLst>
              <a:ext uri="{FF2B5EF4-FFF2-40B4-BE49-F238E27FC236}">
                <a16:creationId xmlns:a16="http://schemas.microsoft.com/office/drawing/2014/main" id="{D4087FBC-D0CB-834B-834E-C2B8C781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1588" y="3617914"/>
            <a:ext cx="1066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Algorithms</a:t>
            </a:r>
          </a:p>
        </p:txBody>
      </p:sp>
      <p:sp>
        <p:nvSpPr>
          <p:cNvPr id="16408" name="Text Box 220">
            <a:extLst>
              <a:ext uri="{FF2B5EF4-FFF2-40B4-BE49-F238E27FC236}">
                <a16:creationId xmlns:a16="http://schemas.microsoft.com/office/drawing/2014/main" id="{C73DAD9A-4B1B-6647-BFCA-F9401A68A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88" y="6038850"/>
            <a:ext cx="914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Products</a:t>
            </a:r>
          </a:p>
        </p:txBody>
      </p:sp>
      <p:sp>
        <p:nvSpPr>
          <p:cNvPr id="16409" name="Text Box 216">
            <a:extLst>
              <a:ext uri="{FF2B5EF4-FFF2-40B4-BE49-F238E27FC236}">
                <a16:creationId xmlns:a16="http://schemas.microsoft.com/office/drawing/2014/main" id="{C38A95FD-2FAA-0544-9126-3B5F329C0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843464"/>
            <a:ext cx="1066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Results</a:t>
            </a:r>
          </a:p>
        </p:txBody>
      </p:sp>
      <p:sp>
        <p:nvSpPr>
          <p:cNvPr id="16410" name="Text Box 214">
            <a:extLst>
              <a:ext uri="{FF2B5EF4-FFF2-40B4-BE49-F238E27FC236}">
                <a16:creationId xmlns:a16="http://schemas.microsoft.com/office/drawing/2014/main" id="{A71AA0E0-CDC5-584C-BF3B-DF20899FF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75" y="6197600"/>
            <a:ext cx="1066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Classifier</a:t>
            </a:r>
          </a:p>
        </p:txBody>
      </p:sp>
      <p:sp>
        <p:nvSpPr>
          <p:cNvPr id="16411" name="Line 189">
            <a:extLst>
              <a:ext uri="{FF2B5EF4-FFF2-40B4-BE49-F238E27FC236}">
                <a16:creationId xmlns:a16="http://schemas.microsoft.com/office/drawing/2014/main" id="{31F78017-C106-624C-88BF-2E663A147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442753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2" name="Line 190">
            <a:extLst>
              <a:ext uri="{FF2B5EF4-FFF2-40B4-BE49-F238E27FC236}">
                <a16:creationId xmlns:a16="http://schemas.microsoft.com/office/drawing/2014/main" id="{1F1277BB-41C4-0B43-ABA5-812DA5CCC8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0225" y="4413251"/>
            <a:ext cx="249238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CE66DEA-694B-D341-8269-25A82A4A6807}"/>
              </a:ext>
            </a:extLst>
          </p:cNvPr>
          <p:cNvSpPr txBox="1"/>
          <p:nvPr/>
        </p:nvSpPr>
        <p:spPr bwMode="auto">
          <a:xfrm>
            <a:off x="2262188" y="552450"/>
            <a:ext cx="8229600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atin typeface="Arial" charset="0"/>
              </a:rPr>
              <a:t>Decision Trees</a:t>
            </a:r>
          </a:p>
        </p:txBody>
      </p:sp>
      <p:sp>
        <p:nvSpPr>
          <p:cNvPr id="16414" name="Line 219">
            <a:extLst>
              <a:ext uri="{FF2B5EF4-FFF2-40B4-BE49-F238E27FC236}">
                <a16:creationId xmlns:a16="http://schemas.microsoft.com/office/drawing/2014/main" id="{77ED7D77-85D2-714B-B760-BC6B48E22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1438" y="548163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15" name="Picture 14">
            <a:extLst>
              <a:ext uri="{FF2B5EF4-FFF2-40B4-BE49-F238E27FC236}">
                <a16:creationId xmlns:a16="http://schemas.microsoft.com/office/drawing/2014/main" id="{F2416E73-4708-C641-833B-2BD95AB75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0414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86">
            <a:extLst>
              <a:ext uri="{FF2B5EF4-FFF2-40B4-BE49-F238E27FC236}">
                <a16:creationId xmlns:a16="http://schemas.microsoft.com/office/drawing/2014/main" id="{A165CD3C-351E-3D4A-ACB1-CA0CDA4D2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478155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46" descr="DataOut.bmp">
            <a:extLst>
              <a:ext uri="{FF2B5EF4-FFF2-40B4-BE49-F238E27FC236}">
                <a16:creationId xmlns:a16="http://schemas.microsoft.com/office/drawing/2014/main" id="{678524F5-F263-0043-BE08-87334498D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9" y="2373313"/>
            <a:ext cx="1565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8" name="Picture 89">
            <a:extLst>
              <a:ext uri="{FF2B5EF4-FFF2-40B4-BE49-F238E27FC236}">
                <a16:creationId xmlns:a16="http://schemas.microsoft.com/office/drawing/2014/main" id="{3E56A528-CD9A-F04B-82E4-C77AEB30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3941763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9" name="Text Box 206">
            <a:extLst>
              <a:ext uri="{FF2B5EF4-FFF2-40B4-BE49-F238E27FC236}">
                <a16:creationId xmlns:a16="http://schemas.microsoft.com/office/drawing/2014/main" id="{8BF85DC0-C173-6A4F-B395-10EE5AB99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4" y="3525838"/>
            <a:ext cx="973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Decision</a:t>
            </a:r>
            <a:br>
              <a:rPr lang="en-US" altLang="en-US" sz="1100" b="1"/>
            </a:br>
            <a:r>
              <a:rPr lang="en-US" altLang="en-US" sz="1100" b="1"/>
              <a:t>trees</a:t>
            </a:r>
          </a:p>
        </p:txBody>
      </p:sp>
      <p:sp>
        <p:nvSpPr>
          <p:cNvPr id="16420" name="Text Box 206">
            <a:extLst>
              <a:ext uri="{FF2B5EF4-FFF2-40B4-BE49-F238E27FC236}">
                <a16:creationId xmlns:a16="http://schemas.microsoft.com/office/drawing/2014/main" id="{2E44996A-AC39-474C-A183-38498AA9A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889" y="3533776"/>
            <a:ext cx="9731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Random</a:t>
            </a:r>
            <a:br>
              <a:rPr lang="en-US" altLang="en-US" sz="1100" b="1"/>
            </a:br>
            <a:r>
              <a:rPr lang="en-US" altLang="en-US" sz="1100" b="1"/>
              <a:t>forest</a:t>
            </a:r>
          </a:p>
        </p:txBody>
      </p:sp>
      <p:pic>
        <p:nvPicPr>
          <p:cNvPr id="16421" name="Picture 16">
            <a:extLst>
              <a:ext uri="{FF2B5EF4-FFF2-40B4-BE49-F238E27FC236}">
                <a16:creationId xmlns:a16="http://schemas.microsoft.com/office/drawing/2014/main" id="{2E4EE8AA-2587-864A-915B-91FD6FA61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51308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2" name="Picture 17">
            <a:extLst>
              <a:ext uri="{FF2B5EF4-FFF2-40B4-BE49-F238E27FC236}">
                <a16:creationId xmlns:a16="http://schemas.microsoft.com/office/drawing/2014/main" id="{17645C24-9ADB-A74A-9E54-8404B31BD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140326"/>
            <a:ext cx="9461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3" name="Text Box 214">
            <a:extLst>
              <a:ext uri="{FF2B5EF4-FFF2-40B4-BE49-F238E27FC236}">
                <a16:creationId xmlns:a16="http://schemas.microsoft.com/office/drawing/2014/main" id="{9E657592-CC20-CC4D-9867-9FE214365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5" y="6184900"/>
            <a:ext cx="1066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Predictor</a:t>
            </a:r>
          </a:p>
        </p:txBody>
      </p:sp>
      <p:pic>
        <p:nvPicPr>
          <p:cNvPr id="16424" name="Picture 21">
            <a:extLst>
              <a:ext uri="{FF2B5EF4-FFF2-40B4-BE49-F238E27FC236}">
                <a16:creationId xmlns:a16="http://schemas.microsoft.com/office/drawing/2014/main" id="{53F4AE0E-5A1B-5A44-9A57-E98D67BE83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4462463"/>
            <a:ext cx="8540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5" name="Picture 22">
            <a:extLst>
              <a:ext uri="{FF2B5EF4-FFF2-40B4-BE49-F238E27FC236}">
                <a16:creationId xmlns:a16="http://schemas.microsoft.com/office/drawing/2014/main" id="{FD6436C7-CCB3-F84F-BFE2-43CB71FEC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5689600"/>
            <a:ext cx="6334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6" name="Picture 25">
            <a:extLst>
              <a:ext uri="{FF2B5EF4-FFF2-40B4-BE49-F238E27FC236}">
                <a16:creationId xmlns:a16="http://schemas.microsoft.com/office/drawing/2014/main" id="{4A0D1241-A0AA-DF48-8D3F-1BCD803FA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9" y="3900488"/>
            <a:ext cx="86677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106">
            <a:extLst>
              <a:ext uri="{FF2B5EF4-FFF2-40B4-BE49-F238E27FC236}">
                <a16:creationId xmlns:a16="http://schemas.microsoft.com/office/drawing/2014/main" id="{6B15D4D8-344A-DA4B-80AF-76F3DAA86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4687889"/>
            <a:ext cx="7889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107">
            <a:extLst>
              <a:ext uri="{FF2B5EF4-FFF2-40B4-BE49-F238E27FC236}">
                <a16:creationId xmlns:a16="http://schemas.microsoft.com/office/drawing/2014/main" id="{AC3072DE-E66A-4D46-AAD0-87916BEDC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95408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51">
            <a:extLst>
              <a:ext uri="{FF2B5EF4-FFF2-40B4-BE49-F238E27FC236}">
                <a16:creationId xmlns:a16="http://schemas.microsoft.com/office/drawing/2014/main" id="{0534B1FA-0C9A-AA45-876C-4A08B4D8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50" y="1068388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2">
            <a:extLst>
              <a:ext uri="{FF2B5EF4-FFF2-40B4-BE49-F238E27FC236}">
                <a16:creationId xmlns:a16="http://schemas.microsoft.com/office/drawing/2014/main" id="{2CC14945-BA1F-584A-B233-F097F17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302000"/>
            <a:ext cx="8112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1" name="Picture 4">
            <a:extLst>
              <a:ext uri="{FF2B5EF4-FFF2-40B4-BE49-F238E27FC236}">
                <a16:creationId xmlns:a16="http://schemas.microsoft.com/office/drawing/2014/main" id="{5820B3B2-2312-2A4A-AF2D-4B27D9DC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4" y="2306639"/>
            <a:ext cx="8905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2" name="Picture 21">
            <a:extLst>
              <a:ext uri="{FF2B5EF4-FFF2-40B4-BE49-F238E27FC236}">
                <a16:creationId xmlns:a16="http://schemas.microsoft.com/office/drawing/2014/main" id="{35D89E4B-78C9-FF41-903A-A19FA9C95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5727701"/>
            <a:ext cx="75723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674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Decision trees/random forest elevator pitch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CC404-1F2C-A348-8363-ACEDEEABA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85" y="1022840"/>
            <a:ext cx="9452834" cy="5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4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/>
              <a:t>Lecture 6 </a:t>
            </a:r>
            <a:r>
              <a:rPr lang="en-US" sz="2800" dirty="0"/>
              <a:t>“Applied Decision Trees/Random Forest”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14" y="644401"/>
            <a:ext cx="11151586" cy="4520332"/>
          </a:xfrm>
        </p:spPr>
        <p:txBody>
          <a:bodyPr>
            <a:noAutofit/>
          </a:bodyPr>
          <a:lstStyle/>
          <a:p>
            <a:pPr hangingPunct="0"/>
            <a:r>
              <a:rPr lang="en-US" sz="2400" b="1" dirty="0"/>
              <a:t>Decision trees generate models as a tree structure of important factors of an identified problem</a:t>
            </a:r>
            <a:endParaRPr lang="en-US" dirty="0"/>
          </a:p>
          <a:p>
            <a:r>
              <a:rPr lang="en-US" sz="2400" b="1" dirty="0"/>
              <a:t>A random forest is an ensemble of decision trees with randomly selected tree structures </a:t>
            </a:r>
          </a:p>
          <a:p>
            <a:r>
              <a:rPr lang="en-US" sz="2400" b="1" dirty="0"/>
              <a:t>Random forests can generate high-quality predictive or classification models from a large number of numeric or categorical variables </a:t>
            </a:r>
          </a:p>
          <a:p>
            <a:r>
              <a:rPr lang="en-US" sz="2400" b="1" dirty="0"/>
              <a:t>Decision trees/random forest generate automatically data-based decisions</a:t>
            </a:r>
          </a:p>
          <a:p>
            <a:r>
              <a:rPr lang="en-US" sz="2400" b="1" dirty="0"/>
              <a:t>Decision trees/random forest extract the important factors and patterns in data in a rule-based (mostly interpretable) structures</a:t>
            </a:r>
          </a:p>
          <a:p>
            <a:r>
              <a:rPr lang="en-US" sz="2400" b="1" dirty="0"/>
              <a:t>The broad application areas of decision trees/random forest are decision-making systems in investment, bank loans, business strategy, and healthcare</a:t>
            </a:r>
          </a:p>
          <a:p>
            <a:r>
              <a:rPr lang="en-US" sz="2400" b="1" dirty="0"/>
              <a:t>Decision trees/random forest are easy to market.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07919"/>
            <a:ext cx="12037807" cy="83099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trees/random forest generate automatically data-based decisions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C19-5231-D247-BDB4-CC36CF7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36962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938" y="1320919"/>
            <a:ext cx="10515600" cy="257522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3, pp. 99-103</a:t>
            </a:r>
            <a:br>
              <a:rPr lang="en-US" sz="2700" dirty="0"/>
            </a:br>
            <a:r>
              <a:rPr lang="en-US" sz="2700" dirty="0"/>
              <a:t>Chapter 4, pp.140-141, 149-150</a:t>
            </a:r>
            <a:br>
              <a:rPr lang="en-US" sz="2700" dirty="0"/>
            </a:br>
            <a:r>
              <a:rPr lang="en-US" sz="2700" dirty="0"/>
              <a:t>Chapter 5, pp. 176-177</a:t>
            </a:r>
            <a:br>
              <a:rPr lang="en-US" dirty="0"/>
            </a:b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83506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3F08CC-859C-E94D-946C-A383512C4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6" y="827394"/>
            <a:ext cx="9335731" cy="5465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6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672" y="1791937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165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Decision tree diagram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5055A-C042-5644-81B0-C06D1D1CB852}"/>
              </a:ext>
            </a:extLst>
          </p:cNvPr>
          <p:cNvSpPr/>
          <p:nvPr/>
        </p:nvSpPr>
        <p:spPr>
          <a:xfrm>
            <a:off x="328007" y="6330945"/>
            <a:ext cx="2312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C. </a:t>
            </a:r>
            <a:r>
              <a:rPr lang="en-US" sz="1400" b="1" dirty="0" err="1"/>
              <a:t>Lui</a:t>
            </a:r>
            <a:r>
              <a:rPr lang="en-US" sz="1400" b="1" dirty="0"/>
              <a:t>, </a:t>
            </a:r>
            <a:r>
              <a:rPr lang="en-US" sz="1400" dirty="0"/>
              <a:t>Decision Tree Intuition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90F7D-A434-534B-9EAA-51E5A95E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190935"/>
            <a:ext cx="7264400" cy="3937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D1060B-2E2A-6E49-B905-88485FB1EF3C}"/>
              </a:ext>
            </a:extLst>
          </p:cNvPr>
          <p:cNvSpPr txBox="1">
            <a:spLocks/>
          </p:cNvSpPr>
          <p:nvPr/>
        </p:nvSpPr>
        <p:spPr>
          <a:xfrm>
            <a:off x="1341497" y="962196"/>
            <a:ext cx="3384175" cy="103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800" b="1" dirty="0">
                <a:solidFill>
                  <a:srgbClr val="FF0000"/>
                </a:solidFill>
              </a:rPr>
              <a:t>When to go to play tennis?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b="1" dirty="0"/>
              <a:t>Decision tree diagram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b="1" dirty="0"/>
              <a:t>(based on 14 data points history)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AAE1E3-5A5D-384E-BFC7-2CFA2452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47" y="2089225"/>
            <a:ext cx="4013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3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43" y="181634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Decision tree interpretation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FF7B07-00B9-BE4A-B5BA-0ADD5ABEE9C7}"/>
              </a:ext>
            </a:extLst>
          </p:cNvPr>
          <p:cNvSpPr txBox="1">
            <a:spLocks/>
          </p:cNvSpPr>
          <p:nvPr/>
        </p:nvSpPr>
        <p:spPr>
          <a:xfrm>
            <a:off x="1554255" y="781991"/>
            <a:ext cx="7155777" cy="352805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Decision tree on factors for buying a computer (based on sales data)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273FB-FA23-1C4A-A7D5-512ADF4B41AF}"/>
              </a:ext>
            </a:extLst>
          </p:cNvPr>
          <p:cNvSpPr/>
          <p:nvPr/>
        </p:nvSpPr>
        <p:spPr>
          <a:xfrm>
            <a:off x="328007" y="6330945"/>
            <a:ext cx="44737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A Complete Tutorial on Tree Based Modeling from Scratch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5797C6-E421-1341-80AF-7FF5BEBD5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14" y="4156030"/>
            <a:ext cx="8522906" cy="2092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E13E69-5636-564B-A7AA-689DFD8A4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867" y="1336603"/>
            <a:ext cx="4174415" cy="2617620"/>
          </a:xfrm>
          <a:prstGeom prst="rect">
            <a:avLst/>
          </a:prstGeom>
        </p:spPr>
      </p:pic>
      <p:graphicFrame>
        <p:nvGraphicFramePr>
          <p:cNvPr id="37" name="Object 1024">
            <a:extLst>
              <a:ext uri="{FF2B5EF4-FFF2-40B4-BE49-F238E27FC236}">
                <a16:creationId xmlns:a16="http://schemas.microsoft.com/office/drawing/2014/main" id="{7336EAD0-2CC1-9C48-9BED-4A5394C26E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60880"/>
              </p:ext>
            </p:extLst>
          </p:nvPr>
        </p:nvGraphicFramePr>
        <p:xfrm>
          <a:off x="8524539" y="1082399"/>
          <a:ext cx="3343330" cy="2972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Worksheet" r:id="rId5" imgW="5778500" imgH="4470400" progId="Excel.Sheet.8">
                  <p:embed/>
                </p:oleObj>
              </mc:Choice>
              <mc:Fallback>
                <p:oleObj name="Worksheet" r:id="rId5" imgW="5778500" imgH="4470400" progId="Excel.Sheet.8">
                  <p:embed/>
                  <p:pic>
                    <p:nvPicPr>
                      <p:cNvPr id="39940" name="Object 1024">
                        <a:extLst>
                          <a:ext uri="{FF2B5EF4-FFF2-40B4-BE49-F238E27FC236}">
                            <a16:creationId xmlns:a16="http://schemas.microsoft.com/office/drawing/2014/main" id="{A19724B9-18EA-481B-A9AC-FBE91036458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4539" y="1082399"/>
                        <a:ext cx="3343330" cy="2972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490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How decision trees split?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5055A-C042-5644-81B0-C06D1D1CB852}"/>
              </a:ext>
            </a:extLst>
          </p:cNvPr>
          <p:cNvSpPr/>
          <p:nvPr/>
        </p:nvSpPr>
        <p:spPr>
          <a:xfrm>
            <a:off x="328007" y="6330945"/>
            <a:ext cx="3727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N. Chauhan, </a:t>
            </a:r>
            <a:r>
              <a:rPr lang="en-US" sz="1400" dirty="0"/>
              <a:t>Decision Tree Algorithm, Explained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6B809-315E-2A47-BFDA-17C67409D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986" y="1024581"/>
            <a:ext cx="7518101" cy="967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949DD-121E-F24C-B7B3-E7991E1D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545" y="2533798"/>
            <a:ext cx="6565751" cy="2670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2975E-9078-4945-A413-367EA1B2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21" y="2016928"/>
            <a:ext cx="5139316" cy="43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8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EE452-9059-40F9-B8A1-F5C0CB63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C45E-1ACC-474C-AC99-231C9E241E4C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3350ED55-413E-4FD0-9DAD-9CF0CB105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/>
              <a:t>Decision Trees development phases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B05464B8-6C4E-40D6-9AAF-8C61E1BC7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06688" y="2017713"/>
            <a:ext cx="7808912" cy="4114800"/>
          </a:xfrm>
        </p:spPr>
        <p:txBody>
          <a:bodyPr/>
          <a:lstStyle/>
          <a:p>
            <a:r>
              <a:rPr lang="en-US" altLang="en-US" dirty="0"/>
              <a:t>A decision tree is created in two phases:</a:t>
            </a:r>
          </a:p>
          <a:p>
            <a:pPr lvl="1"/>
            <a:r>
              <a:rPr lang="en-US" altLang="en-US" dirty="0"/>
              <a:t>Tree Building Phase</a:t>
            </a:r>
          </a:p>
          <a:p>
            <a:pPr lvl="2"/>
            <a:r>
              <a:rPr lang="en-US" altLang="en-US" dirty="0"/>
              <a:t>Repeatedly partition the training data until all the examples in each partition belong to one class or the partition is sufficiently small</a:t>
            </a:r>
          </a:p>
          <a:p>
            <a:pPr lvl="1"/>
            <a:r>
              <a:rPr lang="en-US" altLang="en-US" dirty="0"/>
              <a:t>Tree Pruning Phase </a:t>
            </a:r>
          </a:p>
          <a:p>
            <a:pPr lvl="2"/>
            <a:r>
              <a:rPr lang="en-US" altLang="en-US" dirty="0"/>
              <a:t>Remove dependency on statistical noise or variation that may be particular only to the training set</a:t>
            </a:r>
          </a:p>
        </p:txBody>
      </p:sp>
    </p:spTree>
    <p:extLst>
      <p:ext uri="{BB962C8B-B14F-4D97-AF65-F5344CB8AC3E}">
        <p14:creationId xmlns:p14="http://schemas.microsoft.com/office/powerpoint/2010/main" val="20034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Prune and conquer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5055A-C042-5644-81B0-C06D1D1CB852}"/>
              </a:ext>
            </a:extLst>
          </p:cNvPr>
          <p:cNvSpPr/>
          <p:nvPr/>
        </p:nvSpPr>
        <p:spPr>
          <a:xfrm>
            <a:off x="328007" y="6330945"/>
            <a:ext cx="44737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A Complete Tutorial on Tree Based Modeling from Scratch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DD774-A189-5549-81E0-3856A1ADA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851" y="949944"/>
            <a:ext cx="89789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56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140071</TotalTime>
  <Words>846</Words>
  <Application>Microsoft Macintosh PowerPoint</Application>
  <PresentationFormat>Widescreen</PresentationFormat>
  <Paragraphs>183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inherit</vt:lpstr>
      <vt:lpstr>Times New Roman</vt:lpstr>
      <vt:lpstr>Office Theme</vt:lpstr>
      <vt:lpstr>Worksheet</vt:lpstr>
      <vt:lpstr>Applied Artificial Intelligence  Lecture 6 Applied Decision Trees/Random Forest</vt:lpstr>
      <vt:lpstr>Lecture 6 agenda</vt:lpstr>
      <vt:lpstr>Key AI methods</vt:lpstr>
      <vt:lpstr>Lecture 6 agenda</vt:lpstr>
      <vt:lpstr>Decision tree diagram</vt:lpstr>
      <vt:lpstr>Decision tree interpretation</vt:lpstr>
      <vt:lpstr>How decision trees split?</vt:lpstr>
      <vt:lpstr>Decision Trees development phases</vt:lpstr>
      <vt:lpstr>Prune and conquer</vt:lpstr>
      <vt:lpstr>Decision trees can generate predictive and classification solutions</vt:lpstr>
      <vt:lpstr>Some issues with decision trees</vt:lpstr>
      <vt:lpstr>Lecture 6 agenda</vt:lpstr>
      <vt:lpstr>Key random forest principle</vt:lpstr>
      <vt:lpstr>What is bagging?</vt:lpstr>
      <vt:lpstr>Random forest complexity</vt:lpstr>
      <vt:lpstr>Variable contributions in random forest models</vt:lpstr>
      <vt:lpstr>Lecture 6 agenda</vt:lpstr>
      <vt:lpstr>Benefits of decision trees/random forest</vt:lpstr>
      <vt:lpstr>Capabilities of decision trees</vt:lpstr>
      <vt:lpstr>Capabilities of random forest</vt:lpstr>
      <vt:lpstr>Lecture 6 agenda</vt:lpstr>
      <vt:lpstr>Applicability of decision trees/random forest</vt:lpstr>
      <vt:lpstr>Applicability of decision trees/random forest</vt:lpstr>
      <vt:lpstr>An example of Decision tree for regression development by RapidMiner</vt:lpstr>
      <vt:lpstr>Decision tree model for emissions estimation</vt:lpstr>
      <vt:lpstr>Lecture 6 agenda</vt:lpstr>
      <vt:lpstr>An example of Random Forest for regression development by RapidMiner</vt:lpstr>
      <vt:lpstr>Lecture 6 agenda</vt:lpstr>
      <vt:lpstr>Lecture 6 agenda</vt:lpstr>
      <vt:lpstr>PowerPoint Presentation</vt:lpstr>
      <vt:lpstr>Decision trees/random forest elevator pitch</vt:lpstr>
      <vt:lpstr>Lecture 6 “Applied Decision Trees/Random Forest” Summary</vt:lpstr>
      <vt:lpstr>Details on this topic are given in the following chapters of “Applying Data Science” book: Chapter 3, pp. 99-103 Chapter 4, pp.140-141, 149-150 Chapter 5, pp. 176-177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745</cp:revision>
  <cp:lastPrinted>2020-05-15T22:07:03Z</cp:lastPrinted>
  <dcterms:created xsi:type="dcterms:W3CDTF">2017-01-12T15:32:32Z</dcterms:created>
  <dcterms:modified xsi:type="dcterms:W3CDTF">2020-10-13T15:11:30Z</dcterms:modified>
</cp:coreProperties>
</file>