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2" r:id="rId5"/>
    <p:sldId id="265" r:id="rId6"/>
    <p:sldId id="264" r:id="rId7"/>
    <p:sldId id="270" r:id="rId8"/>
    <p:sldId id="269" r:id="rId9"/>
    <p:sldId id="266" r:id="rId10"/>
    <p:sldId id="267" r:id="rId11"/>
    <p:sldId id="268" r:id="rId1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86680-22BA-455F-B92D-FEB1797B8E70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B3928-EF55-4759-890B-1BA213C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58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0F88-36E4-45B5-A08F-17F29E83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51570-7559-4A7C-8A05-0005573B5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F9AF2-168C-4DD5-8DF2-AD787149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4D-52E2-4EEA-847F-2980BED7EEAF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B662-CF3A-4F6B-82AD-308593D3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7B9F-9544-4E27-91DF-650C177D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6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BFEC-CB84-4C4A-94C9-CFC9C1BE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E17A3-4641-4236-99C9-C35D615B2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9E62A-CA0F-4132-9F4A-1457976D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E4CA-4651-4408-AE0A-6088ACA930A6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1937-71C8-42FE-AD4D-D7D6D2D3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7C700-1C18-43C9-B54B-B7E41F8C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4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E8336-F167-456F-BCCC-FD47907AF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9592C-FBEA-4956-AF8B-02925B45B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BC29-3D2F-48D8-BAA1-ED818439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28D7-3079-432F-B939-1DADD3E81E02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79FDF-DBE5-4A8A-BD05-893CE5E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BA6C4-DE22-4726-BCEA-0654092C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22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65CB-AE91-42FD-ABD5-62AA3CAF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2F9A-3320-4C96-892B-1C045243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E2F7C-DCF4-4053-9287-E8875BEC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262D-17B2-4DF0-BA9D-CC249B71ACDD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62BDB-81BA-486D-957C-6FF7EFFE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A3BC-9D6E-41A3-A6C1-DCBA97F6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38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78E1-E1E7-4025-9165-B7D8C512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8395F-03B6-47B5-BAD8-90C2236A1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4DA16-94F8-4D16-BCF6-7C843C79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CE46-EF10-47FA-85BE-1C38B8C3C95C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FC2F-B505-4781-A55B-95F6BB7E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88751-92E7-45B8-9A96-6AFA8805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9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F280-02C5-48F6-8F37-468FC332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FCE5-958C-4681-AFA2-AB34CBC78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32F09-9D22-401C-86BD-6BB2BF518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62D8D-D49F-4B8B-9821-71BF6461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4A4-83F2-41D8-8376-6D9C0A46CBE8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3A4B-C4BD-47D5-A7EB-EC6D994B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27817-48CE-42E5-9791-840115A9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6236-F866-47A7-8429-595A9280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7140-2BDB-4141-A02B-1E9350389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C4BA-686D-4980-AC6C-DF38AB319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153A4-7E31-4DFC-9034-BBF08269D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17BE2-548B-41A5-8E5C-0AFF1E659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98512-555F-4392-9CC6-5800DD08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5B58-9167-42B7-A0DB-66A6AEE2DBAD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48936-1F07-45FD-AAE2-D6034953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12060-CFE3-46BA-BE5E-0FC00569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94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9E07-E7A3-469D-842A-A2C4D861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B896E-B489-49D1-A63E-5ED565BA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30F-1879-448E-BDCD-541038F8BE68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C5B9E-C906-4B93-BE93-B1160F0C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0BBC-FD02-4A31-820B-FF644833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32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CE1F5-6C37-4ECB-BF4E-65E5402A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C2B3-4802-491A-B2AE-604DC82E609A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0CEC5-11FE-470F-A852-81A1508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D7309-20C4-4EB9-9C24-3BCFAEFE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9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BD66-F58C-4EA2-A446-22BB9F3E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CF0-BCAB-4EF5-BADA-A4E5DDCD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CD12D-E5B4-4DD1-BC81-FAC39FDDD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ABC2-871A-4532-8DD5-CF65172A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3DF8-7B85-46FA-91ED-0CE8B88C4500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550B0-C6EA-44C2-A303-E0D2F687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71EE-4491-4BA1-9944-58B55D63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8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6A57-A453-4100-B1EE-535C3ACA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E8AD0-52CE-4E85-9227-53657207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489E-C59F-4EB8-9A5E-A998115D7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C6417-5902-4800-801F-A5F216BD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E812-3085-494C-95B1-E744C734440C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5726F-1D5C-48E5-8022-995A0923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89C41-DEAE-4308-A346-E941F3BA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41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683A2-1ED7-4674-B182-19458B77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2FE44-E8B6-4BD5-8D52-BC2BD052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E6A1-3CE3-45C3-BB18-3728ADB58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301B-4795-41F6-ABCB-FF0DC0866D55}" type="datetime1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1B094-EBCB-4378-96A3-CBA808AC6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EB7CD-0DCC-4E10-9894-3DADBF3C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81B3-4E5D-4A8B-842D-9B9163607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9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1CCE-3859-48E1-9BEC-DE4973774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Advice for new supervisors…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4FAAF-15A0-4900-A255-6465171A3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Michael (Mike) Byram</a:t>
            </a:r>
          </a:p>
          <a:p>
            <a:r>
              <a:rPr lang="en-GB" sz="1600" dirty="0"/>
              <a:t>(Sofia May 2021)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69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C045-4CD2-464C-9540-35837B40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 student is different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79C6-2B70-43C9-8B00-222541A1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Being directive at the beginning and letting go towards the end (with a safety net)</a:t>
            </a:r>
          </a:p>
          <a:p>
            <a:endParaRPr lang="en-GB" dirty="0"/>
          </a:p>
          <a:p>
            <a:r>
              <a:rPr lang="en-GB" dirty="0"/>
              <a:t>Pains and pleasures of supervising …</a:t>
            </a:r>
          </a:p>
          <a:p>
            <a:pPr lvl="1"/>
            <a:r>
              <a:rPr lang="en-GB" dirty="0"/>
              <a:t>The best students are a pleasure </a:t>
            </a:r>
          </a:p>
          <a:p>
            <a:pPr lvl="1"/>
            <a:r>
              <a:rPr lang="en-GB" dirty="0"/>
              <a:t>The poor ones are a pain which becomes a pleasure 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6DBF-D395-4E88-9926-7317E07C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4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7EE1-622D-4109-B501-3633781A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best advice to students…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1D77-7F3E-41D9-AB50-6D5124941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My best PhD student said (Lynne P), the best advice I gave her …</a:t>
            </a:r>
          </a:p>
          <a:p>
            <a:pPr marL="0" indent="0">
              <a:buNone/>
            </a:pPr>
            <a:r>
              <a:rPr lang="en-GB" dirty="0"/>
              <a:t>	“It’s only a PhD”</a:t>
            </a:r>
          </a:p>
          <a:p>
            <a:pPr marL="0" indent="0">
              <a:buNone/>
            </a:pPr>
            <a:r>
              <a:rPr lang="en-GB" dirty="0"/>
              <a:t>	“Of course you can do a PhD”</a:t>
            </a:r>
          </a:p>
          <a:p>
            <a:pPr marL="0" indent="0">
              <a:buNone/>
            </a:pPr>
            <a:r>
              <a:rPr lang="en-GB" dirty="0"/>
              <a:t>	“Think!”      [it will/ should make your brain hurt…]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2A58-69AE-48E0-A47C-4CDAC0B0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3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D4F1-4184-4905-8B21-D3112D30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 ‘student’ is different…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56BC-D800-4C03-83A7-A3B5DEA5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Are they ‘students’? Or ‘junior researchers’?</a:t>
            </a:r>
          </a:p>
          <a:p>
            <a:endParaRPr lang="en-GB" dirty="0"/>
          </a:p>
          <a:p>
            <a:r>
              <a:rPr lang="en-GB" dirty="0"/>
              <a:t>Different traditions and personal approaches to student/supervisor relationship </a:t>
            </a:r>
          </a:p>
          <a:p>
            <a:pPr lvl="1"/>
            <a:r>
              <a:rPr lang="en-GB" dirty="0"/>
              <a:t>Personal – “Would I like to go to the pub with this person?”</a:t>
            </a:r>
          </a:p>
          <a:p>
            <a:pPr lvl="1"/>
            <a:r>
              <a:rPr lang="en-GB" dirty="0"/>
              <a:t>Formal – “Their personal life/problems .. – not my business”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Sole supervisor or supervisory ‘team’?   -- impact on supervisor as well as supervisee  - otherwise a lonely task for both ….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54078-0010-4C7B-A2F4-4A67D3E4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3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B53B-ACFD-40CC-BD5E-82C883C4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steps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F8A5-5FA0-4920-9171-61156CB28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Our first supervision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your ‘problem/question’ …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have a ‘problem’ …</a:t>
            </a:r>
          </a:p>
          <a:p>
            <a:pPr lvl="1"/>
            <a:r>
              <a:rPr lang="en-GB" dirty="0"/>
              <a:t>Is it significant (a) for you (b) for science (c) for society?</a:t>
            </a:r>
          </a:p>
          <a:p>
            <a:pPr lvl="1"/>
            <a:r>
              <a:rPr lang="en-GB" dirty="0"/>
              <a:t>It must be ‘doable’ – in 3 years (+1)</a:t>
            </a:r>
          </a:p>
          <a:p>
            <a:pPr lvl="1"/>
            <a:r>
              <a:rPr lang="en-GB" dirty="0"/>
              <a:t>It can/will change (your proposal was only an ‘entrance test’)</a:t>
            </a:r>
          </a:p>
          <a:p>
            <a:endParaRPr lang="en-GB" dirty="0"/>
          </a:p>
          <a:p>
            <a:r>
              <a:rPr lang="en-GB" dirty="0"/>
              <a:t>The purpose of doing PhD research / your purpose … </a:t>
            </a:r>
          </a:p>
          <a:p>
            <a:endParaRPr lang="en-GB" dirty="0"/>
          </a:p>
          <a:p>
            <a:r>
              <a:rPr lang="en-GB" dirty="0"/>
              <a:t>PhD as ‘apprenticeship’   -  the ‘master piece’ … 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C16EA-612B-4F17-A289-3A37C367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9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6C00-F801-4835-99BE-B684663E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r>
              <a:rPr lang="en-GB" dirty="0"/>
              <a:t>demonstrate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E279-936B-4732-AE32-AC0805CB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5014913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ability to critically analyse literature relevant to your topic and use it to develop your discussion of your topic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ability to conduct research with appropriate research methods, bearing in mind matters of research ethics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ability to analyse critically the data or ideas which are central to the thesis  - both other people's data and ideas in the literature and your own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ability to produce 'findings' (ideas, results, …) which are potentially publishable in an academic journal, and therefore are 'original' and a 'contribution to knowledge’.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ability to write in an academic style and follow academic conventions of presentation.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C6F31-302B-467F-9C04-9374BEEB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7661-339B-457A-9E8A-F6C4240B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650"/>
          </a:xfrm>
        </p:spPr>
        <p:txBody>
          <a:bodyPr>
            <a:normAutofit fontScale="90000"/>
          </a:bodyPr>
          <a:lstStyle/>
          <a:p>
            <a:r>
              <a:rPr lang="en-GB" dirty="0"/>
              <a:t>Supervision report (Mike Byram)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B7B7FC-5CFD-4F84-9AEC-99D7E889F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1" y="1000125"/>
            <a:ext cx="4660802" cy="57340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00B39-2524-4AE4-9BD7-D1EABF79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4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16EB-3117-40B5-A6E5-AEB8DEFA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98425"/>
            <a:ext cx="10515600" cy="454025"/>
          </a:xfrm>
        </p:spPr>
        <p:txBody>
          <a:bodyPr>
            <a:normAutofit fontScale="90000"/>
          </a:bodyPr>
          <a:lstStyle/>
          <a:p>
            <a:r>
              <a:rPr lang="en-GB" dirty="0"/>
              <a:t>Checkpoint report (Jim Ridgway)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06214B-7084-486F-A544-308E2B2A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275" y="885825"/>
            <a:ext cx="5651581" cy="58737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6EB19-02A8-4785-8D80-B08363E3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54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B30E-0E0A-49D4-8B1F-C2AB1544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Students’ and supervisors voices 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3DDF61-8E3F-435B-95E9-A2F9B6D88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175" y="1825625"/>
            <a:ext cx="3498657" cy="487045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49EC0-B025-46A0-B8C5-076AB798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59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8997-D505-415E-8625-F1720F31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GB" dirty="0"/>
              <a:t>What Durham supervisors get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592A72-7E7F-49C6-B3B6-856F361B2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826" y="1581150"/>
            <a:ext cx="3834347" cy="459581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C34B6-9694-4F37-9ECB-4C708C87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3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FBD2-B63D-4198-9176-8E9E96F2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supports for 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FF39-3BD9-4B0B-8925-BD13BADF0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Collections of : </a:t>
            </a:r>
          </a:p>
          <a:p>
            <a:r>
              <a:rPr lang="en-GB" dirty="0"/>
              <a:t>Literature chapters</a:t>
            </a:r>
          </a:p>
          <a:p>
            <a:r>
              <a:rPr lang="en-GB" dirty="0"/>
              <a:t>Methodology chapters</a:t>
            </a:r>
          </a:p>
          <a:p>
            <a:pPr lvl="1"/>
            <a:r>
              <a:rPr lang="en-GB" dirty="0"/>
              <a:t>Ethics  sections</a:t>
            </a:r>
          </a:p>
          <a:p>
            <a:pPr lvl="1"/>
            <a:r>
              <a:rPr lang="en-GB" dirty="0"/>
              <a:t>Validity/reliability and ‘trustworthiness’ sections</a:t>
            </a:r>
          </a:p>
          <a:p>
            <a:r>
              <a:rPr lang="en-GB" dirty="0"/>
              <a:t>Introductory chapters</a:t>
            </a:r>
          </a:p>
          <a:p>
            <a:r>
              <a:rPr lang="en-GB" dirty="0"/>
              <a:t>Final chapters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4056-9C85-4F18-B23A-1C301F38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1B3-4E5D-4A8B-842D-9B91636070F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54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451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Advice for new supervisors… </vt:lpstr>
      <vt:lpstr>Every ‘student’ is different…</vt:lpstr>
      <vt:lpstr>First steps …</vt:lpstr>
      <vt:lpstr>demonstrate ….</vt:lpstr>
      <vt:lpstr>Supervision report (Mike Byram)</vt:lpstr>
      <vt:lpstr>Checkpoint report (Jim Ridgway)</vt:lpstr>
      <vt:lpstr>Students’ and supervisors voices ….</vt:lpstr>
      <vt:lpstr>What Durham supervisors get …</vt:lpstr>
      <vt:lpstr>My supports for writing </vt:lpstr>
      <vt:lpstr>Every student is different …</vt:lpstr>
      <vt:lpstr>My best advice to students…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Advice for new supervisors</dc:title>
  <dc:creator>Anon</dc:creator>
  <cp:lastModifiedBy>SDK</cp:lastModifiedBy>
  <cp:revision>14</cp:revision>
  <cp:lastPrinted>2021-05-11T07:40:58Z</cp:lastPrinted>
  <dcterms:created xsi:type="dcterms:W3CDTF">2021-05-04T07:48:46Z</dcterms:created>
  <dcterms:modified xsi:type="dcterms:W3CDTF">2021-05-11T11:33:57Z</dcterms:modified>
</cp:coreProperties>
</file>