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65" r:id="rId5"/>
    <p:sldId id="266" r:id="rId6"/>
    <p:sldId id="258" r:id="rId7"/>
    <p:sldId id="267" r:id="rId8"/>
    <p:sldId id="268" r:id="rId9"/>
    <p:sldId id="259" r:id="rId10"/>
    <p:sldId id="269" r:id="rId11"/>
    <p:sldId id="260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3" r:id="rId22"/>
    <p:sldId id="285" r:id="rId23"/>
    <p:sldId id="284" r:id="rId24"/>
    <p:sldId id="261" r:id="rId25"/>
    <p:sldId id="279" r:id="rId26"/>
    <p:sldId id="280" r:id="rId27"/>
    <p:sldId id="281" r:id="rId28"/>
    <p:sldId id="262" r:id="rId29"/>
    <p:sldId id="264" r:id="rId30"/>
    <p:sldId id="282" r:id="rId31"/>
    <p:sldId id="283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54" autoAdjust="0"/>
  </p:normalViewPr>
  <p:slideViewPr>
    <p:cSldViewPr>
      <p:cViewPr varScale="1">
        <p:scale>
          <a:sx n="88" d="100"/>
          <a:sy n="88" d="100"/>
        </p:scale>
        <p:origin x="131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1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2021-11-01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2021-11-01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2021-11-01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580A12-E2C7-405D-AC6E-C6E4709DB833}" type="datetimeFigureOut">
              <a:rPr lang="ko-KR" altLang="en-US" smtClean="0"/>
              <a:t>2021-11-01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4138" y="1340768"/>
            <a:ext cx="7992318" cy="150019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bg-BG" altLang="ko-KR" b="1" dirty="0" smtClean="0">
                <a:effectLst/>
              </a:rPr>
              <a:t>Пътуване към други светове и среща с култури</a:t>
            </a:r>
            <a:r>
              <a:rPr lang="ko-KR" altLang="en-US" dirty="0">
                <a:effectLst/>
              </a:rPr>
              <a:t/>
            </a:r>
            <a:br>
              <a:rPr lang="ko-KR" altLang="en-US" dirty="0">
                <a:effectLst/>
              </a:rPr>
            </a:br>
            <a:r>
              <a:rPr lang="en-US" altLang="ko-KR" sz="3100" dirty="0" smtClean="0">
                <a:effectLst/>
              </a:rPr>
              <a:t>-</a:t>
            </a:r>
            <a:r>
              <a:rPr lang="bg-BG" altLang="ko-KR" sz="3100" dirty="0" smtClean="0">
                <a:effectLst/>
              </a:rPr>
              <a:t>Произведения от класическата корейска литература</a:t>
            </a:r>
            <a:endParaRPr lang="ko-KR" altLang="en-US" sz="3100" dirty="0">
              <a:solidFill>
                <a:srgbClr val="7030A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7500990" cy="857256"/>
          </a:xfrm>
        </p:spPr>
        <p:txBody>
          <a:bodyPr>
            <a:normAutofit fontScale="62500" lnSpcReduction="20000"/>
          </a:bodyPr>
          <a:lstStyle/>
          <a:p>
            <a:endParaRPr lang="en-US" altLang="ko-KR" dirty="0"/>
          </a:p>
          <a:p>
            <a:r>
              <a:rPr lang="ko-KR" altLang="en-US" sz="4100" dirty="0">
                <a:solidFill>
                  <a:schemeClr val="tx1"/>
                </a:solidFill>
              </a:rPr>
              <a:t>     </a:t>
            </a:r>
            <a:r>
              <a:rPr lang="bg-BG" altLang="ko-KR" sz="4100" dirty="0" err="1" smtClean="0">
                <a:solidFill>
                  <a:schemeClr val="tx1"/>
                </a:solidFill>
              </a:rPr>
              <a:t>проф.Чин</a:t>
            </a:r>
            <a:r>
              <a:rPr lang="bg-BG" altLang="ko-KR" sz="4100" dirty="0" smtClean="0">
                <a:solidFill>
                  <a:schemeClr val="tx1"/>
                </a:solidFill>
              </a:rPr>
              <a:t> </a:t>
            </a:r>
            <a:r>
              <a:rPr lang="bg-BG" altLang="ko-KR" sz="4100" dirty="0" err="1" smtClean="0">
                <a:solidFill>
                  <a:schemeClr val="tx1"/>
                </a:solidFill>
              </a:rPr>
              <a:t>Чекьо</a:t>
            </a:r>
            <a:r>
              <a:rPr lang="bg-BG" altLang="ko-KR" sz="4100" dirty="0" smtClean="0">
                <a:solidFill>
                  <a:schemeClr val="tx1"/>
                </a:solidFill>
              </a:rPr>
              <a:t> </a:t>
            </a:r>
            <a:r>
              <a:rPr lang="en-US" altLang="ko-KR" sz="3600" dirty="0" smtClean="0">
                <a:solidFill>
                  <a:schemeClr val="tx1"/>
                </a:solidFill>
              </a:rPr>
              <a:t>(</a:t>
            </a:r>
            <a:r>
              <a:rPr lang="bg-BG" altLang="ko-KR" sz="3600" dirty="0" smtClean="0">
                <a:solidFill>
                  <a:schemeClr val="tx1"/>
                </a:solidFill>
              </a:rPr>
              <a:t>университет </a:t>
            </a:r>
            <a:r>
              <a:rPr lang="bg-BG" altLang="ko-KR" sz="3600" dirty="0" err="1" smtClean="0">
                <a:solidFill>
                  <a:schemeClr val="tx1"/>
                </a:solidFill>
              </a:rPr>
              <a:t>Сонгюнгуан</a:t>
            </a:r>
            <a:r>
              <a:rPr lang="bg-BG" altLang="ko-KR" sz="3600" dirty="0" smtClean="0">
                <a:solidFill>
                  <a:schemeClr val="tx1"/>
                </a:solidFill>
              </a:rPr>
              <a:t>, </a:t>
            </a:r>
            <a:r>
              <a:rPr lang="bg-BG" altLang="ko-KR" sz="3600" dirty="0" err="1" smtClean="0">
                <a:solidFill>
                  <a:schemeClr val="tx1"/>
                </a:solidFill>
              </a:rPr>
              <a:t>Р.Корея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793507"/>
          </a:xfrm>
        </p:spPr>
        <p:txBody>
          <a:bodyPr>
            <a:normAutofit fontScale="62500" lnSpcReduction="20000"/>
          </a:bodyPr>
          <a:lstStyle/>
          <a:p>
            <a:pPr algn="just" fontAlgn="base">
              <a:lnSpc>
                <a:spcPct val="120000"/>
              </a:lnSpc>
            </a:pPr>
            <a:r>
              <a:rPr lang="bg-BG" altLang="ko-KR" dirty="0" smtClean="0"/>
              <a:t>Чое </a:t>
            </a:r>
            <a:r>
              <a:rPr lang="bg-BG" altLang="ko-KR" dirty="0" err="1" smtClean="0"/>
              <a:t>Бу</a:t>
            </a:r>
            <a:r>
              <a:rPr lang="bg-BG" altLang="ko-KR" dirty="0" smtClean="0"/>
              <a:t> се фокусира върху видяното за морската търговия и как реките могат да се използват като транспорт, както и знанието за морето. Той пътува във вътрешността на мински Китай, който е източноазиатски културен център, нещо, много трудно за кореец да направи тогава, и зорко наблюдава вътрешното движение в страната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pPr algn="just" fontAlgn="base">
              <a:lnSpc>
                <a:spcPct val="120000"/>
              </a:lnSpc>
            </a:pPr>
            <a:r>
              <a:rPr lang="bg-BG" altLang="ko-KR" dirty="0" smtClean="0"/>
              <a:t>Книгата на Чое </a:t>
            </a:r>
            <a:r>
              <a:rPr lang="bg-BG" altLang="ko-KR" dirty="0" err="1" smtClean="0"/>
              <a:t>Бу</a:t>
            </a:r>
            <a:r>
              <a:rPr lang="bg-BG" altLang="ko-KR" dirty="0" smtClean="0"/>
              <a:t> </a:t>
            </a:r>
            <a:r>
              <a:rPr lang="en-US" altLang="ko-KR" dirty="0" smtClean="0"/>
              <a:t>『</a:t>
            </a:r>
            <a:r>
              <a:rPr lang="ko-KR" altLang="en-US" dirty="0"/>
              <a:t>표해록</a:t>
            </a:r>
            <a:r>
              <a:rPr lang="en-US" altLang="ko-KR" dirty="0" smtClean="0"/>
              <a:t>』</a:t>
            </a:r>
            <a:r>
              <a:rPr lang="bg-BG" altLang="ko-KR" dirty="0" smtClean="0"/>
              <a:t> е написана като доклад до кралския двор, но през епохата </a:t>
            </a:r>
            <a:r>
              <a:rPr lang="bg-BG" altLang="ko-KR" dirty="0" err="1" smtClean="0"/>
              <a:t>Едо</a:t>
            </a:r>
            <a:r>
              <a:rPr lang="bg-BG" altLang="ko-KR" dirty="0" smtClean="0"/>
              <a:t> стига до Япония, там се разпечатва и масово се разпространява. През 1796 г.</a:t>
            </a:r>
            <a:r>
              <a:rPr lang="en-US" altLang="ko-KR" dirty="0" smtClean="0"/>
              <a:t> </a:t>
            </a:r>
            <a:r>
              <a:rPr lang="bg-BG" altLang="ko-KR" dirty="0" smtClean="0"/>
              <a:t>книгата е преведена в Япония под името </a:t>
            </a:r>
            <a:r>
              <a:rPr lang="en-US" altLang="ko-KR" dirty="0" smtClean="0"/>
              <a:t>『</a:t>
            </a:r>
            <a:r>
              <a:rPr lang="ko-KR" altLang="en-US" dirty="0" err="1"/>
              <a:t>당토행정기</a:t>
            </a:r>
            <a:r>
              <a:rPr lang="en-US" altLang="ko-KR" dirty="0"/>
              <a:t>(</a:t>
            </a:r>
            <a:r>
              <a:rPr lang="ko-KR" altLang="en-US" dirty="0"/>
              <a:t>唐土行程記</a:t>
            </a:r>
            <a:r>
              <a:rPr lang="en-US" altLang="ko-KR" dirty="0" smtClean="0"/>
              <a:t>)』.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ru-RU" altLang="ko-KR" dirty="0" err="1" smtClean="0"/>
              <a:t>Това</a:t>
            </a:r>
            <a:r>
              <a:rPr lang="ru-RU" altLang="ko-KR" dirty="0" smtClean="0"/>
              <a:t> е </a:t>
            </a:r>
            <a:r>
              <a:rPr lang="ru-RU" altLang="ko-KR" dirty="0" err="1" smtClean="0"/>
              <a:t>време</a:t>
            </a:r>
            <a:r>
              <a:rPr lang="ru-RU" altLang="ko-KR" dirty="0" smtClean="0"/>
              <a:t>, </a:t>
            </a:r>
            <a:r>
              <a:rPr lang="ru-RU" altLang="ko-KR" dirty="0" err="1" smtClean="0"/>
              <a:t>когато</a:t>
            </a:r>
            <a:r>
              <a:rPr lang="ru-RU" altLang="ko-KR" dirty="0" smtClean="0"/>
              <a:t> Япония не </a:t>
            </a:r>
            <a:r>
              <a:rPr lang="ru-RU" altLang="ko-KR" dirty="0" err="1" smtClean="0"/>
              <a:t>комуникира</a:t>
            </a:r>
            <a:r>
              <a:rPr lang="ru-RU" altLang="ko-KR" dirty="0" smtClean="0"/>
              <a:t> с Китай и </a:t>
            </a:r>
            <a:r>
              <a:rPr lang="ru-RU" altLang="ko-KR" dirty="0" err="1" smtClean="0"/>
              <a:t>няма</a:t>
            </a:r>
            <a:r>
              <a:rPr lang="ru-RU" altLang="ko-KR" dirty="0" smtClean="0"/>
              <a:t> дипломатически отношения, </a:t>
            </a:r>
            <a:r>
              <a:rPr lang="ru-RU" altLang="ko-KR" dirty="0" err="1" smtClean="0"/>
              <a:t>затова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интелектуалците</a:t>
            </a:r>
            <a:r>
              <a:rPr lang="ru-RU" altLang="ko-KR" dirty="0" smtClean="0"/>
              <a:t> от </a:t>
            </a:r>
            <a:r>
              <a:rPr lang="ru-RU" altLang="ko-KR" dirty="0" err="1" smtClean="0"/>
              <a:t>шогуната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Едо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използват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тези</a:t>
            </a:r>
            <a:r>
              <a:rPr lang="ru-RU" altLang="ko-KR" dirty="0" smtClean="0"/>
              <a:t> книги </a:t>
            </a:r>
            <a:r>
              <a:rPr lang="ru-RU" altLang="ko-KR" dirty="0" err="1" smtClean="0"/>
              <a:t>като</a:t>
            </a:r>
            <a:r>
              <a:rPr lang="ru-RU" altLang="ko-KR" dirty="0" smtClean="0"/>
              <a:t> начин </a:t>
            </a:r>
            <a:r>
              <a:rPr lang="ru-RU" altLang="ko-KR" dirty="0" err="1" smtClean="0"/>
              <a:t>косвено</a:t>
            </a:r>
            <a:r>
              <a:rPr lang="ru-RU" altLang="ko-KR" dirty="0" smtClean="0"/>
              <a:t> да научат за Китай и по </a:t>
            </a:r>
            <a:r>
              <a:rPr lang="ru-RU" altLang="ko-KR" dirty="0" err="1" smtClean="0"/>
              <a:t>какъв</a:t>
            </a:r>
            <a:r>
              <a:rPr lang="ru-RU" altLang="ko-KR" dirty="0" smtClean="0"/>
              <a:t> начин </a:t>
            </a:r>
            <a:r>
              <a:rPr lang="ru-RU" altLang="ko-KR" dirty="0" err="1" smtClean="0"/>
              <a:t>интелектуалците</a:t>
            </a:r>
            <a:r>
              <a:rPr lang="ru-RU" altLang="ko-KR" dirty="0" smtClean="0"/>
              <a:t> от </a:t>
            </a:r>
            <a:r>
              <a:rPr lang="ru-RU" altLang="ko-KR" dirty="0" err="1" smtClean="0"/>
              <a:t>Чосон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гледат</a:t>
            </a:r>
            <a:r>
              <a:rPr lang="ru-RU" altLang="ko-KR" dirty="0" smtClean="0"/>
              <a:t> на Китай. </a:t>
            </a:r>
            <a:r>
              <a:rPr lang="ru-RU" altLang="ko-KR" dirty="0" err="1" smtClean="0"/>
              <a:t>Японските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интелектуалци</a:t>
            </a:r>
            <a:r>
              <a:rPr lang="ru-RU" altLang="ko-KR" dirty="0" smtClean="0"/>
              <a:t> от периода </a:t>
            </a:r>
            <a:r>
              <a:rPr lang="ru-RU" altLang="ko-KR" dirty="0" err="1" smtClean="0"/>
              <a:t>Едо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преоткриват</a:t>
            </a:r>
            <a:r>
              <a:rPr lang="ru-RU" altLang="ko-KR" dirty="0" smtClean="0"/>
              <a:t> </a:t>
            </a:r>
            <a:r>
              <a:rPr lang="ko-KR" altLang="en-US" dirty="0" smtClean="0"/>
              <a:t>표해록 </a:t>
            </a:r>
            <a:r>
              <a:rPr lang="bg-BG" altLang="ko-KR" dirty="0" smtClean="0"/>
              <a:t>от Чое </a:t>
            </a:r>
            <a:r>
              <a:rPr lang="bg-BG" altLang="ko-KR" dirty="0" err="1" smtClean="0"/>
              <a:t>Бу</a:t>
            </a:r>
            <a:r>
              <a:rPr lang="bg-BG" altLang="ko-KR" dirty="0" smtClean="0"/>
              <a:t> и затова вместо в </a:t>
            </a:r>
            <a:r>
              <a:rPr lang="bg-BG" altLang="ko-KR" dirty="0" err="1" smtClean="0"/>
              <a:t>Чосон</a:t>
            </a:r>
            <a:r>
              <a:rPr lang="bg-BG" altLang="ko-KR" dirty="0" smtClean="0"/>
              <a:t>, книгата се разпространява повече в </a:t>
            </a:r>
            <a:r>
              <a:rPr lang="bg-BG" altLang="ko-KR" dirty="0"/>
              <a:t>Я</a:t>
            </a:r>
            <a:r>
              <a:rPr lang="bg-BG" altLang="ko-KR" dirty="0" smtClean="0"/>
              <a:t>пония </a:t>
            </a:r>
            <a:r>
              <a:rPr lang="bg-BG" altLang="ko-KR" dirty="0" smtClean="0"/>
              <a:t>и е призната за значима в историята на културния </a:t>
            </a:r>
            <a:r>
              <a:rPr lang="bg-BG" altLang="ko-KR" dirty="0" smtClean="0"/>
              <a:t>обмен. </a:t>
            </a:r>
            <a:r>
              <a:rPr lang="bg-BG" altLang="ko-KR" dirty="0" smtClean="0"/>
              <a:t>Я</a:t>
            </a:r>
            <a:r>
              <a:rPr lang="ru-RU" altLang="ko-KR" dirty="0" err="1" smtClean="0"/>
              <a:t>понските</a:t>
            </a:r>
            <a:r>
              <a:rPr lang="ru-RU" altLang="ko-KR" dirty="0" smtClean="0"/>
              <a:t> издатели </a:t>
            </a:r>
            <a:r>
              <a:rPr lang="ru-RU" altLang="ko-KR" dirty="0" err="1" smtClean="0"/>
              <a:t>публикуват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преработено</a:t>
            </a:r>
            <a:r>
              <a:rPr lang="ru-RU" altLang="ko-KR" dirty="0" smtClean="0"/>
              <a:t> издание и </a:t>
            </a:r>
            <a:r>
              <a:rPr lang="ru-RU" altLang="ko-KR" dirty="0" err="1" smtClean="0"/>
              <a:t>масово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го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разпространяват</a:t>
            </a:r>
            <a:r>
              <a:rPr lang="ru-RU" altLang="ko-KR" dirty="0" smtClean="0"/>
              <a:t> под </a:t>
            </a:r>
            <a:r>
              <a:rPr lang="ru-RU" altLang="ko-KR" dirty="0" err="1" smtClean="0"/>
              <a:t>името</a:t>
            </a:r>
            <a:r>
              <a:rPr lang="ru-RU" altLang="ko-KR" dirty="0" smtClean="0"/>
              <a:t> </a:t>
            </a:r>
            <a:r>
              <a:rPr lang="en-US" altLang="ko-KR" dirty="0" smtClean="0"/>
              <a:t>『</a:t>
            </a:r>
            <a:r>
              <a:rPr lang="ko-KR" altLang="en-US" dirty="0"/>
              <a:t>통속표해록</a:t>
            </a:r>
            <a:r>
              <a:rPr lang="en-US" altLang="ko-KR" dirty="0" smtClean="0"/>
              <a:t>』</a:t>
            </a:r>
            <a:r>
              <a:rPr lang="bg-BG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951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86551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ko-KR" sz="3000" b="1" dirty="0"/>
              <a:t>2.</a:t>
            </a:r>
            <a:r>
              <a:rPr lang="ko-KR" altLang="en-US" sz="3000" b="1" dirty="0"/>
              <a:t> </a:t>
            </a:r>
            <a:r>
              <a:rPr lang="bg-BG" altLang="ko-KR" sz="3000" b="1" dirty="0" err="1" smtClean="0"/>
              <a:t>Чосон</a:t>
            </a:r>
            <a:r>
              <a:rPr lang="bg-BG" altLang="ko-KR" sz="3000" b="1" dirty="0" smtClean="0"/>
              <a:t>, погледнат от външни лица </a:t>
            </a:r>
            <a:r>
              <a:rPr lang="ko-KR" altLang="en-US" sz="3000" b="1" dirty="0" smtClean="0"/>
              <a:t>이방인</a:t>
            </a:r>
            <a:r>
              <a:rPr lang="en-US" altLang="ko-KR" sz="3000" b="1" dirty="0" smtClean="0"/>
              <a:t>(</a:t>
            </a:r>
            <a:r>
              <a:rPr lang="ko-KR" altLang="en-US" sz="3000" b="1" dirty="0"/>
              <a:t>異邦人</a:t>
            </a:r>
            <a:r>
              <a:rPr lang="en-US" altLang="ko-KR" sz="3000" b="1" dirty="0" smtClean="0"/>
              <a:t>)</a:t>
            </a:r>
            <a:endParaRPr lang="ko-KR" altLang="en-US" sz="2400" dirty="0" smtClean="0"/>
          </a:p>
          <a:p>
            <a:pPr>
              <a:buNone/>
            </a:pPr>
            <a:r>
              <a:rPr lang="ru-RU" altLang="ko-KR" dirty="0" err="1" smtClean="0"/>
              <a:t>Единственият</a:t>
            </a:r>
            <a:r>
              <a:rPr lang="ru-RU" altLang="ko-KR" dirty="0" smtClean="0"/>
              <a:t> </a:t>
            </a:r>
            <a:r>
              <a:rPr lang="ru-RU" altLang="ko-KR" dirty="0"/>
              <a:t>начин за </a:t>
            </a:r>
            <a:r>
              <a:rPr lang="ru-RU" altLang="ko-KR" dirty="0" err="1" smtClean="0"/>
              <a:t>корейци</a:t>
            </a:r>
            <a:r>
              <a:rPr lang="ru-RU" altLang="ko-KR" dirty="0" smtClean="0"/>
              <a:t> от </a:t>
            </a:r>
            <a:r>
              <a:rPr lang="ru-RU" altLang="ko-KR" dirty="0" err="1" smtClean="0"/>
              <a:t>преди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съвременния</a:t>
            </a:r>
            <a:r>
              <a:rPr lang="ru-RU" altLang="ko-KR" dirty="0" smtClean="0"/>
              <a:t> период </a:t>
            </a:r>
            <a:r>
              <a:rPr lang="ru-RU" altLang="ko-KR" dirty="0"/>
              <a:t>да се </a:t>
            </a:r>
            <a:r>
              <a:rPr lang="ru-RU" altLang="ko-KR" dirty="0" err="1"/>
              <a:t>срещнат</a:t>
            </a:r>
            <a:r>
              <a:rPr lang="ru-RU" altLang="ko-KR" dirty="0"/>
              <a:t> </a:t>
            </a:r>
            <a:r>
              <a:rPr lang="ru-RU" altLang="ko-KR" dirty="0" err="1"/>
              <a:t>със</a:t>
            </a:r>
            <a:r>
              <a:rPr lang="ru-RU" altLang="ko-KR" dirty="0"/>
              <a:t> </a:t>
            </a:r>
            <a:r>
              <a:rPr lang="ru-RU" altLang="ko-KR" dirty="0" smtClean="0"/>
              <a:t>Запада, е </a:t>
            </a:r>
            <a:r>
              <a:rPr lang="ru-RU" altLang="ko-KR" dirty="0" err="1" smtClean="0"/>
              <a:t>като</a:t>
            </a:r>
            <a:r>
              <a:rPr lang="ru-RU" altLang="ko-KR" dirty="0" smtClean="0"/>
              <a:t> се отклонят случайно </a:t>
            </a:r>
            <a:r>
              <a:rPr lang="ru-RU" altLang="ko-KR" dirty="0"/>
              <a:t>от </a:t>
            </a:r>
            <a:r>
              <a:rPr lang="ru-RU" altLang="ko-KR" dirty="0" err="1"/>
              <a:t>бреговете</a:t>
            </a:r>
            <a:r>
              <a:rPr lang="ru-RU" altLang="ko-KR" dirty="0"/>
              <a:t> на </a:t>
            </a:r>
            <a:r>
              <a:rPr lang="ru-RU" altLang="ko-KR" dirty="0" err="1"/>
              <a:t>Чосон</a:t>
            </a:r>
            <a:r>
              <a:rPr lang="ru-RU" altLang="ko-KR" dirty="0"/>
              <a:t>. </a:t>
            </a:r>
            <a:r>
              <a:rPr lang="ru-RU" altLang="ko-KR" dirty="0" err="1" smtClean="0"/>
              <a:t>Същото</a:t>
            </a:r>
            <a:r>
              <a:rPr lang="ru-RU" altLang="ko-KR" dirty="0" smtClean="0"/>
              <a:t> се </a:t>
            </a:r>
            <a:r>
              <a:rPr lang="ru-RU" altLang="ko-KR" dirty="0" err="1" smtClean="0"/>
              <a:t>случва</a:t>
            </a:r>
            <a:r>
              <a:rPr lang="ru-RU" altLang="ko-KR" dirty="0" smtClean="0"/>
              <a:t> и </a:t>
            </a:r>
            <a:r>
              <a:rPr lang="ru-RU" altLang="ko-KR" dirty="0" err="1" smtClean="0"/>
              <a:t>когато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западняците</a:t>
            </a:r>
            <a:r>
              <a:rPr lang="ru-RU" altLang="ko-KR" dirty="0" smtClean="0"/>
              <a:t> </a:t>
            </a:r>
            <a:r>
              <a:rPr lang="ru-RU" altLang="ko-KR" dirty="0"/>
              <a:t>се </a:t>
            </a:r>
            <a:r>
              <a:rPr lang="ru-RU" altLang="ko-KR" dirty="0" err="1"/>
              <a:t>срещат</a:t>
            </a:r>
            <a:r>
              <a:rPr lang="ru-RU" altLang="ko-KR" dirty="0"/>
              <a:t> с </a:t>
            </a:r>
            <a:r>
              <a:rPr lang="ru-RU" altLang="ko-KR" dirty="0" err="1"/>
              <a:t>Чосон</a:t>
            </a:r>
            <a:r>
              <a:rPr lang="ru-RU" altLang="ko-KR" dirty="0"/>
              <a:t>. Около </a:t>
            </a:r>
            <a:r>
              <a:rPr lang="ru-RU" altLang="ko-KR" dirty="0" smtClean="0"/>
              <a:t>17 </a:t>
            </a:r>
            <a:r>
              <a:rPr lang="ru-RU" altLang="ko-KR" dirty="0"/>
              <a:t>век </a:t>
            </a:r>
            <a:r>
              <a:rPr lang="ru-RU" altLang="ko-KR" dirty="0" err="1"/>
              <a:t>Западът</a:t>
            </a:r>
            <a:r>
              <a:rPr lang="ru-RU" altLang="ko-KR" dirty="0"/>
              <a:t> </a:t>
            </a:r>
            <a:r>
              <a:rPr lang="ru-RU" altLang="ko-KR" dirty="0" err="1" smtClean="0"/>
              <a:t>стига</a:t>
            </a:r>
            <a:r>
              <a:rPr lang="ru-RU" altLang="ko-KR" dirty="0" smtClean="0"/>
              <a:t> до Макао </a:t>
            </a:r>
            <a:r>
              <a:rPr lang="ru-RU" altLang="ko-KR" dirty="0"/>
              <a:t>или Нагасаки, Япония за </a:t>
            </a:r>
            <a:r>
              <a:rPr lang="ru-RU" altLang="ko-KR" dirty="0" err="1"/>
              <a:t>международна</a:t>
            </a:r>
            <a:r>
              <a:rPr lang="ru-RU" altLang="ko-KR" dirty="0"/>
              <a:t> </a:t>
            </a:r>
            <a:r>
              <a:rPr lang="ru-RU" altLang="ko-KR" dirty="0" err="1"/>
              <a:t>търговия</a:t>
            </a:r>
            <a:r>
              <a:rPr lang="ru-RU" altLang="ko-KR" dirty="0"/>
              <a:t>. Типичен пример </a:t>
            </a:r>
            <a:r>
              <a:rPr lang="ru-RU" altLang="ko-KR" dirty="0" err="1"/>
              <a:t>са</a:t>
            </a:r>
            <a:r>
              <a:rPr lang="ru-RU" altLang="ko-KR" dirty="0"/>
              <a:t> </a:t>
            </a:r>
            <a:r>
              <a:rPr lang="ru-RU" altLang="ko-KR" dirty="0" err="1"/>
              <a:t>корабите</a:t>
            </a:r>
            <a:r>
              <a:rPr lang="ru-RU" altLang="ko-KR" dirty="0"/>
              <a:t> на </a:t>
            </a:r>
            <a:r>
              <a:rPr lang="ru-RU" altLang="ko-KR" dirty="0" err="1"/>
              <a:t>холандската</a:t>
            </a:r>
            <a:r>
              <a:rPr lang="ru-RU" altLang="ko-KR" dirty="0"/>
              <a:t> </a:t>
            </a:r>
            <a:r>
              <a:rPr lang="ru-RU" altLang="ko-KR" dirty="0" err="1"/>
              <a:t>източноиндийска</a:t>
            </a:r>
            <a:r>
              <a:rPr lang="ru-RU" altLang="ko-KR" dirty="0"/>
              <a:t> компания</a:t>
            </a:r>
            <a:r>
              <a:rPr lang="ru-RU" altLang="ko-KR" dirty="0" smtClean="0"/>
              <a:t>.</a:t>
            </a:r>
          </a:p>
          <a:p>
            <a:pPr>
              <a:buNone/>
            </a:pPr>
            <a:r>
              <a:rPr lang="ru-RU" altLang="ko-KR" dirty="0" err="1" smtClean="0"/>
              <a:t>Корабите</a:t>
            </a:r>
            <a:r>
              <a:rPr lang="ru-RU" altLang="ko-KR" dirty="0" smtClean="0"/>
              <a:t> </a:t>
            </a:r>
            <a:r>
              <a:rPr lang="ru-RU" altLang="ko-KR" dirty="0"/>
              <a:t>на </a:t>
            </a:r>
            <a:r>
              <a:rPr lang="ru-RU" altLang="ko-KR" dirty="0" err="1"/>
              <a:t>East</a:t>
            </a:r>
            <a:r>
              <a:rPr lang="ru-RU" altLang="ko-KR" dirty="0"/>
              <a:t> </a:t>
            </a:r>
            <a:r>
              <a:rPr lang="ru-RU" altLang="ko-KR" dirty="0" err="1"/>
              <a:t>India</a:t>
            </a:r>
            <a:r>
              <a:rPr lang="ru-RU" altLang="ko-KR" dirty="0"/>
              <a:t> </a:t>
            </a:r>
            <a:r>
              <a:rPr lang="ru-RU" altLang="ko-KR" dirty="0" err="1"/>
              <a:t>Company</a:t>
            </a:r>
            <a:r>
              <a:rPr lang="ru-RU" altLang="ko-KR" dirty="0"/>
              <a:t>, </a:t>
            </a:r>
            <a:r>
              <a:rPr lang="ru-RU" altLang="ko-KR" dirty="0" err="1"/>
              <a:t>които</a:t>
            </a:r>
            <a:r>
              <a:rPr lang="ru-RU" altLang="ko-KR" dirty="0"/>
              <a:t> </a:t>
            </a:r>
            <a:r>
              <a:rPr lang="ru-RU" altLang="ko-KR" dirty="0" err="1"/>
              <a:t>търгуват</a:t>
            </a:r>
            <a:r>
              <a:rPr lang="ru-RU" altLang="ko-KR" dirty="0"/>
              <a:t> в </a:t>
            </a:r>
            <a:r>
              <a:rPr lang="ru-RU" altLang="ko-KR" dirty="0" err="1"/>
              <a:t>Югоизточна</a:t>
            </a:r>
            <a:r>
              <a:rPr lang="ru-RU" altLang="ko-KR" dirty="0"/>
              <a:t> Азия, </a:t>
            </a:r>
            <a:r>
              <a:rPr lang="ru-RU" altLang="ko-KR" dirty="0" err="1"/>
              <a:t>включително</a:t>
            </a:r>
            <a:r>
              <a:rPr lang="ru-RU" altLang="ko-KR" dirty="0"/>
              <a:t> Китай и Япония, </a:t>
            </a:r>
            <a:r>
              <a:rPr lang="ru-RU" altLang="ko-KR" dirty="0" err="1" smtClean="0"/>
              <a:t>често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срещат</a:t>
            </a:r>
            <a:r>
              <a:rPr lang="ru-RU" altLang="ko-KR" dirty="0" smtClean="0"/>
              <a:t> </a:t>
            </a:r>
            <a:r>
              <a:rPr lang="ru-RU" altLang="ko-KR" dirty="0"/>
              <a:t>буря по </a:t>
            </a:r>
            <a:r>
              <a:rPr lang="ru-RU" altLang="ko-KR" dirty="0" err="1"/>
              <a:t>пътя</a:t>
            </a:r>
            <a:r>
              <a:rPr lang="ru-RU" altLang="ko-KR" dirty="0"/>
              <a:t> си и се </a:t>
            </a:r>
            <a:r>
              <a:rPr lang="ru-RU" altLang="ko-KR" dirty="0" err="1" smtClean="0"/>
              <a:t>понасят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към</a:t>
            </a:r>
            <a:r>
              <a:rPr lang="ru-RU" altLang="ko-KR" dirty="0" smtClean="0"/>
              <a:t> </a:t>
            </a:r>
            <a:r>
              <a:rPr lang="ru-RU" altLang="ko-KR" dirty="0" err="1"/>
              <a:t>непознатия</a:t>
            </a:r>
            <a:r>
              <a:rPr lang="ru-RU" altLang="ko-KR" dirty="0"/>
              <a:t> свят. </a:t>
            </a:r>
            <a:r>
              <a:rPr lang="ru-RU" altLang="ko-KR" dirty="0" err="1"/>
              <a:t>Отклоняването</a:t>
            </a:r>
            <a:r>
              <a:rPr lang="ru-RU" altLang="ko-KR" dirty="0"/>
              <a:t> от </a:t>
            </a:r>
            <a:r>
              <a:rPr lang="ru-RU" altLang="ko-KR" dirty="0" err="1"/>
              <a:t>нормалния</a:t>
            </a:r>
            <a:r>
              <a:rPr lang="ru-RU" altLang="ko-KR" dirty="0"/>
              <a:t> </a:t>
            </a:r>
            <a:r>
              <a:rPr lang="ru-RU" altLang="ko-KR" dirty="0" err="1"/>
              <a:t>път</a:t>
            </a:r>
            <a:r>
              <a:rPr lang="ru-RU" altLang="ko-KR" dirty="0"/>
              <a:t> </a:t>
            </a:r>
            <a:r>
              <a:rPr lang="ru-RU" altLang="ko-KR" dirty="0" err="1" smtClean="0"/>
              <a:t>означава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пътуване</a:t>
            </a:r>
            <a:r>
              <a:rPr lang="ru-RU" altLang="ko-KR" dirty="0" smtClean="0"/>
              <a:t> </a:t>
            </a:r>
            <a:r>
              <a:rPr lang="ru-RU" altLang="ko-KR" dirty="0"/>
              <a:t>до </a:t>
            </a:r>
            <a:r>
              <a:rPr lang="ru-RU" altLang="ko-KR" dirty="0" err="1"/>
              <a:t>неизвестното</a:t>
            </a:r>
            <a:r>
              <a:rPr lang="ru-RU" altLang="ko-KR" dirty="0"/>
              <a:t>, </a:t>
            </a:r>
            <a:r>
              <a:rPr lang="ru-RU" altLang="ko-KR" dirty="0" err="1" smtClean="0"/>
              <a:t>нежелано</a:t>
            </a:r>
            <a:r>
              <a:rPr lang="ru-RU" altLang="ko-KR" dirty="0" smtClean="0"/>
              <a:t> и безрадостно </a:t>
            </a:r>
            <a:r>
              <a:rPr lang="ru-RU" altLang="ko-KR" dirty="0" err="1" smtClean="0"/>
              <a:t>пътуване</a:t>
            </a:r>
            <a:r>
              <a:rPr lang="ru-RU" altLang="ko-KR" dirty="0"/>
              <a:t>. Хамел, </a:t>
            </a:r>
            <a:r>
              <a:rPr lang="ru-RU" altLang="ko-KR" dirty="0" err="1"/>
              <a:t>холандец</a:t>
            </a:r>
            <a:r>
              <a:rPr lang="ru-RU" altLang="ko-KR" dirty="0"/>
              <a:t>, </a:t>
            </a:r>
            <a:r>
              <a:rPr lang="ru-RU" altLang="ko-KR" dirty="0" err="1"/>
              <a:t>който</a:t>
            </a:r>
            <a:r>
              <a:rPr lang="ru-RU" altLang="ko-KR" dirty="0"/>
              <a:t> </a:t>
            </a:r>
            <a:r>
              <a:rPr lang="ru-RU" altLang="ko-KR" dirty="0" err="1" smtClean="0"/>
              <a:t>среща</a:t>
            </a:r>
            <a:r>
              <a:rPr lang="ru-RU" altLang="ko-KR" dirty="0" smtClean="0"/>
              <a:t> </a:t>
            </a:r>
            <a:r>
              <a:rPr lang="ru-RU" altLang="ko-KR" dirty="0"/>
              <a:t>буря на </a:t>
            </a:r>
            <a:r>
              <a:rPr lang="ru-RU" altLang="ko-KR" dirty="0" err="1"/>
              <a:t>път</a:t>
            </a:r>
            <a:r>
              <a:rPr lang="ru-RU" altLang="ko-KR" dirty="0"/>
              <a:t> за Нагасаки, Япония и </a:t>
            </a:r>
            <a:r>
              <a:rPr lang="ru-RU" altLang="ko-KR" dirty="0" err="1" smtClean="0"/>
              <a:t>достига</a:t>
            </a:r>
            <a:r>
              <a:rPr lang="ru-RU" altLang="ko-KR" dirty="0" smtClean="0"/>
              <a:t> до остров </a:t>
            </a:r>
            <a:r>
              <a:rPr lang="ru-RU" altLang="ko-KR" dirty="0" err="1" smtClean="0"/>
              <a:t>Чеджу</a:t>
            </a:r>
            <a:r>
              <a:rPr lang="ru-RU" altLang="ko-KR" dirty="0" smtClean="0"/>
              <a:t>, е </a:t>
            </a:r>
            <a:r>
              <a:rPr lang="ru-RU" altLang="ko-KR" dirty="0"/>
              <a:t>един от </a:t>
            </a:r>
            <a:r>
              <a:rPr lang="ru-RU" altLang="ko-KR" dirty="0" err="1"/>
              <a:t>тях</a:t>
            </a:r>
            <a:r>
              <a:rPr lang="ru-RU" altLang="ko-KR" dirty="0" smtClean="0"/>
              <a:t>. </a:t>
            </a:r>
          </a:p>
          <a:p>
            <a:pPr>
              <a:buNone/>
            </a:pPr>
            <a:r>
              <a:rPr lang="ru-RU" altLang="ko-KR" dirty="0" err="1" smtClean="0"/>
              <a:t>През</a:t>
            </a:r>
            <a:r>
              <a:rPr lang="ru-RU" altLang="ko-KR" dirty="0" smtClean="0"/>
              <a:t> </a:t>
            </a:r>
            <a:r>
              <a:rPr lang="ru-RU" altLang="ko-KR" dirty="0"/>
              <a:t>1653 г. 36 души на </a:t>
            </a:r>
            <a:r>
              <a:rPr lang="ru-RU" altLang="ko-KR" dirty="0" err="1"/>
              <a:t>борда</a:t>
            </a:r>
            <a:r>
              <a:rPr lang="ru-RU" altLang="ko-KR" dirty="0"/>
              <a:t> на </a:t>
            </a:r>
            <a:r>
              <a:rPr lang="ru-RU" altLang="ko-KR" dirty="0" err="1"/>
              <a:t>Sperwer</a:t>
            </a:r>
            <a:r>
              <a:rPr lang="ru-RU" altLang="ko-KR" dirty="0"/>
              <a:t>, </a:t>
            </a:r>
            <a:r>
              <a:rPr lang="ru-RU" altLang="ko-KR" dirty="0" err="1"/>
              <a:t>търговски</a:t>
            </a:r>
            <a:r>
              <a:rPr lang="ru-RU" altLang="ko-KR" dirty="0"/>
              <a:t> </a:t>
            </a:r>
            <a:r>
              <a:rPr lang="ru-RU" altLang="ko-KR" dirty="0" err="1"/>
              <a:t>кораб</a:t>
            </a:r>
            <a:r>
              <a:rPr lang="ru-RU" altLang="ko-KR" dirty="0"/>
              <a:t>, </a:t>
            </a:r>
            <a:r>
              <a:rPr lang="ru-RU" altLang="ko-KR" dirty="0" err="1"/>
              <a:t>принадлежащ</a:t>
            </a:r>
            <a:r>
              <a:rPr lang="ru-RU" altLang="ko-KR" dirty="0"/>
              <a:t> на </a:t>
            </a:r>
            <a:r>
              <a:rPr lang="ru-RU" altLang="ko-KR" dirty="0" err="1"/>
              <a:t>холандската</a:t>
            </a:r>
            <a:r>
              <a:rPr lang="ru-RU" altLang="ko-KR" dirty="0"/>
              <a:t> </a:t>
            </a:r>
            <a:r>
              <a:rPr lang="ru-RU" altLang="ko-KR" dirty="0" err="1"/>
              <a:t>източноиндийска</a:t>
            </a:r>
            <a:r>
              <a:rPr lang="ru-RU" altLang="ko-KR" dirty="0"/>
              <a:t> компания, </a:t>
            </a:r>
            <a:r>
              <a:rPr lang="ru-RU" altLang="ko-KR" dirty="0" err="1"/>
              <a:t>срещат</a:t>
            </a:r>
            <a:r>
              <a:rPr lang="ru-RU" altLang="ko-KR" dirty="0"/>
              <a:t> тайфун на </a:t>
            </a:r>
            <a:r>
              <a:rPr lang="ru-RU" altLang="ko-KR" dirty="0" err="1"/>
              <a:t>път</a:t>
            </a:r>
            <a:r>
              <a:rPr lang="ru-RU" altLang="ko-KR" dirty="0"/>
              <a:t> за Нагасаки и </a:t>
            </a:r>
            <a:r>
              <a:rPr lang="ru-RU" altLang="ko-KR" dirty="0" err="1" smtClean="0"/>
              <a:t>доплават</a:t>
            </a:r>
            <a:r>
              <a:rPr lang="ru-RU" altLang="ko-KR" dirty="0" smtClean="0"/>
              <a:t> до брега </a:t>
            </a:r>
            <a:r>
              <a:rPr lang="ru-RU" altLang="ko-KR" dirty="0"/>
              <a:t>на остров </a:t>
            </a:r>
            <a:r>
              <a:rPr lang="ru-RU" altLang="ko-KR" dirty="0" err="1"/>
              <a:t>Ч</a:t>
            </a:r>
            <a:r>
              <a:rPr lang="ru-RU" altLang="ko-KR" dirty="0" err="1" smtClean="0"/>
              <a:t>еджу</a:t>
            </a:r>
            <a:r>
              <a:rPr lang="ru-RU" altLang="ko-KR" dirty="0"/>
              <a:t>. </a:t>
            </a:r>
            <a:r>
              <a:rPr lang="ru-RU" altLang="ko-KR" dirty="0" smtClean="0"/>
              <a:t>Сред </a:t>
            </a:r>
            <a:r>
              <a:rPr lang="ru-RU" altLang="ko-KR" dirty="0" err="1" smtClean="0"/>
              <a:t>тях</a:t>
            </a:r>
            <a:r>
              <a:rPr lang="ru-RU" altLang="ko-KR" dirty="0" smtClean="0"/>
              <a:t> е </a:t>
            </a:r>
            <a:r>
              <a:rPr lang="ru-RU" altLang="ko-KR" dirty="0" err="1" smtClean="0"/>
              <a:t>Хендрик</a:t>
            </a:r>
            <a:r>
              <a:rPr lang="ru-RU" altLang="ko-KR" dirty="0" smtClean="0"/>
              <a:t> </a:t>
            </a:r>
            <a:r>
              <a:rPr lang="ru-RU" altLang="ko-KR" dirty="0"/>
              <a:t>Хамел (?-</a:t>
            </a:r>
            <a:r>
              <a:rPr lang="ru-RU" altLang="ko-KR" dirty="0" smtClean="0"/>
              <a:t>1692), </a:t>
            </a:r>
            <a:r>
              <a:rPr lang="ru-RU" altLang="ko-KR" dirty="0" err="1"/>
              <a:t>секретар</a:t>
            </a:r>
            <a:r>
              <a:rPr lang="ru-RU" altLang="ko-KR" dirty="0"/>
              <a:t> на </a:t>
            </a:r>
            <a:r>
              <a:rPr lang="ru-RU" altLang="ko-KR" dirty="0" err="1"/>
              <a:t>кораба</a:t>
            </a:r>
            <a:r>
              <a:rPr lang="ru-RU" altLang="ko-KR" dirty="0"/>
              <a:t>. </a:t>
            </a:r>
            <a:r>
              <a:rPr lang="ru-RU" altLang="ko-KR" dirty="0" smtClean="0"/>
              <a:t>Хамел </a:t>
            </a:r>
            <a:r>
              <a:rPr lang="ru-RU" altLang="ko-KR" dirty="0" err="1" smtClean="0"/>
              <a:t>успява</a:t>
            </a:r>
            <a:r>
              <a:rPr lang="ru-RU" altLang="ko-KR" dirty="0" smtClean="0"/>
              <a:t> да </a:t>
            </a:r>
            <a:r>
              <a:rPr lang="ru-RU" altLang="ko-KR" dirty="0" err="1" smtClean="0"/>
              <a:t>избяга</a:t>
            </a:r>
            <a:r>
              <a:rPr lang="ru-RU" altLang="ko-KR" dirty="0" smtClean="0"/>
              <a:t> след 13 </a:t>
            </a:r>
            <a:r>
              <a:rPr lang="ru-RU" altLang="ko-KR" dirty="0" err="1" smtClean="0"/>
              <a:t>години</a:t>
            </a:r>
            <a:r>
              <a:rPr lang="ru-RU" altLang="ko-KR" dirty="0" smtClean="0"/>
              <a:t> и </a:t>
            </a:r>
            <a:r>
              <a:rPr lang="ru-RU" altLang="ko-KR" dirty="0" err="1" smtClean="0"/>
              <a:t>написва</a:t>
            </a:r>
            <a:r>
              <a:rPr lang="ru-RU" altLang="ko-KR" dirty="0" smtClean="0"/>
              <a:t> доклад</a:t>
            </a:r>
            <a:r>
              <a:rPr lang="ru-RU" altLang="ko-KR" dirty="0"/>
              <a:t>, за да поиска </a:t>
            </a:r>
            <a:r>
              <a:rPr lang="ru-RU" altLang="ko-KR" dirty="0" err="1"/>
              <a:t>просрочени</a:t>
            </a:r>
            <a:r>
              <a:rPr lang="ru-RU" altLang="ko-KR" dirty="0"/>
              <a:t> заплати по </a:t>
            </a:r>
            <a:r>
              <a:rPr lang="ru-RU" altLang="ko-KR" dirty="0" err="1"/>
              <a:t>време</a:t>
            </a:r>
            <a:r>
              <a:rPr lang="ru-RU" altLang="ko-KR" dirty="0"/>
              <a:t> на периода на </a:t>
            </a:r>
            <a:r>
              <a:rPr lang="ru-RU" altLang="ko-KR" dirty="0" err="1"/>
              <a:t>задържане</a:t>
            </a:r>
            <a:r>
              <a:rPr lang="ru-RU" altLang="ko-KR" dirty="0"/>
              <a:t>. </a:t>
            </a:r>
            <a:r>
              <a:rPr lang="ru-RU" altLang="ko-KR" dirty="0" err="1"/>
              <a:t>Записът</a:t>
            </a:r>
            <a:r>
              <a:rPr lang="ru-RU" altLang="ko-KR" dirty="0"/>
              <a:t> за </a:t>
            </a:r>
            <a:r>
              <a:rPr lang="ru-RU" altLang="ko-KR" dirty="0" err="1" smtClean="0"/>
              <a:t>това</a:t>
            </a:r>
            <a:r>
              <a:rPr lang="ru-RU" altLang="ko-KR" dirty="0" smtClean="0"/>
              <a:t> </a:t>
            </a:r>
            <a:r>
              <a:rPr lang="ru-RU" altLang="ko-KR" dirty="0" err="1" smtClean="0"/>
              <a:t>пътуване</a:t>
            </a:r>
            <a:r>
              <a:rPr lang="ru-RU" altLang="ko-KR" dirty="0" smtClean="0"/>
              <a:t> в </a:t>
            </a:r>
            <a:r>
              <a:rPr lang="ru-RU" altLang="ko-KR" dirty="0" err="1" smtClean="0"/>
              <a:t>Чосон</a:t>
            </a:r>
            <a:r>
              <a:rPr lang="ru-RU" altLang="ko-KR" dirty="0" smtClean="0"/>
              <a:t> е </a:t>
            </a:r>
            <a:r>
              <a:rPr lang="ru-RU" altLang="ko-KR" dirty="0"/>
              <a:t>в </a:t>
            </a:r>
            <a:r>
              <a:rPr lang="ru-RU" altLang="ko-KR" dirty="0" err="1"/>
              <a:t>съответствие</a:t>
            </a:r>
            <a:r>
              <a:rPr lang="ru-RU" altLang="ko-KR" dirty="0"/>
              <a:t> с </a:t>
            </a:r>
            <a:r>
              <a:rPr lang="ru-RU" altLang="ko-KR" dirty="0" err="1"/>
              <a:t>документния</a:t>
            </a:r>
            <a:r>
              <a:rPr lang="ru-RU" altLang="ko-KR" dirty="0"/>
              <a:t> формат на </a:t>
            </a:r>
            <a:r>
              <a:rPr lang="ru-RU" altLang="ko-KR" dirty="0" err="1"/>
              <a:t>Холандската</a:t>
            </a:r>
            <a:r>
              <a:rPr lang="ru-RU" altLang="ko-KR" dirty="0"/>
              <a:t> </a:t>
            </a:r>
            <a:r>
              <a:rPr lang="ru-RU" altLang="ko-KR" dirty="0" err="1"/>
              <a:t>източноиндийска</a:t>
            </a:r>
            <a:r>
              <a:rPr lang="ru-RU" altLang="ko-KR" dirty="0"/>
              <a:t> компания </a:t>
            </a:r>
            <a:r>
              <a:rPr lang="ru-RU" altLang="ko-KR" dirty="0" smtClean="0"/>
              <a:t>и е именно </a:t>
            </a:r>
            <a:r>
              <a:rPr lang="ru-RU" altLang="ko-KR" dirty="0" err="1" smtClean="0"/>
              <a:t>книгата</a:t>
            </a:r>
            <a:r>
              <a:rPr lang="ru-RU" altLang="ko-KR" dirty="0" smtClean="0"/>
              <a:t> </a:t>
            </a:r>
            <a:r>
              <a:rPr lang="ko-KR" altLang="en-US" dirty="0" smtClean="0"/>
              <a:t>하멜표류기</a:t>
            </a:r>
            <a:r>
              <a:rPr lang="ru-RU" altLang="ko-KR" dirty="0" smtClean="0"/>
              <a:t>.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5865515"/>
          </a:xfrm>
        </p:spPr>
        <p:txBody>
          <a:bodyPr>
            <a:normAutofit fontScale="85000" lnSpcReduction="10000"/>
          </a:bodyPr>
          <a:lstStyle/>
          <a:p>
            <a:pPr algn="just" fontAlgn="base">
              <a:lnSpc>
                <a:spcPct val="150000"/>
              </a:lnSpc>
            </a:pPr>
            <a:r>
              <a:rPr lang="bg-BG" altLang="ko-KR" sz="1800" dirty="0" err="1" smtClean="0"/>
              <a:t>Хамел</a:t>
            </a:r>
            <a:r>
              <a:rPr lang="bg-BG" altLang="ko-KR" sz="1800" dirty="0" smtClean="0"/>
              <a:t> </a:t>
            </a:r>
            <a:r>
              <a:rPr lang="bg-BG" altLang="ko-KR" sz="1800" dirty="0"/>
              <a:t>не е първият холандец, </a:t>
            </a:r>
            <a:r>
              <a:rPr lang="bg-BG" altLang="ko-KR" sz="1800" dirty="0" smtClean="0"/>
              <a:t>стигнал до </a:t>
            </a:r>
            <a:r>
              <a:rPr lang="bg-BG" altLang="ko-KR" sz="1800" dirty="0" err="1" smtClean="0"/>
              <a:t>Чосон</a:t>
            </a:r>
            <a:r>
              <a:rPr lang="bg-BG" altLang="ko-KR" sz="1800" dirty="0" smtClean="0"/>
              <a:t> през 17 в. Преди него е Пак Йон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[</a:t>
            </a:r>
            <a:r>
              <a:rPr lang="en-US" altLang="ko-KR" sz="1800" dirty="0" err="1" smtClean="0"/>
              <a:t>Weltevree</a:t>
            </a:r>
            <a:r>
              <a:rPr lang="en-US" altLang="ko-KR" sz="1800" dirty="0" smtClean="0"/>
              <a:t>]</a:t>
            </a:r>
            <a:r>
              <a:rPr lang="bg-BG" altLang="ko-KR" sz="1800" dirty="0" smtClean="0"/>
              <a:t>. Преди </a:t>
            </a:r>
            <a:r>
              <a:rPr lang="bg-BG" altLang="ko-KR" sz="1800" dirty="0" err="1" smtClean="0"/>
              <a:t>Хамел</a:t>
            </a:r>
            <a:r>
              <a:rPr lang="bg-BG" altLang="ko-KR" sz="1800" dirty="0" smtClean="0"/>
              <a:t> той се лута из морето, стига до </a:t>
            </a:r>
            <a:r>
              <a:rPr lang="bg-BG" altLang="ko-KR" sz="1800" dirty="0" err="1" smtClean="0"/>
              <a:t>Чеджу</a:t>
            </a:r>
            <a:r>
              <a:rPr lang="bg-BG" altLang="ko-KR" sz="1800" dirty="0" smtClean="0"/>
              <a:t>, където </a:t>
            </a:r>
            <a:r>
              <a:rPr lang="bg-BG" altLang="ko-KR" sz="1800" dirty="0"/>
              <a:t>се </a:t>
            </a:r>
            <a:r>
              <a:rPr lang="bg-BG" altLang="ko-KR" sz="1800" dirty="0" smtClean="0"/>
              <a:t>натурализира. Когато </a:t>
            </a:r>
            <a:r>
              <a:rPr lang="bg-BG" altLang="ko-KR" sz="1800" dirty="0" err="1" smtClean="0"/>
              <a:t>Хамел</a:t>
            </a:r>
            <a:r>
              <a:rPr lang="bg-BG" altLang="ko-KR" sz="1800" dirty="0" smtClean="0"/>
              <a:t> корабокрушира </a:t>
            </a:r>
            <a:r>
              <a:rPr lang="bg-BG" altLang="ko-KR" sz="1800" dirty="0" smtClean="0"/>
              <a:t>на</a:t>
            </a:r>
            <a:r>
              <a:rPr lang="bg-BG" altLang="ko-KR" sz="1800" dirty="0" smtClean="0"/>
              <a:t> </a:t>
            </a:r>
            <a:r>
              <a:rPr lang="bg-BG" altLang="ko-KR" sz="1800" dirty="0" err="1" smtClean="0"/>
              <a:t>Чеджу</a:t>
            </a:r>
            <a:r>
              <a:rPr lang="bg-BG" altLang="ko-KR" sz="1800" dirty="0" smtClean="0"/>
              <a:t>, той е много изненадан, че при разпитите му превежда Пак Йон, облечен в официална роба. </a:t>
            </a:r>
          </a:p>
          <a:p>
            <a:pPr algn="just" fontAlgn="base">
              <a:lnSpc>
                <a:spcPct val="150000"/>
              </a:lnSpc>
            </a:pPr>
            <a:r>
              <a:rPr lang="bg-BG" altLang="ko-KR" sz="1800" dirty="0" smtClean="0"/>
              <a:t>Пак Йон по </a:t>
            </a:r>
            <a:r>
              <a:rPr lang="bg-BG" altLang="ko-KR" sz="1800" dirty="0"/>
              <a:t>това </a:t>
            </a:r>
            <a:r>
              <a:rPr lang="bg-BG" altLang="ko-KR" sz="1800" dirty="0" smtClean="0"/>
              <a:t>време е разпределен от </a:t>
            </a:r>
            <a:r>
              <a:rPr lang="bg-BG" altLang="ko-KR" sz="1800" dirty="0"/>
              <a:t>правителството на </a:t>
            </a:r>
            <a:r>
              <a:rPr lang="bg-BG" altLang="ko-KR" sz="1800" dirty="0" err="1"/>
              <a:t>Чосон</a:t>
            </a:r>
            <a:r>
              <a:rPr lang="bg-BG" altLang="ko-KR" sz="1800" dirty="0"/>
              <a:t> </a:t>
            </a:r>
            <a:r>
              <a:rPr lang="bg-BG" altLang="ko-KR" sz="1800" dirty="0" smtClean="0"/>
              <a:t>в учебния център (мястото за производство на оръжия</a:t>
            </a:r>
            <a:r>
              <a:rPr lang="bg-BG" altLang="ko-KR" sz="1800" dirty="0"/>
              <a:t>), за да могат да се научат как </a:t>
            </a:r>
            <a:r>
              <a:rPr lang="bg-BG" altLang="ko-KR" sz="1800" dirty="0" smtClean="0"/>
              <a:t>се прави и управлява топ, донесен </a:t>
            </a:r>
            <a:r>
              <a:rPr lang="bg-BG" altLang="ko-KR" sz="1800" dirty="0"/>
              <a:t>от династията Мин. Също така, по време на </a:t>
            </a:r>
            <a:r>
              <a:rPr lang="bg-BG" altLang="ko-KR" sz="1800" dirty="0" smtClean="0"/>
              <a:t>нападението на </a:t>
            </a:r>
            <a:r>
              <a:rPr lang="bg-BG" altLang="ko-KR" sz="1800" dirty="0" err="1" smtClean="0"/>
              <a:t>цинската</a:t>
            </a:r>
            <a:r>
              <a:rPr lang="bg-BG" altLang="ko-KR" sz="1800" dirty="0" smtClean="0"/>
              <a:t> династия над </a:t>
            </a:r>
            <a:r>
              <a:rPr lang="bg-BG" altLang="ko-KR" sz="1800" dirty="0" err="1" smtClean="0"/>
              <a:t>Чосон</a:t>
            </a:r>
            <a:r>
              <a:rPr lang="bg-BG" altLang="ko-KR" sz="1800" dirty="0" smtClean="0"/>
              <a:t> през 1636 г.</a:t>
            </a:r>
            <a:r>
              <a:rPr lang="en-US" altLang="ko-KR" sz="1800" dirty="0" smtClean="0"/>
              <a:t>, </a:t>
            </a:r>
            <a:r>
              <a:rPr lang="bg-BG" altLang="ko-KR" sz="1800" dirty="0"/>
              <a:t>Пак Йон </a:t>
            </a:r>
            <a:r>
              <a:rPr lang="bg-BG" altLang="ko-KR" sz="1800" dirty="0" smtClean="0"/>
              <a:t>участва </a:t>
            </a:r>
            <a:r>
              <a:rPr lang="bg-BG" altLang="ko-KR" sz="1800" dirty="0"/>
              <a:t>в битката </a:t>
            </a:r>
            <a:r>
              <a:rPr lang="bg-BG" altLang="ko-KR" sz="1800" dirty="0" smtClean="0"/>
              <a:t>на страната на </a:t>
            </a:r>
            <a:r>
              <a:rPr lang="bg-BG" altLang="ko-KR" sz="1800" dirty="0" err="1" smtClean="0"/>
              <a:t>Чосон</a:t>
            </a:r>
            <a:r>
              <a:rPr lang="bg-BG" altLang="ko-KR" sz="1800" dirty="0" smtClean="0"/>
              <a:t>. </a:t>
            </a:r>
            <a:r>
              <a:rPr lang="bg-BG" altLang="ko-KR" sz="1800" dirty="0"/>
              <a:t>Причината, поради която правителството на </a:t>
            </a:r>
            <a:r>
              <a:rPr lang="bg-BG" altLang="ko-KR" sz="1800" dirty="0" err="1"/>
              <a:t>Чосон</a:t>
            </a:r>
            <a:r>
              <a:rPr lang="bg-BG" altLang="ko-KR" sz="1800" dirty="0"/>
              <a:t> </a:t>
            </a:r>
            <a:r>
              <a:rPr lang="bg-BG" altLang="ko-KR" sz="1800" dirty="0" smtClean="0"/>
              <a:t>задържа </a:t>
            </a:r>
            <a:r>
              <a:rPr lang="bg-BG" altLang="ko-KR" sz="1800" dirty="0" err="1"/>
              <a:t>Хамел</a:t>
            </a:r>
            <a:r>
              <a:rPr lang="bg-BG" altLang="ko-KR" sz="1800" dirty="0"/>
              <a:t> и не го </a:t>
            </a:r>
            <a:r>
              <a:rPr lang="bg-BG" altLang="ko-KR" sz="1800" dirty="0" smtClean="0"/>
              <a:t>връща </a:t>
            </a:r>
            <a:r>
              <a:rPr lang="bg-BG" altLang="ko-KR" sz="1800" dirty="0"/>
              <a:t>в </a:t>
            </a:r>
            <a:r>
              <a:rPr lang="bg-BG" altLang="ko-KR" sz="1800" dirty="0" smtClean="0"/>
              <a:t>Холандия, е за </a:t>
            </a:r>
            <a:r>
              <a:rPr lang="bg-BG" altLang="ko-KR" sz="1800" dirty="0"/>
              <a:t>да научи </a:t>
            </a:r>
            <a:r>
              <a:rPr lang="bg-BG" altLang="ko-KR" sz="1800" dirty="0" smtClean="0"/>
              <a:t>от него повече за западната култура. </a:t>
            </a:r>
          </a:p>
          <a:p>
            <a:pPr algn="just" fontAlgn="base">
              <a:lnSpc>
                <a:spcPct val="150000"/>
              </a:lnSpc>
            </a:pPr>
            <a:r>
              <a:rPr lang="bg-BG" altLang="ko-KR" sz="1800" dirty="0" smtClean="0"/>
              <a:t>Особено </a:t>
            </a:r>
            <a:r>
              <a:rPr lang="bg-BG" altLang="ko-KR" sz="1800" dirty="0"/>
              <a:t>крал </a:t>
            </a:r>
            <a:r>
              <a:rPr lang="bg-BG" altLang="ko-KR" sz="1800" dirty="0" err="1"/>
              <a:t>Хьоджон</a:t>
            </a:r>
            <a:r>
              <a:rPr lang="bg-BG" altLang="ko-KR" sz="1800" dirty="0"/>
              <a:t> (</a:t>
            </a:r>
            <a:r>
              <a:rPr lang="ko-KR" altLang="en-US" sz="1800" dirty="0"/>
              <a:t>孝宗</a:t>
            </a:r>
            <a:r>
              <a:rPr lang="en-US" altLang="ko-KR" sz="1800" dirty="0"/>
              <a:t>) </a:t>
            </a:r>
            <a:r>
              <a:rPr lang="bg-BG" altLang="ko-KR" sz="1800" dirty="0" smtClean="0"/>
              <a:t>има по-специално отношение към </a:t>
            </a:r>
            <a:r>
              <a:rPr lang="bg-BG" altLang="ko-KR" sz="1800" dirty="0" err="1" smtClean="0"/>
              <a:t>Хамел</a:t>
            </a:r>
            <a:r>
              <a:rPr lang="bg-BG" altLang="ko-KR" sz="1800" dirty="0"/>
              <a:t>, който </a:t>
            </a:r>
            <a:r>
              <a:rPr lang="bg-BG" altLang="ko-KR" sz="1800" dirty="0" smtClean="0"/>
              <a:t>знае </a:t>
            </a:r>
            <a:r>
              <a:rPr lang="bg-BG" altLang="ko-KR" sz="1800" dirty="0"/>
              <a:t>как </a:t>
            </a:r>
            <a:r>
              <a:rPr lang="bg-BG" altLang="ko-KR" sz="1800" dirty="0" smtClean="0"/>
              <a:t>се прави топ, като го използва за нападения на север срещу династия </a:t>
            </a:r>
            <a:r>
              <a:rPr lang="bg-BG" altLang="ko-KR" sz="1800" dirty="0" err="1"/>
              <a:t>Цин</a:t>
            </a:r>
            <a:r>
              <a:rPr lang="bg-BG" altLang="ko-KR" sz="1800" dirty="0"/>
              <a:t>. </a:t>
            </a:r>
            <a:r>
              <a:rPr lang="bg-BG" altLang="ko-KR" sz="1800" dirty="0" err="1"/>
              <a:t>Хамел</a:t>
            </a:r>
            <a:r>
              <a:rPr lang="bg-BG" altLang="ko-KR" sz="1800" dirty="0"/>
              <a:t> обаче </a:t>
            </a:r>
            <a:r>
              <a:rPr lang="bg-BG" altLang="ko-KR" sz="1800" dirty="0" smtClean="0"/>
              <a:t>иска </a:t>
            </a:r>
            <a:r>
              <a:rPr lang="bg-BG" altLang="ko-KR" sz="1800" dirty="0"/>
              <a:t>да се върне в родината си, страдайки от </a:t>
            </a:r>
            <a:r>
              <a:rPr lang="bg-BG" altLang="ko-KR" sz="1800" dirty="0" smtClean="0"/>
              <a:t>това нежелано </a:t>
            </a:r>
            <a:r>
              <a:rPr lang="bg-BG" altLang="ko-KR" sz="1800" dirty="0" smtClean="0"/>
              <a:t>за</a:t>
            </a:r>
            <a:r>
              <a:rPr lang="bg-BG" altLang="ko-KR" sz="1800" dirty="0" smtClean="0"/>
              <a:t> </a:t>
            </a:r>
            <a:r>
              <a:rPr lang="bg-BG" altLang="ko-KR" sz="1800" dirty="0" smtClean="0"/>
              <a:t>него пътуване </a:t>
            </a:r>
            <a:r>
              <a:rPr lang="bg-BG" altLang="ko-KR" sz="1800" dirty="0"/>
              <a:t>до </a:t>
            </a:r>
            <a:r>
              <a:rPr lang="bg-BG" altLang="ko-KR" sz="1800" dirty="0" smtClean="0"/>
              <a:t>непознатия свят. Животът му </a:t>
            </a:r>
            <a:r>
              <a:rPr lang="bg-BG" altLang="ko-KR" sz="1800" dirty="0"/>
              <a:t>в </a:t>
            </a:r>
            <a:r>
              <a:rPr lang="bg-BG" altLang="ko-KR" sz="1800" dirty="0" err="1"/>
              <a:t>Чосон</a:t>
            </a:r>
            <a:r>
              <a:rPr lang="bg-BG" altLang="ko-KR" sz="1800" dirty="0"/>
              <a:t> </a:t>
            </a:r>
            <a:r>
              <a:rPr lang="bg-BG" altLang="ko-KR" sz="1800" dirty="0" smtClean="0"/>
              <a:t>е пътешествие </a:t>
            </a:r>
            <a:r>
              <a:rPr lang="bg-BG" altLang="ko-KR" sz="1800" dirty="0" smtClean="0"/>
              <a:t>без </a:t>
            </a:r>
            <a:r>
              <a:rPr lang="bg-BG" altLang="ko-KR" sz="1800" dirty="0"/>
              <a:t>обещание за завръщане, но той </a:t>
            </a:r>
            <a:r>
              <a:rPr lang="bg-BG" altLang="ko-KR" sz="1800" dirty="0" smtClean="0"/>
              <a:t>успява да опита културата </a:t>
            </a:r>
            <a:r>
              <a:rPr lang="bg-BG" altLang="ko-KR" sz="1800" dirty="0"/>
              <a:t>на </a:t>
            </a:r>
            <a:r>
              <a:rPr lang="bg-BG" altLang="ko-KR" sz="1800" dirty="0" err="1"/>
              <a:t>Чосон</a:t>
            </a:r>
            <a:r>
              <a:rPr lang="bg-BG" altLang="ko-KR" sz="1800" dirty="0"/>
              <a:t> по различни начини и </a:t>
            </a:r>
            <a:r>
              <a:rPr lang="bg-BG" altLang="ko-KR" sz="1800" dirty="0" smtClean="0"/>
              <a:t>да се срещне с много </a:t>
            </a:r>
            <a:r>
              <a:rPr lang="bg-BG" altLang="ko-KR" sz="1800" dirty="0"/>
              <a:t>корейци и обичаи. След завръщането си </a:t>
            </a:r>
            <a:r>
              <a:rPr lang="bg-BG" altLang="ko-KR" sz="1800" dirty="0" smtClean="0"/>
              <a:t>от </a:t>
            </a:r>
            <a:r>
              <a:rPr lang="bg-BG" altLang="ko-KR" sz="1800" dirty="0"/>
              <a:t>Корея, </a:t>
            </a:r>
            <a:r>
              <a:rPr lang="bg-BG" altLang="ko-KR" sz="1800" dirty="0" err="1"/>
              <a:t>Хамел</a:t>
            </a:r>
            <a:r>
              <a:rPr lang="bg-BG" altLang="ko-KR" sz="1800" dirty="0"/>
              <a:t> улавя обществото на </a:t>
            </a:r>
            <a:r>
              <a:rPr lang="bg-BG" altLang="ko-KR" sz="1800" dirty="0" err="1"/>
              <a:t>Чосон</a:t>
            </a:r>
            <a:r>
              <a:rPr lang="bg-BG" altLang="ko-KR" sz="1800" dirty="0"/>
              <a:t> и живота на корейците сравнително точно в записите, които </a:t>
            </a:r>
            <a:r>
              <a:rPr lang="bg-BG" altLang="ko-KR" sz="1800" dirty="0" smtClean="0"/>
              <a:t>пише, тъй като описва различни </a:t>
            </a:r>
            <a:r>
              <a:rPr lang="bg-BG" altLang="ko-KR" sz="1800" dirty="0"/>
              <a:t>неща, които е видял, чул и преживял.</a:t>
            </a:r>
            <a:endParaRPr lang="ko-KR" altLang="en-US" sz="1800" dirty="0"/>
          </a:p>
          <a:p>
            <a:pPr algn="just">
              <a:buNone/>
            </a:pPr>
            <a:endParaRPr lang="ko-KR" altLang="en-US" sz="1800" dirty="0"/>
          </a:p>
          <a:p>
            <a:pPr algn="just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7771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192688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bg-BG" altLang="ko-KR" sz="1800" dirty="0" smtClean="0"/>
              <a:t>След като </a:t>
            </a:r>
            <a:r>
              <a:rPr lang="bg-BG" altLang="ko-KR" sz="1800" dirty="0" err="1" smtClean="0"/>
              <a:t>Хамел</a:t>
            </a:r>
            <a:r>
              <a:rPr lang="bg-BG" altLang="ko-KR" sz="1800" dirty="0" smtClean="0"/>
              <a:t> се връща, публикува през 1668 г. на </a:t>
            </a:r>
            <a:r>
              <a:rPr lang="bg-BG" altLang="ko-KR" sz="1800" dirty="0" err="1" smtClean="0"/>
              <a:t>холански</a:t>
            </a:r>
            <a:r>
              <a:rPr lang="bg-BG" altLang="ko-KR" sz="1800" dirty="0" smtClean="0"/>
              <a:t> в </a:t>
            </a:r>
            <a:r>
              <a:rPr lang="bg-BG" altLang="ko-KR" sz="1800" dirty="0" err="1" smtClean="0"/>
              <a:t>Нотердам</a:t>
            </a:r>
            <a:r>
              <a:rPr lang="bg-BG" altLang="ko-KR" sz="1800" dirty="0" smtClean="0"/>
              <a:t> историята си Пътешествието на </a:t>
            </a:r>
            <a:r>
              <a:rPr lang="bg-BG" altLang="ko-KR" sz="1800" dirty="0" err="1" smtClean="0"/>
              <a:t>Хамел</a:t>
            </a:r>
            <a:r>
              <a:rPr lang="bg-BG" altLang="ko-KR" sz="1800" dirty="0" smtClean="0"/>
              <a:t> </a:t>
            </a:r>
            <a:r>
              <a:rPr lang="en-US" altLang="ko-KR" sz="1800" dirty="0" smtClean="0"/>
              <a:t>『</a:t>
            </a:r>
            <a:r>
              <a:rPr lang="ko-KR" altLang="en-US" sz="1800" dirty="0"/>
              <a:t>하멜표류기</a:t>
            </a:r>
            <a:r>
              <a:rPr lang="en-US" altLang="ko-KR" sz="1800" dirty="0" smtClean="0"/>
              <a:t>』. </a:t>
            </a:r>
            <a:r>
              <a:rPr lang="bg-BG" altLang="ko-KR" sz="1800" dirty="0" smtClean="0"/>
              <a:t>Впоследствие книгата е преведена на английски, френски и немски и има решаваща роля за запознаването на западняците с </a:t>
            </a:r>
            <a:r>
              <a:rPr lang="bg-BG" altLang="ko-KR" sz="1800" dirty="0" err="1" smtClean="0"/>
              <a:t>Чосон</a:t>
            </a:r>
            <a:r>
              <a:rPr lang="bg-BG" altLang="ko-KR" sz="1800" dirty="0" smtClean="0"/>
              <a:t>. Това е първата крачка на Запада към </a:t>
            </a:r>
            <a:r>
              <a:rPr lang="bg-BG" altLang="ko-KR" sz="1800" dirty="0" err="1" smtClean="0"/>
              <a:t>Чосон</a:t>
            </a:r>
            <a:r>
              <a:rPr lang="bg-BG" altLang="ko-KR" sz="1800" dirty="0" smtClean="0"/>
              <a:t> и се превръща в </a:t>
            </a:r>
            <a:r>
              <a:rPr lang="bg-BG" altLang="ko-KR" sz="1800" dirty="0" err="1" smtClean="0"/>
              <a:t>бест</a:t>
            </a:r>
            <a:r>
              <a:rPr lang="bg-BG" altLang="ko-KR" sz="1800" dirty="0" smtClean="0"/>
              <a:t> </a:t>
            </a:r>
            <a:r>
              <a:rPr lang="bg-BG" altLang="ko-KR" sz="1800" dirty="0" err="1" smtClean="0"/>
              <a:t>селър</a:t>
            </a:r>
            <a:r>
              <a:rPr lang="bg-BG" altLang="ko-KR" sz="1800" dirty="0" smtClean="0"/>
              <a:t>, който запознава света с </a:t>
            </a:r>
            <a:r>
              <a:rPr lang="bg-BG" altLang="ko-KR" sz="1800" dirty="0" smtClean="0"/>
              <a:t>тази далечна страна. </a:t>
            </a:r>
            <a:endParaRPr lang="en-US" altLang="ko-KR" sz="1800" dirty="0"/>
          </a:p>
          <a:p>
            <a:pPr algn="just" fontAlgn="base">
              <a:lnSpc>
                <a:spcPct val="150000"/>
              </a:lnSpc>
            </a:pPr>
            <a:r>
              <a:rPr lang="bg-BG" altLang="ko-KR" sz="1800" dirty="0" smtClean="0"/>
              <a:t>Раздялата между </a:t>
            </a:r>
            <a:r>
              <a:rPr lang="bg-BG" altLang="ko-KR" sz="1800" dirty="0" err="1" smtClean="0"/>
              <a:t>Чосон</a:t>
            </a:r>
            <a:r>
              <a:rPr lang="bg-BG" altLang="ko-KR" sz="1800" dirty="0" smtClean="0"/>
              <a:t> и </a:t>
            </a:r>
            <a:r>
              <a:rPr lang="bg-BG" altLang="ko-KR" sz="1800" dirty="0" err="1" smtClean="0"/>
              <a:t>Хамел</a:t>
            </a:r>
            <a:r>
              <a:rPr lang="bg-BG" altLang="ko-KR" sz="1800" dirty="0" smtClean="0"/>
              <a:t> е </a:t>
            </a:r>
            <a:r>
              <a:rPr lang="bg-BG" altLang="ko-KR" sz="1800" dirty="0" smtClean="0"/>
              <a:t>тъжна</a:t>
            </a:r>
            <a:r>
              <a:rPr lang="bg-BG" altLang="ko-KR" sz="1800" dirty="0" smtClean="0"/>
              <a:t>. </a:t>
            </a:r>
            <a:r>
              <a:rPr lang="bg-BG" altLang="ko-KR" sz="1800" dirty="0" err="1" smtClean="0"/>
              <a:t>Чосонците</a:t>
            </a:r>
            <a:r>
              <a:rPr lang="bg-BG" altLang="ko-KR" sz="1800" dirty="0" smtClean="0"/>
              <a:t> не използват пътуването на </a:t>
            </a:r>
            <a:r>
              <a:rPr lang="bg-BG" altLang="ko-KR" sz="1800" dirty="0" err="1" smtClean="0"/>
              <a:t>Хамел</a:t>
            </a:r>
            <a:r>
              <a:rPr lang="bg-BG" altLang="ko-KR" sz="1800" dirty="0" smtClean="0"/>
              <a:t>, за да се запознаят активно със западните стоки или наука. Не се стараят да научат повече за западното знание или да получат повече информация. </a:t>
            </a:r>
            <a:r>
              <a:rPr lang="bg-BG" altLang="ko-KR" sz="1800" dirty="0" err="1" smtClean="0"/>
              <a:t>Хамел</a:t>
            </a:r>
            <a:r>
              <a:rPr lang="bg-BG" altLang="ko-KR" sz="1800" dirty="0" smtClean="0"/>
              <a:t> е затворен за 13 г. в страната, но корейците не се стараят да приемат чуждата напреднала култура и да се развият, което всъщност показва колко изостанало е възприемането на света от </a:t>
            </a:r>
            <a:r>
              <a:rPr lang="bg-BG" altLang="ko-KR" sz="1800" dirty="0" err="1" smtClean="0"/>
              <a:t>чосонските</a:t>
            </a:r>
            <a:r>
              <a:rPr lang="bg-BG" altLang="ko-KR" sz="1800" dirty="0" smtClean="0"/>
              <a:t> интелектуалци. </a:t>
            </a:r>
          </a:p>
          <a:p>
            <a:pPr algn="just" fontAlgn="base">
              <a:lnSpc>
                <a:spcPct val="150000"/>
              </a:lnSpc>
            </a:pPr>
            <a:r>
              <a:rPr lang="bg-BG" altLang="ko-KR" sz="1800" dirty="0" smtClean="0"/>
              <a:t>Вместо </a:t>
            </a:r>
            <a:r>
              <a:rPr lang="bg-BG" altLang="ko-KR" sz="1800" dirty="0" err="1" smtClean="0"/>
              <a:t>Чосон</a:t>
            </a:r>
            <a:r>
              <a:rPr lang="bg-BG" altLang="ko-KR" sz="1800" dirty="0" smtClean="0"/>
              <a:t> да накара </a:t>
            </a:r>
            <a:r>
              <a:rPr lang="bg-BG" altLang="ko-KR" sz="1800" dirty="0" err="1" smtClean="0"/>
              <a:t>Хамел</a:t>
            </a:r>
            <a:r>
              <a:rPr lang="bg-BG" altLang="ko-KR" sz="1800" dirty="0" smtClean="0"/>
              <a:t> подробно да опише различна информация и да изложи знанието си за </a:t>
            </a:r>
            <a:r>
              <a:rPr lang="bg-BG" altLang="ko-KR" sz="1800" dirty="0"/>
              <a:t>З</a:t>
            </a:r>
            <a:r>
              <a:rPr lang="bg-BG" altLang="ko-KR" sz="1800" dirty="0" smtClean="0"/>
              <a:t>апада, </a:t>
            </a:r>
            <a:r>
              <a:rPr lang="bg-BG" altLang="ko-KR" sz="1800" dirty="0" err="1" smtClean="0"/>
              <a:t>Хамел</a:t>
            </a:r>
            <a:r>
              <a:rPr lang="bg-BG" altLang="ko-KR" sz="1800" dirty="0" smtClean="0"/>
              <a:t> дава достатъчна информация като количество и качество за разбирането на </a:t>
            </a:r>
            <a:r>
              <a:rPr lang="bg-BG" altLang="ko-KR" sz="1800" dirty="0" err="1" smtClean="0"/>
              <a:t>Чосон</a:t>
            </a:r>
            <a:r>
              <a:rPr lang="bg-BG" altLang="ko-KR" sz="1800" dirty="0" smtClean="0"/>
              <a:t>.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102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bg-BG" altLang="ko-KR" sz="1900" dirty="0" smtClean="0"/>
              <a:t>През </a:t>
            </a:r>
            <a:r>
              <a:rPr lang="en-US" altLang="ko-KR" sz="1900" dirty="0" smtClean="0"/>
              <a:t>17</a:t>
            </a:r>
            <a:r>
              <a:rPr lang="bg-BG" altLang="ko-KR" sz="1900" dirty="0" smtClean="0"/>
              <a:t> в. </a:t>
            </a:r>
            <a:r>
              <a:rPr lang="bg-BG" altLang="ko-KR" sz="1900" dirty="0" err="1" smtClean="0"/>
              <a:t>Чосон</a:t>
            </a:r>
            <a:r>
              <a:rPr lang="bg-BG" altLang="ko-KR" sz="1900" dirty="0" smtClean="0"/>
              <a:t> нито отдава значимост на морето, нито обръща внимание на различните новини за Запада, които идват отвъд морето и </a:t>
            </a:r>
            <a:r>
              <a:rPr lang="bg-BG" altLang="ko-KR" sz="1900" dirty="0" smtClean="0"/>
              <a:t>не се </a:t>
            </a:r>
            <a:r>
              <a:rPr lang="bg-BG" altLang="ko-KR" sz="1900" dirty="0" smtClean="0"/>
              <a:t>фокусира върху чуждата напреднала култура. Това положение продължава до 19 в.</a:t>
            </a:r>
            <a:endParaRPr lang="en-US" altLang="ko-KR" sz="1900" dirty="0"/>
          </a:p>
          <a:p>
            <a:pPr algn="just">
              <a:lnSpc>
                <a:spcPct val="150000"/>
              </a:lnSpc>
            </a:pPr>
            <a:r>
              <a:rPr lang="bg-BG" altLang="ko-KR" sz="1900" dirty="0" smtClean="0"/>
              <a:t>За разлика от </a:t>
            </a:r>
            <a:r>
              <a:rPr lang="bg-BG" altLang="ko-KR" sz="1900" dirty="0" err="1" smtClean="0"/>
              <a:t>Чосон</a:t>
            </a:r>
            <a:r>
              <a:rPr lang="bg-BG" altLang="ko-KR" sz="1900" dirty="0" smtClean="0"/>
              <a:t>, Япония завършва реформите </a:t>
            </a:r>
            <a:r>
              <a:rPr lang="bg-BG" altLang="ko-KR" sz="1900" dirty="0" err="1" smtClean="0"/>
              <a:t>Мейджи</a:t>
            </a:r>
            <a:r>
              <a:rPr lang="bg-BG" altLang="ko-KR" sz="1900" dirty="0" smtClean="0"/>
              <a:t>, призовава за цивилизация и просвещение, отваря страната и променя своята система</a:t>
            </a:r>
            <a:r>
              <a:rPr lang="en-US" altLang="ko-KR" sz="1900" dirty="0" smtClean="0"/>
              <a:t>. </a:t>
            </a:r>
            <a:r>
              <a:rPr lang="bg-BG" altLang="ko-KR" sz="1900" dirty="0" smtClean="0"/>
              <a:t>Реформите </a:t>
            </a:r>
            <a:r>
              <a:rPr lang="bg-BG" altLang="ko-KR" sz="1900" dirty="0" err="1" smtClean="0"/>
              <a:t>Мейджи</a:t>
            </a:r>
            <a:r>
              <a:rPr lang="bg-BG" altLang="ko-KR" sz="1900" dirty="0" smtClean="0"/>
              <a:t> в Япония и отварянето на страната не са провокирани само от чужд натиск. Те от рано възприемат някои нови технологии от Португалия, а впоследствие и </a:t>
            </a:r>
            <a:r>
              <a:rPr lang="en-US" altLang="ko-KR" sz="1900" dirty="0" smtClean="0"/>
              <a:t>‘</a:t>
            </a:r>
            <a:r>
              <a:rPr lang="ko-KR" altLang="en-US" sz="1900" dirty="0" err="1"/>
              <a:t>난학</a:t>
            </a:r>
            <a:r>
              <a:rPr lang="en-US" altLang="ko-KR" sz="1900" dirty="0"/>
              <a:t>(</a:t>
            </a:r>
            <a:r>
              <a:rPr lang="ko-KR" altLang="en-US" sz="1900" dirty="0"/>
              <a:t>蘭學 </a:t>
            </a:r>
            <a:r>
              <a:rPr lang="en-US" altLang="ko-KR" sz="1900" dirty="0"/>
              <a:t>: </a:t>
            </a:r>
            <a:r>
              <a:rPr lang="bg-BG" altLang="ko-KR" sz="1900" dirty="0" smtClean="0"/>
              <a:t>наука, възприета от Холандия</a:t>
            </a:r>
            <a:r>
              <a:rPr lang="en-US" altLang="ko-KR" sz="1900" dirty="0" smtClean="0"/>
              <a:t>)’</a:t>
            </a:r>
            <a:r>
              <a:rPr lang="bg-BG" altLang="ko-KR" sz="1900" dirty="0" smtClean="0"/>
              <a:t>, не затварят пристанищата си и внимателно се вслушват в информацията за Запада.</a:t>
            </a:r>
            <a:r>
              <a:rPr lang="en-US" altLang="ko-KR" sz="1900" dirty="0" smtClean="0"/>
              <a:t> </a:t>
            </a:r>
            <a:endParaRPr lang="en-US" altLang="ko-KR" sz="1900" dirty="0"/>
          </a:p>
          <a:p>
            <a:pPr algn="just">
              <a:lnSpc>
                <a:spcPct val="150000"/>
              </a:lnSpc>
            </a:pPr>
            <a:r>
              <a:rPr lang="bg-BG" altLang="ko-KR" sz="1900" dirty="0" smtClean="0"/>
              <a:t>Фактът, че </a:t>
            </a:r>
            <a:r>
              <a:rPr lang="bg-BG" altLang="ko-KR" sz="1900" dirty="0" err="1" smtClean="0"/>
              <a:t>чосонските</a:t>
            </a:r>
            <a:r>
              <a:rPr lang="bg-BG" altLang="ko-KR" sz="1900" dirty="0" smtClean="0"/>
              <a:t> интелектуалци не възприемат активно непознатия свят отвъд морето, е техният голям провал. Част от интелектуалците се отварят за знание за морето, но не успяват да го конкретизират, използвайки морето. Резултатът е, че през 19 в., когато западът напредва, </a:t>
            </a:r>
            <a:r>
              <a:rPr lang="bg-BG" altLang="ko-KR" sz="1900" dirty="0" err="1" smtClean="0"/>
              <a:t>Чосон</a:t>
            </a:r>
            <a:r>
              <a:rPr lang="bg-BG" altLang="ko-KR" sz="1900" dirty="0" smtClean="0"/>
              <a:t> не успява да разпознае тенденциите или </a:t>
            </a:r>
            <a:r>
              <a:rPr lang="bg-BG" altLang="ko-KR" sz="1900" dirty="0" smtClean="0"/>
              <a:t>да има </a:t>
            </a:r>
            <a:r>
              <a:rPr lang="bg-BG" altLang="ko-KR" sz="1900" dirty="0" smtClean="0"/>
              <a:t>силата да им се противопостави</a:t>
            </a:r>
            <a:r>
              <a:rPr lang="en-US" altLang="ko-KR" sz="1900" dirty="0" smtClean="0"/>
              <a:t>.</a:t>
            </a:r>
            <a:endParaRPr lang="ko-KR" altLang="en-US" sz="19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0663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800" b="1" dirty="0" smtClean="0"/>
              <a:t>3.</a:t>
            </a:r>
            <a:r>
              <a:rPr lang="bg-BG" altLang="ko-KR" sz="2800" b="1" dirty="0" smtClean="0"/>
              <a:t>Китай и отвъд него</a:t>
            </a:r>
            <a:endParaRPr lang="en-US" altLang="ko-KR" sz="2800" b="1" dirty="0"/>
          </a:p>
          <a:p>
            <a:pPr marL="0" indent="0">
              <a:buNone/>
            </a:pPr>
            <a:r>
              <a:rPr lang="ko-KR" altLang="en-US" sz="2400" b="1" dirty="0"/>
              <a:t> </a:t>
            </a:r>
            <a:endParaRPr lang="ko-KR" altLang="en-US" sz="2400" dirty="0"/>
          </a:p>
          <a:p>
            <a:pPr algn="just">
              <a:lnSpc>
                <a:spcPct val="150000"/>
              </a:lnSpc>
            </a:pPr>
            <a:r>
              <a:rPr lang="bg-BG" altLang="ko-KR" sz="1800" dirty="0" smtClean="0"/>
              <a:t>Предмодерният свят се фокусира върху една доминантна култура, а всеки регион има своя култура и е един малък свят, малка вселена. </a:t>
            </a:r>
            <a:r>
              <a:rPr lang="ru-RU" altLang="ko-KR" sz="1800" dirty="0" err="1"/>
              <a:t>Източноазиатската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китайска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култура</a:t>
            </a:r>
            <a:r>
              <a:rPr lang="ru-RU" altLang="ko-KR" sz="1800" dirty="0"/>
              <a:t> е </a:t>
            </a:r>
            <a:r>
              <a:rPr lang="ru-RU" altLang="ko-KR" sz="1800" dirty="0" err="1"/>
              <a:t>една</a:t>
            </a:r>
            <a:r>
              <a:rPr lang="ru-RU" altLang="ko-KR" sz="1800" dirty="0"/>
              <a:t> от </a:t>
            </a:r>
            <a:r>
              <a:rPr lang="ru-RU" altLang="ko-KR" sz="1800" dirty="0" err="1"/>
              <a:t>тях</a:t>
            </a:r>
            <a:r>
              <a:rPr lang="ru-RU" altLang="ko-KR" sz="1800" dirty="0"/>
              <a:t>, </a:t>
            </a:r>
            <a:r>
              <a:rPr lang="ru-RU" altLang="ko-KR" sz="1800" dirty="0" err="1"/>
              <a:t>като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латинската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култура</a:t>
            </a:r>
            <a:r>
              <a:rPr lang="ru-RU" altLang="ko-KR" sz="1800" dirty="0"/>
              <a:t>, </a:t>
            </a:r>
            <a:r>
              <a:rPr lang="ru-RU" altLang="ko-KR" sz="1800" dirty="0" err="1"/>
              <a:t>ислямската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култура</a:t>
            </a:r>
            <a:r>
              <a:rPr lang="ru-RU" altLang="ko-KR" sz="1800" dirty="0"/>
              <a:t> и </a:t>
            </a:r>
            <a:r>
              <a:rPr lang="ru-RU" altLang="ko-KR" sz="1800" dirty="0" err="1"/>
              <a:t>будистката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култура</a:t>
            </a:r>
            <a:r>
              <a:rPr lang="ru-RU" altLang="ko-KR" sz="1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altLang="ko-KR" sz="1800" dirty="0" err="1" smtClean="0"/>
              <a:t>Китайската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култура</a:t>
            </a:r>
            <a:r>
              <a:rPr lang="ru-RU" altLang="ko-KR" sz="1800" dirty="0" smtClean="0"/>
              <a:t> е </a:t>
            </a:r>
            <a:r>
              <a:rPr lang="ru-RU" altLang="ko-KR" sz="1800" dirty="0"/>
              <a:t>микрокосмос и </a:t>
            </a:r>
            <a:r>
              <a:rPr lang="ru-RU" altLang="ko-KR" sz="1800" dirty="0" err="1"/>
              <a:t>малък</a:t>
            </a:r>
            <a:r>
              <a:rPr lang="ru-RU" altLang="ko-KR" sz="1800" dirty="0"/>
              <a:t> свят, в </a:t>
            </a:r>
            <a:r>
              <a:rPr lang="ru-RU" altLang="ko-KR" sz="1800" dirty="0" err="1"/>
              <a:t>който</a:t>
            </a:r>
            <a:r>
              <a:rPr lang="ru-RU" altLang="ko-KR" sz="1800" dirty="0"/>
              <a:t> се </a:t>
            </a:r>
            <a:r>
              <a:rPr lang="ru-RU" altLang="ko-KR" sz="1800" dirty="0" err="1" smtClean="0"/>
              <a:t>формира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китайскоцентричен</a:t>
            </a:r>
            <a:r>
              <a:rPr lang="ru-RU" altLang="ko-KR" sz="1800" dirty="0" smtClean="0"/>
              <a:t> ред. Корея</a:t>
            </a:r>
            <a:r>
              <a:rPr lang="ru-RU" altLang="ko-KR" sz="1800" dirty="0"/>
              <a:t>, </a:t>
            </a:r>
            <a:r>
              <a:rPr lang="ru-RU" altLang="ko-KR" sz="1800" dirty="0" err="1"/>
              <a:t>която</a:t>
            </a:r>
            <a:r>
              <a:rPr lang="ru-RU" altLang="ko-KR" sz="1800" dirty="0"/>
              <a:t> принадлежи </a:t>
            </a:r>
            <a:r>
              <a:rPr lang="ru-RU" altLang="ko-KR" sz="1800" dirty="0" err="1" smtClean="0"/>
              <a:t>към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тази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китайска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култура</a:t>
            </a:r>
            <a:r>
              <a:rPr lang="ru-RU" altLang="ko-KR" sz="1800" dirty="0" smtClean="0"/>
              <a:t>, </a:t>
            </a:r>
            <a:r>
              <a:rPr lang="ru-RU" altLang="ko-KR" sz="1800" dirty="0"/>
              <a:t>е </a:t>
            </a:r>
            <a:r>
              <a:rPr lang="ru-RU" altLang="ko-KR" sz="1800" dirty="0" err="1"/>
              <a:t>неразривно</a:t>
            </a:r>
            <a:r>
              <a:rPr lang="ru-RU" altLang="ko-KR" sz="1800" dirty="0"/>
              <a:t> </a:t>
            </a:r>
            <a:r>
              <a:rPr lang="ru-RU" altLang="ko-KR" sz="1800" dirty="0" err="1"/>
              <a:t>свързана</a:t>
            </a:r>
            <a:r>
              <a:rPr lang="ru-RU" altLang="ko-KR" sz="1800" dirty="0"/>
              <a:t> с Китай. </a:t>
            </a:r>
            <a:r>
              <a:rPr lang="ru-RU" altLang="ko-KR" sz="1800" dirty="0" err="1" smtClean="0"/>
              <a:t>Предмодерните</a:t>
            </a:r>
            <a:r>
              <a:rPr lang="ru-RU" altLang="ko-KR" sz="1800" dirty="0" smtClean="0"/>
              <a:t> </a:t>
            </a:r>
            <a:r>
              <a:rPr lang="ru-RU" altLang="ko-KR" sz="1800" dirty="0" err="1"/>
              <a:t>корейски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интелектуалци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възприемат</a:t>
            </a:r>
            <a:r>
              <a:rPr lang="ru-RU" altLang="ko-KR" sz="1800" dirty="0"/>
              <a:t> света чрез Китай, </a:t>
            </a:r>
            <a:r>
              <a:rPr lang="ru-RU" altLang="ko-KR" sz="1800" dirty="0" err="1" smtClean="0"/>
              <a:t>възприемат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съществуването</a:t>
            </a:r>
            <a:r>
              <a:rPr lang="ru-RU" altLang="ko-KR" sz="1800" dirty="0" smtClean="0"/>
              <a:t> на </a:t>
            </a:r>
            <a:r>
              <a:rPr lang="ru-RU" altLang="ko-KR" sz="1800" dirty="0" err="1" smtClean="0"/>
              <a:t>другите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през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призмата</a:t>
            </a:r>
            <a:r>
              <a:rPr lang="ru-RU" altLang="ko-KR" sz="1800" dirty="0" smtClean="0"/>
              <a:t> на Китай </a:t>
            </a:r>
            <a:r>
              <a:rPr lang="ru-RU" altLang="ko-KR" sz="1800" dirty="0"/>
              <a:t>или </a:t>
            </a:r>
            <a:r>
              <a:rPr lang="ru-RU" altLang="ko-KR" sz="1800" dirty="0" err="1"/>
              <a:t>надникват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отвъд</a:t>
            </a:r>
            <a:r>
              <a:rPr lang="ru-RU" altLang="ko-KR" sz="1800" dirty="0"/>
              <a:t> </a:t>
            </a:r>
            <a:r>
              <a:rPr lang="ru-RU" altLang="ko-KR" sz="1800" dirty="0" err="1" smtClean="0"/>
              <a:t>през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прозореца</a:t>
            </a:r>
            <a:r>
              <a:rPr lang="ru-RU" altLang="ko-KR" sz="1800" dirty="0" smtClean="0"/>
              <a:t> Китай</a:t>
            </a:r>
            <a:r>
              <a:rPr lang="ru-RU" altLang="ko-KR" sz="1800" dirty="0"/>
              <a:t>.</a:t>
            </a:r>
            <a:r>
              <a:rPr lang="ko-KR" altLang="en-US" sz="1800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897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altLang="ko-KR" sz="4600" b="1" dirty="0"/>
              <a:t>    </a:t>
            </a:r>
            <a:r>
              <a:rPr lang="en-US" altLang="ko-KR" sz="8000" b="1" dirty="0"/>
              <a:t>(1) </a:t>
            </a:r>
            <a:r>
              <a:rPr lang="bg-BG" altLang="ko-KR" sz="8000" b="1" dirty="0" smtClean="0"/>
              <a:t>Китай, голям прозорец към културата и знанието</a:t>
            </a:r>
            <a:endParaRPr lang="ko-KR" altLang="en-US" sz="8000" b="1" dirty="0"/>
          </a:p>
          <a:p>
            <a:pPr marL="0" indent="0" fontAlgn="base">
              <a:buNone/>
            </a:pPr>
            <a:endParaRPr lang="ko-KR" altLang="en-US" sz="8000" dirty="0"/>
          </a:p>
          <a:p>
            <a:pPr algn="just" fontAlgn="base">
              <a:lnSpc>
                <a:spcPct val="120000"/>
              </a:lnSpc>
            </a:pPr>
            <a:r>
              <a:rPr lang="ru-RU" altLang="ko-KR" sz="7200" dirty="0" smtClean="0"/>
              <a:t>Има </a:t>
            </a:r>
            <a:r>
              <a:rPr lang="ru-RU" altLang="ko-KR" sz="7200" dirty="0"/>
              <a:t>два начина, по </a:t>
            </a:r>
            <a:r>
              <a:rPr lang="ru-RU" altLang="ko-KR" sz="7200" dirty="0" err="1"/>
              <a:t>които</a:t>
            </a:r>
            <a:r>
              <a:rPr lang="ru-RU" altLang="ko-KR" sz="7200" dirty="0"/>
              <a:t> </a:t>
            </a:r>
            <a:r>
              <a:rPr lang="ru-RU" altLang="ko-KR" sz="7200" dirty="0" err="1" smtClean="0"/>
              <a:t>страните</a:t>
            </a:r>
            <a:r>
              <a:rPr lang="ru-RU" altLang="ko-KR" sz="7200" dirty="0" smtClean="0"/>
              <a:t> на </a:t>
            </a:r>
            <a:r>
              <a:rPr lang="ru-RU" altLang="ko-KR" sz="7200" dirty="0" err="1"/>
              <a:t>Корейския</a:t>
            </a:r>
            <a:r>
              <a:rPr lang="ru-RU" altLang="ko-KR" sz="7200" dirty="0"/>
              <a:t> полуостров, </a:t>
            </a:r>
            <a:r>
              <a:rPr lang="ru-RU" altLang="ko-KR" sz="7200" dirty="0" smtClean="0"/>
              <a:t>се </a:t>
            </a:r>
            <a:r>
              <a:rPr lang="ru-RU" altLang="ko-KR" sz="7200" dirty="0" err="1" smtClean="0"/>
              <a:t>срещат</a:t>
            </a:r>
            <a:r>
              <a:rPr lang="ru-RU" altLang="ko-KR" sz="7200" dirty="0" smtClean="0"/>
              <a:t> </a:t>
            </a:r>
            <a:r>
              <a:rPr lang="ru-RU" altLang="ko-KR" sz="7200" dirty="0"/>
              <a:t>с </a:t>
            </a:r>
            <a:r>
              <a:rPr lang="ru-RU" altLang="ko-KR" sz="7200" dirty="0" smtClean="0"/>
              <a:t>Китай: </a:t>
            </a:r>
            <a:r>
              <a:rPr lang="ru-RU" altLang="ko-KR" sz="7200" dirty="0"/>
              <a:t>конфронтация и </a:t>
            </a:r>
            <a:r>
              <a:rPr lang="ru-RU" altLang="ko-KR" sz="7200" dirty="0" err="1"/>
              <a:t>сътрудничество</a:t>
            </a:r>
            <a:r>
              <a:rPr lang="ru-RU" altLang="ko-KR" sz="7200" dirty="0"/>
              <a:t>. </a:t>
            </a:r>
            <a:r>
              <a:rPr lang="ru-RU" altLang="ko-KR" sz="7200" dirty="0" err="1"/>
              <a:t>Конфликтът</a:t>
            </a:r>
            <a:r>
              <a:rPr lang="ru-RU" altLang="ko-KR" sz="7200" dirty="0"/>
              <a:t> е под формата на </a:t>
            </a:r>
            <a:r>
              <a:rPr lang="ru-RU" altLang="ko-KR" sz="7200" dirty="0" err="1"/>
              <a:t>агресия</a:t>
            </a:r>
            <a:r>
              <a:rPr lang="ru-RU" altLang="ko-KR" sz="7200" dirty="0"/>
              <a:t>, а </a:t>
            </a:r>
            <a:r>
              <a:rPr lang="ru-RU" altLang="ko-KR" sz="7200" dirty="0" err="1"/>
              <a:t>сътрудничеството</a:t>
            </a:r>
            <a:r>
              <a:rPr lang="ru-RU" altLang="ko-KR" sz="7200" dirty="0"/>
              <a:t> - под формата на </a:t>
            </a:r>
            <a:r>
              <a:rPr lang="bg-BG" altLang="ko-KR" sz="7200" dirty="0" smtClean="0"/>
              <a:t>междусъседски взаимоотношения</a:t>
            </a:r>
            <a:r>
              <a:rPr lang="ru-RU" altLang="ko-KR" sz="7200" dirty="0" smtClean="0"/>
              <a:t>. </a:t>
            </a:r>
            <a:r>
              <a:rPr lang="ru-RU" altLang="ko-KR" sz="7200" dirty="0"/>
              <a:t>В </a:t>
            </a:r>
            <a:r>
              <a:rPr lang="ru-RU" altLang="ko-KR" sz="7200" dirty="0" err="1"/>
              <a:t>историята</a:t>
            </a:r>
            <a:r>
              <a:rPr lang="ru-RU" altLang="ko-KR" sz="7200" dirty="0"/>
              <a:t> </a:t>
            </a:r>
            <a:r>
              <a:rPr lang="ru-RU" altLang="ko-KR" sz="7200" dirty="0" err="1" smtClean="0"/>
              <a:t>има</a:t>
            </a:r>
            <a:r>
              <a:rPr lang="ru-RU" altLang="ko-KR" sz="7200" dirty="0" smtClean="0"/>
              <a:t> </a:t>
            </a:r>
            <a:r>
              <a:rPr lang="ru-RU" altLang="ko-KR" sz="7200" dirty="0" err="1" smtClean="0"/>
              <a:t>голям</a:t>
            </a:r>
            <a:r>
              <a:rPr lang="ru-RU" altLang="ko-KR" sz="7200" dirty="0" smtClean="0"/>
              <a:t> </a:t>
            </a:r>
            <a:r>
              <a:rPr lang="ru-RU" altLang="ko-KR" sz="7200" dirty="0" err="1"/>
              <a:t>брой</a:t>
            </a:r>
            <a:r>
              <a:rPr lang="ru-RU" altLang="ko-KR" sz="7200" dirty="0"/>
              <a:t> </a:t>
            </a:r>
            <a:r>
              <a:rPr lang="ru-RU" altLang="ko-KR" sz="7200" dirty="0" err="1" smtClean="0"/>
              <a:t>външни</a:t>
            </a:r>
            <a:r>
              <a:rPr lang="ru-RU" altLang="ko-KR" sz="7200" dirty="0" smtClean="0"/>
              <a:t> племена, </a:t>
            </a:r>
            <a:r>
              <a:rPr lang="ru-RU" altLang="ko-KR" sz="7200" dirty="0" err="1" smtClean="0"/>
              <a:t>които</a:t>
            </a:r>
            <a:r>
              <a:rPr lang="ru-RU" altLang="ko-KR" sz="7200" dirty="0" smtClean="0"/>
              <a:t> </a:t>
            </a:r>
            <a:r>
              <a:rPr lang="ru-RU" altLang="ko-KR" sz="7200" dirty="0" err="1" smtClean="0"/>
              <a:t>живеят</a:t>
            </a:r>
            <a:r>
              <a:rPr lang="ru-RU" altLang="ko-KR" sz="7200" dirty="0" smtClean="0"/>
              <a:t> около Китай. Те </a:t>
            </a:r>
            <a:r>
              <a:rPr lang="ru-RU" altLang="ko-KR" sz="7200" dirty="0" err="1" smtClean="0"/>
              <a:t>нахлуват</a:t>
            </a:r>
            <a:r>
              <a:rPr lang="ru-RU" altLang="ko-KR" sz="7200" dirty="0" smtClean="0"/>
              <a:t> в </a:t>
            </a:r>
            <a:r>
              <a:rPr lang="ru-RU" altLang="ko-KR" sz="7200" dirty="0" err="1" smtClean="0"/>
              <a:t>страната</a:t>
            </a:r>
            <a:r>
              <a:rPr lang="ru-RU" altLang="ko-KR" sz="7200" dirty="0" smtClean="0"/>
              <a:t> и след </a:t>
            </a:r>
            <a:r>
              <a:rPr lang="ru-RU" altLang="ko-KR" sz="7200" dirty="0" err="1" smtClean="0"/>
              <a:t>като</a:t>
            </a:r>
            <a:r>
              <a:rPr lang="ru-RU" altLang="ko-KR" sz="7200" dirty="0" smtClean="0"/>
              <a:t> установят своя </a:t>
            </a:r>
            <a:r>
              <a:rPr lang="ru-RU" altLang="ko-KR" sz="7200" dirty="0" err="1" smtClean="0"/>
              <a:t>държава</a:t>
            </a:r>
            <a:r>
              <a:rPr lang="ru-RU" altLang="ko-KR" sz="7200" dirty="0" smtClean="0"/>
              <a:t>, </a:t>
            </a:r>
            <a:r>
              <a:rPr lang="ru-RU" altLang="ko-KR" sz="7200" dirty="0" err="1" smtClean="0"/>
              <a:t>мобилизират</a:t>
            </a:r>
            <a:r>
              <a:rPr lang="ru-RU" altLang="ko-KR" sz="7200" dirty="0" smtClean="0"/>
              <a:t> </a:t>
            </a:r>
            <a:r>
              <a:rPr lang="ru-RU" altLang="ko-KR" sz="7200" dirty="0" err="1" smtClean="0"/>
              <a:t>сили</a:t>
            </a:r>
            <a:r>
              <a:rPr lang="ru-RU" altLang="ko-KR" sz="7200" dirty="0" smtClean="0"/>
              <a:t> и </a:t>
            </a:r>
            <a:r>
              <a:rPr lang="ru-RU" altLang="ko-KR" sz="7200" dirty="0" err="1" smtClean="0"/>
              <a:t>нахлуват</a:t>
            </a:r>
            <a:r>
              <a:rPr lang="ru-RU" altLang="ko-KR" sz="7200" dirty="0" smtClean="0"/>
              <a:t> на </a:t>
            </a:r>
            <a:r>
              <a:rPr lang="ru-RU" altLang="ko-KR" sz="7200" dirty="0" err="1" smtClean="0"/>
              <a:t>Корейския</a:t>
            </a:r>
            <a:r>
              <a:rPr lang="ru-RU" altLang="ko-KR" sz="7200" dirty="0" smtClean="0"/>
              <a:t> полуостров. </a:t>
            </a:r>
          </a:p>
          <a:p>
            <a:pPr algn="just" fontAlgn="base">
              <a:lnSpc>
                <a:spcPct val="120000"/>
              </a:lnSpc>
            </a:pPr>
            <a:r>
              <a:rPr lang="ru-RU" altLang="ko-KR" sz="7200" dirty="0" smtClean="0"/>
              <a:t>В </a:t>
            </a:r>
            <a:r>
              <a:rPr lang="ru-RU" altLang="ko-KR" sz="7200" dirty="0" err="1"/>
              <a:t>процеса</a:t>
            </a:r>
            <a:r>
              <a:rPr lang="ru-RU" altLang="ko-KR" sz="7200" dirty="0"/>
              <a:t> на конфронтация и </a:t>
            </a:r>
            <a:r>
              <a:rPr lang="ru-RU" altLang="ko-KR" sz="7200" dirty="0" err="1"/>
              <a:t>сътрудничество</a:t>
            </a:r>
            <a:r>
              <a:rPr lang="ru-RU" altLang="ko-KR" sz="7200" dirty="0"/>
              <a:t> с Китай, </a:t>
            </a:r>
            <a:r>
              <a:rPr lang="ru-RU" altLang="ko-KR" sz="7200" dirty="0" err="1"/>
              <a:t>корейските</a:t>
            </a:r>
            <a:r>
              <a:rPr lang="ru-RU" altLang="ko-KR" sz="7200" dirty="0"/>
              <a:t> </a:t>
            </a:r>
            <a:r>
              <a:rPr lang="ru-RU" altLang="ko-KR" sz="7200" dirty="0" err="1"/>
              <a:t>интелектуалци</a:t>
            </a:r>
            <a:r>
              <a:rPr lang="ru-RU" altLang="ko-KR" sz="7200" dirty="0"/>
              <a:t> </a:t>
            </a:r>
            <a:r>
              <a:rPr lang="ru-RU" altLang="ko-KR" sz="7200" dirty="0" err="1" smtClean="0"/>
              <a:t>виждат</a:t>
            </a:r>
            <a:r>
              <a:rPr lang="ru-RU" altLang="ko-KR" sz="7200" dirty="0" smtClean="0"/>
              <a:t> и </a:t>
            </a:r>
            <a:r>
              <a:rPr lang="ru-RU" altLang="ko-KR" sz="7200" dirty="0" err="1" smtClean="0"/>
              <a:t>приемат</a:t>
            </a:r>
            <a:r>
              <a:rPr lang="ru-RU" altLang="ko-KR" sz="7200" dirty="0" smtClean="0"/>
              <a:t> </a:t>
            </a:r>
            <a:r>
              <a:rPr lang="ru-RU" altLang="ko-KR" sz="7200" dirty="0"/>
              <a:t>нови знания и </a:t>
            </a:r>
            <a:r>
              <a:rPr lang="ru-RU" altLang="ko-KR" sz="7200" dirty="0" err="1"/>
              <a:t>култура</a:t>
            </a:r>
            <a:r>
              <a:rPr lang="ru-RU" altLang="ko-KR" sz="7200" dirty="0"/>
              <a:t> от Китай, а </a:t>
            </a:r>
            <a:r>
              <a:rPr lang="ru-RU" altLang="ko-KR" sz="7200" dirty="0" err="1"/>
              <a:t>също</a:t>
            </a:r>
            <a:r>
              <a:rPr lang="ru-RU" altLang="ko-KR" sz="7200" dirty="0"/>
              <a:t> </a:t>
            </a:r>
            <a:r>
              <a:rPr lang="ru-RU" altLang="ko-KR" sz="7200" dirty="0" err="1"/>
              <a:t>така</a:t>
            </a:r>
            <a:r>
              <a:rPr lang="ru-RU" altLang="ko-KR" sz="7200" dirty="0"/>
              <a:t> </a:t>
            </a:r>
            <a:r>
              <a:rPr lang="ru-RU" altLang="ko-KR" sz="7200" dirty="0" err="1" smtClean="0"/>
              <a:t>предават</a:t>
            </a:r>
            <a:r>
              <a:rPr lang="ru-RU" altLang="ko-KR" sz="7200" dirty="0" smtClean="0"/>
              <a:t> </a:t>
            </a:r>
            <a:r>
              <a:rPr lang="ru-RU" altLang="ko-KR" sz="7200" dirty="0"/>
              <a:t>информация за </a:t>
            </a:r>
            <a:r>
              <a:rPr lang="ru-RU" altLang="ko-KR" sz="7200" dirty="0" err="1"/>
              <a:t>собствените</a:t>
            </a:r>
            <a:r>
              <a:rPr lang="ru-RU" altLang="ko-KR" sz="7200" dirty="0"/>
              <a:t> си знания. По </a:t>
            </a:r>
            <a:r>
              <a:rPr lang="ru-RU" altLang="ko-KR" sz="7200" dirty="0" err="1"/>
              <a:t>това</a:t>
            </a:r>
            <a:r>
              <a:rPr lang="ru-RU" altLang="ko-KR" sz="7200" dirty="0"/>
              <a:t> </a:t>
            </a:r>
            <a:r>
              <a:rPr lang="ru-RU" altLang="ko-KR" sz="7200" dirty="0" err="1"/>
              <a:t>време</a:t>
            </a:r>
            <a:r>
              <a:rPr lang="ru-RU" altLang="ko-KR" sz="7200" dirty="0"/>
              <a:t> </a:t>
            </a:r>
            <a:r>
              <a:rPr lang="ru-RU" altLang="ko-KR" sz="7200" dirty="0" err="1"/>
              <a:t>интелектуалците</a:t>
            </a:r>
            <a:r>
              <a:rPr lang="ru-RU" altLang="ko-KR" sz="7200" dirty="0"/>
              <a:t> </a:t>
            </a:r>
            <a:r>
              <a:rPr lang="ru-RU" altLang="ko-KR" sz="7200" dirty="0" err="1"/>
              <a:t>често</a:t>
            </a:r>
            <a:r>
              <a:rPr lang="ru-RU" altLang="ko-KR" sz="7200" dirty="0"/>
              <a:t> </a:t>
            </a:r>
            <a:r>
              <a:rPr lang="ru-RU" altLang="ko-KR" sz="7200" dirty="0" err="1"/>
              <a:t>разглеждат</a:t>
            </a:r>
            <a:r>
              <a:rPr lang="ru-RU" altLang="ko-KR" sz="7200" dirty="0"/>
              <a:t> Китай </a:t>
            </a:r>
            <a:r>
              <a:rPr lang="ru-RU" altLang="ko-KR" sz="7200" dirty="0" err="1"/>
              <a:t>като</a:t>
            </a:r>
            <a:r>
              <a:rPr lang="ru-RU" altLang="ko-KR" sz="7200" dirty="0"/>
              <a:t> </a:t>
            </a:r>
            <a:r>
              <a:rPr lang="ru-RU" altLang="ko-KR" sz="7200" dirty="0" err="1"/>
              <a:t>прозорец</a:t>
            </a:r>
            <a:r>
              <a:rPr lang="ru-RU" altLang="ko-KR" sz="7200" dirty="0"/>
              <a:t> за </a:t>
            </a:r>
            <a:r>
              <a:rPr lang="ru-RU" altLang="ko-KR" sz="7200" dirty="0" err="1"/>
              <a:t>приемане</a:t>
            </a:r>
            <a:r>
              <a:rPr lang="ru-RU" altLang="ko-KR" sz="7200" dirty="0"/>
              <a:t> на нови </a:t>
            </a:r>
            <a:r>
              <a:rPr lang="ru-RU" altLang="ko-KR" sz="7200" dirty="0" err="1"/>
              <a:t>култури</a:t>
            </a:r>
            <a:r>
              <a:rPr lang="ru-RU" altLang="ko-KR" sz="7200" dirty="0"/>
              <a:t>. </a:t>
            </a:r>
            <a:r>
              <a:rPr lang="ru-RU" altLang="ko-KR" sz="7200" dirty="0" err="1" smtClean="0"/>
              <a:t>Това</a:t>
            </a:r>
            <a:r>
              <a:rPr lang="ru-RU" altLang="ko-KR" sz="7200" dirty="0" smtClean="0"/>
              <a:t> се </a:t>
            </a:r>
            <a:r>
              <a:rPr lang="ru-RU" altLang="ko-KR" sz="7200" dirty="0" err="1" smtClean="0"/>
              <a:t>отнася</a:t>
            </a:r>
            <a:r>
              <a:rPr lang="ru-RU" altLang="ko-KR" sz="7200" dirty="0" smtClean="0"/>
              <a:t> и за </a:t>
            </a:r>
            <a:r>
              <a:rPr lang="ru-RU" altLang="ko-KR" sz="7200" dirty="0" err="1"/>
              <a:t>династиите</a:t>
            </a:r>
            <a:r>
              <a:rPr lang="ru-RU" altLang="ko-KR" sz="7200" dirty="0"/>
              <a:t> Мин </a:t>
            </a:r>
            <a:r>
              <a:rPr lang="ru-RU" altLang="ko-KR" sz="7200" dirty="0" smtClean="0"/>
              <a:t>и Цин. </a:t>
            </a:r>
            <a:r>
              <a:rPr lang="ru-RU" altLang="ko-KR" sz="7200" dirty="0" err="1" smtClean="0"/>
              <a:t>През</a:t>
            </a:r>
            <a:r>
              <a:rPr lang="ru-RU" altLang="ko-KR" sz="7200" dirty="0" smtClean="0"/>
              <a:t> 17 в. </a:t>
            </a:r>
            <a:r>
              <a:rPr lang="ru-RU" altLang="ko-KR" sz="7200" dirty="0"/>
              <a:t>Пекин, </a:t>
            </a:r>
            <a:r>
              <a:rPr lang="ru-RU" altLang="ko-KR" sz="7200" dirty="0" err="1"/>
              <a:t>столицата</a:t>
            </a:r>
            <a:r>
              <a:rPr lang="ru-RU" altLang="ko-KR" sz="7200" dirty="0"/>
              <a:t> на </a:t>
            </a:r>
            <a:r>
              <a:rPr lang="ru-RU" altLang="ko-KR" sz="7200" dirty="0" err="1"/>
              <a:t>империята</a:t>
            </a:r>
            <a:r>
              <a:rPr lang="ru-RU" altLang="ko-KR" sz="7200" dirty="0"/>
              <a:t> Цин, е пространство на </a:t>
            </a:r>
            <a:r>
              <a:rPr lang="ru-RU" altLang="ko-KR" sz="7200" dirty="0" err="1"/>
              <a:t>напреднала</a:t>
            </a:r>
            <a:r>
              <a:rPr lang="ru-RU" altLang="ko-KR" sz="7200" dirty="0"/>
              <a:t> </a:t>
            </a:r>
            <a:r>
              <a:rPr lang="ru-RU" altLang="ko-KR" sz="7200" dirty="0" err="1"/>
              <a:t>култура</a:t>
            </a:r>
            <a:r>
              <a:rPr lang="ru-RU" altLang="ko-KR" sz="7200" dirty="0"/>
              <a:t>, </a:t>
            </a:r>
            <a:r>
              <a:rPr lang="ru-RU" altLang="ko-KR" sz="7200" dirty="0" err="1"/>
              <a:t>където</a:t>
            </a:r>
            <a:r>
              <a:rPr lang="ru-RU" altLang="ko-KR" sz="7200" dirty="0"/>
              <a:t> </a:t>
            </a:r>
            <a:r>
              <a:rPr lang="ru-RU" altLang="ko-KR" sz="7200" dirty="0" err="1"/>
              <a:t>съжителстват</a:t>
            </a:r>
            <a:r>
              <a:rPr lang="ru-RU" altLang="ko-KR" sz="7200" dirty="0"/>
              <a:t> </a:t>
            </a:r>
            <a:r>
              <a:rPr lang="ru-RU" altLang="ko-KR" sz="7200" dirty="0" err="1"/>
              <a:t>различни</a:t>
            </a:r>
            <a:r>
              <a:rPr lang="ru-RU" altLang="ko-KR" sz="7200" dirty="0"/>
              <a:t> </a:t>
            </a:r>
            <a:r>
              <a:rPr lang="ru-RU" altLang="ko-KR" sz="7200" dirty="0" err="1"/>
              <a:t>култури</a:t>
            </a:r>
            <a:r>
              <a:rPr lang="ru-RU" altLang="ko-KR" sz="7200" dirty="0"/>
              <a:t> и се </a:t>
            </a:r>
            <a:r>
              <a:rPr lang="ru-RU" altLang="ko-KR" sz="7200" dirty="0" err="1"/>
              <a:t>създават</a:t>
            </a:r>
            <a:r>
              <a:rPr lang="ru-RU" altLang="ko-KR" sz="7200" dirty="0"/>
              <a:t> и обменят нови знания и информация. </a:t>
            </a:r>
            <a:r>
              <a:rPr lang="ru-RU" altLang="ko-KR" sz="7200" dirty="0" err="1" smtClean="0"/>
              <a:t>Така</a:t>
            </a:r>
            <a:r>
              <a:rPr lang="ru-RU" altLang="ko-KR" sz="7200" dirty="0" smtClean="0"/>
              <a:t> се </a:t>
            </a:r>
            <a:r>
              <a:rPr lang="ru-RU" altLang="ko-KR" sz="7200" dirty="0" err="1" smtClean="0"/>
              <a:t>ражда</a:t>
            </a:r>
            <a:r>
              <a:rPr lang="ru-RU" altLang="ko-KR" sz="7200" dirty="0" smtClean="0"/>
              <a:t> </a:t>
            </a:r>
            <a:r>
              <a:rPr lang="ru-RU" altLang="ko-KR" sz="7200" dirty="0" err="1" smtClean="0"/>
              <a:t>т.нар</a:t>
            </a:r>
            <a:r>
              <a:rPr lang="ru-RU" altLang="ko-KR" sz="7200" dirty="0" smtClean="0"/>
              <a:t>. </a:t>
            </a:r>
            <a:r>
              <a:rPr lang="ru-RU" altLang="ko-KR" sz="7200" dirty="0" err="1" smtClean="0"/>
              <a:t>Северно</a:t>
            </a:r>
            <a:r>
              <a:rPr lang="ru-RU" altLang="ko-KR" sz="7200" dirty="0" smtClean="0"/>
              <a:t> знание, </a:t>
            </a:r>
            <a:r>
              <a:rPr lang="ru-RU" altLang="ko-KR" sz="7200" dirty="0" err="1" smtClean="0"/>
              <a:t>което</a:t>
            </a:r>
            <a:r>
              <a:rPr lang="ru-RU" altLang="ko-KR" sz="7200" dirty="0" smtClean="0"/>
              <a:t> цели </a:t>
            </a:r>
            <a:r>
              <a:rPr lang="ru-RU" altLang="ko-KR" sz="7200" dirty="0" err="1" smtClean="0"/>
              <a:t>приемането</a:t>
            </a:r>
            <a:r>
              <a:rPr lang="ru-RU" altLang="ko-KR" sz="7200" dirty="0" smtClean="0"/>
              <a:t> </a:t>
            </a:r>
            <a:r>
              <a:rPr lang="ru-RU" altLang="ko-KR" sz="7200" dirty="0"/>
              <a:t>на </a:t>
            </a:r>
            <a:r>
              <a:rPr lang="ru-RU" altLang="ko-KR" sz="7200" dirty="0" err="1"/>
              <a:t>напредналата</a:t>
            </a:r>
            <a:r>
              <a:rPr lang="ru-RU" altLang="ko-KR" sz="7200" dirty="0"/>
              <a:t> цивилизация от </a:t>
            </a:r>
            <a:r>
              <a:rPr lang="ru-RU" altLang="ko-KR" sz="7200" dirty="0" smtClean="0"/>
              <a:t>династия </a:t>
            </a:r>
            <a:r>
              <a:rPr lang="ru-RU" altLang="ko-KR" sz="7200" dirty="0"/>
              <a:t>Цин</a:t>
            </a:r>
            <a:r>
              <a:rPr lang="ru-RU" altLang="ko-KR" sz="7200" dirty="0" smtClean="0"/>
              <a:t>.</a:t>
            </a:r>
          </a:p>
          <a:p>
            <a:pPr algn="just" fontAlgn="base">
              <a:lnSpc>
                <a:spcPct val="120000"/>
              </a:lnSpc>
            </a:pPr>
            <a:r>
              <a:rPr lang="ru-RU" altLang="ko-KR" sz="7200" dirty="0" err="1" smtClean="0"/>
              <a:t>Същността</a:t>
            </a:r>
            <a:r>
              <a:rPr lang="ru-RU" altLang="ko-KR" sz="7200" dirty="0" smtClean="0"/>
              <a:t> </a:t>
            </a:r>
            <a:r>
              <a:rPr lang="ru-RU" altLang="ko-KR" sz="7200" dirty="0"/>
              <a:t>на </a:t>
            </a:r>
            <a:r>
              <a:rPr lang="ru-RU" altLang="ko-KR" sz="7200" dirty="0" err="1" smtClean="0"/>
              <a:t>Пукхак</a:t>
            </a:r>
            <a:r>
              <a:rPr lang="ru-RU" altLang="ko-KR" sz="7200" dirty="0" smtClean="0"/>
              <a:t> (</a:t>
            </a:r>
            <a:r>
              <a:rPr lang="ru-RU" altLang="ko-KR" sz="7200" dirty="0" err="1" smtClean="0"/>
              <a:t>северно</a:t>
            </a:r>
            <a:r>
              <a:rPr lang="ru-RU" altLang="ko-KR" sz="7200" dirty="0" smtClean="0"/>
              <a:t> знание) </a:t>
            </a:r>
            <a:r>
              <a:rPr lang="ru-RU" altLang="ko-KR" sz="7200" dirty="0"/>
              <a:t>е, че </a:t>
            </a:r>
            <a:r>
              <a:rPr lang="ru-RU" altLang="ko-KR" sz="7200" dirty="0" err="1"/>
              <a:t>династията</a:t>
            </a:r>
            <a:r>
              <a:rPr lang="ru-RU" altLang="ko-KR" sz="7200" dirty="0"/>
              <a:t> Цин не е </a:t>
            </a:r>
            <a:r>
              <a:rPr lang="ru-RU" altLang="ko-KR" sz="7200" dirty="0" err="1"/>
              <a:t>обект</a:t>
            </a:r>
            <a:r>
              <a:rPr lang="ru-RU" altLang="ko-KR" sz="7200" dirty="0"/>
              <a:t> </a:t>
            </a:r>
            <a:r>
              <a:rPr lang="ru-RU" altLang="ko-KR" sz="7200" dirty="0" smtClean="0"/>
              <a:t>на </a:t>
            </a:r>
            <a:r>
              <a:rPr lang="ru-RU" altLang="ko-KR" sz="7200" dirty="0" err="1" smtClean="0"/>
              <a:t>набези</a:t>
            </a:r>
            <a:r>
              <a:rPr lang="ru-RU" altLang="ko-KR" sz="7200" dirty="0" smtClean="0"/>
              <a:t> на север, а </a:t>
            </a:r>
            <a:r>
              <a:rPr lang="ru-RU" altLang="ko-KR" sz="7200" dirty="0" err="1" smtClean="0"/>
              <a:t>обект</a:t>
            </a:r>
            <a:r>
              <a:rPr lang="ru-RU" altLang="ko-KR" sz="7200" dirty="0"/>
              <a:t>, </a:t>
            </a:r>
            <a:r>
              <a:rPr lang="ru-RU" altLang="ko-KR" sz="7200" dirty="0" err="1"/>
              <a:t>който</a:t>
            </a:r>
            <a:r>
              <a:rPr lang="ru-RU" altLang="ko-KR" sz="7200" dirty="0"/>
              <a:t> </a:t>
            </a:r>
            <a:r>
              <a:rPr lang="ru-RU" altLang="ko-KR" sz="7200" dirty="0" err="1"/>
              <a:t>трябва</a:t>
            </a:r>
            <a:r>
              <a:rPr lang="ru-RU" altLang="ko-KR" sz="7200" dirty="0"/>
              <a:t> да </a:t>
            </a:r>
            <a:r>
              <a:rPr lang="ru-RU" altLang="ko-KR" sz="7200" dirty="0" err="1"/>
              <a:t>бъде</a:t>
            </a:r>
            <a:r>
              <a:rPr lang="ru-RU" altLang="ko-KR" sz="7200" dirty="0"/>
              <a:t> </a:t>
            </a:r>
            <a:r>
              <a:rPr lang="ru-RU" altLang="ko-KR" sz="7200" dirty="0" smtClean="0"/>
              <a:t>изучен</a:t>
            </a:r>
            <a:r>
              <a:rPr lang="ru-RU" altLang="ko-KR" sz="7200" dirty="0"/>
              <a:t>. След </a:t>
            </a:r>
            <a:r>
              <a:rPr lang="ru-RU" altLang="ko-KR" sz="7200" dirty="0" err="1"/>
              <a:t>като</a:t>
            </a:r>
            <a:r>
              <a:rPr lang="ru-RU" altLang="ko-KR" sz="7200" dirty="0"/>
              <a:t> </a:t>
            </a:r>
            <a:r>
              <a:rPr lang="ru-RU" altLang="ko-KR" sz="7200" dirty="0" err="1" smtClean="0"/>
              <a:t>интелектуалците</a:t>
            </a:r>
            <a:r>
              <a:rPr lang="ru-RU" altLang="ko-KR" sz="7200" dirty="0" smtClean="0"/>
              <a:t> от </a:t>
            </a:r>
            <a:r>
              <a:rPr lang="ru-RU" altLang="ko-KR" sz="7200" dirty="0" err="1"/>
              <a:t>Чосон</a:t>
            </a:r>
            <a:r>
              <a:rPr lang="ru-RU" altLang="ko-KR" sz="7200" dirty="0"/>
              <a:t> </a:t>
            </a:r>
            <a:r>
              <a:rPr lang="ru-RU" altLang="ko-KR" sz="7200" dirty="0" err="1" smtClean="0"/>
              <a:t>посещават</a:t>
            </a:r>
            <a:r>
              <a:rPr lang="ru-RU" altLang="ko-KR" sz="7200" dirty="0" smtClean="0"/>
              <a:t> </a:t>
            </a:r>
            <a:r>
              <a:rPr lang="ru-RU" altLang="ko-KR" sz="7200" dirty="0"/>
              <a:t>Пекин, </a:t>
            </a:r>
            <a:r>
              <a:rPr lang="ru-RU" altLang="ko-KR" sz="7200" dirty="0" err="1"/>
              <a:t>столицата</a:t>
            </a:r>
            <a:r>
              <a:rPr lang="ru-RU" altLang="ko-KR" sz="7200" dirty="0"/>
              <a:t> на </a:t>
            </a:r>
            <a:r>
              <a:rPr lang="ru-RU" altLang="ko-KR" sz="7200" dirty="0" err="1"/>
              <a:t>световната</a:t>
            </a:r>
            <a:r>
              <a:rPr lang="ru-RU" altLang="ko-KR" sz="7200" dirty="0"/>
              <a:t> империя, те </a:t>
            </a:r>
            <a:r>
              <a:rPr lang="ru-RU" altLang="ko-KR" sz="7200" dirty="0" err="1" smtClean="0"/>
              <a:t>са</a:t>
            </a:r>
            <a:r>
              <a:rPr lang="ru-RU" altLang="ko-KR" sz="7200" dirty="0" smtClean="0"/>
              <a:t> </a:t>
            </a:r>
            <a:r>
              <a:rPr lang="ru-RU" altLang="ko-KR" sz="7200" dirty="0" err="1"/>
              <a:t>изумени</a:t>
            </a:r>
            <a:r>
              <a:rPr lang="ru-RU" altLang="ko-KR" sz="7200" dirty="0"/>
              <a:t> от </a:t>
            </a:r>
            <a:r>
              <a:rPr lang="ru-RU" altLang="ko-KR" sz="7200" dirty="0" err="1"/>
              <a:t>напредналата</a:t>
            </a:r>
            <a:r>
              <a:rPr lang="ru-RU" altLang="ko-KR" sz="7200" dirty="0"/>
              <a:t> </a:t>
            </a:r>
            <a:r>
              <a:rPr lang="ru-RU" altLang="ko-KR" sz="7200" dirty="0" err="1"/>
              <a:t>култура</a:t>
            </a:r>
            <a:r>
              <a:rPr lang="ru-RU" altLang="ko-KR" sz="7200" dirty="0"/>
              <a:t> на </a:t>
            </a:r>
            <a:r>
              <a:rPr lang="ru-RU" altLang="ko-KR" sz="7200" dirty="0" err="1"/>
              <a:t>манджурската</a:t>
            </a:r>
            <a:r>
              <a:rPr lang="ru-RU" altLang="ko-KR" sz="7200" dirty="0"/>
              <a:t> династия Цин, </a:t>
            </a:r>
            <a:r>
              <a:rPr lang="ru-RU" altLang="ko-KR" sz="7200" dirty="0" err="1"/>
              <a:t>която</a:t>
            </a:r>
            <a:r>
              <a:rPr lang="ru-RU" altLang="ko-KR" sz="7200" dirty="0"/>
              <a:t> </a:t>
            </a:r>
            <a:r>
              <a:rPr lang="ru-RU" altLang="ko-KR" sz="7200" dirty="0" err="1" smtClean="0"/>
              <a:t>са</a:t>
            </a:r>
            <a:r>
              <a:rPr lang="ru-RU" altLang="ko-KR" sz="7200" dirty="0" smtClean="0"/>
              <a:t> </a:t>
            </a:r>
            <a:r>
              <a:rPr lang="ru-RU" altLang="ko-KR" sz="7200" dirty="0" err="1" smtClean="0"/>
              <a:t>смятали</a:t>
            </a:r>
            <a:r>
              <a:rPr lang="ru-RU" altLang="ko-KR" sz="7200" dirty="0" smtClean="0"/>
              <a:t> </a:t>
            </a:r>
            <a:r>
              <a:rPr lang="ru-RU" altLang="ko-KR" sz="7200" dirty="0"/>
              <a:t>за </a:t>
            </a:r>
            <a:r>
              <a:rPr lang="ru-RU" altLang="ko-KR" sz="7200" dirty="0" err="1" smtClean="0"/>
              <a:t>варварска</a:t>
            </a:r>
            <a:r>
              <a:rPr lang="ru-RU" altLang="ko-KR" sz="7200" dirty="0" smtClean="0"/>
              <a:t>. </a:t>
            </a:r>
            <a:r>
              <a:rPr lang="ru-RU" altLang="ko-KR" sz="7200" dirty="0"/>
              <a:t>По </a:t>
            </a:r>
            <a:r>
              <a:rPr lang="ru-RU" altLang="ko-KR" sz="7200" dirty="0" err="1"/>
              <a:t>това</a:t>
            </a:r>
            <a:r>
              <a:rPr lang="ru-RU" altLang="ko-KR" sz="7200" dirty="0"/>
              <a:t> </a:t>
            </a:r>
            <a:r>
              <a:rPr lang="ru-RU" altLang="ko-KR" sz="7200" dirty="0" err="1"/>
              <a:t>време</a:t>
            </a:r>
            <a:r>
              <a:rPr lang="ru-RU" altLang="ko-KR" sz="7200" dirty="0"/>
              <a:t> </a:t>
            </a:r>
            <a:r>
              <a:rPr lang="ru-RU" altLang="ko-KR" sz="7200" dirty="0" err="1"/>
              <a:t>Чосон</a:t>
            </a:r>
            <a:r>
              <a:rPr lang="ru-RU" altLang="ko-KR" sz="7200" dirty="0"/>
              <a:t> </a:t>
            </a:r>
            <a:r>
              <a:rPr lang="bg-BG" altLang="ko-KR" sz="7200" dirty="0" smtClean="0"/>
              <a:t>смята, че продължава автентичната китайска култура, че </a:t>
            </a:r>
            <a:r>
              <a:rPr lang="ru-RU" altLang="ko-KR" sz="7200" dirty="0" err="1" smtClean="0"/>
              <a:t>манджурите</a:t>
            </a:r>
            <a:r>
              <a:rPr lang="ru-RU" altLang="ko-KR" sz="7200" dirty="0" smtClean="0"/>
              <a:t> </a:t>
            </a:r>
            <a:r>
              <a:rPr lang="ru-RU" altLang="ko-KR" sz="7200" dirty="0" err="1" smtClean="0"/>
              <a:t>са</a:t>
            </a:r>
            <a:r>
              <a:rPr lang="ru-RU" altLang="ko-KR" sz="7200" dirty="0" smtClean="0"/>
              <a:t> </a:t>
            </a:r>
            <a:r>
              <a:rPr lang="ru-RU" altLang="ko-KR" sz="7200" dirty="0" err="1"/>
              <a:t>варвари</a:t>
            </a:r>
            <a:r>
              <a:rPr lang="ru-RU" altLang="ko-KR" sz="7200" dirty="0"/>
              <a:t> без </a:t>
            </a:r>
            <a:r>
              <a:rPr lang="ru-RU" altLang="ko-KR" sz="7200" dirty="0" err="1"/>
              <a:t>култура</a:t>
            </a:r>
            <a:r>
              <a:rPr lang="ru-RU" altLang="ko-KR" sz="7200" dirty="0"/>
              <a:t> и </a:t>
            </a:r>
            <a:r>
              <a:rPr lang="ru-RU" altLang="ko-KR" sz="7200" dirty="0" err="1" smtClean="0"/>
              <a:t>пренебрегва</a:t>
            </a:r>
            <a:r>
              <a:rPr lang="ru-RU" altLang="ko-KR" sz="7200" dirty="0" smtClean="0"/>
              <a:t> </a:t>
            </a:r>
            <a:r>
              <a:rPr lang="ru-RU" altLang="ko-KR" sz="7200" dirty="0" err="1"/>
              <a:t>династията</a:t>
            </a:r>
            <a:r>
              <a:rPr lang="ru-RU" altLang="ko-KR" sz="7200" dirty="0"/>
              <a:t> Цин</a:t>
            </a:r>
            <a:r>
              <a:rPr lang="ru-RU" altLang="ko-KR" sz="7200" dirty="0" smtClean="0"/>
              <a:t>.</a:t>
            </a:r>
            <a:endParaRPr lang="en-US" altLang="ko-KR" sz="7200" dirty="0"/>
          </a:p>
        </p:txBody>
      </p:sp>
    </p:spTree>
    <p:extLst>
      <p:ext uri="{BB962C8B-B14F-4D97-AF65-F5344CB8AC3E}">
        <p14:creationId xmlns:p14="http://schemas.microsoft.com/office/powerpoint/2010/main" val="361786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47500" lnSpcReduction="20000"/>
          </a:bodyPr>
          <a:lstStyle/>
          <a:p>
            <a:pPr algn="just" fontAlgn="base">
              <a:lnSpc>
                <a:spcPct val="160000"/>
              </a:lnSpc>
            </a:pPr>
            <a:r>
              <a:rPr lang="bg-BG" altLang="ko-KR" sz="3300" dirty="0" smtClean="0"/>
              <a:t>Това </a:t>
            </a:r>
            <a:r>
              <a:rPr lang="bg-BG" altLang="ko-KR" sz="3300" dirty="0" err="1" smtClean="0"/>
              <a:t>синоцентрично</a:t>
            </a:r>
            <a:r>
              <a:rPr lang="bg-BG" altLang="ko-KR" sz="3300" dirty="0" smtClean="0"/>
              <a:t> съзнание, че Корея продължава автентичността на китайската култура, в крайна сметка се оказва напразно, пречи да се наблюдава развитието на света и да се погледне обективно на </a:t>
            </a:r>
            <a:r>
              <a:rPr lang="bg-BG" altLang="ko-KR" sz="3300" dirty="0" err="1" smtClean="0"/>
              <a:t>чосонската</a:t>
            </a:r>
            <a:r>
              <a:rPr lang="bg-BG" altLang="ko-KR" sz="3300" dirty="0" smtClean="0"/>
              <a:t> действителност. Школите, които се опитват да превъзмогнат това, са школата </a:t>
            </a:r>
            <a:r>
              <a:rPr lang="bg-BG" altLang="ko-KR" sz="3300" dirty="0" err="1" smtClean="0"/>
              <a:t>Шилхак</a:t>
            </a:r>
            <a:r>
              <a:rPr lang="bg-BG" altLang="ko-KR" sz="3300" dirty="0" smtClean="0"/>
              <a:t> и школата </a:t>
            </a:r>
            <a:r>
              <a:rPr lang="bg-BG" altLang="ko-KR" sz="3300" dirty="0" err="1" smtClean="0"/>
              <a:t>Пукхак</a:t>
            </a:r>
            <a:r>
              <a:rPr lang="bg-BG" altLang="ko-KR" sz="3300" dirty="0" smtClean="0"/>
              <a:t>. </a:t>
            </a:r>
          </a:p>
          <a:p>
            <a:pPr algn="just" fontAlgn="base">
              <a:lnSpc>
                <a:spcPct val="160000"/>
              </a:lnSpc>
            </a:pPr>
            <a:r>
              <a:rPr lang="bg-BG" altLang="ko-KR" sz="3300" dirty="0" smtClean="0"/>
              <a:t>Школата </a:t>
            </a:r>
            <a:r>
              <a:rPr lang="bg-BG" altLang="ko-KR" sz="3300" dirty="0" err="1" smtClean="0"/>
              <a:t>Пукхак</a:t>
            </a:r>
            <a:r>
              <a:rPr lang="bg-BG" altLang="ko-KR" sz="3300" dirty="0" smtClean="0"/>
              <a:t> веднага премахва </a:t>
            </a:r>
            <a:r>
              <a:rPr lang="bg-BG" altLang="ko-KR" sz="3300" dirty="0"/>
              <a:t>тези </a:t>
            </a:r>
            <a:r>
              <a:rPr lang="bg-BG" altLang="ko-KR" sz="3300" dirty="0" smtClean="0"/>
              <a:t>проблеми, като предлага да се приеме учението и да се изучи напредничавата култура на династия </a:t>
            </a:r>
            <a:r>
              <a:rPr lang="bg-BG" altLang="ko-KR" sz="3300" dirty="0" err="1" smtClean="0"/>
              <a:t>Цин</a:t>
            </a:r>
            <a:r>
              <a:rPr lang="bg-BG" altLang="ko-KR" sz="3300" dirty="0" smtClean="0"/>
              <a:t>. </a:t>
            </a:r>
            <a:r>
              <a:rPr lang="bg-BG" altLang="ko-KR" sz="3300" dirty="0" err="1" smtClean="0"/>
              <a:t>Пукхак</a:t>
            </a:r>
            <a:r>
              <a:rPr lang="bg-BG" altLang="ko-KR" sz="3300" dirty="0" smtClean="0"/>
              <a:t> се формира от </a:t>
            </a:r>
            <a:r>
              <a:rPr lang="bg-BG" altLang="ko-KR" sz="3300" dirty="0"/>
              <a:t>пратеници (</a:t>
            </a:r>
            <a:r>
              <a:rPr lang="ko-KR" altLang="en-US" sz="3300" dirty="0"/>
              <a:t>燕行</a:t>
            </a:r>
            <a:r>
              <a:rPr lang="en-US" altLang="ko-KR" sz="3300" dirty="0"/>
              <a:t>, </a:t>
            </a:r>
            <a:r>
              <a:rPr lang="bg-BG" altLang="ko-KR" sz="3300" dirty="0"/>
              <a:t>гостуващи пратеници в Пекин, столицата на династията </a:t>
            </a:r>
            <a:r>
              <a:rPr lang="bg-BG" altLang="ko-KR" sz="3300" dirty="0" err="1"/>
              <a:t>Цин</a:t>
            </a:r>
            <a:r>
              <a:rPr lang="bg-BG" altLang="ko-KR" sz="3300" dirty="0"/>
              <a:t>). </a:t>
            </a:r>
            <a:r>
              <a:rPr lang="bg-BG" altLang="ko-KR" sz="3300" dirty="0" smtClean="0"/>
              <a:t>Пратениците са външно дипломати под системата за почит в династия </a:t>
            </a:r>
            <a:r>
              <a:rPr lang="bg-BG" altLang="ko-KR" sz="3300" dirty="0" err="1" smtClean="0"/>
              <a:t>Цин</a:t>
            </a:r>
            <a:r>
              <a:rPr lang="bg-BG" altLang="ko-KR" sz="3300" dirty="0" smtClean="0"/>
              <a:t>, но от </a:t>
            </a:r>
            <a:r>
              <a:rPr lang="bg-BG" altLang="ko-KR" sz="3300" dirty="0"/>
              <a:t>друга </a:t>
            </a:r>
            <a:r>
              <a:rPr lang="bg-BG" altLang="ko-KR" sz="3300" dirty="0" smtClean="0"/>
              <a:t>страна са и средството да се анализира ситуацията в </a:t>
            </a:r>
            <a:r>
              <a:rPr lang="bg-BG" altLang="ko-KR" sz="3300" dirty="0" err="1" smtClean="0"/>
              <a:t>Цин</a:t>
            </a:r>
            <a:r>
              <a:rPr lang="bg-BG" altLang="ko-KR" sz="3300" dirty="0" smtClean="0"/>
              <a:t> и да се погледне отвъд прозореца към световните империи. Те също така спомагат да се получат знания </a:t>
            </a:r>
            <a:r>
              <a:rPr lang="bg-BG" altLang="ko-KR" sz="3300" dirty="0"/>
              <a:t>и информация за </a:t>
            </a:r>
            <a:r>
              <a:rPr lang="bg-BG" altLang="ko-KR" sz="3300" dirty="0" smtClean="0"/>
              <a:t>по-широкия </a:t>
            </a:r>
            <a:r>
              <a:rPr lang="bg-BG" altLang="ko-KR" sz="3300" dirty="0"/>
              <a:t>непознат свят в ситуация, в която океанът е затворен, и </a:t>
            </a:r>
            <a:r>
              <a:rPr lang="bg-BG" altLang="ko-KR" sz="3300" dirty="0" smtClean="0"/>
              <a:t>да влязат </a:t>
            </a:r>
            <a:r>
              <a:rPr lang="bg-BG" altLang="ko-KR" sz="3300" dirty="0"/>
              <a:t>в контакт със западняци и западни култури, които </a:t>
            </a:r>
            <a:r>
              <a:rPr lang="bg-BG" altLang="ko-KR" sz="3300" dirty="0" smtClean="0"/>
              <a:t>непрекъснато посещават династията. </a:t>
            </a:r>
          </a:p>
          <a:p>
            <a:pPr algn="just" fontAlgn="base">
              <a:lnSpc>
                <a:spcPct val="160000"/>
              </a:lnSpc>
            </a:pPr>
            <a:r>
              <a:rPr lang="bg-BG" altLang="ko-KR" sz="3300" dirty="0" smtClean="0"/>
              <a:t>Пак </a:t>
            </a:r>
            <a:r>
              <a:rPr lang="bg-BG" altLang="ko-KR" sz="3300" dirty="0" err="1" smtClean="0"/>
              <a:t>Чиуон</a:t>
            </a:r>
            <a:r>
              <a:rPr lang="bg-BG" altLang="ko-KR" sz="3300" dirty="0" smtClean="0"/>
              <a:t> </a:t>
            </a:r>
            <a:r>
              <a:rPr lang="bg-BG" altLang="ko-KR" sz="3300" dirty="0"/>
              <a:t>(</a:t>
            </a:r>
            <a:r>
              <a:rPr lang="ko-KR" altLang="en-US" sz="3300" dirty="0" smtClean="0"/>
              <a:t>朴趾源</a:t>
            </a:r>
            <a:r>
              <a:rPr lang="bg-BG" altLang="ko-KR" sz="3300" dirty="0" smtClean="0"/>
              <a:t>,</a:t>
            </a:r>
            <a:r>
              <a:rPr lang="en-US" altLang="ko-KR" sz="3300" dirty="0" smtClean="0"/>
              <a:t> </a:t>
            </a:r>
            <a:r>
              <a:rPr lang="bg-BG" altLang="ko-KR" sz="3300" dirty="0" err="1" smtClean="0"/>
              <a:t>Йонам</a:t>
            </a:r>
            <a:r>
              <a:rPr lang="bg-BG" altLang="ko-KR" sz="3300" dirty="0" smtClean="0"/>
              <a:t> </a:t>
            </a:r>
            <a:r>
              <a:rPr lang="bg-BG" altLang="ko-KR" sz="3300" dirty="0"/>
              <a:t>(</a:t>
            </a:r>
            <a:r>
              <a:rPr lang="ko-KR" altLang="en-US" sz="3300" dirty="0"/>
              <a:t>燕巖</a:t>
            </a:r>
            <a:r>
              <a:rPr lang="en-US" altLang="ko-KR" sz="3300" dirty="0" smtClean="0"/>
              <a:t>)</a:t>
            </a:r>
            <a:r>
              <a:rPr lang="bg-BG" altLang="ko-KR" sz="3300" dirty="0" smtClean="0"/>
              <a:t>,</a:t>
            </a:r>
            <a:r>
              <a:rPr lang="en-US" altLang="ko-KR" sz="3300" dirty="0" smtClean="0"/>
              <a:t> </a:t>
            </a:r>
            <a:r>
              <a:rPr lang="bg-BG" altLang="ko-KR" sz="3300" dirty="0"/>
              <a:t>споменава в </a:t>
            </a:r>
            <a:r>
              <a:rPr lang="bg-BG" altLang="ko-KR" sz="3300" dirty="0" smtClean="0"/>
              <a:t>『</a:t>
            </a:r>
            <a:r>
              <a:rPr lang="ko-KR" altLang="en-US" sz="3300" dirty="0" smtClean="0"/>
              <a:t>열하일기</a:t>
            </a:r>
            <a:r>
              <a:rPr lang="en-US" altLang="ko-KR" sz="3300" dirty="0" smtClean="0"/>
              <a:t>(</a:t>
            </a:r>
            <a:r>
              <a:rPr lang="ko-KR" altLang="en-US" sz="3300" dirty="0"/>
              <a:t>熱河日記</a:t>
            </a:r>
            <a:r>
              <a:rPr lang="en-US" altLang="ko-KR" sz="3300" dirty="0"/>
              <a:t>)』, </a:t>
            </a:r>
            <a:r>
              <a:rPr lang="bg-BG" altLang="ko-KR" sz="3300" dirty="0"/>
              <a:t>че целта на </a:t>
            </a:r>
            <a:r>
              <a:rPr lang="bg-BG" altLang="ko-KR" sz="3300" dirty="0" smtClean="0"/>
              <a:t>пратениците е да надникнат </a:t>
            </a:r>
            <a:r>
              <a:rPr lang="bg-BG" altLang="ko-KR" sz="3300" dirty="0"/>
              <a:t>в потока на световния ред заедно с вътрешните тенденции около </a:t>
            </a:r>
            <a:r>
              <a:rPr lang="bg-BG" altLang="ko-KR" sz="3300" dirty="0" smtClean="0"/>
              <a:t>династия </a:t>
            </a:r>
            <a:r>
              <a:rPr lang="bg-BG" altLang="ko-KR" sz="3300" dirty="0" err="1" smtClean="0"/>
              <a:t>Цин</a:t>
            </a:r>
            <a:r>
              <a:rPr lang="bg-BG" altLang="ko-KR" sz="3300" dirty="0" smtClean="0"/>
              <a:t>. </a:t>
            </a:r>
            <a:r>
              <a:rPr lang="bg-BG" altLang="ko-KR" sz="3300" dirty="0"/>
              <a:t>Споменаването </a:t>
            </a:r>
            <a:r>
              <a:rPr lang="bg-BG" altLang="ko-KR" sz="3300" dirty="0" smtClean="0"/>
              <a:t>от </a:t>
            </a:r>
            <a:r>
              <a:rPr lang="bg-BG" altLang="ko-KR" sz="3300" dirty="0" err="1"/>
              <a:t>Йонам</a:t>
            </a:r>
            <a:r>
              <a:rPr lang="bg-BG" altLang="ko-KR" sz="3300" dirty="0"/>
              <a:t> е и опит да се </a:t>
            </a:r>
            <a:r>
              <a:rPr lang="bg-BG" altLang="ko-KR" sz="3300" dirty="0" smtClean="0"/>
              <a:t>разчете </a:t>
            </a:r>
            <a:r>
              <a:rPr lang="bg-BG" altLang="ko-KR" sz="3300" dirty="0"/>
              <a:t>вътрешният свят на Китай и актуалните тенденции в световната история през </a:t>
            </a:r>
            <a:r>
              <a:rPr lang="bg-BG" altLang="ko-KR" sz="3300" dirty="0" smtClean="0"/>
              <a:t>прозореца Китай.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8670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659724" cy="6336704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altLang="ko-KR" sz="8000" dirty="0"/>
              <a:t>  (2) </a:t>
            </a:r>
            <a:r>
              <a:rPr lang="bg-BG" altLang="ko-KR" sz="8000" dirty="0" smtClean="0"/>
              <a:t>Чужденци, срещнати в Китай</a:t>
            </a:r>
            <a:endParaRPr lang="en-US" altLang="ko-KR" sz="8000" dirty="0"/>
          </a:p>
          <a:p>
            <a:pPr marL="0" indent="0" fontAlgn="base">
              <a:buNone/>
            </a:pPr>
            <a:endParaRPr lang="en-US" altLang="ko-KR" sz="3800" dirty="0"/>
          </a:p>
          <a:p>
            <a:pPr algn="just" fontAlgn="base">
              <a:lnSpc>
                <a:spcPct val="120000"/>
              </a:lnSpc>
            </a:pPr>
            <a:r>
              <a:rPr lang="bg-BG" altLang="ko-KR" sz="7200" dirty="0" smtClean="0"/>
              <a:t>Има случаи на чужденци, които пребивават на Корейския полуостров. В книгата </a:t>
            </a:r>
            <a:r>
              <a:rPr lang="en-US" altLang="ko-KR" sz="7200" dirty="0" smtClean="0"/>
              <a:t>&lt;</a:t>
            </a:r>
            <a:r>
              <a:rPr lang="ko-KR" altLang="en-US" sz="7200" dirty="0"/>
              <a:t>태종실록</a:t>
            </a:r>
            <a:r>
              <a:rPr lang="en-US" altLang="ko-KR" sz="7200" dirty="0" smtClean="0"/>
              <a:t>&gt;</a:t>
            </a:r>
            <a:r>
              <a:rPr lang="bg-BG" altLang="ko-KR" sz="7200" dirty="0" smtClean="0"/>
              <a:t> се споменава:</a:t>
            </a:r>
            <a:r>
              <a:rPr lang="ko-KR" altLang="en-US" sz="7200" dirty="0" smtClean="0"/>
              <a:t> “</a:t>
            </a:r>
            <a:r>
              <a:rPr lang="bg-BG" altLang="ko-KR" sz="7200" dirty="0" smtClean="0"/>
              <a:t>Сарацинът (</a:t>
            </a:r>
            <a:r>
              <a:rPr lang="bg-BG" altLang="ko-KR" sz="7200" dirty="0" err="1" smtClean="0"/>
              <a:t>Хухуесамун</a:t>
            </a:r>
            <a:r>
              <a:rPr lang="en-US" altLang="ko-KR" sz="7200" dirty="0" smtClean="0"/>
              <a:t>(</a:t>
            </a:r>
            <a:r>
              <a:rPr lang="ko-KR" altLang="en-US" sz="7200" dirty="0"/>
              <a:t>回回沙門</a:t>
            </a:r>
            <a:r>
              <a:rPr lang="en-US" altLang="ko-KR" sz="7200" dirty="0"/>
              <a:t>) </a:t>
            </a:r>
            <a:r>
              <a:rPr lang="bg-BG" altLang="ko-KR" sz="7200" dirty="0" err="1" smtClean="0"/>
              <a:t>Тоно</a:t>
            </a:r>
            <a:r>
              <a:rPr lang="en-US" altLang="ko-KR" sz="7200" dirty="0" smtClean="0"/>
              <a:t>(</a:t>
            </a:r>
            <a:r>
              <a:rPr lang="ko-KR" altLang="en-US" sz="7200" dirty="0"/>
              <a:t>都老</a:t>
            </a:r>
            <a:r>
              <a:rPr lang="en-US" altLang="ko-KR" sz="7200" dirty="0" smtClean="0"/>
              <a:t>)</a:t>
            </a:r>
            <a:r>
              <a:rPr lang="bg-BG" altLang="ko-KR" sz="7200" dirty="0" smtClean="0"/>
              <a:t> дойде със съпругата и децата си и тъй като искаше да живее в </a:t>
            </a:r>
            <a:r>
              <a:rPr lang="bg-BG" altLang="ko-KR" sz="7200" dirty="0" err="1" smtClean="0"/>
              <a:t>Чосон</a:t>
            </a:r>
            <a:r>
              <a:rPr lang="bg-BG" altLang="ko-KR" sz="7200" dirty="0" smtClean="0"/>
              <a:t>, му дадохме къща</a:t>
            </a:r>
            <a:r>
              <a:rPr lang="en-US" altLang="ko-KR" sz="7200" dirty="0" smtClean="0"/>
              <a:t>.”</a:t>
            </a:r>
            <a:r>
              <a:rPr lang="bg-BG" altLang="ko-KR" sz="7200" dirty="0" smtClean="0"/>
              <a:t> Навлизат и хора с ислямска култура, които се натурализират и стават посланици на културата си, но тов</a:t>
            </a:r>
            <a:r>
              <a:rPr lang="bg-BG" altLang="ko-KR" sz="7200" dirty="0" smtClean="0"/>
              <a:t>а са редки случаи. Най-често срещата със западняци и чужди култури става през прозореца Китай. Това се случва и по време на династия Юан </a:t>
            </a:r>
            <a:r>
              <a:rPr lang="en-US" altLang="ko-KR" sz="7200" dirty="0" smtClean="0"/>
              <a:t>(</a:t>
            </a:r>
            <a:r>
              <a:rPr lang="ko-KR" altLang="en-US" sz="7200" dirty="0"/>
              <a:t>元</a:t>
            </a:r>
            <a:r>
              <a:rPr lang="en-US" altLang="ko-KR" sz="7200" dirty="0" smtClean="0"/>
              <a:t>)</a:t>
            </a:r>
            <a:r>
              <a:rPr lang="bg-BG" altLang="ko-KR" sz="7200" dirty="0" smtClean="0"/>
              <a:t>. </a:t>
            </a:r>
            <a:r>
              <a:rPr lang="en-US" altLang="ko-KR" sz="7200" dirty="0" smtClean="0"/>
              <a:t> </a:t>
            </a:r>
            <a:r>
              <a:rPr lang="bg-BG" altLang="ko-KR" sz="7200" dirty="0" smtClean="0"/>
              <a:t>Срещите и обмена на информация и знания за чужденците се осъществява в Пекин от пратениците интелектуалци, които съпътстват дипломатическите мисии. </a:t>
            </a:r>
            <a:endParaRPr lang="ko-KR" altLang="en-US" sz="7200" dirty="0"/>
          </a:p>
          <a:p>
            <a:pPr algn="just" fontAlgn="base">
              <a:lnSpc>
                <a:spcPct val="120000"/>
              </a:lnSpc>
            </a:pPr>
            <a:r>
              <a:rPr lang="bg-BG" altLang="ko-KR" sz="7200" dirty="0" smtClean="0"/>
              <a:t>Ю </a:t>
            </a:r>
            <a:r>
              <a:rPr lang="bg-BG" altLang="ko-KR" sz="7200" dirty="0" err="1" smtClean="0"/>
              <a:t>Тъккон</a:t>
            </a:r>
            <a:r>
              <a:rPr lang="bg-BG" altLang="ko-KR" sz="7200" dirty="0" smtClean="0"/>
              <a:t> </a:t>
            </a:r>
            <a:r>
              <a:rPr lang="ko-KR" altLang="en-US" sz="7200" dirty="0" smtClean="0"/>
              <a:t>유득공</a:t>
            </a:r>
            <a:r>
              <a:rPr lang="en-US" altLang="ko-KR" sz="7200" dirty="0"/>
              <a:t>(</a:t>
            </a:r>
            <a:r>
              <a:rPr lang="ko-KR" altLang="en-US" sz="7200" dirty="0"/>
              <a:t>柳得恭</a:t>
            </a:r>
            <a:r>
              <a:rPr lang="en-US" altLang="ko-KR" sz="7200" dirty="0"/>
              <a:t>, 1749~1807</a:t>
            </a:r>
            <a:r>
              <a:rPr lang="en-US" altLang="ko-KR" sz="7200" dirty="0" smtClean="0"/>
              <a:t>)</a:t>
            </a:r>
            <a:r>
              <a:rPr lang="bg-BG" altLang="ko-KR" sz="7200" dirty="0" smtClean="0"/>
              <a:t>, по време на мисия, среща едни такива сарацини (</a:t>
            </a:r>
            <a:r>
              <a:rPr lang="ko-KR" altLang="en-US" sz="7200" dirty="0" smtClean="0"/>
              <a:t>회회인</a:t>
            </a:r>
            <a:r>
              <a:rPr lang="en-US" altLang="ko-KR" sz="7200" dirty="0"/>
              <a:t>(</a:t>
            </a:r>
            <a:r>
              <a:rPr lang="ko-KR" altLang="en-US" sz="7200" dirty="0"/>
              <a:t>回回人</a:t>
            </a:r>
            <a:r>
              <a:rPr lang="en-US" altLang="ko-KR" sz="7200" dirty="0" smtClean="0"/>
              <a:t>)</a:t>
            </a:r>
            <a:r>
              <a:rPr lang="bg-BG" altLang="ko-KR" sz="7200" dirty="0" smtClean="0"/>
              <a:t> и </a:t>
            </a:r>
            <a:r>
              <a:rPr lang="bg-BG" altLang="ko-KR" sz="7200" dirty="0" smtClean="0"/>
              <a:t>осъществява</a:t>
            </a:r>
            <a:r>
              <a:rPr lang="bg-BG" altLang="ko-KR" sz="7200" dirty="0" smtClean="0"/>
              <a:t> обмен</a:t>
            </a:r>
            <a:r>
              <a:rPr lang="en-US" altLang="ko-KR" sz="7200" dirty="0" smtClean="0"/>
              <a:t>. </a:t>
            </a:r>
            <a:r>
              <a:rPr lang="bg-BG" altLang="ko-KR" sz="7200" dirty="0" smtClean="0"/>
              <a:t>Ю </a:t>
            </a:r>
            <a:r>
              <a:rPr lang="bg-BG" altLang="ko-KR" sz="7200" dirty="0" err="1" smtClean="0"/>
              <a:t>Тъккон</a:t>
            </a:r>
            <a:r>
              <a:rPr lang="ko-KR" altLang="en-US" sz="7200" dirty="0" smtClean="0"/>
              <a:t> </a:t>
            </a:r>
            <a:r>
              <a:rPr lang="bg-BG" altLang="ko-KR" sz="7200" dirty="0" smtClean="0"/>
              <a:t>пътува до Пекин през </a:t>
            </a:r>
            <a:r>
              <a:rPr lang="en-US" altLang="ko-KR" sz="7200" dirty="0" smtClean="0"/>
              <a:t>1790</a:t>
            </a:r>
            <a:r>
              <a:rPr lang="bg-BG" altLang="ko-KR" sz="7200" dirty="0" smtClean="0"/>
              <a:t>г., когато династията </a:t>
            </a:r>
            <a:r>
              <a:rPr lang="bg-BG" altLang="ko-KR" sz="7200" dirty="0" err="1" smtClean="0"/>
              <a:t>Цин</a:t>
            </a:r>
            <a:r>
              <a:rPr lang="bg-BG" altLang="ko-KR" sz="7200" dirty="0" smtClean="0"/>
              <a:t> чрез военни набези е разширила максимално територията си</a:t>
            </a:r>
            <a:r>
              <a:rPr lang="en-US" altLang="ko-KR" sz="7200" dirty="0" smtClean="0"/>
              <a:t>. </a:t>
            </a:r>
            <a:r>
              <a:rPr lang="bg-BG" altLang="ko-KR" sz="7200" dirty="0" err="1" smtClean="0"/>
              <a:t>Цинската</a:t>
            </a:r>
            <a:r>
              <a:rPr lang="bg-BG" altLang="ko-KR" sz="7200" dirty="0" smtClean="0"/>
              <a:t> династия има размерите на империя по производствен обем и търговия. Ю, който участва в мисията, вижда не само просперитета на Китай, но и интелектуалци от съседни страни, дошли като пратеници, западни мисионери и чуждестранни мисии. Той се среща и общува с тях. </a:t>
            </a:r>
            <a:r>
              <a:rPr lang="bg-BG" altLang="ko-KR" sz="7200" dirty="0" smtClean="0"/>
              <a:t>Има много такива случаи, когато от втората половина на династия </a:t>
            </a:r>
            <a:r>
              <a:rPr lang="bg-BG" altLang="ko-KR" sz="7200" dirty="0" err="1" smtClean="0"/>
              <a:t>Чосон</a:t>
            </a:r>
            <a:r>
              <a:rPr lang="bg-BG" altLang="ko-KR" sz="7200" dirty="0" smtClean="0"/>
              <a:t> интелектуалци, включени в състава на мисиите, се срещат и общуват с хора от Монголия, Тайван, </a:t>
            </a:r>
            <a:r>
              <a:rPr lang="bg-BG" altLang="ko-KR" sz="7200" dirty="0" err="1" smtClean="0"/>
              <a:t>Анам</a:t>
            </a:r>
            <a:r>
              <a:rPr lang="ko-KR" altLang="en-US" sz="7200" dirty="0" smtClean="0"/>
              <a:t> </a:t>
            </a:r>
            <a:r>
              <a:rPr lang="en-US" altLang="ko-KR" sz="7200" dirty="0" smtClean="0"/>
              <a:t>(</a:t>
            </a:r>
            <a:r>
              <a:rPr lang="ko-KR" altLang="en-US" sz="7200" dirty="0"/>
              <a:t>安南</a:t>
            </a:r>
            <a:r>
              <a:rPr lang="en-US" altLang="ko-KR" sz="7200" dirty="0"/>
              <a:t>, </a:t>
            </a:r>
            <a:r>
              <a:rPr lang="bg-BG" altLang="ko-KR" sz="7200" dirty="0" smtClean="0"/>
              <a:t>днешен Виетнам</a:t>
            </a:r>
            <a:r>
              <a:rPr lang="en-US" altLang="ko-KR" sz="7200" dirty="0" smtClean="0"/>
              <a:t>)</a:t>
            </a:r>
            <a:r>
              <a:rPr lang="bg-BG" altLang="ko-KR" sz="7200" dirty="0" smtClean="0"/>
              <a:t> и пратеници от страни, които са извън обсега на китайската култура. </a:t>
            </a:r>
            <a:r>
              <a:rPr lang="bg-BG" altLang="ko-KR" sz="7200" dirty="0" smtClean="0"/>
              <a:t>Срещата на Ю </a:t>
            </a:r>
            <a:r>
              <a:rPr lang="bg-BG" altLang="ko-KR" sz="7200" dirty="0" err="1" smtClean="0"/>
              <a:t>Тъккон</a:t>
            </a:r>
            <a:r>
              <a:rPr lang="bg-BG" altLang="ko-KR" sz="7200" dirty="0" smtClean="0"/>
              <a:t> с пратеници от чужди страни е само един пример за това.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82477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865515"/>
          </a:xfrm>
        </p:spPr>
        <p:txBody>
          <a:bodyPr>
            <a:normAutofit fontScale="47500" lnSpcReduction="20000"/>
          </a:bodyPr>
          <a:lstStyle/>
          <a:p>
            <a:pPr algn="just" fontAlgn="base">
              <a:lnSpc>
                <a:spcPct val="170000"/>
              </a:lnSpc>
            </a:pPr>
            <a:r>
              <a:rPr lang="bg-BG" altLang="ko-KR" dirty="0" smtClean="0"/>
              <a:t>Това, което изненадва Ю </a:t>
            </a:r>
            <a:r>
              <a:rPr lang="bg-BG" altLang="ko-KR" dirty="0" err="1" smtClean="0"/>
              <a:t>Тъккон</a:t>
            </a:r>
            <a:r>
              <a:rPr lang="bg-BG" altLang="ko-KR" dirty="0" smtClean="0"/>
              <a:t> е, че докато разговаря с чуждестранни пратеници разбира, че техният цар говори много добре на китайски, монголски и манджурски. </a:t>
            </a:r>
            <a:r>
              <a:rPr lang="en-US" altLang="ko-KR" dirty="0" smtClean="0"/>
              <a:t> </a:t>
            </a:r>
            <a:r>
              <a:rPr lang="bg-BG" altLang="ko-KR" dirty="0" smtClean="0"/>
              <a:t>Научаването на чужд език е отправна точка за взаимно общуване и културен обмен. Това кара Ю да започне да твърди, че за да има обмен с други региони, трябва да се научи съответния език. Именно заради това </a:t>
            </a:r>
            <a:r>
              <a:rPr lang="bg-BG" altLang="ko-KR" dirty="0" smtClean="0"/>
              <a:t>свое схващане той проявява интерес към </a:t>
            </a:r>
            <a:r>
              <a:rPr lang="bg-BG" altLang="ko-KR" dirty="0" smtClean="0"/>
              <a:t>представителите на Манджурия, Монголия, </a:t>
            </a:r>
            <a:r>
              <a:rPr lang="bg-BG" altLang="ko-KR" dirty="0" err="1" smtClean="0"/>
              <a:t>сарацинци</a:t>
            </a:r>
            <a:r>
              <a:rPr lang="bg-BG" altLang="ko-KR" dirty="0" smtClean="0"/>
              <a:t>, </a:t>
            </a:r>
            <a:r>
              <a:rPr lang="bg-BG" altLang="ko-KR" dirty="0" err="1" smtClean="0"/>
              <a:t>Аннам</a:t>
            </a:r>
            <a:r>
              <a:rPr lang="bg-BG" altLang="ko-KR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/>
              <a:t>安南</a:t>
            </a:r>
            <a:r>
              <a:rPr lang="en-US" altLang="ko-KR" dirty="0" smtClean="0"/>
              <a:t>:</a:t>
            </a:r>
            <a:r>
              <a:rPr lang="bg-BG" altLang="ko-KR" dirty="0" smtClean="0"/>
              <a:t>Виетнам</a:t>
            </a:r>
            <a:r>
              <a:rPr lang="en-US" altLang="ko-KR" dirty="0" smtClean="0"/>
              <a:t>)</a:t>
            </a:r>
            <a:r>
              <a:rPr lang="bg-BG" altLang="ko-KR" dirty="0" smtClean="0"/>
              <a:t>, </a:t>
            </a:r>
            <a:r>
              <a:rPr lang="bg-BG" altLang="ko-KR" dirty="0" err="1" smtClean="0"/>
              <a:t>Намчан</a:t>
            </a:r>
            <a:r>
              <a:rPr lang="bg-BG" altLang="ko-KR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/>
              <a:t>南掌</a:t>
            </a:r>
            <a:r>
              <a:rPr lang="en-US" altLang="ko-KR" dirty="0" smtClean="0"/>
              <a:t>:</a:t>
            </a:r>
            <a:r>
              <a:rPr lang="bg-BG" altLang="ko-KR" dirty="0" smtClean="0"/>
              <a:t>Лаос</a:t>
            </a:r>
            <a:r>
              <a:rPr lang="en-US" altLang="ko-KR" dirty="0" smtClean="0"/>
              <a:t>)</a:t>
            </a:r>
            <a:r>
              <a:rPr lang="bg-BG" altLang="ko-KR" dirty="0" smtClean="0"/>
              <a:t>, </a:t>
            </a:r>
            <a:r>
              <a:rPr lang="bg-BG" altLang="ko-KR" dirty="0" err="1" smtClean="0"/>
              <a:t>Мьончон</a:t>
            </a:r>
            <a:r>
              <a:rPr lang="bg-BG" altLang="ko-KR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/>
              <a:t>緬甸</a:t>
            </a:r>
            <a:r>
              <a:rPr lang="en-US" altLang="ko-KR" dirty="0" smtClean="0"/>
              <a:t>:</a:t>
            </a:r>
            <a:r>
              <a:rPr lang="bg-BG" altLang="ko-KR" dirty="0" smtClean="0"/>
              <a:t> Мианмар</a:t>
            </a:r>
            <a:r>
              <a:rPr lang="en-US" altLang="ko-KR" dirty="0" smtClean="0"/>
              <a:t>)</a:t>
            </a:r>
            <a:r>
              <a:rPr lang="bg-BG" altLang="ko-KR" dirty="0" smtClean="0"/>
              <a:t>, Тайван, Япония, Нагасаки, Англия и Нидерландия.</a:t>
            </a:r>
            <a:endParaRPr lang="ko-KR" altLang="en-US" dirty="0"/>
          </a:p>
          <a:p>
            <a:pPr algn="just" fontAlgn="base">
              <a:lnSpc>
                <a:spcPct val="170000"/>
              </a:lnSpc>
            </a:pPr>
            <a:r>
              <a:rPr lang="bg-BG" altLang="ko-KR" dirty="0" smtClean="0"/>
              <a:t>След император </a:t>
            </a:r>
            <a:r>
              <a:rPr lang="bg-BG" altLang="ko-KR" dirty="0" err="1" smtClean="0"/>
              <a:t>Канси</a:t>
            </a:r>
            <a:r>
              <a:rPr lang="en-US" altLang="ko-KR" dirty="0"/>
              <a:t> </a:t>
            </a:r>
            <a:r>
              <a:rPr lang="ko-KR" altLang="en-US" dirty="0" smtClean="0"/>
              <a:t>강희제</a:t>
            </a:r>
            <a:r>
              <a:rPr lang="en-US" altLang="ko-KR" dirty="0"/>
              <a:t>(</a:t>
            </a:r>
            <a:r>
              <a:rPr lang="ko-KR" altLang="en-US" dirty="0"/>
              <a:t>康熙帝</a:t>
            </a:r>
            <a:r>
              <a:rPr lang="en-US" altLang="ko-KR" dirty="0" smtClean="0"/>
              <a:t>) </a:t>
            </a:r>
            <a:r>
              <a:rPr lang="bg-BG" altLang="ko-KR" dirty="0" smtClean="0"/>
              <a:t>династия </a:t>
            </a:r>
            <a:r>
              <a:rPr lang="bg-BG" altLang="ko-KR" dirty="0" err="1" smtClean="0"/>
              <a:t>Цин</a:t>
            </a:r>
            <a:r>
              <a:rPr lang="bg-BG" altLang="ko-KR" dirty="0" smtClean="0"/>
              <a:t> покровителства западните мисионери и има активен </a:t>
            </a:r>
            <a:r>
              <a:rPr lang="bg-BG" altLang="ko-KR" dirty="0" err="1" smtClean="0"/>
              <a:t>итерес</a:t>
            </a:r>
            <a:r>
              <a:rPr lang="bg-BG" altLang="ko-KR" dirty="0" smtClean="0"/>
              <a:t> към западните култура и научни постижения. Мисионерите разпространяват западната култура в Китай и с одобрението на императора изграждат католически храмове. </a:t>
            </a:r>
            <a:endParaRPr lang="en-US" altLang="ko-KR" dirty="0"/>
          </a:p>
          <a:p>
            <a:pPr algn="just" fontAlgn="base">
              <a:lnSpc>
                <a:spcPct val="170000"/>
              </a:lnSpc>
            </a:pPr>
            <a:r>
              <a:rPr lang="bg-BG" altLang="ko-KR" dirty="0" smtClean="0"/>
              <a:t>В католическите катедрали </a:t>
            </a:r>
            <a:r>
              <a:rPr lang="bg-BG" altLang="ko-KR" dirty="0" err="1" smtClean="0"/>
              <a:t>чосонските</a:t>
            </a:r>
            <a:r>
              <a:rPr lang="bg-BG" altLang="ko-KR" dirty="0" smtClean="0"/>
              <a:t> представители лесно се срещат със западната култура. Това са едни от местата, които пратениците от </a:t>
            </a:r>
            <a:r>
              <a:rPr lang="bg-BG" altLang="ko-KR" dirty="0" err="1" smtClean="0"/>
              <a:t>Чосон</a:t>
            </a:r>
            <a:r>
              <a:rPr lang="bg-BG" altLang="ko-KR" dirty="0" smtClean="0"/>
              <a:t> задължително посещават, когато са в Пекин. Такива катедрали има на четири места в столицата, в източната, западната, северната и южната част. В храмовете пратениците са виждали западни предмети, срещали са мисионери, чували са за западни стоки и са извършвали обмен със Запада. </a:t>
            </a:r>
            <a:endParaRPr lang="ko-KR" altLang="en-US" dirty="0"/>
          </a:p>
          <a:p>
            <a:pPr algn="just">
              <a:lnSpc>
                <a:spcPct val="17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117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62500" lnSpcReduction="20000"/>
          </a:bodyPr>
          <a:lstStyle/>
          <a:p>
            <a:pPr marL="514350" indent="-514350" algn="just" fontAlgn="base">
              <a:lnSpc>
                <a:spcPct val="150000"/>
              </a:lnSpc>
              <a:buAutoNum type="arabicPeriod"/>
            </a:pPr>
            <a:r>
              <a:rPr lang="ru-RU" altLang="ko-KR" sz="2800" b="1" dirty="0" err="1" smtClean="0">
                <a:solidFill>
                  <a:schemeClr val="tx1"/>
                </a:solidFill>
              </a:rPr>
              <a:t>Срещ</a:t>
            </a:r>
            <a:r>
              <a:rPr lang="bg-BG" altLang="ko-KR" sz="2800" b="1" dirty="0">
                <a:solidFill>
                  <a:schemeClr val="tx1"/>
                </a:solidFill>
              </a:rPr>
              <a:t>и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 </a:t>
            </a:r>
            <a:r>
              <a:rPr lang="ru-RU" altLang="ko-KR" sz="2800" b="1" dirty="0">
                <a:solidFill>
                  <a:schemeClr val="tx1"/>
                </a:solidFill>
              </a:rPr>
              <a:t>с </a:t>
            </a:r>
            <a:r>
              <a:rPr lang="ru-RU" altLang="ko-KR" sz="2800" b="1" dirty="0" err="1">
                <a:solidFill>
                  <a:schemeClr val="tx1"/>
                </a:solidFill>
              </a:rPr>
              <a:t>непознатия</a:t>
            </a:r>
            <a:r>
              <a:rPr lang="ru-RU" altLang="ko-KR" sz="2800" b="1" dirty="0">
                <a:solidFill>
                  <a:schemeClr val="tx1"/>
                </a:solidFill>
              </a:rPr>
              <a:t> 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свят</a:t>
            </a:r>
          </a:p>
          <a:p>
            <a:pPr marL="514350" indent="-514350" algn="just" fontAlgn="base">
              <a:lnSpc>
                <a:spcPct val="150000"/>
              </a:lnSpc>
              <a:buAutoNum type="arabicParenBoth"/>
            </a:pPr>
            <a:r>
              <a:rPr lang="ru-RU" altLang="ko-KR" sz="2800" b="1" dirty="0" err="1" smtClean="0">
                <a:solidFill>
                  <a:schemeClr val="tx1"/>
                </a:solidFill>
              </a:rPr>
              <a:t>Стъпки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 </a:t>
            </a:r>
            <a:r>
              <a:rPr lang="ru-RU" altLang="ko-KR" sz="2800" b="1" dirty="0" err="1">
                <a:solidFill>
                  <a:schemeClr val="tx1"/>
                </a:solidFill>
              </a:rPr>
              <a:t>към</a:t>
            </a:r>
            <a:r>
              <a:rPr lang="ru-RU" altLang="ko-KR" sz="2800" b="1" dirty="0">
                <a:solidFill>
                  <a:schemeClr val="tx1"/>
                </a:solidFill>
              </a:rPr>
              <a:t> света 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– </a:t>
            </a:r>
            <a:r>
              <a:rPr lang="ru-RU" altLang="ko-KR" sz="2800" b="1" dirty="0" err="1" smtClean="0">
                <a:solidFill>
                  <a:schemeClr val="tx1"/>
                </a:solidFill>
              </a:rPr>
              <a:t>граждани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 на света, </a:t>
            </a:r>
            <a:r>
              <a:rPr lang="ru-RU" altLang="ko-KR" sz="2800" b="1" dirty="0" err="1" smtClean="0">
                <a:solidFill>
                  <a:schemeClr val="tx1"/>
                </a:solidFill>
              </a:rPr>
              <a:t>които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 </a:t>
            </a:r>
            <a:r>
              <a:rPr lang="ru-RU" altLang="ko-KR" sz="2800" b="1" dirty="0" err="1" smtClean="0">
                <a:solidFill>
                  <a:schemeClr val="tx1"/>
                </a:solidFill>
              </a:rPr>
              <a:t>търсят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 </a:t>
            </a:r>
            <a:r>
              <a:rPr lang="ru-RU" altLang="ko-KR" sz="2800" b="1" dirty="0" err="1" smtClean="0">
                <a:solidFill>
                  <a:schemeClr val="tx1"/>
                </a:solidFill>
              </a:rPr>
              <a:t>други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 цивилизации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ru-RU" altLang="ko-KR" sz="2800" b="1" dirty="0" smtClean="0">
                <a:solidFill>
                  <a:schemeClr val="tx1"/>
                </a:solidFill>
              </a:rPr>
              <a:t>(</a:t>
            </a:r>
            <a:r>
              <a:rPr lang="ru-RU" altLang="ko-KR" sz="2800" b="1" dirty="0">
                <a:solidFill>
                  <a:schemeClr val="tx1"/>
                </a:solidFill>
              </a:rPr>
              <a:t>2) </a:t>
            </a:r>
            <a:r>
              <a:rPr lang="ru-RU" altLang="ko-KR" sz="2800" b="1" dirty="0" err="1">
                <a:solidFill>
                  <a:schemeClr val="tx1"/>
                </a:solidFill>
              </a:rPr>
              <a:t>Пътуване</a:t>
            </a:r>
            <a:r>
              <a:rPr lang="ru-RU" altLang="ko-KR" sz="2800" b="1" dirty="0">
                <a:solidFill>
                  <a:schemeClr val="tx1"/>
                </a:solidFill>
              </a:rPr>
              <a:t> в </a:t>
            </a:r>
            <a:r>
              <a:rPr lang="ru-RU" altLang="ko-KR" sz="2800" b="1" dirty="0" err="1">
                <a:solidFill>
                  <a:schemeClr val="tx1"/>
                </a:solidFill>
              </a:rPr>
              <a:t>непознатия</a:t>
            </a:r>
            <a:r>
              <a:rPr lang="ru-RU" altLang="ko-KR" sz="2800" b="1" dirty="0">
                <a:solidFill>
                  <a:schemeClr val="tx1"/>
                </a:solidFill>
              </a:rPr>
              <a:t> свят, </a:t>
            </a:r>
            <a:r>
              <a:rPr lang="ru-RU" altLang="ko-KR" sz="2800" b="1" dirty="0" err="1" smtClean="0">
                <a:solidFill>
                  <a:schemeClr val="tx1"/>
                </a:solidFill>
              </a:rPr>
              <a:t>пътешествия</a:t>
            </a:r>
            <a:endParaRPr lang="ru-RU" altLang="ko-KR" sz="2800" b="1" dirty="0" smtClean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endParaRPr lang="ru-RU" altLang="ko-KR" sz="2800" b="1" dirty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ru-RU" altLang="ko-KR" sz="2800" b="1" dirty="0" smtClean="0">
                <a:solidFill>
                  <a:schemeClr val="tx1"/>
                </a:solidFill>
              </a:rPr>
              <a:t>2</a:t>
            </a:r>
            <a:r>
              <a:rPr lang="ru-RU" altLang="ko-KR" sz="2800" b="1" dirty="0">
                <a:solidFill>
                  <a:schemeClr val="tx1"/>
                </a:solidFill>
              </a:rPr>
              <a:t>. </a:t>
            </a:r>
            <a:r>
              <a:rPr lang="ru-RU" altLang="ko-KR" sz="2800" b="1" dirty="0" err="1" smtClean="0">
                <a:solidFill>
                  <a:schemeClr val="tx1"/>
                </a:solidFill>
              </a:rPr>
              <a:t>Чосон</a:t>
            </a:r>
            <a:r>
              <a:rPr lang="ru-RU" altLang="ko-KR" sz="2800" b="1" dirty="0">
                <a:solidFill>
                  <a:schemeClr val="tx1"/>
                </a:solidFill>
              </a:rPr>
              <a:t> </a:t>
            </a:r>
            <a:r>
              <a:rPr lang="ru-RU" altLang="ko-KR" sz="2800" b="1" dirty="0" err="1" smtClean="0">
                <a:solidFill>
                  <a:schemeClr val="tx1"/>
                </a:solidFill>
              </a:rPr>
              <a:t>през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 </a:t>
            </a:r>
            <a:r>
              <a:rPr lang="ru-RU" altLang="ko-KR" sz="2800" b="1" dirty="0" err="1" smtClean="0">
                <a:solidFill>
                  <a:schemeClr val="tx1"/>
                </a:solidFill>
              </a:rPr>
              <a:t>погледа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 на </a:t>
            </a:r>
            <a:r>
              <a:rPr lang="ru-RU" altLang="ko-KR" sz="2800" b="1" dirty="0" err="1" smtClean="0">
                <a:solidFill>
                  <a:schemeClr val="tx1"/>
                </a:solidFill>
              </a:rPr>
              <a:t>външни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 наблюдатели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endParaRPr lang="ru-RU" altLang="ko-KR" sz="2800" b="1" dirty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ru-RU" altLang="ko-KR" sz="2800" b="1" dirty="0" smtClean="0">
                <a:solidFill>
                  <a:schemeClr val="tx1"/>
                </a:solidFill>
              </a:rPr>
              <a:t>3.Китай </a:t>
            </a:r>
            <a:r>
              <a:rPr lang="ru-RU" altLang="ko-KR" sz="2800" b="1" dirty="0">
                <a:solidFill>
                  <a:schemeClr val="tx1"/>
                </a:solidFill>
              </a:rPr>
              <a:t>и </a:t>
            </a:r>
            <a:r>
              <a:rPr lang="ru-RU" altLang="ko-KR" sz="2800" b="1" dirty="0" err="1">
                <a:solidFill>
                  <a:schemeClr val="tx1"/>
                </a:solidFill>
              </a:rPr>
              <a:t>отвъд</a:t>
            </a:r>
            <a:r>
              <a:rPr lang="ru-RU" altLang="ko-KR" sz="2800" b="1" dirty="0">
                <a:solidFill>
                  <a:schemeClr val="tx1"/>
                </a:solidFill>
              </a:rPr>
              <a:t> Китай  </a:t>
            </a:r>
            <a:endParaRPr lang="ru-RU" altLang="ko-KR" sz="2800" b="1" dirty="0" smtClean="0">
              <a:solidFill>
                <a:schemeClr val="tx1"/>
              </a:solidFill>
            </a:endParaRPr>
          </a:p>
          <a:p>
            <a:pPr marL="514350" indent="-514350" algn="just" fontAlgn="base">
              <a:lnSpc>
                <a:spcPct val="150000"/>
              </a:lnSpc>
              <a:buAutoNum type="arabicParenBoth"/>
            </a:pPr>
            <a:r>
              <a:rPr lang="ru-RU" altLang="ko-KR" sz="2800" b="1" dirty="0" err="1" smtClean="0">
                <a:solidFill>
                  <a:schemeClr val="tx1"/>
                </a:solidFill>
              </a:rPr>
              <a:t>Голям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 </a:t>
            </a:r>
            <a:r>
              <a:rPr lang="ru-RU" altLang="ko-KR" sz="2800" b="1" dirty="0" err="1">
                <a:solidFill>
                  <a:schemeClr val="tx1"/>
                </a:solidFill>
              </a:rPr>
              <a:t>прозорец</a:t>
            </a:r>
            <a:r>
              <a:rPr lang="ru-RU" altLang="ko-KR" sz="2800" b="1" dirty="0">
                <a:solidFill>
                  <a:schemeClr val="tx1"/>
                </a:solidFill>
              </a:rPr>
              <a:t> </a:t>
            </a:r>
            <a:r>
              <a:rPr lang="ru-RU" altLang="ko-KR" sz="2800" b="1" dirty="0" err="1" smtClean="0">
                <a:solidFill>
                  <a:schemeClr val="tx1"/>
                </a:solidFill>
              </a:rPr>
              <a:t>към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 </a:t>
            </a:r>
            <a:r>
              <a:rPr lang="ru-RU" altLang="ko-KR" sz="2800" b="1" dirty="0" err="1">
                <a:solidFill>
                  <a:schemeClr val="tx1"/>
                </a:solidFill>
              </a:rPr>
              <a:t>културата</a:t>
            </a:r>
            <a:r>
              <a:rPr lang="ru-RU" altLang="ko-KR" sz="2800" b="1" dirty="0">
                <a:solidFill>
                  <a:schemeClr val="tx1"/>
                </a:solidFill>
              </a:rPr>
              <a:t> и </a:t>
            </a:r>
            <a:r>
              <a:rPr lang="ru-RU" altLang="ko-KR" sz="2800" b="1" dirty="0" err="1">
                <a:solidFill>
                  <a:schemeClr val="tx1"/>
                </a:solidFill>
              </a:rPr>
              <a:t>знанията</a:t>
            </a:r>
            <a:r>
              <a:rPr lang="ru-RU" altLang="ko-KR" sz="2800" b="1" dirty="0">
                <a:solidFill>
                  <a:schemeClr val="tx1"/>
                </a:solidFill>
              </a:rPr>
              <a:t>, Китай  </a:t>
            </a:r>
            <a:endParaRPr lang="ru-RU" altLang="ko-KR" sz="2800" b="1" dirty="0" smtClean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ru-RU" altLang="ko-KR" sz="2800" b="1" dirty="0" smtClean="0">
                <a:solidFill>
                  <a:schemeClr val="tx1"/>
                </a:solidFill>
              </a:rPr>
              <a:t>(</a:t>
            </a:r>
            <a:r>
              <a:rPr lang="ru-RU" altLang="ko-KR" sz="2800" b="1" dirty="0">
                <a:solidFill>
                  <a:schemeClr val="tx1"/>
                </a:solidFill>
              </a:rPr>
              <a:t>2) Хора от </a:t>
            </a:r>
            <a:r>
              <a:rPr lang="ru-RU" altLang="ko-KR" sz="2800" b="1" dirty="0" err="1">
                <a:solidFill>
                  <a:schemeClr val="tx1"/>
                </a:solidFill>
              </a:rPr>
              <a:t>различни</a:t>
            </a:r>
            <a:r>
              <a:rPr lang="ru-RU" altLang="ko-KR" sz="2800" b="1" dirty="0">
                <a:solidFill>
                  <a:schemeClr val="tx1"/>
                </a:solidFill>
              </a:rPr>
              <a:t> </a:t>
            </a:r>
            <a:r>
              <a:rPr lang="ru-RU" altLang="ko-KR" sz="2800" b="1" dirty="0" err="1">
                <a:solidFill>
                  <a:schemeClr val="tx1"/>
                </a:solidFill>
              </a:rPr>
              <a:t>страни</a:t>
            </a:r>
            <a:r>
              <a:rPr lang="ru-RU" altLang="ko-KR" sz="2800" b="1" dirty="0">
                <a:solidFill>
                  <a:schemeClr val="tx1"/>
                </a:solidFill>
              </a:rPr>
              <a:t>, </a:t>
            </a:r>
            <a:r>
              <a:rPr lang="ru-RU" altLang="ko-KR" sz="2800" b="1" dirty="0" err="1" smtClean="0">
                <a:solidFill>
                  <a:schemeClr val="tx1"/>
                </a:solidFill>
              </a:rPr>
              <a:t>които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 се </a:t>
            </a:r>
            <a:r>
              <a:rPr lang="ru-RU" altLang="ko-KR" sz="2800" b="1" dirty="0" err="1" smtClean="0">
                <a:solidFill>
                  <a:schemeClr val="tx1"/>
                </a:solidFill>
              </a:rPr>
              <a:t>срещат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 в Китай</a:t>
            </a:r>
          </a:p>
          <a:p>
            <a:pPr marL="0" indent="0" algn="just" fontAlgn="base">
              <a:lnSpc>
                <a:spcPct val="150000"/>
              </a:lnSpc>
              <a:buNone/>
            </a:pPr>
            <a:endParaRPr lang="ru-RU" altLang="ko-KR" sz="2800" b="1" dirty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ru-RU" altLang="ko-KR" sz="2800" b="1" dirty="0" smtClean="0">
                <a:solidFill>
                  <a:schemeClr val="tx1"/>
                </a:solidFill>
              </a:rPr>
              <a:t>4</a:t>
            </a:r>
            <a:r>
              <a:rPr lang="ru-RU" altLang="ko-KR" sz="2800" b="1" dirty="0">
                <a:solidFill>
                  <a:schemeClr val="tx1"/>
                </a:solidFill>
              </a:rPr>
              <a:t>. </a:t>
            </a:r>
            <a:r>
              <a:rPr lang="ru-RU" altLang="ko-KR" sz="2800" b="1" dirty="0" err="1">
                <a:solidFill>
                  <a:schemeClr val="tx1"/>
                </a:solidFill>
              </a:rPr>
              <a:t>Откриване</a:t>
            </a:r>
            <a:r>
              <a:rPr lang="ru-RU" altLang="ko-KR" sz="2800" b="1" dirty="0">
                <a:solidFill>
                  <a:schemeClr val="tx1"/>
                </a:solidFill>
              </a:rPr>
              <a:t> на Япония, близка и </a:t>
            </a:r>
            <a:r>
              <a:rPr lang="ru-RU" altLang="ko-KR" sz="2800" b="1" dirty="0" err="1">
                <a:solidFill>
                  <a:schemeClr val="tx1"/>
                </a:solidFill>
              </a:rPr>
              <a:t>далечна</a:t>
            </a:r>
            <a:r>
              <a:rPr lang="ru-RU" altLang="ko-KR" sz="2800" b="1" dirty="0">
                <a:solidFill>
                  <a:schemeClr val="tx1"/>
                </a:solidFill>
              </a:rPr>
              <a:t> </a:t>
            </a:r>
            <a:r>
              <a:rPr lang="ru-RU" altLang="ko-KR" sz="2800" b="1" dirty="0" smtClean="0">
                <a:solidFill>
                  <a:schemeClr val="tx1"/>
                </a:solidFill>
              </a:rPr>
              <a:t>страна</a:t>
            </a:r>
            <a:endParaRPr lang="en-US" altLang="ko-KR" sz="1200" b="1" dirty="0"/>
          </a:p>
          <a:p>
            <a:pPr marL="0" indent="0" algn="just" fontAlgn="base">
              <a:buNone/>
            </a:pPr>
            <a:endParaRPr lang="en-US" altLang="ko-KR" sz="12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2314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264696"/>
          </a:xfrm>
        </p:spPr>
        <p:txBody>
          <a:bodyPr>
            <a:noAutofit/>
          </a:bodyPr>
          <a:lstStyle/>
          <a:p>
            <a:pPr algn="just" fontAlgn="base"/>
            <a:r>
              <a:rPr lang="bg-BG" altLang="ko-KR" sz="1800" dirty="0" smtClean="0"/>
              <a:t>Пак </a:t>
            </a:r>
            <a:r>
              <a:rPr lang="bg-BG" altLang="ko-KR" sz="1800" dirty="0" err="1" smtClean="0"/>
              <a:t>Чиуон</a:t>
            </a:r>
            <a:r>
              <a:rPr lang="bg-BG" altLang="ko-KR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/>
              <a:t>朴趾源</a:t>
            </a:r>
            <a:r>
              <a:rPr lang="en-US" altLang="ko-KR" sz="1800" dirty="0"/>
              <a:t>, 1737</a:t>
            </a:r>
            <a:r>
              <a:rPr lang="ko-KR" altLang="en-US" sz="1800" dirty="0"/>
              <a:t>∼</a:t>
            </a:r>
            <a:r>
              <a:rPr lang="en-US" altLang="ko-KR" sz="1800" dirty="0"/>
              <a:t>1805</a:t>
            </a:r>
            <a:r>
              <a:rPr lang="en-US" altLang="ko-KR" sz="1800" dirty="0" smtClean="0"/>
              <a:t>)</a:t>
            </a:r>
            <a:r>
              <a:rPr lang="bg-BG" altLang="ko-KR" sz="1800" dirty="0" smtClean="0"/>
              <a:t> в произведението си </a:t>
            </a:r>
            <a:r>
              <a:rPr lang="en-US" altLang="ko-KR" sz="1800" dirty="0" smtClean="0"/>
              <a:t>『</a:t>
            </a:r>
            <a:r>
              <a:rPr lang="ko-KR" altLang="en-US" sz="1800" dirty="0"/>
              <a:t>열하일기</a:t>
            </a:r>
            <a:r>
              <a:rPr lang="en-US" altLang="ko-KR" sz="1800" dirty="0" smtClean="0"/>
              <a:t>』</a:t>
            </a:r>
            <a:r>
              <a:rPr lang="bg-BG" altLang="ko-KR" sz="1800" dirty="0" smtClean="0"/>
              <a:t> описва посещението си в католически храм. Част от интелектуалците се запознават със западните наука и технологии и имат засилен интерес към западната култура и се опитват да заимстват от чуждите научни постижения. Посредством династия </a:t>
            </a:r>
            <a:r>
              <a:rPr lang="bg-BG" altLang="ko-KR" sz="1800" dirty="0" err="1" smtClean="0"/>
              <a:t>Цин</a:t>
            </a:r>
            <a:r>
              <a:rPr lang="bg-BG" altLang="ko-KR" sz="1800" dirty="0" smtClean="0"/>
              <a:t> пратениците разбират западната култура, която се намира отвъд морето. </a:t>
            </a:r>
          </a:p>
          <a:p>
            <a:pPr algn="just" fontAlgn="base"/>
            <a:r>
              <a:rPr lang="bg-BG" altLang="ko-KR" sz="1800" dirty="0" err="1" smtClean="0"/>
              <a:t>Хон</a:t>
            </a:r>
            <a:r>
              <a:rPr lang="bg-BG" altLang="ko-KR" sz="1800" dirty="0" smtClean="0"/>
              <a:t> </a:t>
            </a:r>
            <a:r>
              <a:rPr lang="bg-BG" altLang="ko-KR" sz="1800" dirty="0" err="1" smtClean="0"/>
              <a:t>Тейон</a:t>
            </a:r>
            <a:r>
              <a:rPr lang="bg-BG" altLang="ko-KR" sz="1800" dirty="0" smtClean="0"/>
              <a:t> има по-засилен интерес към </a:t>
            </a:r>
            <a:r>
              <a:rPr lang="bg-BG" altLang="ko-KR" sz="1800" dirty="0" err="1" smtClean="0"/>
              <a:t>Матео</a:t>
            </a:r>
            <a:r>
              <a:rPr lang="bg-BG" altLang="ko-KR" sz="1800" dirty="0" smtClean="0"/>
              <a:t> </a:t>
            </a:r>
            <a:r>
              <a:rPr lang="bg-BG" altLang="ko-KR" sz="1800" dirty="0" err="1" smtClean="0"/>
              <a:t>Ричи</a:t>
            </a:r>
            <a:r>
              <a:rPr lang="bg-BG" altLang="ko-KR" sz="1800" dirty="0" smtClean="0"/>
              <a:t> </a:t>
            </a:r>
            <a:r>
              <a:rPr lang="en-US" altLang="ko-KR" sz="1800" dirty="0" smtClean="0"/>
              <a:t>〔</a:t>
            </a:r>
            <a:r>
              <a:rPr lang="ko-KR" altLang="en-US" sz="1800" dirty="0"/>
              <a:t>利瑪竇</a:t>
            </a:r>
            <a:r>
              <a:rPr lang="en-US" altLang="ko-KR" sz="1800" dirty="0"/>
              <a:t>, 1552</a:t>
            </a:r>
            <a:r>
              <a:rPr lang="ko-KR" altLang="en-US" sz="1800" dirty="0"/>
              <a:t>∼</a:t>
            </a:r>
            <a:r>
              <a:rPr lang="en-US" altLang="ko-KR" sz="1800" dirty="0"/>
              <a:t>1610</a:t>
            </a:r>
            <a:r>
              <a:rPr lang="en-US" altLang="ko-KR" sz="1800" dirty="0" smtClean="0"/>
              <a:t>)</a:t>
            </a:r>
            <a:r>
              <a:rPr lang="bg-BG" altLang="ko-KR" sz="1800" dirty="0" smtClean="0"/>
              <a:t>, който е успешен в натурализирането на западната култура в Китай. </a:t>
            </a:r>
            <a:r>
              <a:rPr lang="bg-BG" altLang="ko-KR" sz="1800" dirty="0" err="1" smtClean="0"/>
              <a:t>Матео</a:t>
            </a:r>
            <a:r>
              <a:rPr lang="bg-BG" altLang="ko-KR" sz="1800" dirty="0" smtClean="0"/>
              <a:t> </a:t>
            </a:r>
            <a:r>
              <a:rPr lang="bg-BG" altLang="ko-KR" sz="1800" dirty="0" err="1" smtClean="0"/>
              <a:t>Ричи</a:t>
            </a:r>
            <a:r>
              <a:rPr lang="bg-BG" altLang="ko-KR" sz="1800" dirty="0" smtClean="0"/>
              <a:t> е йезуитски мисионер от Италия, както и учен с много добри познания в сферата на хуманитарните науки, езикознание, астрономия, география, математика, наука, изкуство и други области. Той представя различни видове карти, календар и глобус. Повече от мисионер, той е радетел за откриването на културите на Западна Европа и на другите азиатски държави, активното им възприемане и разпространение в Китай. Той научава китайски писмено и говоримо, изучава Четирите научни трактата и Трите </a:t>
            </a:r>
            <a:r>
              <a:rPr lang="bg-BG" altLang="ko-KR" sz="1800" dirty="0" err="1" smtClean="0"/>
              <a:t>доктринални</a:t>
            </a:r>
            <a:r>
              <a:rPr lang="bg-BG" altLang="ko-KR" sz="1800" dirty="0" smtClean="0"/>
              <a:t> книги и разбира какви са принципите на ученето в чужбина. Той влага всичките си усилия в това да представи Китай на Европа и затова превежда на латински четирите научни трактата. От тази гледна точка, </a:t>
            </a:r>
            <a:r>
              <a:rPr lang="bg-BG" altLang="ko-KR" sz="1800" dirty="0" err="1" smtClean="0"/>
              <a:t>Матео</a:t>
            </a:r>
            <a:r>
              <a:rPr lang="bg-BG" altLang="ko-KR" sz="1800" dirty="0" smtClean="0"/>
              <a:t> </a:t>
            </a:r>
            <a:r>
              <a:rPr lang="bg-BG" altLang="ko-KR" sz="1800" dirty="0" err="1" smtClean="0"/>
              <a:t>Ричи</a:t>
            </a:r>
            <a:r>
              <a:rPr lang="bg-BG" altLang="ko-KR" sz="1800" dirty="0" smtClean="0"/>
              <a:t> се явява гражданин на света, който обединява източните и западните култури. Именно това привлича интереса на интелектуалеца </a:t>
            </a:r>
            <a:r>
              <a:rPr lang="bg-BG" altLang="ko-KR" sz="1800" dirty="0" err="1" smtClean="0"/>
              <a:t>Хон</a:t>
            </a:r>
            <a:r>
              <a:rPr lang="bg-BG" altLang="ko-KR" sz="1800" dirty="0" smtClean="0"/>
              <a:t> </a:t>
            </a:r>
            <a:r>
              <a:rPr lang="bg-BG" altLang="ko-KR" sz="1800" dirty="0" err="1" smtClean="0"/>
              <a:t>Тейон</a:t>
            </a:r>
            <a:r>
              <a:rPr lang="bg-BG" altLang="ko-KR" sz="1800" dirty="0" smtClean="0"/>
              <a:t> от втората половина на </a:t>
            </a:r>
            <a:r>
              <a:rPr lang="bg-BG" altLang="ko-KR" sz="1800" dirty="0" err="1" smtClean="0"/>
              <a:t>Чосон</a:t>
            </a:r>
            <a:r>
              <a:rPr lang="bg-BG" altLang="ko-KR" sz="1800" dirty="0" smtClean="0"/>
              <a:t>.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8007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60840" cy="576064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&lt;</a:t>
            </a:r>
            <a:r>
              <a:rPr lang="bg-BG" altLang="ko-KR" sz="2800" dirty="0" smtClean="0"/>
              <a:t>Пътувания между </a:t>
            </a:r>
            <a:r>
              <a:rPr lang="bg-BG" altLang="ko-KR" sz="2800" dirty="0" err="1" smtClean="0"/>
              <a:t>Чосон</a:t>
            </a:r>
            <a:r>
              <a:rPr lang="bg-BG" altLang="ko-KR" sz="2800" dirty="0" smtClean="0"/>
              <a:t> и </a:t>
            </a:r>
            <a:r>
              <a:rPr lang="bg-BG" altLang="ko-KR" sz="2800" dirty="0" err="1" smtClean="0"/>
              <a:t>Цински</a:t>
            </a:r>
            <a:r>
              <a:rPr lang="bg-BG" altLang="ko-KR" sz="2800" dirty="0" smtClean="0"/>
              <a:t> Китай</a:t>
            </a:r>
            <a:r>
              <a:rPr lang="en-US" altLang="ko-KR" sz="2800" dirty="0" smtClean="0"/>
              <a:t>&gt;</a:t>
            </a:r>
            <a:endParaRPr lang="ko-KR" altLang="en-US" sz="2800" dirty="0"/>
          </a:p>
        </p:txBody>
      </p:sp>
      <p:pic>
        <p:nvPicPr>
          <p:cNvPr id="4" name="_x313058608" descr="EMB000084a40e9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0648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44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7771" y="0"/>
            <a:ext cx="143213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203889872" descr="EMB000084a40e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45856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544" y="228600"/>
            <a:ext cx="8458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altLang="ko-KR" sz="1600" kern="0" dirty="0">
                <a:solidFill>
                  <a:srgbClr val="000000"/>
                </a:solidFill>
                <a:latin typeface="한컴바탕"/>
                <a:ea typeface="한컴바탕"/>
              </a:rPr>
              <a:t>【</a:t>
            </a:r>
            <a:r>
              <a:rPr lang="ko-KR" altLang="en-US" sz="1600" kern="0" dirty="0">
                <a:solidFill>
                  <a:srgbClr val="000000"/>
                </a:solidFill>
                <a:latin typeface="한컴바탕"/>
                <a:ea typeface="한컴바탕"/>
              </a:rPr>
              <a:t>‘연행도</a:t>
            </a:r>
            <a:r>
              <a:rPr lang="ko-KR" altLang="en-US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’</a:t>
            </a:r>
            <a:r>
              <a:rPr lang="bg-BG" altLang="ko-KR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, картина № </a:t>
            </a:r>
            <a:r>
              <a:rPr lang="en-US" altLang="ko-KR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9</a:t>
            </a:r>
            <a:r>
              <a:rPr lang="bg-BG" altLang="ko-KR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, </a:t>
            </a:r>
            <a:r>
              <a:rPr lang="ko-KR" altLang="en-US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‘</a:t>
            </a:r>
            <a:r>
              <a:rPr lang="bg-BG" altLang="ko-KR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Налози</a:t>
            </a:r>
            <a:r>
              <a:rPr lang="ko-KR" altLang="en-US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’</a:t>
            </a:r>
            <a:r>
              <a:rPr lang="en-US" altLang="ko-KR" sz="1600" kern="0" dirty="0">
                <a:solidFill>
                  <a:srgbClr val="000000"/>
                </a:solidFill>
                <a:latin typeface="한컴바탕"/>
                <a:ea typeface="한컴바탕"/>
              </a:rPr>
              <a:t>. </a:t>
            </a:r>
            <a:r>
              <a:rPr lang="bg-BG" altLang="ko-KR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Пратеници и техните спътници, които отиват в Пекин да платят налозите си. В долната дясна част са пратениците от </a:t>
            </a:r>
            <a:r>
              <a:rPr lang="bg-BG" altLang="ko-KR" sz="1600" kern="0" dirty="0" err="1" smtClean="0">
                <a:solidFill>
                  <a:srgbClr val="000000"/>
                </a:solidFill>
                <a:latin typeface="한컴바탕"/>
                <a:ea typeface="한컴바탕"/>
              </a:rPr>
              <a:t>Чосон</a:t>
            </a:r>
            <a:r>
              <a:rPr lang="bg-BG" altLang="ko-KR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.</a:t>
            </a:r>
            <a:r>
              <a:rPr lang="en-US" altLang="ko-KR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】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949883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6" y="0"/>
            <a:ext cx="13969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448773648" descr="EMB000084a40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3" y="908720"/>
            <a:ext cx="825076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988041" y="389630"/>
            <a:ext cx="732925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0">
              <a:lnSpc>
                <a:spcPct val="160000"/>
              </a:lnSpc>
            </a:pPr>
            <a:r>
              <a:rPr lang="en-US" altLang="ko-KR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【</a:t>
            </a:r>
            <a:r>
              <a:rPr lang="bg-BG" altLang="ko-KR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Пратеници </a:t>
            </a:r>
            <a:r>
              <a:rPr lang="ko-KR" altLang="en-US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‘</a:t>
            </a:r>
            <a:r>
              <a:rPr lang="ko-KR" altLang="en-US" kern="0" dirty="0">
                <a:solidFill>
                  <a:srgbClr val="000000"/>
                </a:solidFill>
                <a:latin typeface="한컴바탕"/>
                <a:ea typeface="한컴바탕"/>
              </a:rPr>
              <a:t>연행도</a:t>
            </a:r>
            <a:r>
              <a:rPr lang="en-US" altLang="ko-KR" kern="0" dirty="0">
                <a:solidFill>
                  <a:srgbClr val="000000"/>
                </a:solidFill>
                <a:latin typeface="한컴바탕"/>
                <a:ea typeface="한컴바탕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한컴바탕"/>
                <a:ea typeface="한컴바탕"/>
              </a:rPr>
              <a:t>燕行圖</a:t>
            </a:r>
            <a:r>
              <a:rPr lang="en-US" altLang="ko-KR" kern="0" dirty="0">
                <a:solidFill>
                  <a:srgbClr val="000000"/>
                </a:solidFill>
                <a:latin typeface="한컴바탕"/>
                <a:ea typeface="한컴바탕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한컴바탕"/>
                <a:ea typeface="한컴바탕"/>
              </a:rPr>
              <a:t>’ </a:t>
            </a:r>
            <a:r>
              <a:rPr lang="bg-BG" altLang="ko-KR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картина №</a:t>
            </a:r>
            <a:r>
              <a:rPr lang="en-US" altLang="ko-KR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14</a:t>
            </a:r>
            <a:r>
              <a:rPr lang="bg-BG" altLang="ko-KR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,</a:t>
            </a:r>
            <a:r>
              <a:rPr lang="ko-KR" altLang="en-US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 </a:t>
            </a:r>
            <a:r>
              <a:rPr lang="bg-BG" altLang="ko-KR" kern="0" dirty="0">
                <a:solidFill>
                  <a:srgbClr val="000000"/>
                </a:solidFill>
                <a:latin typeface="한컴바탕"/>
                <a:ea typeface="한컴바탕"/>
              </a:rPr>
              <a:t>В</a:t>
            </a:r>
            <a:r>
              <a:rPr lang="bg-BG" altLang="ko-KR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ратата </a:t>
            </a:r>
            <a:r>
              <a:rPr lang="ko-KR" altLang="en-US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조양문</a:t>
            </a:r>
            <a:r>
              <a:rPr lang="en-US" altLang="ko-KR" kern="0" dirty="0">
                <a:solidFill>
                  <a:srgbClr val="000000"/>
                </a:solidFill>
                <a:latin typeface="한컴바탕"/>
                <a:ea typeface="한컴바탕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한컴바탕"/>
                <a:ea typeface="한컴바탕"/>
              </a:rPr>
              <a:t>朝陽門</a:t>
            </a:r>
            <a:r>
              <a:rPr lang="en-US" altLang="ko-KR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)】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437236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59" cy="6408712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altLang="ko-KR" sz="6000" b="1" dirty="0">
                <a:solidFill>
                  <a:schemeClr val="tx1"/>
                </a:solidFill>
              </a:rPr>
              <a:t>4. </a:t>
            </a:r>
            <a:r>
              <a:rPr lang="bg-BG" altLang="ko-KR" sz="6000" b="1" dirty="0" smtClean="0">
                <a:solidFill>
                  <a:schemeClr val="tx1"/>
                </a:solidFill>
              </a:rPr>
              <a:t>Близка, но далечна държава, откриването на Япония</a:t>
            </a:r>
            <a:endParaRPr lang="en-US" altLang="ko-KR" sz="6000" b="1" dirty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l"/>
            </a:pPr>
            <a:endParaRPr lang="en-US" altLang="ko-KR" dirty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ru-RU" altLang="ko-KR" sz="4800" dirty="0" err="1" smtClean="0"/>
              <a:t>Китайската</a:t>
            </a:r>
            <a:r>
              <a:rPr lang="ru-RU" altLang="ko-KR" sz="4800" dirty="0" smtClean="0"/>
              <a:t> </a:t>
            </a:r>
            <a:r>
              <a:rPr lang="ru-RU" altLang="ko-KR" sz="4800" dirty="0" err="1"/>
              <a:t>култура</a:t>
            </a:r>
            <a:r>
              <a:rPr lang="ru-RU" altLang="ko-KR" sz="4800" dirty="0"/>
              <a:t> на континента е </a:t>
            </a:r>
            <a:r>
              <a:rPr lang="ru-RU" altLang="ko-KR" sz="4800" dirty="0" err="1"/>
              <a:t>изиграла</a:t>
            </a:r>
            <a:r>
              <a:rPr lang="ru-RU" altLang="ko-KR" sz="4800" dirty="0"/>
              <a:t> </a:t>
            </a:r>
            <a:r>
              <a:rPr lang="ru-RU" altLang="ko-KR" sz="4800" dirty="0" err="1"/>
              <a:t>голяма</a:t>
            </a:r>
            <a:r>
              <a:rPr lang="ru-RU" altLang="ko-KR" sz="4800" dirty="0"/>
              <a:t> роля в </a:t>
            </a:r>
            <a:r>
              <a:rPr lang="ru-RU" altLang="ko-KR" sz="4800" dirty="0" err="1"/>
              <a:t>установяването</a:t>
            </a:r>
            <a:r>
              <a:rPr lang="ru-RU" altLang="ko-KR" sz="4800" dirty="0"/>
              <a:t> и </a:t>
            </a:r>
            <a:r>
              <a:rPr lang="ru-RU" altLang="ko-KR" sz="4800" dirty="0" err="1"/>
              <a:t>развитието</a:t>
            </a:r>
            <a:r>
              <a:rPr lang="ru-RU" altLang="ko-KR" sz="4800" dirty="0"/>
              <a:t> на </a:t>
            </a:r>
            <a:r>
              <a:rPr lang="ru-RU" altLang="ko-KR" sz="4800" dirty="0" err="1"/>
              <a:t>древната</a:t>
            </a:r>
            <a:r>
              <a:rPr lang="ru-RU" altLang="ko-KR" sz="4800" dirty="0"/>
              <a:t> </a:t>
            </a:r>
            <a:r>
              <a:rPr lang="ru-RU" altLang="ko-KR" sz="4800" dirty="0" err="1"/>
              <a:t>корейска</a:t>
            </a:r>
            <a:r>
              <a:rPr lang="ru-RU" altLang="ko-KR" sz="4800" dirty="0"/>
              <a:t> </a:t>
            </a:r>
            <a:r>
              <a:rPr lang="ru-RU" altLang="ko-KR" sz="4800" dirty="0" err="1"/>
              <a:t>култура</a:t>
            </a:r>
            <a:r>
              <a:rPr lang="ru-RU" altLang="ko-KR" sz="4800" dirty="0"/>
              <a:t>, а </a:t>
            </a:r>
            <a:r>
              <a:rPr lang="ru-RU" altLang="ko-KR" sz="4800" dirty="0" err="1" smtClean="0"/>
              <a:t>хората</a:t>
            </a:r>
            <a:r>
              <a:rPr lang="ru-RU" altLang="ko-KR" sz="4800" dirty="0" smtClean="0"/>
              <a:t>, </a:t>
            </a:r>
            <a:r>
              <a:rPr lang="ru-RU" altLang="ko-KR" sz="4800" dirty="0" err="1" smtClean="0"/>
              <a:t>отишли</a:t>
            </a:r>
            <a:r>
              <a:rPr lang="ru-RU" altLang="ko-KR" sz="4800" dirty="0" smtClean="0"/>
              <a:t> в Япония от Китай </a:t>
            </a:r>
            <a:r>
              <a:rPr lang="ru-RU" altLang="ko-KR" sz="4800" dirty="0" err="1" smtClean="0"/>
              <a:t>през</a:t>
            </a:r>
            <a:r>
              <a:rPr lang="ru-RU" altLang="ko-KR" sz="4800" dirty="0" smtClean="0"/>
              <a:t> Корея по море, </a:t>
            </a:r>
            <a:r>
              <a:rPr lang="ru-RU" altLang="ko-KR" sz="4800" dirty="0" err="1" smtClean="0"/>
              <a:t>т.нар</a:t>
            </a:r>
            <a:r>
              <a:rPr lang="ru-RU" altLang="ko-KR" sz="4800" dirty="0" smtClean="0"/>
              <a:t>. </a:t>
            </a:r>
            <a:r>
              <a:rPr lang="ko-KR" altLang="en-US" sz="4800" dirty="0" smtClean="0"/>
              <a:t>도래인</a:t>
            </a:r>
            <a:r>
              <a:rPr lang="en-US" altLang="ko-KR" sz="4800" dirty="0"/>
              <a:t>(</a:t>
            </a:r>
            <a:r>
              <a:rPr lang="ko-KR" altLang="en-US" sz="4800" dirty="0"/>
              <a:t>渡來人</a:t>
            </a:r>
            <a:r>
              <a:rPr lang="en-US" altLang="ko-KR" sz="4800" dirty="0" smtClean="0"/>
              <a:t>)</a:t>
            </a:r>
            <a:r>
              <a:rPr lang="ru-RU" altLang="ko-KR" sz="4800" dirty="0" smtClean="0"/>
              <a:t>, </a:t>
            </a:r>
            <a:r>
              <a:rPr lang="ru-RU" altLang="ko-KR" sz="4800" dirty="0" err="1" smtClean="0"/>
              <a:t>изиграват</a:t>
            </a:r>
            <a:r>
              <a:rPr lang="ru-RU" altLang="ko-KR" sz="4800" dirty="0" smtClean="0"/>
              <a:t> </a:t>
            </a:r>
            <a:r>
              <a:rPr lang="ru-RU" altLang="ko-KR" sz="4800" dirty="0" err="1"/>
              <a:t>решаваща</a:t>
            </a:r>
            <a:r>
              <a:rPr lang="ru-RU" altLang="ko-KR" sz="4800" dirty="0"/>
              <a:t> роля в </a:t>
            </a:r>
            <a:r>
              <a:rPr lang="ru-RU" altLang="ko-KR" sz="4800" dirty="0" err="1"/>
              <a:t>установяването</a:t>
            </a:r>
            <a:r>
              <a:rPr lang="ru-RU" altLang="ko-KR" sz="4800" dirty="0"/>
              <a:t> и </a:t>
            </a:r>
            <a:r>
              <a:rPr lang="ru-RU" altLang="ko-KR" sz="4800" dirty="0" err="1"/>
              <a:t>развитието</a:t>
            </a:r>
            <a:r>
              <a:rPr lang="ru-RU" altLang="ko-KR" sz="4800" dirty="0"/>
              <a:t> на </a:t>
            </a:r>
            <a:r>
              <a:rPr lang="ru-RU" altLang="ko-KR" sz="4800" dirty="0" err="1"/>
              <a:t>японската</a:t>
            </a:r>
            <a:r>
              <a:rPr lang="ru-RU" altLang="ko-KR" sz="4800" dirty="0"/>
              <a:t> </a:t>
            </a:r>
            <a:r>
              <a:rPr lang="ru-RU" altLang="ko-KR" sz="4800" dirty="0" err="1"/>
              <a:t>древна</a:t>
            </a:r>
            <a:r>
              <a:rPr lang="ru-RU" altLang="ko-KR" sz="4800" dirty="0"/>
              <a:t> </a:t>
            </a:r>
            <a:r>
              <a:rPr lang="ru-RU" altLang="ko-KR" sz="4800" dirty="0" err="1"/>
              <a:t>култура</a:t>
            </a:r>
            <a:r>
              <a:rPr lang="ru-RU" altLang="ko-KR" sz="4800" dirty="0"/>
              <a:t>. Япония </a:t>
            </a:r>
            <a:r>
              <a:rPr lang="ru-RU" altLang="ko-KR" sz="4800" dirty="0" err="1"/>
              <a:t>също</a:t>
            </a:r>
            <a:r>
              <a:rPr lang="ru-RU" altLang="ko-KR" sz="4800" dirty="0"/>
              <a:t> </a:t>
            </a:r>
            <a:r>
              <a:rPr lang="ru-RU" altLang="ko-KR" sz="4800" dirty="0" err="1" smtClean="0"/>
              <a:t>обогатява</a:t>
            </a:r>
            <a:r>
              <a:rPr lang="ru-RU" altLang="ko-KR" sz="4800" dirty="0" smtClean="0"/>
              <a:t> </a:t>
            </a:r>
            <a:r>
              <a:rPr lang="ru-RU" altLang="ko-KR" sz="4800" dirty="0" err="1"/>
              <a:t>собствената</a:t>
            </a:r>
            <a:r>
              <a:rPr lang="ru-RU" altLang="ko-KR" sz="4800" dirty="0"/>
              <a:t> си </a:t>
            </a:r>
            <a:r>
              <a:rPr lang="ru-RU" altLang="ko-KR" sz="4800" dirty="0" err="1"/>
              <a:t>култура</a:t>
            </a:r>
            <a:r>
              <a:rPr lang="ru-RU" altLang="ko-KR" sz="4800" dirty="0"/>
              <a:t> чрез </a:t>
            </a:r>
            <a:r>
              <a:rPr lang="ru-RU" altLang="ko-KR" sz="4800" dirty="0" err="1"/>
              <a:t>този</a:t>
            </a:r>
            <a:r>
              <a:rPr lang="ru-RU" altLang="ko-KR" sz="4800" dirty="0"/>
              <a:t> взаимен обмен между </a:t>
            </a:r>
            <a:r>
              <a:rPr lang="ru-RU" altLang="ko-KR" sz="4800" dirty="0" err="1"/>
              <a:t>страните</a:t>
            </a:r>
            <a:r>
              <a:rPr lang="ru-RU" altLang="ko-KR" sz="4800" dirty="0"/>
              <a:t> от </a:t>
            </a:r>
            <a:r>
              <a:rPr lang="ru-RU" altLang="ko-KR" sz="4800" dirty="0" err="1"/>
              <a:t>Източна</a:t>
            </a:r>
            <a:r>
              <a:rPr lang="ru-RU" altLang="ko-KR" sz="4800" dirty="0"/>
              <a:t> Азия.</a:t>
            </a:r>
            <a:endParaRPr lang="en-US" altLang="ko-KR" sz="4800" dirty="0"/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ru-RU" altLang="ko-KR" sz="4800" dirty="0" err="1" smtClean="0"/>
              <a:t>Дори</a:t>
            </a:r>
            <a:r>
              <a:rPr lang="ru-RU" altLang="ko-KR" sz="4800" dirty="0" smtClean="0"/>
              <a:t> </a:t>
            </a:r>
            <a:r>
              <a:rPr lang="ru-RU" altLang="ko-KR" sz="4800" dirty="0"/>
              <a:t>след </a:t>
            </a:r>
            <a:r>
              <a:rPr lang="ru-RU" altLang="ko-KR" sz="4800" dirty="0" err="1"/>
              <a:t>създаването</a:t>
            </a:r>
            <a:r>
              <a:rPr lang="ru-RU" altLang="ko-KR" sz="4800" dirty="0"/>
              <a:t> на </a:t>
            </a:r>
            <a:r>
              <a:rPr lang="ru-RU" altLang="ko-KR" sz="4800" dirty="0" err="1" smtClean="0"/>
              <a:t>собствени</a:t>
            </a:r>
            <a:r>
              <a:rPr lang="ru-RU" altLang="ko-KR" sz="4800" dirty="0" smtClean="0"/>
              <a:t> </a:t>
            </a:r>
            <a:r>
              <a:rPr lang="ru-RU" altLang="ko-KR" sz="4800" dirty="0" err="1" smtClean="0"/>
              <a:t>държави</a:t>
            </a:r>
            <a:r>
              <a:rPr lang="ru-RU" altLang="ko-KR" sz="4800" dirty="0" smtClean="0"/>
              <a:t> в </a:t>
            </a:r>
            <a:r>
              <a:rPr lang="ru-RU" altLang="ko-KR" sz="4800" dirty="0" err="1" smtClean="0"/>
              <a:t>миналото</a:t>
            </a:r>
            <a:r>
              <a:rPr lang="ru-RU" altLang="ko-KR" sz="4800" dirty="0" smtClean="0"/>
              <a:t>, </a:t>
            </a:r>
            <a:r>
              <a:rPr lang="ru-RU" altLang="ko-KR" sz="4800" dirty="0" err="1" smtClean="0"/>
              <a:t>Корейският</a:t>
            </a:r>
            <a:r>
              <a:rPr lang="ru-RU" altLang="ko-KR" sz="4800" dirty="0" smtClean="0"/>
              <a:t> </a:t>
            </a:r>
            <a:r>
              <a:rPr lang="ru-RU" altLang="ko-KR" sz="4800" dirty="0"/>
              <a:t>полуостров и </a:t>
            </a:r>
            <a:r>
              <a:rPr lang="ru-RU" altLang="ko-KR" sz="4800" dirty="0" err="1"/>
              <a:t>Японският</a:t>
            </a:r>
            <a:r>
              <a:rPr lang="ru-RU" altLang="ko-KR" sz="4800" dirty="0"/>
              <a:t> архипелаг </a:t>
            </a:r>
            <a:r>
              <a:rPr lang="ru-RU" altLang="ko-KR" sz="4800" dirty="0" err="1"/>
              <a:t>продължават</a:t>
            </a:r>
            <a:r>
              <a:rPr lang="ru-RU" altLang="ko-KR" sz="4800" dirty="0"/>
              <a:t> да </a:t>
            </a:r>
            <a:r>
              <a:rPr lang="ru-RU" altLang="ko-KR" sz="4800" dirty="0" err="1" smtClean="0"/>
              <a:t>имат</a:t>
            </a:r>
            <a:r>
              <a:rPr lang="ru-RU" altLang="ko-KR" sz="4800" dirty="0" smtClean="0"/>
              <a:t> обмен. </a:t>
            </a:r>
            <a:r>
              <a:rPr lang="ru-RU" altLang="ko-KR" sz="4800" dirty="0" err="1" smtClean="0"/>
              <a:t>Държавата</a:t>
            </a:r>
            <a:r>
              <a:rPr lang="ru-RU" altLang="ko-KR" sz="4800" dirty="0" smtClean="0"/>
              <a:t> </a:t>
            </a:r>
            <a:r>
              <a:rPr lang="ru-RU" altLang="ko-KR" sz="4800" dirty="0" err="1" smtClean="0"/>
              <a:t>Палхе</a:t>
            </a:r>
            <a:r>
              <a:rPr lang="ru-RU" altLang="ko-KR" sz="4800" dirty="0" smtClean="0"/>
              <a:t> </a:t>
            </a:r>
            <a:r>
              <a:rPr lang="ru-RU" altLang="ko-KR" sz="4800" dirty="0" err="1"/>
              <a:t>взаимодейства</a:t>
            </a:r>
            <a:r>
              <a:rPr lang="ru-RU" altLang="ko-KR" sz="4800" dirty="0"/>
              <a:t> с </a:t>
            </a:r>
            <a:r>
              <a:rPr lang="ru-RU" altLang="ko-KR" sz="4800" dirty="0" err="1"/>
              <a:t>японците</a:t>
            </a:r>
            <a:r>
              <a:rPr lang="ru-RU" altLang="ko-KR" sz="4800" dirty="0"/>
              <a:t>, </a:t>
            </a:r>
            <a:r>
              <a:rPr lang="ru-RU" altLang="ko-KR" sz="4800" dirty="0" smtClean="0"/>
              <a:t>а </a:t>
            </a:r>
            <a:r>
              <a:rPr lang="ru-RU" altLang="ko-KR" sz="4800" dirty="0" err="1" smtClean="0"/>
              <a:t>Корьо</a:t>
            </a:r>
            <a:r>
              <a:rPr lang="ru-RU" altLang="ko-KR" sz="4800" dirty="0" smtClean="0"/>
              <a:t>, </a:t>
            </a:r>
            <a:r>
              <a:rPr lang="ru-RU" altLang="ko-KR" sz="4800" dirty="0" err="1" smtClean="0"/>
              <a:t>заедно</a:t>
            </a:r>
            <a:r>
              <a:rPr lang="ru-RU" altLang="ko-KR" sz="4800" dirty="0" smtClean="0"/>
              <a:t> с </a:t>
            </a:r>
            <a:r>
              <a:rPr lang="ru-RU" altLang="ko-KR" sz="4800" dirty="0" err="1" smtClean="0"/>
              <a:t>Юан</a:t>
            </a:r>
            <a:r>
              <a:rPr lang="ru-RU" altLang="ko-KR" sz="4800" dirty="0" smtClean="0"/>
              <a:t>, </a:t>
            </a:r>
            <a:r>
              <a:rPr lang="ru-RU" altLang="ko-KR" sz="4800" dirty="0"/>
              <a:t>се </a:t>
            </a:r>
            <a:r>
              <a:rPr lang="ru-RU" altLang="ko-KR" sz="4800" dirty="0" err="1"/>
              <a:t>впускат</a:t>
            </a:r>
            <a:r>
              <a:rPr lang="ru-RU" altLang="ko-KR" sz="4800" dirty="0"/>
              <a:t> в </a:t>
            </a:r>
            <a:r>
              <a:rPr lang="ru-RU" altLang="ko-KR" sz="4800" dirty="0" err="1"/>
              <a:t>завладяването</a:t>
            </a:r>
            <a:r>
              <a:rPr lang="ru-RU" altLang="ko-KR" sz="4800" dirty="0"/>
              <a:t> на Япония. </a:t>
            </a:r>
            <a:r>
              <a:rPr lang="ru-RU" altLang="ko-KR" sz="4800" dirty="0" smtClean="0"/>
              <a:t>Обратно, по </a:t>
            </a:r>
            <a:r>
              <a:rPr lang="ru-RU" altLang="ko-KR" sz="4800" dirty="0" err="1" smtClean="0"/>
              <a:t>време</a:t>
            </a:r>
            <a:r>
              <a:rPr lang="ru-RU" altLang="ko-KR" sz="4800" dirty="0" smtClean="0"/>
              <a:t> на </a:t>
            </a:r>
            <a:r>
              <a:rPr lang="ru-RU" altLang="ko-KR" sz="4800" dirty="0" err="1" smtClean="0"/>
              <a:t>манджурската</a:t>
            </a:r>
            <a:r>
              <a:rPr lang="ru-RU" altLang="ko-KR" sz="4800" dirty="0" smtClean="0"/>
              <a:t> война, Япония </a:t>
            </a:r>
            <a:r>
              <a:rPr lang="ru-RU" altLang="ko-KR" sz="4800" dirty="0" err="1" smtClean="0"/>
              <a:t>напада</a:t>
            </a:r>
            <a:r>
              <a:rPr lang="ru-RU" altLang="ko-KR" sz="4800" dirty="0" smtClean="0"/>
              <a:t> </a:t>
            </a:r>
            <a:r>
              <a:rPr lang="ru-RU" altLang="ko-KR" sz="4800" dirty="0" err="1" smtClean="0"/>
              <a:t>Корейския</a:t>
            </a:r>
            <a:r>
              <a:rPr lang="ru-RU" altLang="ko-KR" sz="4800" dirty="0" smtClean="0"/>
              <a:t> полуостров. </a:t>
            </a:r>
            <a:r>
              <a:rPr lang="ru-RU" altLang="ko-KR" sz="4800" dirty="0" err="1" smtClean="0"/>
              <a:t>Погледнато</a:t>
            </a:r>
            <a:r>
              <a:rPr lang="ru-RU" altLang="ko-KR" sz="4800" dirty="0" smtClean="0"/>
              <a:t> исторически, Корея и Япония </a:t>
            </a:r>
            <a:r>
              <a:rPr lang="ru-RU" altLang="ko-KR" sz="4800" dirty="0" err="1" smtClean="0"/>
              <a:t>са</a:t>
            </a:r>
            <a:r>
              <a:rPr lang="ru-RU" altLang="ko-KR" sz="4800" dirty="0" smtClean="0"/>
              <a:t> </a:t>
            </a:r>
            <a:r>
              <a:rPr lang="ru-RU" altLang="ko-KR" sz="4800" dirty="0" err="1" smtClean="0"/>
              <a:t>както</a:t>
            </a:r>
            <a:r>
              <a:rPr lang="ru-RU" altLang="ko-KR" sz="4800" dirty="0" smtClean="0"/>
              <a:t> в близки, </a:t>
            </a:r>
            <a:r>
              <a:rPr lang="ru-RU" altLang="ko-KR" sz="4800" dirty="0" err="1" smtClean="0"/>
              <a:t>така</a:t>
            </a:r>
            <a:r>
              <a:rPr lang="ru-RU" altLang="ko-KR" sz="4800" dirty="0" smtClean="0"/>
              <a:t> и в </a:t>
            </a:r>
            <a:r>
              <a:rPr lang="ru-RU" altLang="ko-KR" sz="4800" dirty="0" err="1" smtClean="0"/>
              <a:t>далечни</a:t>
            </a:r>
            <a:r>
              <a:rPr lang="ru-RU" altLang="ko-KR" sz="4800" dirty="0" smtClean="0"/>
              <a:t> взаимоотношения. </a:t>
            </a:r>
            <a:r>
              <a:rPr lang="ru-RU" altLang="ko-KR" sz="4800" dirty="0" err="1" smtClean="0"/>
              <a:t>Обменът</a:t>
            </a:r>
            <a:r>
              <a:rPr lang="ru-RU" altLang="ko-KR" sz="4800" dirty="0" smtClean="0"/>
              <a:t> между </a:t>
            </a:r>
            <a:r>
              <a:rPr lang="ru-RU" altLang="ko-KR" sz="4800" dirty="0" err="1" smtClean="0"/>
              <a:t>двете</a:t>
            </a:r>
            <a:r>
              <a:rPr lang="ru-RU" altLang="ko-KR" sz="4800" dirty="0" smtClean="0"/>
              <a:t> </a:t>
            </a:r>
            <a:r>
              <a:rPr lang="ru-RU" altLang="ko-KR" sz="4800" dirty="0" err="1" smtClean="0"/>
              <a:t>страни</a:t>
            </a:r>
            <a:r>
              <a:rPr lang="ru-RU" altLang="ko-KR" sz="4800" dirty="0" smtClean="0"/>
              <a:t> е </a:t>
            </a:r>
            <a:r>
              <a:rPr lang="ru-RU" altLang="ko-KR" sz="4800" dirty="0" err="1" smtClean="0"/>
              <a:t>предимно</a:t>
            </a:r>
            <a:r>
              <a:rPr lang="ru-RU" altLang="ko-KR" sz="4800" dirty="0" smtClean="0"/>
              <a:t> на база на </a:t>
            </a:r>
            <a:r>
              <a:rPr lang="ru-RU" altLang="ko-KR" sz="4800" dirty="0" err="1" smtClean="0"/>
              <a:t>официални</a:t>
            </a:r>
            <a:r>
              <a:rPr lang="ru-RU" altLang="ko-KR" sz="4800" dirty="0" smtClean="0"/>
              <a:t> </a:t>
            </a:r>
            <a:r>
              <a:rPr lang="ru-RU" altLang="ko-KR" sz="4800" dirty="0"/>
              <a:t>дипломатически </a:t>
            </a:r>
            <a:r>
              <a:rPr lang="ru-RU" altLang="ko-KR" sz="4800" dirty="0" smtClean="0"/>
              <a:t>отношения.</a:t>
            </a:r>
            <a:endParaRPr lang="bg-BG" altLang="ko-KR" sz="4800" dirty="0"/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bg-BG" altLang="ko-KR" sz="4800" dirty="0" smtClean="0"/>
              <a:t>Примери за такива срещи са отиването на пратеници в Япония (</a:t>
            </a:r>
            <a:r>
              <a:rPr lang="ko-KR" altLang="en-US" sz="4800" dirty="0"/>
              <a:t>朝鮮通信使</a:t>
            </a:r>
            <a:r>
              <a:rPr lang="en-US" altLang="ko-KR" sz="4800" dirty="0"/>
              <a:t>), </a:t>
            </a:r>
            <a:r>
              <a:rPr lang="bg-BG" altLang="ko-KR" sz="4800" dirty="0" smtClean="0"/>
              <a:t>както и на японски царедворци, изпратен </a:t>
            </a:r>
            <a:r>
              <a:rPr lang="bg-BG" altLang="ko-KR" sz="4800" dirty="0"/>
              <a:t>от </a:t>
            </a:r>
            <a:r>
              <a:rPr lang="bg-BG" altLang="ko-KR" sz="4800" dirty="0" err="1" smtClean="0"/>
              <a:t>шогуната</a:t>
            </a:r>
            <a:r>
              <a:rPr lang="bg-BG" altLang="ko-KR" sz="4800" dirty="0" smtClean="0"/>
              <a:t> </a:t>
            </a:r>
            <a:r>
              <a:rPr lang="bg-BG" altLang="ko-KR" sz="4800" dirty="0" err="1" smtClean="0"/>
              <a:t>Едо</a:t>
            </a:r>
            <a:r>
              <a:rPr lang="bg-BG" altLang="ko-KR" sz="4800" dirty="0" smtClean="0"/>
              <a:t>. Тези дипломатически делегации служат </a:t>
            </a:r>
            <a:r>
              <a:rPr lang="bg-BG" altLang="ko-KR" sz="4800" dirty="0"/>
              <a:t>като символ на добросъседство и приятелство, </a:t>
            </a:r>
            <a:r>
              <a:rPr lang="bg-BG" altLang="ko-KR" sz="4800" dirty="0" smtClean="0"/>
              <a:t>насочено </a:t>
            </a:r>
            <a:r>
              <a:rPr lang="bg-BG" altLang="ko-KR" sz="4800" dirty="0"/>
              <a:t>към </a:t>
            </a:r>
            <a:r>
              <a:rPr lang="bg-BG" altLang="ko-KR" sz="4800" dirty="0" smtClean="0"/>
              <a:t>изграждането на </a:t>
            </a:r>
            <a:r>
              <a:rPr lang="bg-BG" altLang="ko-KR" sz="4800" dirty="0"/>
              <a:t>мост между двете </a:t>
            </a:r>
            <a:r>
              <a:rPr lang="bg-BG" altLang="ko-KR" sz="4800" dirty="0" smtClean="0"/>
              <a:t>страни, те са били прозореца за взаимовръзка. </a:t>
            </a:r>
            <a:r>
              <a:rPr lang="bg-BG" altLang="ko-KR" sz="4800" dirty="0"/>
              <a:t>Д</a:t>
            </a:r>
            <a:r>
              <a:rPr lang="bg-BG" altLang="ko-KR" sz="4800" dirty="0" smtClean="0"/>
              <a:t>ори </a:t>
            </a:r>
            <a:r>
              <a:rPr lang="bg-BG" altLang="ko-KR" sz="4800" dirty="0"/>
              <a:t>след създаването на </a:t>
            </a:r>
            <a:r>
              <a:rPr lang="bg-BG" altLang="ko-KR" sz="4800" dirty="0" err="1"/>
              <a:t>шогуната</a:t>
            </a:r>
            <a:r>
              <a:rPr lang="bg-BG" altLang="ko-KR" sz="4800" dirty="0"/>
              <a:t> </a:t>
            </a:r>
            <a:r>
              <a:rPr lang="bg-BG" altLang="ko-KR" sz="4800" dirty="0" err="1"/>
              <a:t>Едо</a:t>
            </a:r>
            <a:r>
              <a:rPr lang="bg-BG" altLang="ko-KR" sz="4800" dirty="0"/>
              <a:t>, </a:t>
            </a:r>
            <a:r>
              <a:rPr lang="bg-BG" altLang="ko-KR" sz="4800" dirty="0" err="1" smtClean="0"/>
              <a:t>Чосонските</a:t>
            </a:r>
            <a:r>
              <a:rPr lang="bg-BG" altLang="ko-KR" sz="4800" dirty="0" smtClean="0"/>
              <a:t> пратеници са ценени повече от Япония, отколкото от </a:t>
            </a:r>
            <a:r>
              <a:rPr lang="bg-BG" altLang="ko-KR" sz="4800" dirty="0" err="1" smtClean="0"/>
              <a:t>Чосон</a:t>
            </a:r>
            <a:r>
              <a:rPr lang="bg-BG" altLang="ko-KR" sz="4800" dirty="0" smtClean="0"/>
              <a:t>. </a:t>
            </a:r>
            <a:endParaRPr lang="ko-KR" altLang="en-US" sz="4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>
            <a:noAutofit/>
          </a:bodyPr>
          <a:lstStyle/>
          <a:p>
            <a:pPr algn="just" fontAlgn="base"/>
            <a:r>
              <a:rPr lang="bg-BG" altLang="ko-KR" sz="1800" dirty="0" smtClean="0"/>
              <a:t>Чосонски пратеници започват да пътуват за Япония през </a:t>
            </a:r>
            <a:r>
              <a:rPr lang="en-US" altLang="ko-KR" sz="1800" dirty="0" smtClean="0"/>
              <a:t>1607</a:t>
            </a:r>
            <a:r>
              <a:rPr lang="bg-BG" altLang="ko-KR" sz="1800" dirty="0" smtClean="0"/>
              <a:t>г. </a:t>
            </a:r>
            <a:r>
              <a:rPr lang="bg-BG" altLang="ko-KR" sz="1800" dirty="0" smtClean="0"/>
              <a:t>и за 200 години отиват общо 12 пъти. Участниците са интелектуалци, добре запознати с литература и изкуство. Японските интелектуалци усилено се стараят да осъществят културен обмен с тях. В този процес </a:t>
            </a:r>
            <a:r>
              <a:rPr lang="bg-BG" altLang="ko-KR" sz="1800" dirty="0" err="1" smtClean="0"/>
              <a:t>чосонските</a:t>
            </a:r>
            <a:r>
              <a:rPr lang="bg-BG" altLang="ko-KR" sz="1800" dirty="0" smtClean="0"/>
              <a:t> пратеници играят роля на културни мисии. Когато те са отсядали някъде, японските интелектуалци са се опитвали да обсъждат поезия, да оценяват писмени текстове и да получат разяснение за книгите, които корейците са написали. Така обменът с пратениците е бил начин за придобиване на знания и информация и възможност за разпознаване на научните и литературните таланти. </a:t>
            </a:r>
          </a:p>
          <a:p>
            <a:pPr algn="just" fontAlgn="base"/>
            <a:r>
              <a:rPr lang="bg-BG" altLang="ko-KR" sz="1800" dirty="0" smtClean="0"/>
              <a:t>Разходите, използвани от </a:t>
            </a:r>
            <a:r>
              <a:rPr lang="bg-BG" altLang="ko-KR" sz="1800" dirty="0" err="1" smtClean="0"/>
              <a:t>шогуната</a:t>
            </a:r>
            <a:r>
              <a:rPr lang="bg-BG" altLang="ko-KR" sz="1800" dirty="0" smtClean="0"/>
              <a:t> </a:t>
            </a:r>
            <a:r>
              <a:rPr lang="bg-BG" altLang="ko-KR" sz="1800" dirty="0" err="1" smtClean="0"/>
              <a:t>Едо</a:t>
            </a:r>
            <a:r>
              <a:rPr lang="bg-BG" altLang="ko-KR" sz="1800" dirty="0" smtClean="0"/>
              <a:t> за настаняването на корейските пратеници, са се равнявали на 3-12% от </a:t>
            </a:r>
            <a:r>
              <a:rPr lang="bg-BG" altLang="ko-KR" sz="1800" dirty="0" err="1" smtClean="0"/>
              <a:t>селкостопанската</a:t>
            </a:r>
            <a:r>
              <a:rPr lang="bg-BG" altLang="ko-KR" sz="1800" dirty="0" smtClean="0"/>
              <a:t> продукция. Където и да са отивали пратениците, са се струпвали тълпи от хора да ги видят, било е като лудост. Пратениците са били път за културен обмен и разпространение на корейската култура. </a:t>
            </a:r>
            <a:endParaRPr lang="ko-KR" altLang="en-US" sz="1800" dirty="0"/>
          </a:p>
          <a:p>
            <a:pPr algn="just" fontAlgn="base"/>
            <a:r>
              <a:rPr lang="bg-BG" altLang="ko-KR" sz="1800" dirty="0" smtClean="0"/>
              <a:t>Само че </a:t>
            </a:r>
            <a:r>
              <a:rPr lang="bg-BG" altLang="ko-KR" sz="1800" dirty="0" err="1" smtClean="0"/>
              <a:t>чосонските</a:t>
            </a:r>
            <a:r>
              <a:rPr lang="bg-BG" altLang="ko-KR" sz="1800" dirty="0" smtClean="0"/>
              <a:t> интелектуалци, обхванати от мисълта, че превъзхождат Япония, рядко наблюдават детайлно вътрешната ситуация. Вместо да се вгледат в истинския образ на Япония, те подценяват страната и нейната култура.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96342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Autofit/>
          </a:bodyPr>
          <a:lstStyle/>
          <a:p>
            <a:pPr algn="just" fontAlgn="base"/>
            <a:r>
              <a:rPr lang="bg-BG" altLang="ko-KR" sz="1800" dirty="0" smtClean="0"/>
              <a:t>В мисия </a:t>
            </a:r>
            <a:r>
              <a:rPr lang="bg-BG" altLang="ko-KR" sz="1800" dirty="0" err="1" smtClean="0"/>
              <a:t>Кьеми</a:t>
            </a:r>
            <a:r>
              <a:rPr lang="bg-BG" altLang="ko-KR" sz="1800" dirty="0" smtClean="0"/>
              <a:t> </a:t>
            </a:r>
            <a:r>
              <a:rPr lang="ko-KR" altLang="en-US" sz="1800" dirty="0" smtClean="0"/>
              <a:t>계미통신사</a:t>
            </a:r>
            <a:r>
              <a:rPr lang="en-US" altLang="ko-KR" sz="1800" dirty="0"/>
              <a:t>(</a:t>
            </a:r>
            <a:r>
              <a:rPr lang="ko-KR" altLang="en-US" sz="1800" dirty="0"/>
              <a:t>癸未通信使</a:t>
            </a:r>
            <a:r>
              <a:rPr lang="en-US" altLang="ko-KR" sz="1800" dirty="0"/>
              <a:t>, </a:t>
            </a:r>
            <a:r>
              <a:rPr lang="en-US" altLang="ko-KR" sz="1800" dirty="0" smtClean="0"/>
              <a:t>1763)</a:t>
            </a:r>
            <a:r>
              <a:rPr lang="bg-BG" altLang="ko-KR" sz="1800" dirty="0" smtClean="0"/>
              <a:t> участва </a:t>
            </a:r>
            <a:r>
              <a:rPr lang="bg-BG" altLang="ko-KR" sz="1800" dirty="0" err="1" smtClean="0"/>
              <a:t>Уон</a:t>
            </a:r>
            <a:r>
              <a:rPr lang="bg-BG" altLang="ko-KR" sz="1800" dirty="0" smtClean="0"/>
              <a:t> </a:t>
            </a:r>
            <a:r>
              <a:rPr lang="bg-BG" altLang="ko-KR" sz="1800" dirty="0" err="1" smtClean="0"/>
              <a:t>Чунко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원중거</a:t>
            </a:r>
            <a:r>
              <a:rPr lang="en-US" altLang="ko-KR" sz="1800" dirty="0"/>
              <a:t>(</a:t>
            </a:r>
            <a:r>
              <a:rPr lang="ko-KR" altLang="en-US" sz="1800" dirty="0"/>
              <a:t>元重擧</a:t>
            </a:r>
            <a:r>
              <a:rPr lang="en-US" altLang="ko-KR" sz="1800" dirty="0"/>
              <a:t>, 1719</a:t>
            </a:r>
            <a:r>
              <a:rPr lang="ko-KR" altLang="en-US" sz="1800" dirty="0"/>
              <a:t>∼</a:t>
            </a:r>
            <a:r>
              <a:rPr lang="en-US" altLang="ko-KR" sz="1800" dirty="0"/>
              <a:t>1790</a:t>
            </a:r>
            <a:r>
              <a:rPr lang="en-US" altLang="ko-KR" sz="1800" dirty="0" smtClean="0"/>
              <a:t>)</a:t>
            </a:r>
            <a:r>
              <a:rPr lang="bg-BG" altLang="ko-KR" sz="1800" dirty="0" smtClean="0"/>
              <a:t>. Той детайлно описва </a:t>
            </a:r>
            <a:r>
              <a:rPr lang="ru-RU" altLang="ko-KR" sz="1800" dirty="0" err="1" smtClean="0"/>
              <a:t>силните</a:t>
            </a:r>
            <a:r>
              <a:rPr lang="ru-RU" altLang="ko-KR" sz="1800" dirty="0" smtClean="0"/>
              <a:t> </a:t>
            </a:r>
            <a:r>
              <a:rPr lang="ru-RU" altLang="ko-KR" sz="1800" dirty="0"/>
              <a:t>и слабите </a:t>
            </a:r>
            <a:r>
              <a:rPr lang="ru-RU" altLang="ko-KR" sz="1800" dirty="0" err="1"/>
              <a:t>страни</a:t>
            </a:r>
            <a:r>
              <a:rPr lang="ru-RU" altLang="ko-KR" sz="1800" dirty="0"/>
              <a:t> на </a:t>
            </a:r>
            <a:r>
              <a:rPr lang="ru-RU" altLang="ko-KR" sz="1800" dirty="0" err="1"/>
              <a:t>японците</a:t>
            </a:r>
            <a:r>
              <a:rPr lang="ru-RU" altLang="ko-KR" sz="1800" dirty="0"/>
              <a:t>, характера </a:t>
            </a:r>
            <a:r>
              <a:rPr lang="ru-RU" altLang="ko-KR" sz="1800" dirty="0" smtClean="0"/>
              <a:t>им, начина</a:t>
            </a:r>
            <a:r>
              <a:rPr lang="ru-RU" altLang="ko-KR" sz="1800" dirty="0"/>
              <a:t>, по </a:t>
            </a:r>
            <a:r>
              <a:rPr lang="ru-RU" altLang="ko-KR" sz="1800" dirty="0" err="1"/>
              <a:t>който</a:t>
            </a:r>
            <a:r>
              <a:rPr lang="ru-RU" altLang="ko-KR" sz="1800" dirty="0"/>
              <a:t> се справят с </a:t>
            </a:r>
            <a:r>
              <a:rPr lang="ru-RU" altLang="ko-KR" sz="1800" dirty="0" err="1"/>
              <a:t>нещата</a:t>
            </a:r>
            <a:r>
              <a:rPr lang="ru-RU" altLang="ko-KR" sz="1800" dirty="0"/>
              <a:t>, </a:t>
            </a:r>
            <a:r>
              <a:rPr lang="ru-RU" altLang="ko-KR" sz="1800" dirty="0" err="1"/>
              <a:t>техните</a:t>
            </a:r>
            <a:r>
              <a:rPr lang="ru-RU" altLang="ko-KR" sz="1800" dirty="0"/>
              <a:t> </a:t>
            </a:r>
            <a:r>
              <a:rPr lang="ru-RU" altLang="ko-KR" sz="1800" dirty="0" smtClean="0"/>
              <a:t>отношения </a:t>
            </a:r>
            <a:r>
              <a:rPr lang="ru-RU" altLang="ko-KR" sz="1800" dirty="0" err="1"/>
              <a:t>към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нещата</a:t>
            </a:r>
            <a:r>
              <a:rPr lang="ru-RU" altLang="ko-KR" sz="1800" dirty="0"/>
              <a:t>, </a:t>
            </a:r>
            <a:r>
              <a:rPr lang="ru-RU" altLang="ko-KR" sz="1800" dirty="0" err="1"/>
              <a:t>тяхното</a:t>
            </a:r>
            <a:r>
              <a:rPr lang="ru-RU" altLang="ko-KR" sz="1800" dirty="0"/>
              <a:t> </a:t>
            </a:r>
            <a:r>
              <a:rPr lang="ru-RU" altLang="ko-KR" sz="1800" dirty="0" err="1" smtClean="0"/>
              <a:t>усърдие</a:t>
            </a:r>
            <a:r>
              <a:rPr lang="ru-RU" altLang="ko-KR" sz="1800" dirty="0" smtClean="0"/>
              <a:t>, </a:t>
            </a:r>
            <a:r>
              <a:rPr lang="ru-RU" altLang="ko-KR" sz="1800" dirty="0" err="1" smtClean="0"/>
              <a:t>любовта</a:t>
            </a:r>
            <a:r>
              <a:rPr lang="ru-RU" altLang="ko-KR" sz="1800" dirty="0" smtClean="0"/>
              <a:t> им </a:t>
            </a:r>
            <a:r>
              <a:rPr lang="ru-RU" altLang="ko-KR" sz="1800" dirty="0" err="1" smtClean="0"/>
              <a:t>към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новото</a:t>
            </a:r>
            <a:r>
              <a:rPr lang="ru-RU" altLang="ko-KR" sz="1800" dirty="0" smtClean="0"/>
              <a:t> </a:t>
            </a:r>
            <a:r>
              <a:rPr lang="ru-RU" altLang="ko-KR" sz="1800" dirty="0"/>
              <a:t>и </a:t>
            </a:r>
            <a:r>
              <a:rPr lang="ru-RU" altLang="ko-KR" sz="1800" dirty="0" err="1" smtClean="0"/>
              <a:t>странното</a:t>
            </a:r>
            <a:r>
              <a:rPr lang="ru-RU" altLang="ko-KR" sz="1800" dirty="0" smtClean="0"/>
              <a:t>, </a:t>
            </a:r>
            <a:r>
              <a:rPr lang="ru-RU" altLang="ko-KR" sz="1800" dirty="0" err="1" smtClean="0"/>
              <a:t>спазването</a:t>
            </a:r>
            <a:r>
              <a:rPr lang="ru-RU" altLang="ko-KR" sz="1800" dirty="0" smtClean="0"/>
              <a:t> на правила, </a:t>
            </a:r>
            <a:r>
              <a:rPr lang="ru-RU" altLang="ko-KR" sz="1800" dirty="0" err="1" smtClean="0"/>
              <a:t>храната</a:t>
            </a:r>
            <a:r>
              <a:rPr lang="ru-RU" altLang="ko-KR" sz="1800" dirty="0" smtClean="0"/>
              <a:t> и </a:t>
            </a:r>
            <a:r>
              <a:rPr lang="ru-RU" altLang="ko-KR" sz="1800" dirty="0" err="1" smtClean="0"/>
              <a:t>облеклото</a:t>
            </a:r>
            <a:r>
              <a:rPr lang="ru-RU" altLang="ko-KR" sz="1800" dirty="0" smtClean="0"/>
              <a:t>, </a:t>
            </a:r>
            <a:r>
              <a:rPr lang="ru-RU" altLang="ko-KR" sz="1800" dirty="0" err="1" smtClean="0"/>
              <a:t>дори</a:t>
            </a:r>
            <a:r>
              <a:rPr lang="ru-RU" altLang="ko-KR" sz="1800" dirty="0" smtClean="0"/>
              <a:t> и </a:t>
            </a:r>
            <a:r>
              <a:rPr lang="ru-RU" altLang="ko-KR" sz="1800" dirty="0" err="1" smtClean="0"/>
              <a:t>технологиите</a:t>
            </a:r>
            <a:r>
              <a:rPr lang="ru-RU" altLang="ko-KR" sz="1800" dirty="0" smtClean="0"/>
              <a:t> им.</a:t>
            </a:r>
            <a:endParaRPr lang="en-US" altLang="ko-KR" sz="1800" dirty="0"/>
          </a:p>
          <a:p>
            <a:pPr algn="just" fontAlgn="base"/>
            <a:r>
              <a:rPr lang="bg-BG" altLang="ko-KR" sz="1800" dirty="0" smtClean="0"/>
              <a:t>Неговите бележки за тогавашна Япония и японци, не се различават много от съвременния облик на страната. От втората половина на </a:t>
            </a:r>
            <a:r>
              <a:rPr lang="bg-BG" altLang="ko-KR" sz="1800" dirty="0" err="1" smtClean="0"/>
              <a:t>Чосон</a:t>
            </a:r>
            <a:r>
              <a:rPr lang="bg-BG" altLang="ko-KR" sz="1800" dirty="0" smtClean="0"/>
              <a:t> страната получава не малко информация и знание за Запада чрез Япония. Запознава се с предмети като будилник, телескоп, очила и др. </a:t>
            </a:r>
            <a:r>
              <a:rPr lang="bg-BG" altLang="ko-KR" sz="1800" dirty="0"/>
              <a:t>Л</a:t>
            </a:r>
            <a:r>
              <a:rPr lang="bg-BG" altLang="ko-KR" sz="1800" dirty="0" smtClean="0"/>
              <a:t>ицата, участвали в мисиите, си купуват или получават в подарък такива предмети, придобиват знания</a:t>
            </a:r>
            <a:r>
              <a:rPr lang="en-US" altLang="ko-KR" sz="1800" dirty="0" smtClean="0"/>
              <a:t> </a:t>
            </a:r>
            <a:r>
              <a:rPr lang="bg-BG" altLang="ko-KR" sz="1800" dirty="0" smtClean="0"/>
              <a:t>чрез японски книги. По него време пътят за получаване на информация за Запада е бил през Китай, но и в Япония често е имало досег до такава информация. </a:t>
            </a:r>
            <a:endParaRPr lang="ko-KR" altLang="en-US" sz="1800" dirty="0"/>
          </a:p>
          <a:p>
            <a:pPr algn="just" fontAlgn="base"/>
            <a:r>
              <a:rPr lang="bg-BG" altLang="ko-KR" sz="1800" dirty="0" smtClean="0"/>
              <a:t>И </a:t>
            </a:r>
            <a:r>
              <a:rPr lang="bg-BG" altLang="ko-KR" sz="1800" dirty="0" err="1" smtClean="0"/>
              <a:t>Токму</a:t>
            </a:r>
            <a:r>
              <a:rPr lang="bg-BG" altLang="ko-KR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/>
              <a:t>李德懋</a:t>
            </a:r>
            <a:r>
              <a:rPr lang="en-US" altLang="ko-KR" sz="1800" dirty="0"/>
              <a:t>, 1741</a:t>
            </a:r>
            <a:r>
              <a:rPr lang="ko-KR" altLang="en-US" sz="1800" dirty="0"/>
              <a:t>∼</a:t>
            </a:r>
            <a:r>
              <a:rPr lang="en-US" altLang="ko-KR" sz="1800" dirty="0" smtClean="0"/>
              <a:t>1793)</a:t>
            </a:r>
            <a:r>
              <a:rPr lang="bg-BG" altLang="ko-KR" sz="1800" dirty="0" smtClean="0"/>
              <a:t> пише</a:t>
            </a:r>
            <a:r>
              <a:rPr lang="ko-KR" altLang="en-US" sz="1800" dirty="0" smtClean="0"/>
              <a:t> </a:t>
            </a:r>
            <a:r>
              <a:rPr lang="en-US" altLang="ko-KR" sz="1800" dirty="0"/>
              <a:t>『</a:t>
            </a:r>
            <a:r>
              <a:rPr lang="ko-KR" altLang="en-US" sz="1800" dirty="0" err="1"/>
              <a:t>청령국지</a:t>
            </a:r>
            <a:r>
              <a:rPr lang="en-US" altLang="ko-KR" sz="1800" dirty="0"/>
              <a:t>(</a:t>
            </a:r>
            <a:r>
              <a:rPr lang="ko-KR" altLang="en-US" sz="1800" dirty="0"/>
              <a:t>蜻蛉國志</a:t>
            </a:r>
            <a:r>
              <a:rPr lang="en-US" altLang="ko-KR" sz="1800" dirty="0" smtClean="0"/>
              <a:t>)』</a:t>
            </a:r>
            <a:r>
              <a:rPr lang="bg-BG" altLang="ko-KR" sz="1800" dirty="0" smtClean="0"/>
              <a:t>, който е общ наръчник за Япония. В книгата си той описва как Холандия ползва за търговска база Джакарта и търгува с 36 страни, как взима сувенири от югоизточна Азия и ги препродава в Япония и така извършва посредническа търговия, размера на търговския обмен, стоките, които се търгуват в Япония, както и че Холандия търгува с Япония в Нагасаки на изкуствения остров </a:t>
            </a:r>
            <a:r>
              <a:rPr lang="bg-BG" altLang="ko-KR" sz="1800" dirty="0" err="1" smtClean="0"/>
              <a:t>Течима</a:t>
            </a:r>
            <a:r>
              <a:rPr lang="bg-BG" altLang="ko-KR" sz="1800" dirty="0" smtClean="0"/>
              <a:t> и как пътува до </a:t>
            </a:r>
            <a:r>
              <a:rPr lang="bg-BG" altLang="ko-KR" sz="1800" dirty="0" err="1" smtClean="0"/>
              <a:t>Едо</a:t>
            </a:r>
            <a:r>
              <a:rPr lang="bg-BG" altLang="ko-KR" sz="1800" dirty="0" smtClean="0"/>
              <a:t> веднъж годишно. </a:t>
            </a:r>
            <a:endParaRPr lang="ko-KR" altLang="en-US" sz="1800" dirty="0"/>
          </a:p>
          <a:p>
            <a:pPr algn="just">
              <a:lnSpc>
                <a:spcPct val="170000"/>
              </a:lnSpc>
            </a:pP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72457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70000"/>
              </a:lnSpc>
            </a:pPr>
            <a:r>
              <a:rPr lang="bg-BG" altLang="ko-KR" sz="1800" dirty="0" smtClean="0"/>
              <a:t>От втората половина на </a:t>
            </a:r>
            <a:r>
              <a:rPr lang="bg-BG" altLang="ko-KR" sz="1800" dirty="0" err="1" smtClean="0"/>
              <a:t>Чосон</a:t>
            </a:r>
            <a:r>
              <a:rPr lang="bg-BG" altLang="ko-KR" sz="1800" dirty="0" smtClean="0"/>
              <a:t> на корейските интелектуалци им липсва баланс в погледа към западните стоки и японската идентичност. Това е и причината за </a:t>
            </a:r>
            <a:r>
              <a:rPr lang="bg-BG" altLang="ko-KR" sz="1800" dirty="0" err="1" smtClean="0"/>
              <a:t>Имджинската</a:t>
            </a:r>
            <a:r>
              <a:rPr lang="bg-BG" altLang="ko-KR" sz="1800" dirty="0" smtClean="0"/>
              <a:t> война, корейците подценяват японската култура. Всъщност проблемът е, че когато корейски делегации са отивали в Япония, не са гледали обективно на своята съседка. </a:t>
            </a:r>
          </a:p>
          <a:p>
            <a:pPr algn="just">
              <a:lnSpc>
                <a:spcPct val="170000"/>
              </a:lnSpc>
            </a:pPr>
            <a:r>
              <a:rPr lang="bg-BG" altLang="ko-KR" sz="1800" dirty="0" err="1" smtClean="0"/>
              <a:t>Чосонските</a:t>
            </a:r>
            <a:r>
              <a:rPr lang="bg-BG" altLang="ko-KR" sz="1800" dirty="0" smtClean="0"/>
              <a:t> делегации, обзети от мисълта, че тяхната култура е превъзхождаща, смятат, че няма постижение на цивилизацията, което да се заимства от Япония и често го презират или отхвърлят. Така </a:t>
            </a:r>
            <a:r>
              <a:rPr lang="bg-BG" altLang="ko-KR" sz="1800" dirty="0" err="1" smtClean="0"/>
              <a:t>чосонските</a:t>
            </a:r>
            <a:r>
              <a:rPr lang="bg-BG" altLang="ko-KR" sz="1800" dirty="0" smtClean="0"/>
              <a:t> интелектуалци не съумяват да погледнат правилно на напредничавата култура или технологии, на практичността на японците. </a:t>
            </a:r>
          </a:p>
          <a:p>
            <a:pPr algn="just">
              <a:lnSpc>
                <a:spcPct val="170000"/>
              </a:lnSpc>
            </a:pPr>
            <a:r>
              <a:rPr lang="bg-BG" altLang="ko-KR" sz="1800" dirty="0" smtClean="0"/>
              <a:t>Никой не е предполагал, че впоследствие повърхностното възприемане на Япония и неточните записки могат да струват толкова много на Корея. Това се случва, защото управляващата класа е обзета от чувство на и</a:t>
            </a:r>
            <a:r>
              <a:rPr lang="ru-RU" altLang="ko-KR" sz="1800" dirty="0" err="1" smtClean="0"/>
              <a:t>деологическо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превъзходство</a:t>
            </a:r>
            <a:r>
              <a:rPr lang="ru-RU" altLang="ko-KR" sz="1800" dirty="0" smtClean="0"/>
              <a:t>, безразличие </a:t>
            </a:r>
            <a:r>
              <a:rPr lang="ru-RU" altLang="ko-KR" sz="1800" dirty="0" err="1"/>
              <a:t>към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другите</a:t>
            </a:r>
            <a:r>
              <a:rPr lang="ru-RU" altLang="ko-KR" sz="1800" dirty="0"/>
              <a:t> и </a:t>
            </a:r>
            <a:r>
              <a:rPr lang="ru-RU" altLang="ko-KR" sz="1800" dirty="0" err="1"/>
              <a:t>културите</a:t>
            </a:r>
            <a:r>
              <a:rPr lang="ru-RU" altLang="ko-KR" sz="1800" dirty="0"/>
              <a:t> на </a:t>
            </a:r>
            <a:r>
              <a:rPr lang="ru-RU" altLang="ko-KR" sz="1800" dirty="0" err="1"/>
              <a:t>други</a:t>
            </a:r>
            <a:r>
              <a:rPr lang="ru-RU" altLang="ko-KR" sz="1800" dirty="0"/>
              <a:t> </a:t>
            </a:r>
            <a:r>
              <a:rPr lang="ru-RU" altLang="ko-KR" sz="1800" dirty="0" err="1" smtClean="0"/>
              <a:t>страни</a:t>
            </a:r>
            <a:r>
              <a:rPr lang="ru-RU" altLang="ko-KR" sz="1800" dirty="0" smtClean="0"/>
              <a:t>, </a:t>
            </a:r>
            <a:r>
              <a:rPr lang="ru-RU" altLang="ko-KR" sz="1800" dirty="0" err="1" smtClean="0"/>
              <a:t>нечувствително</a:t>
            </a:r>
            <a:r>
              <a:rPr lang="ru-RU" altLang="ko-KR" sz="1800" dirty="0" smtClean="0"/>
              <a:t> </a:t>
            </a:r>
            <a:r>
              <a:rPr lang="ru-RU" altLang="ko-KR" sz="1800" dirty="0" err="1"/>
              <a:t>възприятие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към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промените</a:t>
            </a:r>
            <a:r>
              <a:rPr lang="ru-RU" altLang="ko-KR" sz="1800" dirty="0"/>
              <a:t> в </a:t>
            </a:r>
            <a:r>
              <a:rPr lang="ru-RU" altLang="ko-KR" sz="1800" dirty="0" err="1"/>
              <a:t>ситуацията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извън</a:t>
            </a:r>
            <a:r>
              <a:rPr lang="ru-RU" altLang="ko-KR" sz="1800" dirty="0"/>
              <a:t> </a:t>
            </a:r>
            <a:r>
              <a:rPr lang="ru-RU" altLang="ko-KR" sz="1800" dirty="0" err="1" smtClean="0"/>
              <a:t>своята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държава</a:t>
            </a:r>
            <a:r>
              <a:rPr lang="ru-RU" altLang="ko-KR" sz="1800" dirty="0" smtClean="0"/>
              <a:t>, </a:t>
            </a:r>
            <a:r>
              <a:rPr lang="ru-RU" altLang="ko-KR" sz="1800" dirty="0" err="1" smtClean="0"/>
              <a:t>закостенял</a:t>
            </a:r>
            <a:r>
              <a:rPr lang="ru-RU" altLang="ko-KR" sz="1800" dirty="0" smtClean="0"/>
              <a:t> </a:t>
            </a:r>
            <a:r>
              <a:rPr lang="ru-RU" altLang="ko-KR" sz="1800" dirty="0"/>
              <a:t>начин на </a:t>
            </a:r>
            <a:r>
              <a:rPr lang="ru-RU" altLang="ko-KR" sz="1800" dirty="0" err="1"/>
              <a:t>мислене</a:t>
            </a:r>
            <a:r>
              <a:rPr lang="ru-RU" altLang="ko-KR" sz="1800" dirty="0"/>
              <a:t> </a:t>
            </a:r>
            <a:r>
              <a:rPr lang="ru-RU" altLang="ko-KR" sz="1800" dirty="0" smtClean="0"/>
              <a:t>и перспектива.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01460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_x313060840" descr="EMB000084a40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66274"/>
            <a:ext cx="80648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20881" cy="432048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&lt;</a:t>
            </a:r>
            <a:r>
              <a:rPr lang="bg-BG" altLang="ko-KR" sz="2400" dirty="0" smtClean="0"/>
              <a:t>Пътувания между </a:t>
            </a:r>
            <a:r>
              <a:rPr lang="bg-BG" altLang="ko-KR" sz="2400" dirty="0" err="1" smtClean="0"/>
              <a:t>Чосон</a:t>
            </a:r>
            <a:r>
              <a:rPr lang="bg-BG" altLang="ko-KR" sz="2400" dirty="0" smtClean="0"/>
              <a:t> и Японското феодално управление</a:t>
            </a:r>
            <a:r>
              <a:rPr lang="en-US" altLang="ko-KR" sz="2400" dirty="0" smtClean="0"/>
              <a:t>&gt;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7169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15616" y="1244556"/>
            <a:ext cx="78929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13079200" descr="EMB000084a40e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1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2"/>
          <p:cNvSpPr>
            <a:spLocks noGrp="1"/>
          </p:cNvSpPr>
          <p:nvPr>
            <p:ph type="title"/>
          </p:nvPr>
        </p:nvSpPr>
        <p:spPr>
          <a:xfrm>
            <a:off x="303213" y="692150"/>
            <a:ext cx="8555037" cy="533400"/>
          </a:xfrm>
        </p:spPr>
        <p:txBody>
          <a:bodyPr>
            <a:noAutofit/>
          </a:bodyPr>
          <a:lstStyle/>
          <a:p>
            <a:r>
              <a:rPr lang="en-US" altLang="ko-KR" sz="2800" dirty="0" smtClean="0">
                <a:effectLst/>
              </a:rPr>
              <a:t>&lt;</a:t>
            </a:r>
            <a:r>
              <a:rPr lang="bg-BG" altLang="ko-KR" sz="2800" dirty="0" smtClean="0">
                <a:effectLst/>
              </a:rPr>
              <a:t>Процесия на </a:t>
            </a:r>
            <a:r>
              <a:rPr lang="bg-BG" altLang="ko-KR" sz="2800" dirty="0" err="1" smtClean="0">
                <a:effectLst/>
              </a:rPr>
              <a:t>чосонска</a:t>
            </a:r>
            <a:r>
              <a:rPr lang="bg-BG" altLang="ko-KR" sz="2800" dirty="0" smtClean="0">
                <a:effectLst/>
              </a:rPr>
              <a:t> делегация</a:t>
            </a:r>
            <a:r>
              <a:rPr lang="ko-KR" altLang="en-US" sz="2800" dirty="0" smtClean="0">
                <a:effectLst/>
              </a:rPr>
              <a:t> </a:t>
            </a:r>
            <a:r>
              <a:rPr lang="en-US" altLang="ko-KR" sz="2800" dirty="0" smtClean="0">
                <a:effectLst/>
              </a:rPr>
              <a:t>(</a:t>
            </a:r>
            <a:r>
              <a:rPr lang="bg-BG" altLang="ko-KR" sz="2800" dirty="0" smtClean="0">
                <a:effectLst/>
              </a:rPr>
              <a:t>съхранява се в английски музей</a:t>
            </a:r>
            <a:r>
              <a:rPr lang="en-US" altLang="ko-KR" sz="2800" dirty="0" smtClean="0">
                <a:effectLst/>
              </a:rPr>
              <a:t>)&gt;</a:t>
            </a:r>
            <a:r>
              <a:rPr lang="ko-KR" altLang="en-US" sz="2800" dirty="0">
                <a:effectLst/>
              </a:rPr>
              <a:t/>
            </a:r>
            <a:br>
              <a:rPr lang="ko-KR" altLang="en-US" sz="2800" dirty="0">
                <a:effectLst/>
              </a:rPr>
            </a:b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2772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-315416"/>
            <a:ext cx="8712968" cy="6840760"/>
          </a:xfrm>
        </p:spPr>
        <p:txBody>
          <a:bodyPr>
            <a:normAutofit fontScale="25000" lnSpcReduction="20000"/>
          </a:bodyPr>
          <a:lstStyle/>
          <a:p>
            <a:pPr marL="0" indent="0" algn="just" fontAlgn="base">
              <a:buNone/>
            </a:pPr>
            <a:endParaRPr lang="en-US" altLang="ko-KR" sz="9600" b="1" dirty="0"/>
          </a:p>
          <a:p>
            <a:pPr marL="0" indent="0" algn="just" fontAlgn="base">
              <a:buNone/>
            </a:pPr>
            <a:r>
              <a:rPr lang="en-US" altLang="ko-KR" sz="11200" b="1" dirty="0" smtClean="0"/>
              <a:t>1.</a:t>
            </a:r>
            <a:r>
              <a:rPr lang="bg-BG" altLang="ko-KR" sz="11200" b="1" dirty="0" smtClean="0"/>
              <a:t>Срещи с непознатия свят</a:t>
            </a:r>
            <a:endParaRPr lang="en-US" altLang="ko-KR" sz="11200" b="1" dirty="0"/>
          </a:p>
          <a:p>
            <a:pPr marL="0" indent="0" algn="just" fontAlgn="base">
              <a:buNone/>
            </a:pPr>
            <a:r>
              <a:rPr lang="ko-KR" altLang="en-US" sz="4800" dirty="0"/>
              <a:t/>
            </a:r>
            <a:br>
              <a:rPr lang="ko-KR" altLang="en-US" sz="4800" dirty="0"/>
            </a:br>
            <a:endParaRPr lang="en-US" altLang="ko-KR" sz="4800" dirty="0" smtClean="0"/>
          </a:p>
          <a:p>
            <a:pPr algn="just" fontAlgn="base">
              <a:lnSpc>
                <a:spcPct val="170000"/>
              </a:lnSpc>
            </a:pPr>
            <a:r>
              <a:rPr lang="bg-BG" altLang="ko-KR" sz="6400" dirty="0" smtClean="0"/>
              <a:t>В миналото срещите между Изтока и Запада се формират на Пътя на коприната, свързващ Индия,  Китай и Централна Азия. По този път Изтокът и Западът обменят продукти, религия и култура. Пътят на коприната е мост, който свързва цивилизациите и поле за обмен. Корея, източната крайна точка на Пътя на коприната, търгува с други страни по този път. Така се създава  &lt;</a:t>
            </a:r>
            <a:r>
              <a:rPr lang="ko-KR" altLang="en-US" sz="6400" dirty="0" smtClean="0"/>
              <a:t>왕오천축국전 </a:t>
            </a:r>
            <a:r>
              <a:rPr lang="en-US" altLang="ko-KR" sz="6400" dirty="0" smtClean="0"/>
              <a:t>(</a:t>
            </a:r>
            <a:r>
              <a:rPr lang="ko-KR" altLang="en-US" sz="6400" dirty="0" smtClean="0"/>
              <a:t>往五天竺國傳</a:t>
            </a:r>
            <a:r>
              <a:rPr lang="en-US" altLang="ko-KR" sz="6400" dirty="0" smtClean="0"/>
              <a:t>)&gt; </a:t>
            </a:r>
            <a:r>
              <a:rPr lang="bg-BG" altLang="ko-KR" sz="6400" dirty="0" smtClean="0"/>
              <a:t>на </a:t>
            </a:r>
            <a:r>
              <a:rPr lang="bg-BG" altLang="ko-KR" sz="6400" dirty="0" err="1" smtClean="0"/>
              <a:t>Хьечо</a:t>
            </a:r>
            <a:r>
              <a:rPr lang="bg-BG" altLang="ko-KR" sz="6400" dirty="0" smtClean="0"/>
              <a:t> (</a:t>
            </a:r>
            <a:r>
              <a:rPr lang="ko-KR" altLang="en-US" sz="6400" dirty="0" smtClean="0"/>
              <a:t>혜초</a:t>
            </a:r>
            <a:r>
              <a:rPr lang="bg-BG" altLang="ko-KR" sz="6400" dirty="0" smtClean="0"/>
              <a:t>)</a:t>
            </a:r>
            <a:r>
              <a:rPr lang="en-US" altLang="ko-KR" sz="6400" dirty="0" smtClean="0"/>
              <a:t>.</a:t>
            </a:r>
          </a:p>
          <a:p>
            <a:pPr algn="just" fontAlgn="base">
              <a:lnSpc>
                <a:spcPct val="170000"/>
              </a:lnSpc>
            </a:pPr>
            <a:r>
              <a:rPr lang="bg-BG" altLang="ko-KR" sz="6400" dirty="0" smtClean="0"/>
              <a:t>Монасите</a:t>
            </a:r>
            <a:r>
              <a:rPr lang="bg-BG" altLang="ko-KR" sz="6400" dirty="0"/>
              <a:t>, които, подобно на </a:t>
            </a:r>
            <a:r>
              <a:rPr lang="bg-BG" altLang="ko-KR" sz="6400" dirty="0" err="1" smtClean="0"/>
              <a:t>Хьечо</a:t>
            </a:r>
            <a:r>
              <a:rPr lang="bg-BG" altLang="ko-KR" sz="6400" dirty="0" smtClean="0"/>
              <a:t> </a:t>
            </a:r>
            <a:r>
              <a:rPr lang="en-US" altLang="ko-KR" sz="6400" dirty="0" smtClean="0"/>
              <a:t>(</a:t>
            </a:r>
            <a:r>
              <a:rPr lang="ko-KR" altLang="en-US" sz="6400" dirty="0"/>
              <a:t>慧超</a:t>
            </a:r>
            <a:r>
              <a:rPr lang="en-US" altLang="ko-KR" sz="6400" dirty="0"/>
              <a:t>), </a:t>
            </a:r>
            <a:r>
              <a:rPr lang="bg-BG" altLang="ko-KR" sz="6400" dirty="0" smtClean="0"/>
              <a:t>минават </a:t>
            </a:r>
            <a:r>
              <a:rPr lang="bg-BG" altLang="ko-KR" sz="6400" dirty="0"/>
              <a:t>през Китай и </a:t>
            </a:r>
            <a:r>
              <a:rPr lang="bg-BG" altLang="ko-KR" sz="6400" dirty="0" smtClean="0"/>
              <a:t>следват Пътя </a:t>
            </a:r>
            <a:r>
              <a:rPr lang="bg-BG" altLang="ko-KR" sz="6400" dirty="0"/>
              <a:t>на </a:t>
            </a:r>
            <a:r>
              <a:rPr lang="bg-BG" altLang="ko-KR" sz="6400" dirty="0" smtClean="0"/>
              <a:t>коприната, са граждани на света, отправили се към непознати цивилизации. В  културата от миналото и модерното време, когато водещи са китайските йероглифи, Китай се явява място за срещи с нови култури и път към различни световни култури. Пратениците </a:t>
            </a:r>
            <a:r>
              <a:rPr lang="ko-KR" altLang="en-US" sz="6400" dirty="0" smtClean="0"/>
              <a:t>사행</a:t>
            </a:r>
            <a:r>
              <a:rPr lang="en-US" altLang="ko-KR" sz="6400" dirty="0" smtClean="0"/>
              <a:t> </a:t>
            </a:r>
            <a:r>
              <a:rPr lang="en-US" altLang="ko-KR" sz="6400" dirty="0"/>
              <a:t>(</a:t>
            </a:r>
            <a:r>
              <a:rPr lang="ko-KR" altLang="en-US" sz="6400" dirty="0"/>
              <a:t>使行</a:t>
            </a:r>
            <a:r>
              <a:rPr lang="en-US" altLang="ko-KR" sz="6400" dirty="0"/>
              <a:t>) </a:t>
            </a:r>
            <a:r>
              <a:rPr lang="bg-BG" altLang="ko-KR" sz="6400" dirty="0" smtClean="0"/>
              <a:t>изиграват роля за тези срещи. </a:t>
            </a:r>
          </a:p>
          <a:p>
            <a:pPr algn="just" fontAlgn="base">
              <a:lnSpc>
                <a:spcPct val="170000"/>
              </a:lnSpc>
            </a:pPr>
            <a:r>
              <a:rPr lang="bg-BG" altLang="ko-KR" sz="6400" dirty="0" smtClean="0"/>
              <a:t>В ситуация, когато китайският и Китай са доминантни, както се случва с латинската </a:t>
            </a:r>
            <a:r>
              <a:rPr lang="bg-BG" altLang="ko-KR" sz="6400" dirty="0"/>
              <a:t>култура</a:t>
            </a:r>
            <a:r>
              <a:rPr lang="bg-BG" altLang="ko-KR" sz="6400" dirty="0" smtClean="0"/>
              <a:t>, </a:t>
            </a:r>
            <a:r>
              <a:rPr lang="bg-BG" altLang="ko-KR" sz="6400" dirty="0"/>
              <a:t>различните </a:t>
            </a:r>
            <a:r>
              <a:rPr lang="bg-BG" altLang="ko-KR" sz="6400" dirty="0" smtClean="0"/>
              <a:t>държави на </a:t>
            </a:r>
            <a:r>
              <a:rPr lang="bg-BG" altLang="ko-KR" sz="6400" dirty="0"/>
              <a:t>Корейския </a:t>
            </a:r>
            <a:r>
              <a:rPr lang="bg-BG" altLang="ko-KR" sz="6400" dirty="0" smtClean="0"/>
              <a:t>полуостров </a:t>
            </a:r>
            <a:r>
              <a:rPr lang="bg-BG" altLang="ko-KR" sz="6400" dirty="0"/>
              <a:t>винаги са имали отношения с Китай и са били повлияни от </a:t>
            </a:r>
            <a:r>
              <a:rPr lang="bg-BG" altLang="ko-KR" sz="6400" dirty="0" smtClean="0"/>
              <a:t>него. Да се признава </a:t>
            </a:r>
            <a:r>
              <a:rPr lang="bg-BG" altLang="ko-KR" sz="6400" dirty="0"/>
              <a:t>Китай </a:t>
            </a:r>
            <a:r>
              <a:rPr lang="bg-BG" altLang="ko-KR" sz="6400" dirty="0" smtClean="0"/>
              <a:t>и да се реагира </a:t>
            </a:r>
            <a:r>
              <a:rPr lang="bg-BG" altLang="ko-KR" sz="6400" dirty="0"/>
              <a:t>на китайските тенденции означава активно </a:t>
            </a:r>
            <a:r>
              <a:rPr lang="bg-BG" altLang="ko-KR" sz="6400" dirty="0" smtClean="0"/>
              <a:t>участие в световните </a:t>
            </a:r>
            <a:r>
              <a:rPr lang="bg-BG" altLang="ko-KR" sz="6400" dirty="0"/>
              <a:t>тенденции</a:t>
            </a:r>
            <a:r>
              <a:rPr lang="bg-BG" altLang="ko-KR" sz="6400" dirty="0" smtClean="0"/>
              <a:t>. </a:t>
            </a:r>
            <a:endParaRPr lang="en-US" altLang="ko-KR" sz="6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1800" dirty="0"/>
              <a:t>                    </a:t>
            </a:r>
            <a:r>
              <a:rPr lang="en-US" altLang="ko-KR" sz="1800" dirty="0" smtClean="0"/>
              <a:t> 【</a:t>
            </a:r>
            <a:r>
              <a:rPr lang="bg-BG" altLang="ko-KR" sz="1800" dirty="0" smtClean="0"/>
              <a:t>Процесия на </a:t>
            </a:r>
            <a:r>
              <a:rPr lang="bg-BG" altLang="ko-KR" sz="1800" dirty="0" err="1" smtClean="0"/>
              <a:t>чосонска</a:t>
            </a:r>
            <a:r>
              <a:rPr lang="bg-BG" altLang="ko-KR" sz="1800" dirty="0" smtClean="0"/>
              <a:t> делегация, нарисувана от японското управление</a:t>
            </a:r>
            <a:r>
              <a:rPr lang="en-US" altLang="ko-KR" sz="1800" dirty="0" smtClean="0"/>
              <a:t>】</a:t>
            </a:r>
            <a:endParaRPr lang="ko-KR" altLang="en-US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600" y="5955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313061776" descr="EMB000084a40e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529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582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540569" y="1675656"/>
            <a:ext cx="137146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448772712" descr="EMB000084a40e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6" y="1124744"/>
            <a:ext cx="83882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32216" y="413780"/>
            <a:ext cx="8388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altLang="ko-KR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【</a:t>
            </a:r>
            <a:r>
              <a:rPr lang="bg-BG" altLang="ko-KR" sz="1600" kern="0" dirty="0" err="1" smtClean="0">
                <a:solidFill>
                  <a:srgbClr val="000000"/>
                </a:solidFill>
                <a:latin typeface="한컴바탕"/>
                <a:ea typeface="한컴바탕"/>
              </a:rPr>
              <a:t>Чосонската</a:t>
            </a:r>
            <a:r>
              <a:rPr lang="bg-BG" altLang="ko-KR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 делегация</a:t>
            </a:r>
            <a:r>
              <a:rPr lang="bg-BG" altLang="ko-KR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, след като се е срещнала с двора, минава през </a:t>
            </a:r>
            <a:r>
              <a:rPr lang="bg-BG" altLang="ko-KR" sz="1600" kern="0" dirty="0" err="1" smtClean="0">
                <a:solidFill>
                  <a:srgbClr val="000000"/>
                </a:solidFill>
                <a:latin typeface="한컴바탕"/>
                <a:ea typeface="한컴바탕"/>
              </a:rPr>
              <a:t>Нихонбаши</a:t>
            </a:r>
            <a:r>
              <a:rPr lang="bg-BG" altLang="ko-KR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 и се отправя към мястото за нощувка. </a:t>
            </a:r>
            <a:r>
              <a:rPr lang="en-US" altLang="ko-KR" sz="1600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】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369551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15239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altLang="ko-KR" sz="1800" dirty="0"/>
              <a:t>Друг </a:t>
            </a:r>
            <a:r>
              <a:rPr lang="ru-RU" altLang="ko-KR" sz="1800" dirty="0" err="1" smtClean="0"/>
              <a:t>път</a:t>
            </a:r>
            <a:r>
              <a:rPr lang="ru-RU" altLang="ko-KR" sz="1800" dirty="0" smtClean="0"/>
              <a:t>, по </a:t>
            </a:r>
            <a:r>
              <a:rPr lang="ru-RU" altLang="ko-KR" sz="1800" dirty="0" err="1"/>
              <a:t>който</a:t>
            </a:r>
            <a:r>
              <a:rPr lang="ru-RU" altLang="ko-KR" sz="1800" dirty="0"/>
              <a:t> </a:t>
            </a:r>
            <a:r>
              <a:rPr lang="ru-RU" altLang="ko-KR" sz="1800" dirty="0" err="1"/>
              <a:t>различни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държави</a:t>
            </a:r>
            <a:r>
              <a:rPr lang="ru-RU" altLang="ko-KR" sz="1800" dirty="0"/>
              <a:t>, </a:t>
            </a:r>
            <a:r>
              <a:rPr lang="ru-RU" altLang="ko-KR" sz="1800" dirty="0" err="1"/>
              <a:t>съществували</a:t>
            </a:r>
            <a:r>
              <a:rPr lang="ru-RU" altLang="ko-KR" sz="1800" dirty="0"/>
              <a:t> на </a:t>
            </a:r>
            <a:r>
              <a:rPr lang="ru-RU" altLang="ko-KR" sz="1800" dirty="0" err="1"/>
              <a:t>Корейския</a:t>
            </a:r>
            <a:r>
              <a:rPr lang="ru-RU" altLang="ko-KR" sz="1800" dirty="0"/>
              <a:t> полуостров, се </a:t>
            </a:r>
            <a:r>
              <a:rPr lang="ru-RU" altLang="ko-KR" sz="1800" dirty="0" err="1"/>
              <a:t>срещат</a:t>
            </a:r>
            <a:r>
              <a:rPr lang="ru-RU" altLang="ko-KR" sz="1800" dirty="0"/>
              <a:t> с </a:t>
            </a:r>
            <a:r>
              <a:rPr lang="ru-RU" altLang="ko-KR" sz="1800" dirty="0" err="1"/>
              <a:t>непознатия</a:t>
            </a:r>
            <a:r>
              <a:rPr lang="ru-RU" altLang="ko-KR" sz="1800" dirty="0"/>
              <a:t> свят, е </a:t>
            </a:r>
            <a:r>
              <a:rPr lang="ru-RU" altLang="ko-KR" sz="1800" dirty="0" err="1"/>
              <a:t>морето</a:t>
            </a:r>
            <a:r>
              <a:rPr lang="ru-RU" altLang="ko-KR" sz="1800" dirty="0"/>
              <a:t>. </a:t>
            </a:r>
            <a:r>
              <a:rPr lang="ru-RU" altLang="ko-KR" sz="1800" dirty="0" err="1"/>
              <a:t>Държавите</a:t>
            </a:r>
            <a:r>
              <a:rPr lang="ru-RU" altLang="ko-KR" sz="1800" dirty="0"/>
              <a:t>, </a:t>
            </a:r>
            <a:r>
              <a:rPr lang="ru-RU" altLang="ko-KR" sz="1800" dirty="0" err="1"/>
              <a:t>които</a:t>
            </a:r>
            <a:r>
              <a:rPr lang="ru-RU" altLang="ko-KR" sz="1800" dirty="0"/>
              <a:t> </a:t>
            </a:r>
            <a:r>
              <a:rPr lang="ru-RU" altLang="ko-KR" sz="1800" dirty="0" err="1" smtClean="0"/>
              <a:t>са</a:t>
            </a:r>
            <a:r>
              <a:rPr lang="ru-RU" altLang="ko-KR" sz="1800" dirty="0" smtClean="0"/>
              <a:t> </a:t>
            </a:r>
            <a:r>
              <a:rPr lang="ru-RU" altLang="ko-KR" sz="1800" dirty="0"/>
              <a:t>в </a:t>
            </a:r>
            <a:r>
              <a:rPr lang="ru-RU" altLang="ko-KR" sz="1800" dirty="0" err="1"/>
              <a:t>центъра</a:t>
            </a:r>
            <a:r>
              <a:rPr lang="ru-RU" altLang="ko-KR" sz="1800" dirty="0"/>
              <a:t> на </a:t>
            </a:r>
            <a:r>
              <a:rPr lang="ru-RU" altLang="ko-KR" sz="1800" dirty="0" err="1"/>
              <a:t>световната</a:t>
            </a:r>
            <a:r>
              <a:rPr lang="ru-RU" altLang="ko-KR" sz="1800" dirty="0"/>
              <a:t> история от ново </a:t>
            </a:r>
            <a:r>
              <a:rPr lang="ru-RU" altLang="ko-KR" sz="1800" dirty="0" err="1"/>
              <a:t>време</a:t>
            </a:r>
            <a:r>
              <a:rPr lang="ru-RU" altLang="ko-KR" sz="1800" dirty="0"/>
              <a:t>, </a:t>
            </a:r>
            <a:r>
              <a:rPr lang="ru-RU" altLang="ko-KR" sz="1800" dirty="0" err="1"/>
              <a:t>са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израснали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главно</a:t>
            </a:r>
            <a:r>
              <a:rPr lang="ru-RU" altLang="ko-KR" sz="1800" dirty="0"/>
              <a:t> на фона на </a:t>
            </a:r>
            <a:r>
              <a:rPr lang="ru-RU" altLang="ko-KR" sz="1800" dirty="0" err="1" smtClean="0"/>
              <a:t>океаните</a:t>
            </a:r>
            <a:r>
              <a:rPr lang="ru-RU" altLang="ko-KR" sz="1800" dirty="0" smtClean="0"/>
              <a:t>. </a:t>
            </a:r>
            <a:r>
              <a:rPr lang="ru-RU" altLang="ko-KR" sz="1800" dirty="0"/>
              <a:t>В </a:t>
            </a:r>
            <a:r>
              <a:rPr lang="ru-RU" altLang="ko-KR" sz="1800" dirty="0" err="1"/>
              <a:t>историята</a:t>
            </a:r>
            <a:r>
              <a:rPr lang="ru-RU" altLang="ko-KR" sz="1800" dirty="0"/>
              <a:t> на </a:t>
            </a:r>
            <a:r>
              <a:rPr lang="ru-RU" altLang="ko-KR" sz="1800" dirty="0" err="1"/>
              <a:t>древна</a:t>
            </a:r>
            <a:r>
              <a:rPr lang="ru-RU" altLang="ko-KR" sz="1800" dirty="0"/>
              <a:t> Европа </a:t>
            </a:r>
            <a:r>
              <a:rPr lang="ru-RU" altLang="ko-KR" sz="1800" dirty="0" err="1"/>
              <a:t>Гърция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завладява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персийската</a:t>
            </a:r>
            <a:r>
              <a:rPr lang="ru-RU" altLang="ko-KR" sz="1800" dirty="0"/>
              <a:t> армия и става мощна сила в </a:t>
            </a:r>
            <a:r>
              <a:rPr lang="ru-RU" altLang="ko-KR" sz="1800" dirty="0" err="1"/>
              <a:t>Средиземноморието</a:t>
            </a:r>
            <a:r>
              <a:rPr lang="ru-RU" altLang="ko-KR" sz="1800" dirty="0"/>
              <a:t>, а </a:t>
            </a:r>
            <a:r>
              <a:rPr lang="ru-RU" altLang="ko-KR" sz="1800" dirty="0" err="1"/>
              <a:t>през</a:t>
            </a:r>
            <a:r>
              <a:rPr lang="ru-RU" altLang="ko-KR" sz="1800" dirty="0"/>
              <a:t> 3 </a:t>
            </a:r>
            <a:r>
              <a:rPr lang="ru-RU" altLang="ko-KR" sz="1800" dirty="0" err="1" smtClean="0"/>
              <a:t>в.пр.Хр</a:t>
            </a:r>
            <a:r>
              <a:rPr lang="ru-RU" altLang="ko-KR" sz="1800" dirty="0" smtClean="0"/>
              <a:t>. </a:t>
            </a:r>
            <a:r>
              <a:rPr lang="ru-RU" altLang="ko-KR" sz="1800" dirty="0"/>
              <a:t>Рим </a:t>
            </a:r>
            <a:r>
              <a:rPr lang="ru-RU" altLang="ko-KR" sz="1800" dirty="0" err="1"/>
              <a:t>завладява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Средиземно</a:t>
            </a:r>
            <a:r>
              <a:rPr lang="ru-RU" altLang="ko-KR" sz="1800" dirty="0"/>
              <a:t> море и </a:t>
            </a:r>
            <a:r>
              <a:rPr lang="ru-RU" altLang="ko-KR" sz="1800" dirty="0" err="1"/>
              <a:t>изгражда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голяма</a:t>
            </a:r>
            <a:r>
              <a:rPr lang="ru-RU" altLang="ko-KR" sz="1800" dirty="0"/>
              <a:t> империя</a:t>
            </a:r>
            <a:r>
              <a:rPr lang="ru-RU" altLang="ko-KR" sz="1800" dirty="0" smtClean="0"/>
              <a:t>. След </a:t>
            </a:r>
            <a:r>
              <a:rPr lang="ru-RU" altLang="ko-KR" sz="1800" dirty="0" err="1"/>
              <a:t>епохата</a:t>
            </a:r>
            <a:r>
              <a:rPr lang="ru-RU" altLang="ko-KR" sz="1800" dirty="0"/>
              <a:t> на </a:t>
            </a:r>
            <a:r>
              <a:rPr lang="ru-RU" altLang="ko-KR" sz="1800" dirty="0" err="1"/>
              <a:t>откритията</a:t>
            </a:r>
            <a:r>
              <a:rPr lang="ru-RU" altLang="ko-KR" sz="1800" dirty="0"/>
              <a:t> Испания и Португалия </a:t>
            </a:r>
            <a:r>
              <a:rPr lang="ru-RU" altLang="ko-KR" sz="1800" dirty="0" err="1"/>
              <a:t>също</a:t>
            </a:r>
            <a:r>
              <a:rPr lang="ru-RU" altLang="ko-KR" sz="1800" dirty="0"/>
              <a:t> </a:t>
            </a:r>
            <a:r>
              <a:rPr lang="ru-RU" altLang="ko-KR" sz="1800" dirty="0" err="1" smtClean="0"/>
              <a:t>владеят</a:t>
            </a:r>
            <a:r>
              <a:rPr lang="ru-RU" altLang="ko-KR" sz="1800" dirty="0" smtClean="0"/>
              <a:t> </a:t>
            </a:r>
            <a:r>
              <a:rPr lang="ru-RU" altLang="ko-KR" sz="1800" dirty="0" err="1"/>
              <a:t>морето</a:t>
            </a:r>
            <a:r>
              <a:rPr lang="ru-RU" altLang="ko-KR" sz="1800" dirty="0"/>
              <a:t> и </a:t>
            </a:r>
            <a:r>
              <a:rPr lang="ru-RU" altLang="ko-KR" sz="1800" dirty="0" err="1"/>
              <a:t>създават</a:t>
            </a:r>
            <a:r>
              <a:rPr lang="ru-RU" altLang="ko-KR" sz="1800" dirty="0"/>
              <a:t> колонии </a:t>
            </a:r>
            <a:r>
              <a:rPr lang="ru-RU" altLang="ko-KR" sz="1800" dirty="0" err="1" smtClean="0"/>
              <a:t>отвъд</a:t>
            </a:r>
            <a:r>
              <a:rPr lang="ru-RU" altLang="ko-KR" sz="1800" dirty="0" smtClean="0"/>
              <a:t> </a:t>
            </a:r>
            <a:r>
              <a:rPr lang="ru-RU" altLang="ko-KR" sz="1800" dirty="0" err="1"/>
              <a:t>морето</a:t>
            </a:r>
            <a:r>
              <a:rPr lang="ru-RU" altLang="ko-KR" sz="1800" dirty="0"/>
              <a:t>. </a:t>
            </a:r>
            <a:r>
              <a:rPr lang="ru-RU" altLang="ko-KR" sz="1800" dirty="0" err="1"/>
              <a:t>Западните</a:t>
            </a:r>
            <a:r>
              <a:rPr lang="ru-RU" altLang="ko-KR" sz="1800" dirty="0"/>
              <a:t> империи се </a:t>
            </a:r>
            <a:r>
              <a:rPr lang="ru-RU" altLang="ko-KR" sz="1800" dirty="0" err="1"/>
              <a:t>появяват</a:t>
            </a:r>
            <a:r>
              <a:rPr lang="ru-RU" altLang="ko-KR" sz="1800" dirty="0"/>
              <a:t> в </a:t>
            </a:r>
            <a:r>
              <a:rPr lang="ru-RU" altLang="ko-KR" sz="1800" dirty="0" err="1"/>
              <a:t>световната</a:t>
            </a:r>
            <a:r>
              <a:rPr lang="ru-RU" altLang="ko-KR" sz="1800" dirty="0"/>
              <a:t> история, </a:t>
            </a:r>
            <a:r>
              <a:rPr lang="ru-RU" altLang="ko-KR" sz="1800" dirty="0" err="1"/>
              <a:t>тъй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като</a:t>
            </a:r>
            <a:r>
              <a:rPr lang="ru-RU" altLang="ko-KR" sz="1800" dirty="0"/>
              <a:t> те </a:t>
            </a:r>
            <a:r>
              <a:rPr lang="ru-RU" altLang="ko-KR" sz="1800" dirty="0" err="1" smtClean="0"/>
              <a:t>доминират</a:t>
            </a:r>
            <a:r>
              <a:rPr lang="ru-RU" altLang="ko-KR" sz="1800" dirty="0" smtClean="0"/>
              <a:t> </a:t>
            </a:r>
            <a:r>
              <a:rPr lang="ru-RU" altLang="ko-KR" sz="1800" dirty="0" err="1"/>
              <a:t>моретата</a:t>
            </a:r>
            <a:r>
              <a:rPr lang="ru-RU" altLang="ko-KR" sz="1800" dirty="0"/>
              <a:t> и </a:t>
            </a:r>
            <a:r>
              <a:rPr lang="ru-RU" altLang="ko-KR" sz="1800" dirty="0" err="1"/>
              <a:t>създават</a:t>
            </a:r>
            <a:r>
              <a:rPr lang="ru-RU" altLang="ko-KR" sz="1800" dirty="0"/>
              <a:t> </a:t>
            </a:r>
            <a:r>
              <a:rPr lang="ru-RU" altLang="ko-KR" sz="1800" dirty="0" smtClean="0"/>
              <a:t>колонии </a:t>
            </a:r>
            <a:r>
              <a:rPr lang="ru-RU" altLang="ko-KR" sz="1800" dirty="0" err="1" smtClean="0"/>
              <a:t>предимно</a:t>
            </a:r>
            <a:r>
              <a:rPr lang="ru-RU" altLang="ko-KR" sz="1800" dirty="0" smtClean="0"/>
              <a:t> </a:t>
            </a:r>
            <a:r>
              <a:rPr lang="ru-RU" altLang="ko-KR" sz="1800" dirty="0"/>
              <a:t>на </a:t>
            </a:r>
            <a:r>
              <a:rPr lang="ru-RU" altLang="ko-KR" sz="1800" dirty="0" err="1"/>
              <a:t>Изток</a:t>
            </a:r>
            <a:r>
              <a:rPr lang="ru-RU" altLang="ko-KR" sz="1800" dirty="0"/>
              <a:t>. По </a:t>
            </a:r>
            <a:r>
              <a:rPr lang="ru-RU" altLang="ko-KR" sz="1800" dirty="0" err="1"/>
              <a:t>времето</a:t>
            </a:r>
            <a:r>
              <a:rPr lang="ru-RU" altLang="ko-KR" sz="1800" dirty="0"/>
              <a:t> на </a:t>
            </a:r>
            <a:r>
              <a:rPr lang="ru-RU" altLang="ko-KR" sz="1800" dirty="0" err="1"/>
              <a:t>прехода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към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новото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време</a:t>
            </a:r>
            <a:r>
              <a:rPr lang="ru-RU" altLang="ko-KR" sz="1800" dirty="0"/>
              <a:t> Япония </a:t>
            </a:r>
            <a:r>
              <a:rPr lang="ru-RU" altLang="ko-KR" sz="1800" dirty="0" err="1"/>
              <a:t>също</a:t>
            </a:r>
            <a:r>
              <a:rPr lang="ru-RU" altLang="ko-KR" sz="1800" dirty="0"/>
              <a:t> се </a:t>
            </a:r>
            <a:r>
              <a:rPr lang="ru-RU" altLang="ko-KR" sz="1800" dirty="0" err="1"/>
              <a:t>възползва</a:t>
            </a:r>
            <a:r>
              <a:rPr lang="ru-RU" altLang="ko-KR" sz="1800" dirty="0"/>
              <a:t> от </a:t>
            </a:r>
            <a:r>
              <a:rPr lang="ru-RU" altLang="ko-KR" sz="1800" dirty="0" err="1"/>
              <a:t>морето</a:t>
            </a:r>
            <a:r>
              <a:rPr lang="ru-RU" altLang="ko-KR" sz="1800" dirty="0"/>
              <a:t>, за да </a:t>
            </a:r>
            <a:r>
              <a:rPr lang="ru-RU" altLang="ko-KR" sz="1800" dirty="0" err="1"/>
              <a:t>тръгне</a:t>
            </a:r>
            <a:r>
              <a:rPr lang="ru-RU" altLang="ko-KR" sz="1800" dirty="0"/>
              <a:t> по </a:t>
            </a:r>
            <a:r>
              <a:rPr lang="ru-RU" altLang="ko-KR" sz="1800" dirty="0" err="1" smtClean="0"/>
              <a:t>пътя</a:t>
            </a:r>
            <a:r>
              <a:rPr lang="ru-RU" altLang="ko-KR" sz="1800" dirty="0" smtClean="0"/>
              <a:t> за </a:t>
            </a:r>
            <a:r>
              <a:rPr lang="ru-RU" altLang="ko-KR" sz="1800" dirty="0" err="1" smtClean="0"/>
              <a:t>изграждане</a:t>
            </a:r>
            <a:r>
              <a:rPr lang="ru-RU" altLang="ko-KR" sz="1800" dirty="0" smtClean="0"/>
              <a:t> на </a:t>
            </a:r>
            <a:r>
              <a:rPr lang="ru-RU" altLang="ko-KR" sz="1800" dirty="0"/>
              <a:t>империя. </a:t>
            </a:r>
            <a:r>
              <a:rPr lang="ru-RU" altLang="ko-KR" sz="1800" dirty="0" err="1"/>
              <a:t>Корейският</a:t>
            </a:r>
            <a:r>
              <a:rPr lang="ru-RU" altLang="ko-KR" sz="1800" dirty="0"/>
              <a:t> полуостров, </a:t>
            </a:r>
            <a:r>
              <a:rPr lang="ru-RU" altLang="ko-KR" sz="1800" dirty="0" err="1"/>
              <a:t>който</a:t>
            </a:r>
            <a:r>
              <a:rPr lang="ru-RU" altLang="ko-KR" sz="1800" dirty="0"/>
              <a:t> е </a:t>
            </a:r>
            <a:r>
              <a:rPr lang="ru-RU" altLang="ko-KR" sz="1800" dirty="0" err="1"/>
              <a:t>заобиколен</a:t>
            </a:r>
            <a:r>
              <a:rPr lang="ru-RU" altLang="ko-KR" sz="1800" dirty="0"/>
              <a:t> от море от три </a:t>
            </a:r>
            <a:r>
              <a:rPr lang="ru-RU" altLang="ko-KR" sz="1800" dirty="0" err="1"/>
              <a:t>страни</a:t>
            </a:r>
            <a:r>
              <a:rPr lang="ru-RU" altLang="ko-KR" sz="1800" dirty="0"/>
              <a:t>, </a:t>
            </a:r>
            <a:r>
              <a:rPr lang="ru-RU" altLang="ko-KR" sz="1800" dirty="0" err="1"/>
              <a:t>също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има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дълбока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връзка</a:t>
            </a:r>
            <a:r>
              <a:rPr lang="ru-RU" altLang="ko-KR" sz="1800" dirty="0"/>
              <a:t> с </a:t>
            </a:r>
            <a:r>
              <a:rPr lang="ru-RU" altLang="ko-KR" sz="1800" dirty="0" err="1" smtClean="0"/>
              <a:t>морето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още</a:t>
            </a:r>
            <a:r>
              <a:rPr lang="ru-RU" altLang="ko-KR" sz="1800" dirty="0" smtClean="0"/>
              <a:t> </a:t>
            </a:r>
            <a:r>
              <a:rPr lang="ru-RU" altLang="ko-KR" sz="1800" dirty="0"/>
              <a:t>от древни времена. </a:t>
            </a:r>
            <a:r>
              <a:rPr lang="ru-RU" altLang="ko-KR" sz="1800" dirty="0" smtClean="0"/>
              <a:t>Той се </a:t>
            </a:r>
            <a:r>
              <a:rPr lang="ru-RU" altLang="ko-KR" sz="1800" dirty="0" err="1" smtClean="0"/>
              <a:t>намира</a:t>
            </a:r>
            <a:r>
              <a:rPr lang="ru-RU" altLang="ko-KR" sz="1800" dirty="0" smtClean="0"/>
              <a:t> на </a:t>
            </a:r>
            <a:r>
              <a:rPr lang="ru-RU" altLang="ko-KR" sz="1800" dirty="0" err="1" smtClean="0"/>
              <a:t>пресечната</a:t>
            </a:r>
            <a:r>
              <a:rPr lang="ru-RU" altLang="ko-KR" sz="1800" dirty="0" smtClean="0"/>
              <a:t> точка на движение на </a:t>
            </a:r>
            <a:r>
              <a:rPr lang="ru-RU" altLang="ko-KR" sz="1800" dirty="0" err="1" smtClean="0"/>
              <a:t>морските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култури</a:t>
            </a:r>
            <a:r>
              <a:rPr lang="ru-RU" altLang="ko-KR" sz="1800" dirty="0" smtClean="0"/>
              <a:t>. </a:t>
            </a:r>
            <a:r>
              <a:rPr lang="ru-RU" altLang="ko-KR" sz="1800" dirty="0" err="1" smtClean="0"/>
              <a:t>Древните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корейски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държави</a:t>
            </a:r>
            <a:r>
              <a:rPr lang="ru-RU" altLang="ko-KR" sz="1800" dirty="0" smtClean="0"/>
              <a:t>  </a:t>
            </a:r>
            <a:r>
              <a:rPr lang="ru-RU" altLang="ko-KR" sz="1800" dirty="0" err="1" smtClean="0"/>
              <a:t>Когурьо</a:t>
            </a:r>
            <a:r>
              <a:rPr lang="ru-RU" altLang="ko-KR" sz="1800" dirty="0" smtClean="0"/>
              <a:t>, </a:t>
            </a:r>
            <a:r>
              <a:rPr lang="ru-RU" altLang="ko-KR" sz="1800" dirty="0" err="1" smtClean="0"/>
              <a:t>Пекче</a:t>
            </a:r>
            <a:r>
              <a:rPr lang="ru-RU" altLang="ko-KR" sz="1800" dirty="0" smtClean="0"/>
              <a:t>, Шила и Кая</a:t>
            </a:r>
            <a:r>
              <a:rPr lang="en-US" altLang="ko-KR" sz="1800" dirty="0" smtClean="0"/>
              <a:t> </a:t>
            </a:r>
            <a:r>
              <a:rPr lang="bg-BG" altLang="ko-KR" sz="1800" dirty="0" smtClean="0"/>
              <a:t>до 7 в.</a:t>
            </a:r>
            <a:r>
              <a:rPr lang="ru-RU" altLang="ko-KR" sz="1800" dirty="0" smtClean="0"/>
              <a:t> </a:t>
            </a:r>
            <a:r>
              <a:rPr lang="bg-BG" altLang="ko-KR" sz="1800" dirty="0" err="1"/>
              <a:t>н</a:t>
            </a:r>
            <a:r>
              <a:rPr lang="ru-RU" altLang="ko-KR" sz="1800" dirty="0" err="1" smtClean="0"/>
              <a:t>апредват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към</a:t>
            </a:r>
            <a:r>
              <a:rPr lang="ru-RU" altLang="ko-KR" sz="1800" dirty="0" smtClean="0"/>
              <a:t>  </a:t>
            </a:r>
            <a:r>
              <a:rPr lang="ru-RU" altLang="ko-KR" sz="1800" dirty="0" err="1"/>
              <a:t>японския</a:t>
            </a:r>
            <a:r>
              <a:rPr lang="ru-RU" altLang="ko-KR" sz="1800" dirty="0"/>
              <a:t> </a:t>
            </a:r>
            <a:r>
              <a:rPr lang="ru-RU" altLang="ko-KR" sz="1800" dirty="0" smtClean="0"/>
              <a:t>архипелаг. </a:t>
            </a:r>
            <a:r>
              <a:rPr lang="ru-RU" altLang="ko-KR" sz="1800" dirty="0" err="1" smtClean="0"/>
              <a:t>Кралица</a:t>
            </a:r>
            <a:r>
              <a:rPr lang="ru-RU" altLang="ko-KR" sz="1800" dirty="0" smtClean="0"/>
              <a:t> Хо от </a:t>
            </a:r>
            <a:r>
              <a:rPr lang="ru-RU" altLang="ko-KR" sz="1800" dirty="0" err="1" smtClean="0"/>
              <a:t>Карак</a:t>
            </a:r>
            <a:r>
              <a:rPr lang="ru-RU" altLang="ko-KR" sz="1800" dirty="0" smtClean="0"/>
              <a:t> е </a:t>
            </a:r>
            <a:r>
              <a:rPr lang="ru-RU" altLang="ko-KR" sz="1800" dirty="0" err="1" smtClean="0"/>
              <a:t>външна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личност</a:t>
            </a:r>
            <a:r>
              <a:rPr lang="ru-RU" altLang="ko-KR" sz="1800" dirty="0" smtClean="0"/>
              <a:t>, </a:t>
            </a:r>
            <a:r>
              <a:rPr lang="ru-RU" altLang="ko-KR" sz="1800" dirty="0" err="1" smtClean="0"/>
              <a:t>която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влиза</a:t>
            </a:r>
            <a:r>
              <a:rPr lang="ru-RU" altLang="ko-KR" sz="1800" dirty="0" smtClean="0"/>
              <a:t> </a:t>
            </a:r>
            <a:r>
              <a:rPr lang="ru-RU" altLang="ko-KR" sz="1800" dirty="0"/>
              <a:t>в </a:t>
            </a:r>
            <a:r>
              <a:rPr lang="ru-RU" altLang="ko-KR" sz="1800" dirty="0" err="1"/>
              <a:t>Корейския</a:t>
            </a:r>
            <a:r>
              <a:rPr lang="ru-RU" altLang="ko-KR" sz="1800" dirty="0"/>
              <a:t> полуостров от </a:t>
            </a:r>
            <a:r>
              <a:rPr lang="ru-RU" altLang="ko-KR" sz="1800" dirty="0" err="1"/>
              <a:t>морето</a:t>
            </a:r>
            <a:r>
              <a:rPr lang="ru-RU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5367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577483"/>
          </a:xfrm>
        </p:spPr>
        <p:txBody>
          <a:bodyPr>
            <a:normAutofit fontScale="47500" lnSpcReduction="20000"/>
          </a:bodyPr>
          <a:lstStyle/>
          <a:p>
            <a:pPr algn="just" fontAlgn="base">
              <a:lnSpc>
                <a:spcPct val="170000"/>
              </a:lnSpc>
            </a:pPr>
            <a:r>
              <a:rPr lang="bg-BG" altLang="ko-KR" dirty="0" smtClean="0"/>
              <a:t>Отчитат се и неочаквани </a:t>
            </a:r>
            <a:r>
              <a:rPr lang="bg-BG" altLang="ko-KR" dirty="0"/>
              <a:t>посещения от </a:t>
            </a:r>
            <a:r>
              <a:rPr lang="bg-BG" altLang="ko-KR" dirty="0" smtClean="0"/>
              <a:t>чужди лица. </a:t>
            </a:r>
            <a:r>
              <a:rPr lang="bg-BG" altLang="ko-KR" dirty="0"/>
              <a:t>Това </a:t>
            </a:r>
            <a:r>
              <a:rPr lang="bg-BG" altLang="ko-KR" dirty="0" smtClean="0"/>
              <a:t>са </a:t>
            </a:r>
            <a:r>
              <a:rPr lang="bg-BG" altLang="ko-KR" dirty="0"/>
              <a:t>предимно </a:t>
            </a:r>
            <a:r>
              <a:rPr lang="bg-BG" altLang="ko-KR" dirty="0" smtClean="0"/>
              <a:t>случаи, </a:t>
            </a:r>
            <a:r>
              <a:rPr lang="bg-BG" altLang="ko-KR" dirty="0"/>
              <a:t>когато те </a:t>
            </a:r>
            <a:r>
              <a:rPr lang="bg-BG" altLang="ko-KR" dirty="0" smtClean="0"/>
              <a:t>пристигат на Корейския </a:t>
            </a:r>
            <a:r>
              <a:rPr lang="bg-BG" altLang="ko-KR" dirty="0"/>
              <a:t>полуостров </a:t>
            </a:r>
            <a:r>
              <a:rPr lang="bg-BG" altLang="ko-KR" dirty="0" smtClean="0"/>
              <a:t>след като са се загубили. Загубването е нежелано пътуване до </a:t>
            </a:r>
            <a:r>
              <a:rPr lang="bg-BG" altLang="ko-KR" dirty="0"/>
              <a:t>непознат </a:t>
            </a:r>
            <a:r>
              <a:rPr lang="bg-BG" altLang="ko-KR" dirty="0" smtClean="0"/>
              <a:t>свят. Записките за страната, в която някой е пристигнал след това изгубване, оказват </a:t>
            </a:r>
            <a:r>
              <a:rPr lang="bg-BG" altLang="ko-KR" dirty="0"/>
              <a:t>голямо влияние върху взаимното </a:t>
            </a:r>
            <a:r>
              <a:rPr lang="bg-BG" altLang="ko-KR" dirty="0" smtClean="0"/>
              <a:t>разпознаване на държавите. </a:t>
            </a:r>
            <a:r>
              <a:rPr lang="bg-BG" altLang="ko-KR" dirty="0"/>
              <a:t>Такъв </a:t>
            </a:r>
            <a:r>
              <a:rPr lang="bg-BG" altLang="ko-KR" dirty="0" smtClean="0"/>
              <a:t>е </a:t>
            </a:r>
            <a:r>
              <a:rPr lang="bg-BG" altLang="ko-KR" dirty="0" smtClean="0"/>
              <a:t>случаят с холандеца </a:t>
            </a:r>
            <a:r>
              <a:rPr lang="bg-BG" altLang="ko-KR" dirty="0" err="1"/>
              <a:t>Хамел</a:t>
            </a:r>
            <a:r>
              <a:rPr lang="bg-BG" altLang="ko-KR" dirty="0"/>
              <a:t>. След завръщането си в </a:t>
            </a:r>
            <a:r>
              <a:rPr lang="bg-BG" altLang="ko-KR" dirty="0" smtClean="0"/>
              <a:t>Холандия, </a:t>
            </a:r>
            <a:r>
              <a:rPr lang="bg-BG" altLang="ko-KR" dirty="0" err="1"/>
              <a:t>Хамел</a:t>
            </a:r>
            <a:r>
              <a:rPr lang="bg-BG" altLang="ko-KR" dirty="0"/>
              <a:t> прави </a:t>
            </a:r>
            <a:r>
              <a:rPr lang="bg-BG" altLang="ko-KR" dirty="0" err="1" smtClean="0"/>
              <a:t>Чосон</a:t>
            </a:r>
            <a:r>
              <a:rPr lang="bg-BG" altLang="ko-KR" dirty="0" smtClean="0"/>
              <a:t> известен </a:t>
            </a:r>
            <a:r>
              <a:rPr lang="bg-BG" altLang="ko-KR" dirty="0"/>
              <a:t>на </a:t>
            </a:r>
            <a:r>
              <a:rPr lang="bg-BG" altLang="ko-KR" dirty="0" smtClean="0"/>
              <a:t>Запад, Неговата книга &lt;</a:t>
            </a:r>
            <a:r>
              <a:rPr lang="bg-BG" altLang="ko-KR" dirty="0"/>
              <a:t>Пътешествията на </a:t>
            </a:r>
            <a:r>
              <a:rPr lang="bg-BG" altLang="ko-KR" dirty="0" err="1"/>
              <a:t>Хамел</a:t>
            </a:r>
            <a:r>
              <a:rPr lang="bg-BG" altLang="ko-KR" dirty="0"/>
              <a:t>&gt; оказват голямо влияние върху възприемането на западняците за </a:t>
            </a:r>
            <a:r>
              <a:rPr lang="bg-BG" altLang="ko-KR" dirty="0" err="1"/>
              <a:t>Чосон</a:t>
            </a:r>
            <a:r>
              <a:rPr lang="bg-BG" altLang="ko-KR" dirty="0" smtClean="0"/>
              <a:t>.. </a:t>
            </a:r>
          </a:p>
          <a:p>
            <a:pPr algn="just" fontAlgn="base">
              <a:lnSpc>
                <a:spcPct val="170000"/>
              </a:lnSpc>
            </a:pPr>
            <a:r>
              <a:rPr lang="bg-BG" altLang="ko-KR" dirty="0" smtClean="0"/>
              <a:t>Когато </a:t>
            </a:r>
            <a:r>
              <a:rPr lang="bg-BG" altLang="ko-KR" dirty="0"/>
              <a:t>Корейският полуостров превзема океана, той </a:t>
            </a:r>
            <a:r>
              <a:rPr lang="bg-BG" altLang="ko-KR" dirty="0" smtClean="0"/>
              <a:t>придобива </a:t>
            </a:r>
            <a:r>
              <a:rPr lang="bg-BG" altLang="ko-KR" dirty="0"/>
              <a:t>власт </a:t>
            </a:r>
            <a:r>
              <a:rPr lang="bg-BG" altLang="ko-KR" dirty="0" smtClean="0"/>
              <a:t>и има активен обмен с чужди култури. Такъв е случаят </a:t>
            </a:r>
            <a:r>
              <a:rPr lang="bg-BG" altLang="ko-KR" dirty="0"/>
              <a:t>с генерал </a:t>
            </a:r>
            <a:r>
              <a:rPr lang="bg-BG" altLang="ko-KR" dirty="0" err="1" smtClean="0"/>
              <a:t>Чанг</a:t>
            </a:r>
            <a:r>
              <a:rPr lang="bg-BG" altLang="ko-KR" dirty="0" smtClean="0"/>
              <a:t> </a:t>
            </a:r>
            <a:r>
              <a:rPr lang="bg-BG" altLang="ko-KR" dirty="0" err="1" smtClean="0"/>
              <a:t>Пого</a:t>
            </a:r>
            <a:r>
              <a:rPr lang="bg-BG" altLang="ko-KR" dirty="0" smtClean="0"/>
              <a:t> </a:t>
            </a:r>
            <a:r>
              <a:rPr lang="bg-BG" altLang="ko-KR" dirty="0"/>
              <a:t>(</a:t>
            </a:r>
            <a:r>
              <a:rPr lang="ko-KR" altLang="en-US" dirty="0"/>
              <a:t>張保皐</a:t>
            </a:r>
            <a:r>
              <a:rPr lang="en-US" altLang="ko-KR" dirty="0" smtClean="0"/>
              <a:t>,</a:t>
            </a:r>
            <a:r>
              <a:rPr lang="bg-BG" altLang="ko-KR" dirty="0" smtClean="0"/>
              <a:t> 9 в.) </a:t>
            </a:r>
            <a:r>
              <a:rPr lang="bg-BG" altLang="ko-KR" dirty="0"/>
              <a:t>от </a:t>
            </a:r>
            <a:r>
              <a:rPr lang="bg-BG" altLang="ko-KR" dirty="0" smtClean="0"/>
              <a:t>династия </a:t>
            </a:r>
            <a:r>
              <a:rPr lang="bg-BG" altLang="ko-KR" dirty="0"/>
              <a:t>Шила, а </a:t>
            </a:r>
            <a:r>
              <a:rPr lang="bg-BG" altLang="ko-KR" dirty="0" smtClean="0"/>
              <a:t>по време на </a:t>
            </a:r>
            <a:r>
              <a:rPr lang="bg-BG" altLang="ko-KR" dirty="0" err="1" smtClean="0"/>
              <a:t>Корьо</a:t>
            </a:r>
            <a:r>
              <a:rPr lang="bg-BG" altLang="ko-KR" dirty="0" smtClean="0"/>
              <a:t> </a:t>
            </a:r>
            <a:r>
              <a:rPr lang="bg-BG" altLang="ko-KR" dirty="0"/>
              <a:t>(</a:t>
            </a:r>
            <a:r>
              <a:rPr lang="ko-KR" altLang="en-US" dirty="0"/>
              <a:t>高麗</a:t>
            </a:r>
            <a:r>
              <a:rPr lang="en-US" altLang="ko-KR" dirty="0"/>
              <a:t>) </a:t>
            </a:r>
            <a:r>
              <a:rPr lang="bg-BG" altLang="ko-KR" dirty="0"/>
              <a:t>западната култура </a:t>
            </a:r>
            <a:r>
              <a:rPr lang="bg-BG" altLang="ko-KR" dirty="0" smtClean="0"/>
              <a:t>преминава в страната </a:t>
            </a:r>
            <a:r>
              <a:rPr lang="bg-BG" altLang="ko-KR" dirty="0"/>
              <a:t>и </a:t>
            </a:r>
            <a:r>
              <a:rPr lang="bg-BG" altLang="ko-KR" dirty="0" smtClean="0"/>
              <a:t>западняци често посещават </a:t>
            </a:r>
            <a:r>
              <a:rPr lang="bg-BG" altLang="ko-KR" dirty="0" err="1" smtClean="0"/>
              <a:t>Кесон</a:t>
            </a:r>
            <a:r>
              <a:rPr lang="bg-BG" altLang="ko-KR" dirty="0" smtClean="0"/>
              <a:t>, столицата </a:t>
            </a:r>
            <a:r>
              <a:rPr lang="bg-BG" altLang="ko-KR" dirty="0"/>
              <a:t>на </a:t>
            </a:r>
            <a:r>
              <a:rPr lang="bg-BG" altLang="ko-KR" dirty="0" err="1"/>
              <a:t>Корьо</a:t>
            </a:r>
            <a:r>
              <a:rPr lang="bg-BG" altLang="ko-KR" dirty="0"/>
              <a:t>. </a:t>
            </a:r>
            <a:r>
              <a:rPr lang="bg-BG" altLang="ko-KR" dirty="0" smtClean="0"/>
              <a:t>Но по време на </a:t>
            </a:r>
            <a:r>
              <a:rPr lang="bg-BG" altLang="ko-KR" dirty="0" err="1" smtClean="0"/>
              <a:t>Чосон</a:t>
            </a:r>
            <a:r>
              <a:rPr lang="bg-BG" altLang="ko-KR" dirty="0" smtClean="0"/>
              <a:t>, страната, </a:t>
            </a:r>
            <a:r>
              <a:rPr lang="bg-BG" altLang="ko-KR" dirty="0"/>
              <a:t>заедно с китайските династии Мин и </a:t>
            </a:r>
            <a:r>
              <a:rPr lang="bg-BG" altLang="ko-KR" dirty="0" err="1"/>
              <a:t>Цин</a:t>
            </a:r>
            <a:r>
              <a:rPr lang="bg-BG" altLang="ko-KR" dirty="0"/>
              <a:t>, прилагат политика на </a:t>
            </a:r>
            <a:r>
              <a:rPr lang="bg-BG" altLang="ko-KR" dirty="0" smtClean="0"/>
              <a:t>блокиране на морските пътища и пренебрегват </a:t>
            </a:r>
            <a:r>
              <a:rPr lang="bg-BG" altLang="ko-KR" dirty="0"/>
              <a:t>морето. В резултат на това </a:t>
            </a:r>
            <a:r>
              <a:rPr lang="bg-BG" altLang="ko-KR" dirty="0" err="1" smtClean="0"/>
              <a:t>Чосон</a:t>
            </a:r>
            <a:r>
              <a:rPr lang="bg-BG" altLang="ko-KR" dirty="0" smtClean="0"/>
              <a:t> остава встрани от влиянието на западните сили от морето и в крайна сметка губи своя суверенитет.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130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ko-KR" sz="2800" b="1" dirty="0"/>
              <a:t> </a:t>
            </a:r>
            <a:r>
              <a:rPr lang="en-US" altLang="ko-KR" sz="2200" b="1" dirty="0"/>
              <a:t>(1) </a:t>
            </a:r>
            <a:r>
              <a:rPr lang="bg-BG" altLang="ko-KR" sz="2200" b="1" dirty="0" smtClean="0"/>
              <a:t>Стъпки към света – граждани на света в търсене на нови цивилизации</a:t>
            </a:r>
            <a:endParaRPr lang="ko-KR" altLang="en-US" sz="2200" dirty="0" smtClean="0"/>
          </a:p>
          <a:p>
            <a:pPr algn="just" fontAlgn="base">
              <a:lnSpc>
                <a:spcPct val="150000"/>
              </a:lnSpc>
            </a:pPr>
            <a:r>
              <a:rPr lang="bg-BG" altLang="ko-KR" sz="1900" dirty="0" err="1" smtClean="0"/>
              <a:t>Хьечо</a:t>
            </a:r>
            <a:r>
              <a:rPr lang="bg-BG" altLang="ko-KR" sz="1900" dirty="0" smtClean="0"/>
              <a:t> (</a:t>
            </a:r>
            <a:r>
              <a:rPr lang="ko-KR" altLang="en-US" sz="1900" dirty="0" smtClean="0"/>
              <a:t>혜초</a:t>
            </a:r>
            <a:r>
              <a:rPr lang="en-US" altLang="ko-KR" sz="1900" dirty="0" smtClean="0"/>
              <a:t>(</a:t>
            </a:r>
            <a:r>
              <a:rPr lang="ko-KR" altLang="en-US" sz="1900" dirty="0" smtClean="0"/>
              <a:t>慧超</a:t>
            </a:r>
            <a:r>
              <a:rPr lang="en-US" altLang="ko-KR" sz="1900" dirty="0" smtClean="0"/>
              <a:t>, 704~787)</a:t>
            </a:r>
            <a:r>
              <a:rPr lang="bg-BG" altLang="ko-KR" sz="1900" dirty="0"/>
              <a:t> </a:t>
            </a:r>
            <a:r>
              <a:rPr lang="bg-BG" altLang="ko-KR" sz="1900" dirty="0" smtClean="0"/>
              <a:t>написва</a:t>
            </a:r>
            <a:r>
              <a:rPr lang="ko-KR" altLang="en-US" sz="1900" dirty="0" smtClean="0"/>
              <a:t> </a:t>
            </a:r>
            <a:r>
              <a:rPr lang="en-US" altLang="ko-KR" sz="1900" dirty="0" smtClean="0"/>
              <a:t>『</a:t>
            </a:r>
            <a:r>
              <a:rPr lang="ko-KR" altLang="en-US" sz="1900" dirty="0" smtClean="0"/>
              <a:t>왕오천축국전</a:t>
            </a:r>
            <a:r>
              <a:rPr lang="en-US" altLang="ko-KR" sz="1900" dirty="0" smtClean="0"/>
              <a:t>(</a:t>
            </a:r>
            <a:r>
              <a:rPr lang="ko-KR" altLang="en-US" sz="1900" dirty="0" smtClean="0"/>
              <a:t>往五天竺國傳</a:t>
            </a:r>
            <a:r>
              <a:rPr lang="en-US" altLang="ko-KR" sz="1900" dirty="0" smtClean="0"/>
              <a:t>)』</a:t>
            </a:r>
            <a:r>
              <a:rPr lang="bg-BG" altLang="ko-KR" sz="1900" dirty="0" smtClean="0"/>
              <a:t>, което е пътепис за пътуване по света. Това е един от най-старите пътеписи, който описва западната и арабската култура. </a:t>
            </a:r>
            <a:r>
              <a:rPr lang="bg-BG" altLang="ko-KR" sz="1900" dirty="0" err="1" smtClean="0"/>
              <a:t>Хьечо</a:t>
            </a:r>
            <a:r>
              <a:rPr lang="bg-BG" altLang="ko-KR" sz="1900" dirty="0" smtClean="0"/>
              <a:t> пътува до будистки и мюсюлмански арабски страни. Пътеписът му се споменава днес в Сирия и Турция. </a:t>
            </a:r>
            <a:endParaRPr lang="en-US" altLang="ko-KR" sz="1900" dirty="0" smtClean="0"/>
          </a:p>
          <a:p>
            <a:pPr algn="just" fontAlgn="base">
              <a:lnSpc>
                <a:spcPct val="150000"/>
              </a:lnSpc>
            </a:pPr>
            <a:r>
              <a:rPr lang="bg-BG" altLang="ko-KR" sz="1900" dirty="0" smtClean="0"/>
              <a:t>Книгата му за малките държави, които посещава, са днешните арабски държави</a:t>
            </a:r>
            <a:r>
              <a:rPr lang="en-US" altLang="ko-KR" sz="1900" dirty="0" smtClean="0"/>
              <a:t>. </a:t>
            </a:r>
            <a:r>
              <a:rPr lang="bg-BG" altLang="ko-KR" sz="1900" dirty="0" err="1" smtClean="0"/>
              <a:t>Хьечо</a:t>
            </a:r>
            <a:r>
              <a:rPr lang="bg-BG" altLang="ko-KR" sz="1900" dirty="0" smtClean="0"/>
              <a:t> поема по стария път за Индия да стигне до Буда и стига до арабските държави, които са нова цивилизация. </a:t>
            </a:r>
            <a:r>
              <a:rPr lang="bg-BG" altLang="ko-KR" sz="1900" dirty="0" err="1" smtClean="0"/>
              <a:t>Хьечо</a:t>
            </a:r>
            <a:r>
              <a:rPr lang="bg-BG" altLang="ko-KR" sz="1900" dirty="0" smtClean="0"/>
              <a:t> подробно описва техните имена, политически отношения и тогавашното им положение, както и военната им мощ. </a:t>
            </a:r>
            <a:r>
              <a:rPr lang="bg-BG" altLang="ko-KR" sz="1900" dirty="0" smtClean="0"/>
              <a:t>Разказва за </a:t>
            </a:r>
            <a:r>
              <a:rPr lang="bg-BG" altLang="ko-KR" sz="1900" dirty="0" smtClean="0"/>
              <a:t>продуктите им и специфични обичаи, без да ги осъжда. </a:t>
            </a:r>
          </a:p>
          <a:p>
            <a:pPr algn="just" fontAlgn="base">
              <a:lnSpc>
                <a:spcPct val="150000"/>
              </a:lnSpc>
            </a:pPr>
            <a:r>
              <a:rPr lang="bg-BG" altLang="ko-KR" sz="1900" dirty="0"/>
              <a:t>Това, на което </a:t>
            </a:r>
            <a:r>
              <a:rPr lang="bg-BG" altLang="ko-KR" sz="1900" dirty="0" err="1" smtClean="0"/>
              <a:t>Хьечо</a:t>
            </a:r>
            <a:r>
              <a:rPr lang="bg-BG" altLang="ko-KR" sz="1900" dirty="0" smtClean="0"/>
              <a:t> обръща </a:t>
            </a:r>
            <a:r>
              <a:rPr lang="bg-BG" altLang="ko-KR" sz="1900" dirty="0"/>
              <a:t>внимание, </a:t>
            </a:r>
            <a:r>
              <a:rPr lang="bg-BG" altLang="ko-KR" sz="1900" dirty="0" smtClean="0"/>
              <a:t>са </a:t>
            </a:r>
            <a:r>
              <a:rPr lang="bg-BG" altLang="ko-KR" sz="1900" dirty="0"/>
              <a:t>продуктите и обичаите, които </a:t>
            </a:r>
            <a:r>
              <a:rPr lang="bg-BG" altLang="ko-KR" sz="1900" dirty="0" smtClean="0"/>
              <a:t>не се срещат в </a:t>
            </a:r>
            <a:r>
              <a:rPr lang="bg-BG" altLang="ko-KR" sz="1900" dirty="0" err="1" smtClean="0"/>
              <a:t>Тански</a:t>
            </a:r>
            <a:r>
              <a:rPr lang="bg-BG" altLang="ko-KR" sz="1900" dirty="0" smtClean="0"/>
              <a:t> Китай и в Шила. </a:t>
            </a:r>
            <a:r>
              <a:rPr lang="bg-BG" altLang="ko-KR" sz="1900" dirty="0" err="1" smtClean="0"/>
              <a:t>Хьечо</a:t>
            </a:r>
            <a:r>
              <a:rPr lang="bg-BG" altLang="ko-KR" sz="1900" dirty="0" smtClean="0"/>
              <a:t> е първият, който нарича Арабския свят </a:t>
            </a:r>
            <a:r>
              <a:rPr lang="bg-BG" altLang="ko-KR" sz="1900" dirty="0" err="1" smtClean="0"/>
              <a:t>Тешик</a:t>
            </a:r>
            <a:r>
              <a:rPr lang="bg-BG" altLang="ko-KR" sz="1900" dirty="0" smtClean="0"/>
              <a:t> </a:t>
            </a:r>
            <a:r>
              <a:rPr lang="en-US" altLang="ko-KR" sz="1900" dirty="0" smtClean="0"/>
              <a:t>(</a:t>
            </a:r>
            <a:r>
              <a:rPr lang="bg-BG" altLang="ko-KR" sz="1900" dirty="0" smtClean="0"/>
              <a:t>Голяма истина, </a:t>
            </a:r>
            <a:r>
              <a:rPr lang="ko-KR" altLang="en-US" sz="1900" dirty="0" smtClean="0"/>
              <a:t>大寔</a:t>
            </a:r>
            <a:r>
              <a:rPr lang="en-US" altLang="ko-KR" sz="1900" dirty="0" smtClean="0"/>
              <a:t>,</a:t>
            </a:r>
            <a:r>
              <a:rPr lang="bg-BG" altLang="ko-KR" sz="1900" dirty="0" smtClean="0"/>
              <a:t> Голяма трапеза</a:t>
            </a:r>
            <a:r>
              <a:rPr lang="en-US" altLang="ko-KR" sz="1900" dirty="0" smtClean="0"/>
              <a:t> </a:t>
            </a:r>
            <a:r>
              <a:rPr lang="ko-KR" altLang="en-US" sz="1900" dirty="0"/>
              <a:t>大食</a:t>
            </a:r>
            <a:r>
              <a:rPr lang="en-US" altLang="ko-KR" sz="1900" dirty="0"/>
              <a:t>). </a:t>
            </a:r>
            <a:r>
              <a:rPr lang="bg-BG" altLang="ko-KR" sz="1900" dirty="0"/>
              <a:t>Тъй като </a:t>
            </a:r>
            <a:r>
              <a:rPr lang="bg-BG" altLang="ko-KR" sz="1900" dirty="0" err="1" smtClean="0"/>
              <a:t>Хьечо</a:t>
            </a:r>
            <a:r>
              <a:rPr lang="bg-BG" altLang="ko-KR" sz="1900" dirty="0" smtClean="0"/>
              <a:t> ярко описва Индия </a:t>
            </a:r>
            <a:r>
              <a:rPr lang="bg-BG" altLang="ko-KR" sz="1900" dirty="0"/>
              <a:t>и Централна Азия през </a:t>
            </a:r>
            <a:r>
              <a:rPr lang="bg-BG" altLang="ko-KR" sz="1900" dirty="0" smtClean="0"/>
              <a:t>8 в, </a:t>
            </a:r>
            <a:r>
              <a:rPr lang="bg-BG" altLang="ko-KR" sz="1900" dirty="0" smtClean="0"/>
              <a:t>неговата творба е монументална </a:t>
            </a:r>
            <a:r>
              <a:rPr lang="bg-BG" altLang="ko-KR" sz="1900" dirty="0"/>
              <a:t>с културно значение. </a:t>
            </a:r>
            <a:r>
              <a:rPr lang="bg-BG" altLang="ko-KR" sz="1900" dirty="0" smtClean="0"/>
              <a:t>Още нещо, </a:t>
            </a:r>
            <a:r>
              <a:rPr lang="bg-BG" altLang="ko-KR" sz="1900" dirty="0"/>
              <a:t>това е важно произведение в историята на обмена между цивилизациите на Изтока и Запада и е литература за пътуване </a:t>
            </a:r>
            <a:r>
              <a:rPr lang="bg-BG" altLang="ko-KR" sz="1900" dirty="0" smtClean="0"/>
              <a:t>по света, </a:t>
            </a:r>
            <a:r>
              <a:rPr lang="bg-BG" altLang="ko-KR" sz="1900" dirty="0"/>
              <a:t>тъй като свързва културата на </a:t>
            </a:r>
            <a:r>
              <a:rPr lang="bg-BG" altLang="ko-KR" sz="1900" dirty="0" smtClean="0"/>
              <a:t>страните под китайска опека и ислямската </a:t>
            </a:r>
            <a:r>
              <a:rPr lang="bg-BG" altLang="ko-KR" sz="1900" dirty="0"/>
              <a:t>култура. В това отношение </a:t>
            </a:r>
            <a:r>
              <a:rPr lang="bg-BG" altLang="ko-KR" sz="1900" dirty="0" err="1" smtClean="0"/>
              <a:t>Хьечо</a:t>
            </a:r>
            <a:r>
              <a:rPr lang="bg-BG" altLang="ko-KR" sz="1900" dirty="0" smtClean="0"/>
              <a:t> е първият кореец гражданин на света и пионер </a:t>
            </a:r>
            <a:r>
              <a:rPr lang="bg-BG" altLang="ko-KR" sz="1900" dirty="0"/>
              <a:t>в създаването на нова цивилизация</a:t>
            </a:r>
            <a:r>
              <a:rPr lang="bg-BG" altLang="ko-KR" sz="1900" dirty="0" smtClean="0"/>
              <a:t>.</a:t>
            </a:r>
            <a:r>
              <a:rPr lang="en-US" altLang="ko-KR" sz="1900" dirty="0" smtClean="0"/>
              <a:t>. </a:t>
            </a:r>
            <a:endParaRPr lang="ko-KR" alt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649491"/>
          </a:xfrm>
        </p:spPr>
        <p:txBody>
          <a:bodyPr>
            <a:normAutofit fontScale="85000" lnSpcReduction="10000"/>
          </a:bodyPr>
          <a:lstStyle/>
          <a:p>
            <a:pPr algn="just" fontAlgn="base">
              <a:lnSpc>
                <a:spcPct val="150000"/>
              </a:lnSpc>
            </a:pPr>
            <a:r>
              <a:rPr lang="ru-RU" altLang="ko-KR" sz="1800" dirty="0" err="1"/>
              <a:t>Още</a:t>
            </a:r>
            <a:r>
              <a:rPr lang="ru-RU" altLang="ko-KR" sz="1800" dirty="0"/>
              <a:t> един </a:t>
            </a:r>
            <a:r>
              <a:rPr lang="ru-RU" altLang="ko-KR" sz="1800" dirty="0" err="1"/>
              <a:t>човек</a:t>
            </a:r>
            <a:r>
              <a:rPr lang="ru-RU" altLang="ko-KR" sz="1800" dirty="0"/>
              <a:t>, </a:t>
            </a:r>
            <a:r>
              <a:rPr lang="ru-RU" altLang="ko-KR" sz="1800" dirty="0" err="1"/>
              <a:t>тръгнал</a:t>
            </a:r>
            <a:r>
              <a:rPr lang="ru-RU" altLang="ko-KR" sz="1800" dirty="0"/>
              <a:t> да </a:t>
            </a:r>
            <a:r>
              <a:rPr lang="ru-RU" altLang="ko-KR" sz="1800" dirty="0" err="1"/>
              <a:t>търси</a:t>
            </a:r>
            <a:r>
              <a:rPr lang="ru-RU" altLang="ko-KR" sz="1800" dirty="0"/>
              <a:t> </a:t>
            </a:r>
            <a:r>
              <a:rPr lang="ru-RU" altLang="ko-KR" sz="1800" dirty="0" err="1" smtClean="0"/>
              <a:t>други</a:t>
            </a:r>
            <a:r>
              <a:rPr lang="ru-RU" altLang="ko-KR" sz="1800" dirty="0" smtClean="0"/>
              <a:t> цивилизации, е Ко </a:t>
            </a:r>
            <a:r>
              <a:rPr lang="ru-RU" altLang="ko-KR" sz="1800" dirty="0" err="1" smtClean="0"/>
              <a:t>Сонджи</a:t>
            </a:r>
            <a:r>
              <a:rPr lang="ru-RU" altLang="ko-KR" sz="1800" dirty="0" smtClean="0"/>
              <a:t> </a:t>
            </a:r>
            <a:r>
              <a:rPr lang="ru-RU" altLang="ko-KR" sz="1800" dirty="0"/>
              <a:t>(</a:t>
            </a:r>
            <a:r>
              <a:rPr lang="ko-KR" altLang="ru-RU" sz="1800" dirty="0"/>
              <a:t>高仙芝</a:t>
            </a:r>
            <a:r>
              <a:rPr lang="ru-RU" altLang="ko-KR" sz="1800" dirty="0"/>
              <a:t>, </a:t>
            </a:r>
            <a:r>
              <a:rPr lang="ru-RU" altLang="ko-KR" sz="1800" dirty="0" smtClean="0"/>
              <a:t>от 8 </a:t>
            </a:r>
            <a:r>
              <a:rPr lang="ru-RU" altLang="ko-KR" sz="1800" dirty="0" smtClean="0"/>
              <a:t>век), генерал </a:t>
            </a:r>
            <a:r>
              <a:rPr lang="ru-RU" altLang="ko-KR" sz="1800" dirty="0"/>
              <a:t>от </a:t>
            </a:r>
            <a:r>
              <a:rPr lang="ru-RU" altLang="ko-KR" sz="1800" dirty="0" smtClean="0"/>
              <a:t>династия </a:t>
            </a:r>
            <a:r>
              <a:rPr lang="ru-RU" altLang="ko-KR" sz="1800" dirty="0" err="1" smtClean="0"/>
              <a:t>Тан</a:t>
            </a:r>
            <a:r>
              <a:rPr lang="en-US" altLang="ko-KR" sz="1800" dirty="0" smtClean="0"/>
              <a:t> </a:t>
            </a:r>
            <a:r>
              <a:rPr lang="bg-BG" altLang="ko-KR" sz="1800" dirty="0" smtClean="0"/>
              <a:t>с </a:t>
            </a:r>
            <a:r>
              <a:rPr lang="bg-BG" altLang="ko-KR" sz="1800" dirty="0" err="1" smtClean="0"/>
              <a:t>когурьоски</a:t>
            </a:r>
            <a:r>
              <a:rPr lang="bg-BG" altLang="ko-KR" sz="1800" dirty="0" smtClean="0"/>
              <a:t> произход</a:t>
            </a:r>
            <a:r>
              <a:rPr lang="ru-RU" altLang="ko-KR" sz="1800" dirty="0" smtClean="0"/>
              <a:t>. Той </a:t>
            </a:r>
            <a:r>
              <a:rPr lang="ru-RU" altLang="ko-KR" sz="1800" dirty="0" err="1" smtClean="0"/>
              <a:t>тръгва</a:t>
            </a:r>
            <a:r>
              <a:rPr lang="ru-RU" altLang="ko-KR" sz="1800" dirty="0" smtClean="0"/>
              <a:t> на </a:t>
            </a:r>
            <a:r>
              <a:rPr lang="ru-RU" altLang="ko-KR" sz="1800" dirty="0" err="1" smtClean="0"/>
              <a:t>експедиция</a:t>
            </a:r>
            <a:r>
              <a:rPr lang="ru-RU" altLang="ko-KR" sz="1800" dirty="0" smtClean="0"/>
              <a:t> </a:t>
            </a:r>
            <a:r>
              <a:rPr lang="ru-RU" altLang="ko-KR" sz="1800" dirty="0"/>
              <a:t>и </a:t>
            </a:r>
            <a:r>
              <a:rPr lang="ru-RU" altLang="ko-KR" sz="1800" dirty="0" smtClean="0"/>
              <a:t>става </a:t>
            </a:r>
            <a:r>
              <a:rPr lang="ru-RU" altLang="ko-KR" sz="1800" dirty="0" err="1" smtClean="0"/>
              <a:t>познат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като</a:t>
            </a:r>
            <a:r>
              <a:rPr lang="ru-RU" altLang="ko-KR" sz="1800" dirty="0" smtClean="0"/>
              <a:t> царя </a:t>
            </a:r>
            <a:r>
              <a:rPr lang="ru-RU" altLang="ko-KR" sz="1800" dirty="0"/>
              <a:t>на </a:t>
            </a:r>
            <a:r>
              <a:rPr lang="ru-RU" altLang="ko-KR" sz="1800" dirty="0" err="1"/>
              <a:t>Пътя</a:t>
            </a:r>
            <a:r>
              <a:rPr lang="ru-RU" altLang="ko-KR" sz="1800" dirty="0"/>
              <a:t> на </a:t>
            </a:r>
            <a:r>
              <a:rPr lang="ru-RU" altLang="ko-KR" sz="1800" dirty="0" err="1"/>
              <a:t>коприната</a:t>
            </a:r>
            <a:r>
              <a:rPr lang="ru-RU" altLang="ko-KR" sz="1800" dirty="0"/>
              <a:t>. </a:t>
            </a:r>
            <a:r>
              <a:rPr lang="ru-RU" altLang="ko-KR" sz="1800" dirty="0" err="1"/>
              <a:t>Въпреки</a:t>
            </a:r>
            <a:r>
              <a:rPr lang="ru-RU" altLang="ko-KR" sz="1800" dirty="0"/>
              <a:t> че не </a:t>
            </a:r>
            <a:r>
              <a:rPr lang="ru-RU" altLang="ko-KR" sz="1800" dirty="0" err="1" smtClean="0"/>
              <a:t>получава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вниманието</a:t>
            </a:r>
            <a:r>
              <a:rPr lang="ru-RU" altLang="ko-KR" sz="1800" dirty="0" smtClean="0"/>
              <a:t> на </a:t>
            </a:r>
            <a:r>
              <a:rPr lang="ru-RU" altLang="ko-KR" sz="1800" dirty="0" err="1" smtClean="0"/>
              <a:t>родната</a:t>
            </a:r>
            <a:r>
              <a:rPr lang="ru-RU" altLang="ko-KR" sz="1800" dirty="0" smtClean="0"/>
              <a:t> си история, той става известен </a:t>
            </a:r>
            <a:r>
              <a:rPr lang="ru-RU" altLang="ko-KR" sz="1800" dirty="0" err="1" smtClean="0"/>
              <a:t>дори</a:t>
            </a:r>
            <a:r>
              <a:rPr lang="ru-RU" altLang="ko-KR" sz="1800" dirty="0" smtClean="0"/>
              <a:t> на Запад, </a:t>
            </a:r>
            <a:r>
              <a:rPr lang="ru-RU" altLang="ko-KR" sz="1800" dirty="0" err="1" smtClean="0"/>
              <a:t>описван</a:t>
            </a:r>
            <a:r>
              <a:rPr lang="ru-RU" altLang="ko-KR" sz="1800" dirty="0" smtClean="0"/>
              <a:t> е </a:t>
            </a:r>
            <a:r>
              <a:rPr lang="ru-RU" altLang="ko-KR" sz="1800" dirty="0" err="1" smtClean="0"/>
              <a:t>като</a:t>
            </a:r>
            <a:r>
              <a:rPr lang="ru-RU" altLang="ko-KR" sz="1800" dirty="0" smtClean="0"/>
              <a:t>  </a:t>
            </a:r>
            <a:r>
              <a:rPr lang="ru-RU" altLang="ko-KR" sz="1800" dirty="0"/>
              <a:t>„</a:t>
            </a:r>
            <a:r>
              <a:rPr lang="ru-RU" altLang="ko-KR" sz="1800" dirty="0" err="1"/>
              <a:t>божеството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пазител</a:t>
            </a:r>
            <a:r>
              <a:rPr lang="ru-RU" altLang="ko-KR" sz="1800" dirty="0"/>
              <a:t> на </a:t>
            </a:r>
            <a:r>
              <a:rPr lang="ru-RU" altLang="ko-KR" sz="1800" dirty="0" err="1"/>
              <a:t>западните</a:t>
            </a:r>
            <a:r>
              <a:rPr lang="ru-RU" altLang="ko-KR" sz="1800" dirty="0"/>
              <a:t> </a:t>
            </a:r>
            <a:r>
              <a:rPr lang="ru-RU" altLang="ko-KR" sz="1800" dirty="0" err="1"/>
              <a:t>региони</a:t>
            </a:r>
            <a:r>
              <a:rPr lang="ru-RU" altLang="ko-KR" sz="1800" dirty="0"/>
              <a:t>“ в </a:t>
            </a:r>
            <a:r>
              <a:rPr lang="ru-RU" altLang="ko-KR" sz="1800" dirty="0" err="1"/>
              <a:t>китайската</a:t>
            </a:r>
            <a:r>
              <a:rPr lang="ru-RU" altLang="ko-KR" sz="1800" dirty="0"/>
              <a:t> история и </a:t>
            </a:r>
            <a:r>
              <a:rPr lang="ru-RU" altLang="ko-KR" sz="1800" dirty="0" err="1"/>
              <a:t>като</a:t>
            </a:r>
            <a:r>
              <a:rPr lang="ru-RU" altLang="ko-KR" sz="1800" dirty="0"/>
              <a:t> „краля на </a:t>
            </a:r>
            <a:r>
              <a:rPr lang="ru-RU" altLang="ko-KR" sz="1800" dirty="0" err="1"/>
              <a:t>китайските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планини</a:t>
            </a:r>
            <a:r>
              <a:rPr lang="ru-RU" altLang="ko-KR" sz="1800" dirty="0"/>
              <a:t>“ в </a:t>
            </a:r>
            <a:r>
              <a:rPr lang="ru-RU" altLang="ko-KR" sz="1800" dirty="0" err="1" smtClean="0"/>
              <a:t>арабски</a:t>
            </a:r>
            <a:r>
              <a:rPr lang="bg-BG" altLang="ko-KR" sz="1800" dirty="0" smtClean="0"/>
              <a:t>те</a:t>
            </a:r>
            <a:r>
              <a:rPr lang="ru-RU" altLang="ko-KR" sz="1800" dirty="0" smtClean="0"/>
              <a:t> </a:t>
            </a:r>
            <a:r>
              <a:rPr lang="ru-RU" altLang="ko-KR" sz="1800" dirty="0" err="1"/>
              <a:t>източници</a:t>
            </a:r>
            <a:r>
              <a:rPr lang="ru-RU" altLang="ko-KR" sz="1800" dirty="0" smtClean="0"/>
              <a:t>. По </a:t>
            </a:r>
            <a:r>
              <a:rPr lang="ru-RU" altLang="ko-KR" sz="1800" dirty="0" err="1" smtClean="0"/>
              <a:t>пътя</a:t>
            </a:r>
            <a:r>
              <a:rPr lang="ru-RU" altLang="ko-KR" sz="1800" dirty="0" smtClean="0"/>
              <a:t> на </a:t>
            </a:r>
            <a:r>
              <a:rPr lang="ru-RU" altLang="ko-KR" sz="1800" dirty="0" err="1" smtClean="0"/>
              <a:t>коприната</a:t>
            </a:r>
            <a:r>
              <a:rPr lang="ru-RU" altLang="ko-KR" sz="1800" dirty="0" smtClean="0"/>
              <a:t> той </a:t>
            </a:r>
            <a:r>
              <a:rPr lang="ru-RU" altLang="ko-KR" sz="1800" dirty="0" err="1" smtClean="0"/>
              <a:t>достига</a:t>
            </a:r>
            <a:r>
              <a:rPr lang="ru-RU" altLang="ko-KR" sz="1800" dirty="0" smtClean="0"/>
              <a:t> до </a:t>
            </a:r>
            <a:r>
              <a:rPr lang="ru-RU" altLang="ko-KR" sz="1800" dirty="0" err="1" smtClean="0"/>
              <a:t>Такламакан</a:t>
            </a:r>
            <a:r>
              <a:rPr lang="ru-RU" altLang="ko-KR" sz="1800" dirty="0"/>
              <a:t>, „</a:t>
            </a:r>
            <a:r>
              <a:rPr lang="ru-RU" altLang="ko-KR" sz="1800" dirty="0" err="1"/>
              <a:t>пустиня</a:t>
            </a:r>
            <a:r>
              <a:rPr lang="ru-RU" altLang="ko-KR" sz="1800" dirty="0"/>
              <a:t> без </a:t>
            </a:r>
            <a:r>
              <a:rPr lang="ru-RU" altLang="ko-KR" sz="1800" dirty="0" err="1"/>
              <a:t>връщане</a:t>
            </a:r>
            <a:r>
              <a:rPr lang="ru-RU" altLang="ko-KR" sz="1800" dirty="0"/>
              <a:t>“, </a:t>
            </a:r>
            <a:r>
              <a:rPr lang="ru-RU" altLang="ko-KR" sz="1800" dirty="0" err="1"/>
              <a:t>която</a:t>
            </a:r>
            <a:r>
              <a:rPr lang="ru-RU" altLang="ko-KR" sz="1800" dirty="0"/>
              <a:t> е 1,5 </a:t>
            </a:r>
            <a:r>
              <a:rPr lang="ru-RU" altLang="ko-KR" sz="1800" dirty="0" err="1"/>
              <a:t>пъти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по-голяма</a:t>
            </a:r>
            <a:r>
              <a:rPr lang="ru-RU" altLang="ko-KR" sz="1800" dirty="0"/>
              <a:t> от </a:t>
            </a:r>
            <a:r>
              <a:rPr lang="ru-RU" altLang="ko-KR" sz="1800" dirty="0" err="1"/>
              <a:t>Корейския</a:t>
            </a:r>
            <a:r>
              <a:rPr lang="ru-RU" altLang="ko-KR" sz="1800" dirty="0"/>
              <a:t> полуостров, „</a:t>
            </a:r>
            <a:r>
              <a:rPr lang="ru-RU" altLang="ko-KR" sz="1800" dirty="0" err="1"/>
              <a:t>Памирското</a:t>
            </a:r>
            <a:r>
              <a:rPr lang="ru-RU" altLang="ko-KR" sz="1800" dirty="0"/>
              <a:t> плато“, наречено </a:t>
            </a:r>
            <a:r>
              <a:rPr lang="ru-RU" altLang="ko-KR" sz="1800" dirty="0" err="1"/>
              <a:t>покривът</a:t>
            </a:r>
            <a:r>
              <a:rPr lang="ru-RU" altLang="ko-KR" sz="1800" dirty="0"/>
              <a:t> на света, „</a:t>
            </a:r>
            <a:r>
              <a:rPr lang="ru-RU" altLang="ko-KR" sz="1800" dirty="0" err="1"/>
              <a:t>Долината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Уахан</a:t>
            </a:r>
            <a:r>
              <a:rPr lang="ru-RU" altLang="ko-KR" sz="1800" dirty="0"/>
              <a:t>“, за </a:t>
            </a:r>
            <a:r>
              <a:rPr lang="ru-RU" altLang="ko-KR" sz="1800" dirty="0" err="1"/>
              <a:t>която</a:t>
            </a:r>
            <a:r>
              <a:rPr lang="ru-RU" altLang="ko-KR" sz="1800" dirty="0"/>
              <a:t> се </a:t>
            </a:r>
            <a:r>
              <a:rPr lang="ru-RU" altLang="ko-KR" sz="1800" dirty="0" err="1"/>
              <a:t>казва</a:t>
            </a:r>
            <a:r>
              <a:rPr lang="ru-RU" altLang="ko-KR" sz="1800" dirty="0"/>
              <a:t>, че е </a:t>
            </a:r>
            <a:r>
              <a:rPr lang="ru-RU" altLang="ko-KR" sz="1800" dirty="0" err="1" smtClean="0"/>
              <a:t>най-красивата</a:t>
            </a:r>
            <a:r>
              <a:rPr lang="ru-RU" altLang="ko-KR" sz="1800" dirty="0" smtClean="0"/>
              <a:t> в </a:t>
            </a:r>
            <a:r>
              <a:rPr lang="ru-RU" altLang="ko-KR" sz="1800" dirty="0" err="1" smtClean="0"/>
              <a:t>Централна</a:t>
            </a:r>
            <a:r>
              <a:rPr lang="ru-RU" altLang="ko-KR" sz="1800" dirty="0" smtClean="0"/>
              <a:t> Азия, и </a:t>
            </a:r>
            <a:r>
              <a:rPr lang="ru-RU" altLang="ko-KR" sz="1800" dirty="0" err="1" smtClean="0"/>
              <a:t>връх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Даркот</a:t>
            </a:r>
            <a:r>
              <a:rPr lang="ru-RU" altLang="ko-KR" sz="1800" dirty="0" smtClean="0"/>
              <a:t> в </a:t>
            </a:r>
            <a:r>
              <a:rPr lang="ru-RU" altLang="ko-KR" sz="1800" dirty="0" err="1" smtClean="0"/>
              <a:t>Хималайските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планини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Хиндукуш</a:t>
            </a:r>
            <a:r>
              <a:rPr lang="ru-RU" altLang="ko-KR" sz="1800" dirty="0" smtClean="0"/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ru-RU" altLang="ko-KR" sz="1800" dirty="0" err="1" smtClean="0"/>
              <a:t>Хьечо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отива</a:t>
            </a:r>
            <a:r>
              <a:rPr lang="ru-RU" altLang="ko-KR" sz="1800" dirty="0" smtClean="0"/>
              <a:t> на </a:t>
            </a:r>
            <a:r>
              <a:rPr lang="ru-RU" altLang="ko-KR" sz="1800" dirty="0" err="1" smtClean="0"/>
              <a:t>пътешествие</a:t>
            </a:r>
            <a:r>
              <a:rPr lang="ru-RU" altLang="ko-KR" sz="1800" dirty="0" smtClean="0"/>
              <a:t>, за да </a:t>
            </a:r>
            <a:r>
              <a:rPr lang="bg-BG" altLang="ko-KR" sz="1800" dirty="0" smtClean="0"/>
              <a:t>открие истината, а К</a:t>
            </a:r>
            <a:r>
              <a:rPr lang="ru-RU" altLang="ko-KR" sz="1800" dirty="0" smtClean="0"/>
              <a:t>о </a:t>
            </a:r>
            <a:r>
              <a:rPr lang="ru-RU" altLang="ko-KR" sz="1800" dirty="0" err="1" smtClean="0"/>
              <a:t>Сонджи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срещ</a:t>
            </a:r>
            <a:r>
              <a:rPr lang="bg-BG" altLang="ko-KR" sz="1800" dirty="0" smtClean="0"/>
              <a:t>а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други</a:t>
            </a:r>
            <a:r>
              <a:rPr lang="ru-RU" altLang="ko-KR" sz="1800" dirty="0" smtClean="0"/>
              <a:t> цивилизации </a:t>
            </a:r>
            <a:r>
              <a:rPr lang="ru-RU" altLang="ko-KR" sz="1800" dirty="0"/>
              <a:t>с </a:t>
            </a:r>
            <a:r>
              <a:rPr lang="ru-RU" altLang="ko-KR" sz="1800" dirty="0" err="1"/>
              <a:t>мисията</a:t>
            </a:r>
            <a:r>
              <a:rPr lang="ru-RU" altLang="ko-KR" sz="1800" dirty="0"/>
              <a:t> </a:t>
            </a:r>
            <a:r>
              <a:rPr lang="ru-RU" altLang="ko-KR" sz="1800" dirty="0" smtClean="0"/>
              <a:t>да </a:t>
            </a:r>
            <a:r>
              <a:rPr lang="ru-RU" altLang="ko-KR" sz="1800" dirty="0" err="1" smtClean="0"/>
              <a:t>ги</a:t>
            </a:r>
            <a:r>
              <a:rPr lang="ru-RU" altLang="ko-KR" sz="1800" dirty="0" smtClean="0"/>
              <a:t> покори. С цел </a:t>
            </a:r>
            <a:r>
              <a:rPr lang="ru-RU" altLang="ko-KR" sz="1800" dirty="0" err="1" smtClean="0"/>
              <a:t>изграждане</a:t>
            </a:r>
            <a:r>
              <a:rPr lang="ru-RU" altLang="ko-KR" sz="1800" dirty="0" smtClean="0"/>
              <a:t> </a:t>
            </a:r>
            <a:r>
              <a:rPr lang="ru-RU" altLang="ko-KR" sz="1800" dirty="0"/>
              <a:t>на </a:t>
            </a:r>
            <a:r>
              <a:rPr lang="ru-RU" altLang="ko-KR" sz="1800" dirty="0" err="1"/>
              <a:t>Великата</a:t>
            </a:r>
            <a:r>
              <a:rPr lang="ru-RU" altLang="ko-KR" sz="1800" dirty="0"/>
              <a:t> династия </a:t>
            </a:r>
            <a:r>
              <a:rPr lang="ru-RU" altLang="ko-KR" sz="1800" dirty="0" err="1"/>
              <a:t>Тан</a:t>
            </a:r>
            <a:r>
              <a:rPr lang="ru-RU" altLang="ko-KR" sz="1800" dirty="0"/>
              <a:t> той </a:t>
            </a:r>
            <a:r>
              <a:rPr lang="ru-RU" altLang="ko-KR" sz="1800" dirty="0" err="1"/>
              <a:t>прекосява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Памирското</a:t>
            </a:r>
            <a:r>
              <a:rPr lang="ru-RU" altLang="ko-KR" sz="1800" dirty="0"/>
              <a:t> плато пет </a:t>
            </a:r>
            <a:r>
              <a:rPr lang="ru-RU" altLang="ko-KR" sz="1800" dirty="0" err="1"/>
              <a:t>пъти</a:t>
            </a:r>
            <a:r>
              <a:rPr lang="ru-RU" altLang="ko-KR" sz="1800" dirty="0"/>
              <a:t> и </a:t>
            </a:r>
            <a:r>
              <a:rPr lang="bg-BG" altLang="ko-KR" sz="1800" dirty="0" smtClean="0"/>
              <a:t>се отличава на бойното поле</a:t>
            </a:r>
            <a:r>
              <a:rPr lang="ru-RU" altLang="ko-KR" sz="1800" dirty="0" smtClean="0"/>
              <a:t>. </a:t>
            </a:r>
            <a:r>
              <a:rPr lang="ru-RU" altLang="ko-KR" sz="1800" dirty="0" err="1"/>
              <a:t>Въпреки</a:t>
            </a:r>
            <a:r>
              <a:rPr lang="ru-RU" altLang="ko-KR" sz="1800" dirty="0"/>
              <a:t> че </a:t>
            </a:r>
            <a:r>
              <a:rPr lang="ru-RU" altLang="ko-KR" sz="1800" dirty="0" smtClean="0"/>
              <a:t>Ко </a:t>
            </a:r>
            <a:r>
              <a:rPr lang="ru-RU" altLang="ko-KR" sz="1800" dirty="0" err="1" smtClean="0"/>
              <a:t>Сонджи</a:t>
            </a:r>
            <a:r>
              <a:rPr lang="ru-RU" altLang="ko-KR" sz="1800" dirty="0" smtClean="0"/>
              <a:t> </a:t>
            </a:r>
            <a:r>
              <a:rPr lang="ru-RU" altLang="ko-KR" sz="1800" dirty="0"/>
              <a:t>е </a:t>
            </a:r>
            <a:r>
              <a:rPr lang="ru-RU" altLang="ko-KR" sz="1800" dirty="0" err="1" smtClean="0"/>
              <a:t>военен</a:t>
            </a:r>
            <a:r>
              <a:rPr lang="ru-RU" altLang="ko-KR" sz="1800" dirty="0" smtClean="0"/>
              <a:t>, </a:t>
            </a:r>
            <a:r>
              <a:rPr lang="ru-RU" altLang="ko-KR" sz="1800" dirty="0"/>
              <a:t>той </a:t>
            </a:r>
            <a:r>
              <a:rPr lang="ru-RU" altLang="ko-KR" sz="1800" dirty="0" err="1" smtClean="0"/>
              <a:t>също</a:t>
            </a:r>
            <a:r>
              <a:rPr lang="ru-RU" altLang="ko-KR" sz="1800" dirty="0" smtClean="0"/>
              <a:t> е гражданин на света, </a:t>
            </a:r>
            <a:r>
              <a:rPr lang="ru-RU" altLang="ko-KR" sz="1800" dirty="0" err="1" smtClean="0"/>
              <a:t>потеглил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към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други</a:t>
            </a:r>
            <a:r>
              <a:rPr lang="ru-RU" altLang="ko-KR" sz="1800" dirty="0" smtClean="0"/>
              <a:t> </a:t>
            </a:r>
            <a:r>
              <a:rPr lang="ru-RU" altLang="ko-KR" sz="1800" dirty="0" err="1" smtClean="0"/>
              <a:t>култури</a:t>
            </a:r>
            <a:r>
              <a:rPr lang="ru-RU" altLang="ko-KR" sz="1800" dirty="0" smtClean="0"/>
              <a:t>. </a:t>
            </a:r>
          </a:p>
          <a:p>
            <a:pPr algn="just" fontAlgn="base">
              <a:lnSpc>
                <a:spcPct val="150000"/>
              </a:lnSpc>
            </a:pPr>
            <a:r>
              <a:rPr lang="ru-RU" altLang="ko-KR" sz="1800" dirty="0" err="1" smtClean="0"/>
              <a:t>Експедицията</a:t>
            </a:r>
            <a:r>
              <a:rPr lang="ru-RU" altLang="ko-KR" sz="1800" dirty="0" smtClean="0"/>
              <a:t> </a:t>
            </a:r>
            <a:r>
              <a:rPr lang="ru-RU" altLang="ko-KR" sz="1800" dirty="0"/>
              <a:t>на Ко </a:t>
            </a:r>
            <a:r>
              <a:rPr lang="ru-RU" altLang="ko-KR" sz="1800" dirty="0" err="1" smtClean="0"/>
              <a:t>Сонджи</a:t>
            </a:r>
            <a:r>
              <a:rPr lang="ru-RU" altLang="ko-KR" sz="1800" dirty="0" smtClean="0"/>
              <a:t> </a:t>
            </a:r>
            <a:r>
              <a:rPr lang="ru-RU" altLang="ko-KR" sz="1800" dirty="0" err="1"/>
              <a:t>има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решаващ</a:t>
            </a:r>
            <a:r>
              <a:rPr lang="ru-RU" altLang="ko-KR" sz="1800" dirty="0"/>
              <a:t> принос за </a:t>
            </a:r>
            <a:r>
              <a:rPr lang="ru-RU" altLang="ko-KR" sz="1800" dirty="0" err="1"/>
              <a:t>установяването</a:t>
            </a:r>
            <a:r>
              <a:rPr lang="ru-RU" altLang="ko-KR" sz="1800" dirty="0"/>
              <a:t> на нов </a:t>
            </a:r>
            <a:r>
              <a:rPr lang="ru-RU" altLang="ko-KR" sz="1800" dirty="0" err="1"/>
              <a:t>световен</a:t>
            </a:r>
            <a:r>
              <a:rPr lang="ru-RU" altLang="ko-KR" sz="1800" dirty="0"/>
              <a:t> </a:t>
            </a:r>
            <a:r>
              <a:rPr lang="ru-RU" altLang="ko-KR" sz="1800" dirty="0" err="1"/>
              <a:t>ред</a:t>
            </a:r>
            <a:r>
              <a:rPr lang="ru-RU" altLang="ko-KR" sz="1800" dirty="0"/>
              <a:t>, в </a:t>
            </a:r>
            <a:r>
              <a:rPr lang="ru-RU" altLang="ko-KR" sz="1800" dirty="0" err="1"/>
              <a:t>който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империята</a:t>
            </a:r>
            <a:r>
              <a:rPr lang="ru-RU" altLang="ko-KR" sz="1800" dirty="0"/>
              <a:t> </a:t>
            </a:r>
            <a:r>
              <a:rPr lang="ru-RU" altLang="ko-KR" sz="1800" dirty="0" err="1"/>
              <a:t>Тан</a:t>
            </a:r>
            <a:r>
              <a:rPr lang="ru-RU" altLang="ko-KR" sz="1800" dirty="0"/>
              <a:t> и </a:t>
            </a:r>
            <a:r>
              <a:rPr lang="ru-RU" altLang="ko-KR" sz="1800" dirty="0" err="1"/>
              <a:t>Ислямската</a:t>
            </a:r>
            <a:r>
              <a:rPr lang="ru-RU" altLang="ko-KR" sz="1800" dirty="0"/>
              <a:t> империя </a:t>
            </a:r>
            <a:r>
              <a:rPr lang="ru-RU" altLang="ko-KR" sz="1800" dirty="0" err="1"/>
              <a:t>съжителстват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през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Памирското</a:t>
            </a:r>
            <a:r>
              <a:rPr lang="ru-RU" altLang="ko-KR" sz="1800" dirty="0"/>
              <a:t> плато, и е </a:t>
            </a:r>
            <a:r>
              <a:rPr lang="ru-RU" altLang="ko-KR" sz="1800" dirty="0" err="1"/>
              <a:t>също</a:t>
            </a:r>
            <a:r>
              <a:rPr lang="ru-RU" altLang="ko-KR" sz="1800" dirty="0"/>
              <a:t> </a:t>
            </a:r>
            <a:r>
              <a:rPr lang="ru-RU" altLang="ko-KR" sz="1800" dirty="0" err="1"/>
              <a:t>така</a:t>
            </a:r>
            <a:r>
              <a:rPr lang="ru-RU" altLang="ko-KR" sz="1800" dirty="0"/>
              <a:t> значима с </a:t>
            </a:r>
            <a:r>
              <a:rPr lang="ru-RU" altLang="ko-KR" sz="1800" dirty="0" err="1"/>
              <a:t>това</a:t>
            </a:r>
            <a:r>
              <a:rPr lang="ru-RU" altLang="ko-KR" sz="1800" dirty="0"/>
              <a:t>, че </a:t>
            </a:r>
            <a:r>
              <a:rPr lang="ru-RU" altLang="ko-KR" sz="1800" dirty="0" err="1" smtClean="0"/>
              <a:t>излага</a:t>
            </a:r>
            <a:r>
              <a:rPr lang="ru-RU" altLang="ko-KR" sz="1800" dirty="0" smtClean="0"/>
              <a:t> биографии в </a:t>
            </a:r>
            <a:r>
              <a:rPr lang="ru-RU" altLang="ko-KR" sz="1800" dirty="0" err="1" smtClean="0"/>
              <a:t>разказа</a:t>
            </a:r>
            <a:r>
              <a:rPr lang="ru-RU" altLang="ko-KR" sz="1800" dirty="0" smtClean="0"/>
              <a:t> за </a:t>
            </a:r>
            <a:r>
              <a:rPr lang="ru-RU" altLang="ko-KR" sz="1800" dirty="0" err="1" smtClean="0"/>
              <a:t>пътешествие</a:t>
            </a:r>
            <a:r>
              <a:rPr lang="ru-RU" altLang="ko-KR" sz="1800" dirty="0" smtClean="0"/>
              <a:t> на запад.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273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832648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en-US" altLang="ko-KR" b="1" dirty="0"/>
              <a:t>(2) </a:t>
            </a:r>
            <a:r>
              <a:rPr lang="bg-BG" altLang="ko-KR" b="1" dirty="0" smtClean="0"/>
              <a:t>Пътувания, случайни скитания до непознати светове</a:t>
            </a:r>
            <a:endParaRPr lang="en-US" altLang="ko-KR" b="1" dirty="0"/>
          </a:p>
          <a:p>
            <a:pPr marL="0" indent="0" fontAlgn="base">
              <a:buNone/>
            </a:pPr>
            <a:endParaRPr lang="ko-KR" altLang="en-US" sz="2000" dirty="0"/>
          </a:p>
          <a:p>
            <a:pPr algn="just" fontAlgn="base">
              <a:lnSpc>
                <a:spcPct val="150000"/>
              </a:lnSpc>
            </a:pPr>
            <a:r>
              <a:rPr lang="bg-BG" altLang="ko-KR" sz="2900" dirty="0" smtClean="0"/>
              <a:t>Корабокрушение е лутането из морето заради вятър и вълни. При корабокрушения в повечето случаи се пада и умира във водата и само в редки случаи се оцелява. Има примери за посещение на непознати светове заради корабокрушение, като тогава преживяването е от по-различен вид. Случките по това време се наричат Записки на пътешествия </a:t>
            </a:r>
            <a:r>
              <a:rPr lang="ko-KR" altLang="en-US" sz="2900" dirty="0" smtClean="0"/>
              <a:t>‘</a:t>
            </a:r>
            <a:r>
              <a:rPr lang="ko-KR" altLang="en-US" sz="2900" dirty="0"/>
              <a:t>표류기</a:t>
            </a:r>
            <a:r>
              <a:rPr lang="en-US" altLang="ko-KR" sz="2900" dirty="0"/>
              <a:t>(</a:t>
            </a:r>
            <a:r>
              <a:rPr lang="ko-KR" altLang="en-US" sz="2900" dirty="0"/>
              <a:t>漂流記</a:t>
            </a:r>
            <a:r>
              <a:rPr lang="en-US" altLang="ko-KR" sz="2900" dirty="0" smtClean="0"/>
              <a:t>)’</a:t>
            </a:r>
            <a:r>
              <a:rPr lang="bg-BG" altLang="ko-KR" sz="2900" dirty="0" smtClean="0"/>
              <a:t> или </a:t>
            </a:r>
            <a:r>
              <a:rPr lang="ko-KR" altLang="en-US" sz="2900" dirty="0" smtClean="0"/>
              <a:t>‘</a:t>
            </a:r>
            <a:r>
              <a:rPr lang="ko-KR" altLang="en-US" sz="2900" dirty="0"/>
              <a:t>표해록</a:t>
            </a:r>
            <a:r>
              <a:rPr lang="en-US" altLang="ko-KR" sz="2900" dirty="0"/>
              <a:t>(</a:t>
            </a:r>
            <a:r>
              <a:rPr lang="ko-KR" altLang="en-US" sz="2900" dirty="0"/>
              <a:t>漂海錄</a:t>
            </a:r>
            <a:r>
              <a:rPr lang="en-US" altLang="ko-KR" sz="2900" dirty="0" smtClean="0"/>
              <a:t>)’.</a:t>
            </a:r>
            <a:r>
              <a:rPr lang="bg-BG" altLang="ko-KR" sz="2900" dirty="0" smtClean="0"/>
              <a:t> Пример за това е Пътешествието на </a:t>
            </a:r>
            <a:r>
              <a:rPr lang="bg-BG" altLang="ko-KR" sz="2900" dirty="0" err="1" smtClean="0"/>
              <a:t>Хамел</a:t>
            </a:r>
            <a:r>
              <a:rPr lang="en-US" altLang="ko-KR" sz="2900" dirty="0" smtClean="0"/>
              <a:t> </a:t>
            </a:r>
            <a:r>
              <a:rPr lang="en-US" altLang="ko-KR" sz="2900" dirty="0"/>
              <a:t>『</a:t>
            </a:r>
            <a:r>
              <a:rPr lang="ko-KR" altLang="en-US" sz="2900" dirty="0"/>
              <a:t>하멜표류기</a:t>
            </a:r>
            <a:r>
              <a:rPr lang="en-US" altLang="ko-KR" sz="2900" dirty="0" smtClean="0"/>
              <a:t>』</a:t>
            </a:r>
            <a:r>
              <a:rPr lang="bg-BG" altLang="ko-KR" sz="2900" dirty="0"/>
              <a:t>.</a:t>
            </a:r>
            <a:r>
              <a:rPr lang="en-US" altLang="ko-KR" sz="2900" dirty="0" smtClean="0"/>
              <a:t> </a:t>
            </a:r>
            <a:r>
              <a:rPr lang="bg-BG" altLang="ko-KR" sz="2900" dirty="0" smtClean="0"/>
              <a:t>Този вид пътувания, за разлика от само чутото, богато описват езика и обичаите в непознатите земи. Те предават културата на своята страна в тази, която са посетили и обратно и играят решаваща роля във взаимното разпознаване и комуникация с другия в модерната цивилизация.</a:t>
            </a:r>
            <a:r>
              <a:rPr lang="en-US" altLang="ko-KR" sz="2900" dirty="0" smtClean="0"/>
              <a:t>. </a:t>
            </a:r>
            <a:endParaRPr lang="en-US" altLang="ko-KR" sz="2900" dirty="0"/>
          </a:p>
          <a:p>
            <a:pPr algn="just" fontAlgn="base">
              <a:lnSpc>
                <a:spcPct val="150000"/>
              </a:lnSpc>
            </a:pPr>
            <a:r>
              <a:rPr lang="ru-RU" altLang="ko-KR" sz="2900" dirty="0" err="1" smtClean="0"/>
              <a:t>Династията</a:t>
            </a:r>
            <a:r>
              <a:rPr lang="ru-RU" altLang="ko-KR" sz="2900" dirty="0" smtClean="0"/>
              <a:t> </a:t>
            </a:r>
            <a:r>
              <a:rPr lang="ru-RU" altLang="ko-KR" sz="2900" dirty="0" err="1"/>
              <a:t>Чосон</a:t>
            </a:r>
            <a:r>
              <a:rPr lang="ru-RU" altLang="ko-KR" sz="2900" dirty="0"/>
              <a:t> </a:t>
            </a:r>
            <a:r>
              <a:rPr lang="ru-RU" altLang="ko-KR" sz="2900" dirty="0" smtClean="0"/>
              <a:t>нал</a:t>
            </a:r>
            <a:r>
              <a:rPr lang="bg-BG" altLang="ko-KR" sz="2900" dirty="0" smtClean="0"/>
              <a:t>ага забрана за морските пътувания, с изключение на посещението на острови и пътуванията на пратеници. </a:t>
            </a:r>
            <a:r>
              <a:rPr lang="ru-RU" altLang="ko-KR" sz="2900" dirty="0" err="1" smtClean="0"/>
              <a:t>През</a:t>
            </a:r>
            <a:r>
              <a:rPr lang="ru-RU" altLang="ko-KR" sz="2900" dirty="0" smtClean="0"/>
              <a:t> </a:t>
            </a:r>
            <a:r>
              <a:rPr lang="ru-RU" altLang="ko-KR" sz="2900" dirty="0" err="1"/>
              <a:t>Средновековието</a:t>
            </a:r>
            <a:r>
              <a:rPr lang="ru-RU" altLang="ko-KR" sz="2900" dirty="0"/>
              <a:t> </a:t>
            </a:r>
            <a:r>
              <a:rPr lang="ru-RU" altLang="ko-KR" sz="2900" dirty="0" err="1" smtClean="0"/>
              <a:t>има</a:t>
            </a:r>
            <a:r>
              <a:rPr lang="ru-RU" altLang="ko-KR" sz="2900" dirty="0" smtClean="0"/>
              <a:t> много случаи на </a:t>
            </a:r>
            <a:r>
              <a:rPr lang="ru-RU" altLang="ko-KR" sz="2900" dirty="0" err="1" smtClean="0"/>
              <a:t>неволно</a:t>
            </a:r>
            <a:r>
              <a:rPr lang="ru-RU" altLang="ko-KR" sz="2900" dirty="0" smtClean="0"/>
              <a:t> </a:t>
            </a:r>
            <a:r>
              <a:rPr lang="ru-RU" altLang="ko-KR" sz="2900" dirty="0" err="1" smtClean="0"/>
              <a:t>пристигнали</a:t>
            </a:r>
            <a:r>
              <a:rPr lang="ru-RU" altLang="ko-KR" sz="2900" dirty="0" smtClean="0"/>
              <a:t> </a:t>
            </a:r>
            <a:r>
              <a:rPr lang="ru-RU" altLang="ko-KR" sz="2900" dirty="0" err="1" smtClean="0"/>
              <a:t>чужденци</a:t>
            </a:r>
            <a:r>
              <a:rPr lang="ru-RU" altLang="ko-KR" sz="2900" dirty="0" smtClean="0"/>
              <a:t>, </a:t>
            </a:r>
            <a:r>
              <a:rPr lang="ru-RU" altLang="ko-KR" sz="2900" dirty="0" err="1" smtClean="0"/>
              <a:t>предимно</a:t>
            </a:r>
            <a:r>
              <a:rPr lang="ru-RU" altLang="ko-KR" sz="2900" dirty="0" smtClean="0"/>
              <a:t> на остров </a:t>
            </a:r>
            <a:r>
              <a:rPr lang="ru-RU" altLang="ko-KR" sz="2900" dirty="0" err="1" smtClean="0"/>
              <a:t>Чеджу</a:t>
            </a:r>
            <a:r>
              <a:rPr lang="ru-RU" altLang="ko-KR" sz="2900" dirty="0" smtClean="0"/>
              <a:t>. Многократно </a:t>
            </a:r>
            <a:r>
              <a:rPr lang="ru-RU" altLang="ko-KR" sz="2900" dirty="0" err="1" smtClean="0"/>
              <a:t>чуждестранни</a:t>
            </a:r>
            <a:r>
              <a:rPr lang="ru-RU" altLang="ko-KR" sz="2900" dirty="0" smtClean="0"/>
              <a:t> </a:t>
            </a:r>
            <a:r>
              <a:rPr lang="ru-RU" altLang="ko-KR" sz="2900" dirty="0" err="1" smtClean="0"/>
              <a:t>кораби</a:t>
            </a:r>
            <a:r>
              <a:rPr lang="ru-RU" altLang="ko-KR" sz="2900" dirty="0" smtClean="0"/>
              <a:t> и хора случайно </a:t>
            </a:r>
            <a:r>
              <a:rPr lang="ru-RU" altLang="ko-KR" sz="2900" dirty="0" err="1" smtClean="0"/>
              <a:t>достигат</a:t>
            </a:r>
            <a:r>
              <a:rPr lang="ru-RU" altLang="ko-KR" sz="2900" dirty="0" smtClean="0"/>
              <a:t> до </a:t>
            </a:r>
            <a:r>
              <a:rPr lang="ru-RU" altLang="ko-KR" sz="2900" dirty="0" err="1" smtClean="0"/>
              <a:t>бреговете</a:t>
            </a:r>
            <a:r>
              <a:rPr lang="ru-RU" altLang="ko-KR" sz="2900" dirty="0" smtClean="0"/>
              <a:t> на </a:t>
            </a:r>
            <a:r>
              <a:rPr lang="ru-RU" altLang="ko-KR" sz="2900" dirty="0" err="1" smtClean="0"/>
              <a:t>Чеджу</a:t>
            </a:r>
            <a:r>
              <a:rPr lang="ru-RU" altLang="ko-KR" sz="2900" dirty="0" smtClean="0"/>
              <a:t>, </a:t>
            </a:r>
            <a:r>
              <a:rPr lang="ru-RU" altLang="ko-KR" sz="2900" dirty="0" err="1" smtClean="0"/>
              <a:t>често</a:t>
            </a:r>
            <a:r>
              <a:rPr lang="ru-RU" altLang="ko-KR" sz="2900" dirty="0" smtClean="0"/>
              <a:t> и </a:t>
            </a:r>
            <a:r>
              <a:rPr lang="ru-RU" altLang="ko-KR" sz="2900" dirty="0" err="1" smtClean="0"/>
              <a:t>чосонци</a:t>
            </a:r>
            <a:r>
              <a:rPr lang="ru-RU" altLang="ko-KR" sz="2900" dirty="0" smtClean="0"/>
              <a:t>, </a:t>
            </a:r>
            <a:r>
              <a:rPr lang="ru-RU" altLang="ko-KR" sz="2900" dirty="0" err="1" smtClean="0"/>
              <a:t>потеглили</a:t>
            </a:r>
            <a:r>
              <a:rPr lang="ru-RU" altLang="ko-KR" sz="2900" dirty="0" smtClean="0"/>
              <a:t> </a:t>
            </a:r>
            <a:r>
              <a:rPr lang="ru-RU" altLang="ko-KR" sz="2900" dirty="0" err="1" smtClean="0"/>
              <a:t>към</a:t>
            </a:r>
            <a:r>
              <a:rPr lang="ru-RU" altLang="ko-KR" sz="2900" dirty="0" smtClean="0"/>
              <a:t> </a:t>
            </a:r>
            <a:r>
              <a:rPr lang="ru-RU" altLang="ko-KR" sz="2900" dirty="0" err="1" smtClean="0"/>
              <a:t>Чеджу</a:t>
            </a:r>
            <a:r>
              <a:rPr lang="ru-RU" altLang="ko-KR" sz="2900" dirty="0" smtClean="0"/>
              <a:t>, </a:t>
            </a:r>
            <a:r>
              <a:rPr lang="ru-RU" altLang="ko-KR" sz="2900" dirty="0" err="1" smtClean="0"/>
              <a:t>започват</a:t>
            </a:r>
            <a:r>
              <a:rPr lang="ru-RU" altLang="ko-KR" sz="2900" dirty="0" smtClean="0"/>
              <a:t> да се </a:t>
            </a:r>
            <a:r>
              <a:rPr lang="ru-RU" altLang="ko-KR" sz="2900" dirty="0" err="1" smtClean="0"/>
              <a:t>лутат</a:t>
            </a:r>
            <a:r>
              <a:rPr lang="ru-RU" altLang="ko-KR" sz="2900" dirty="0" smtClean="0"/>
              <a:t> </a:t>
            </a:r>
            <a:r>
              <a:rPr lang="ru-RU" altLang="ko-KR" sz="2900" dirty="0" err="1" smtClean="0"/>
              <a:t>към</a:t>
            </a:r>
            <a:r>
              <a:rPr lang="ru-RU" altLang="ko-KR" sz="2900" dirty="0" smtClean="0"/>
              <a:t> </a:t>
            </a:r>
            <a:r>
              <a:rPr lang="ru-RU" altLang="ko-KR" sz="2900" dirty="0" err="1" smtClean="0"/>
              <a:t>непознати</a:t>
            </a:r>
            <a:r>
              <a:rPr lang="ru-RU" altLang="ko-KR" sz="2900" dirty="0" smtClean="0"/>
              <a:t> </a:t>
            </a:r>
            <a:r>
              <a:rPr lang="ru-RU" altLang="ko-KR" sz="2900" dirty="0" err="1" smtClean="0"/>
              <a:t>земи</a:t>
            </a:r>
            <a:r>
              <a:rPr lang="ru-RU" altLang="ko-KR" sz="2900" dirty="0" smtClean="0"/>
              <a:t>. </a:t>
            </a:r>
            <a:r>
              <a:rPr lang="ru-RU" altLang="ko-KR" sz="2900" dirty="0" err="1" smtClean="0"/>
              <a:t>Такъв</a:t>
            </a:r>
            <a:r>
              <a:rPr lang="ru-RU" altLang="ko-KR" sz="2900" dirty="0" smtClean="0"/>
              <a:t> е </a:t>
            </a:r>
            <a:r>
              <a:rPr lang="ru-RU" altLang="ko-KR" sz="2900" dirty="0" err="1" smtClean="0"/>
              <a:t>случаят</a:t>
            </a:r>
            <a:r>
              <a:rPr lang="ru-RU" altLang="ko-KR" sz="2900" dirty="0" smtClean="0"/>
              <a:t> </a:t>
            </a:r>
            <a:r>
              <a:rPr lang="ru-RU" altLang="ko-KR" sz="2900" dirty="0"/>
              <a:t>с </a:t>
            </a:r>
            <a:r>
              <a:rPr lang="ru-RU" altLang="ko-KR" sz="2900" dirty="0" err="1" smtClean="0"/>
              <a:t>Чое</a:t>
            </a:r>
            <a:r>
              <a:rPr lang="ru-RU" altLang="ko-KR" sz="2900" dirty="0" smtClean="0"/>
              <a:t> </a:t>
            </a:r>
            <a:r>
              <a:rPr lang="ru-RU" altLang="ko-KR" sz="2900" dirty="0" err="1"/>
              <a:t>Бу</a:t>
            </a:r>
            <a:r>
              <a:rPr lang="ru-RU" altLang="ko-KR" sz="2900" dirty="0"/>
              <a:t> (</a:t>
            </a:r>
            <a:r>
              <a:rPr lang="ko-KR" altLang="ru-RU" sz="2900" dirty="0"/>
              <a:t>崔溥</a:t>
            </a:r>
            <a:r>
              <a:rPr lang="ru-RU" altLang="ko-KR" sz="2900" dirty="0"/>
              <a:t>, 1454~1504</a:t>
            </a:r>
            <a:r>
              <a:rPr lang="ru-RU" altLang="ko-KR" sz="2900" dirty="0" smtClean="0"/>
              <a:t>). </a:t>
            </a:r>
            <a:r>
              <a:rPr lang="ru-RU" altLang="ko-KR" sz="2900" dirty="0" err="1" smtClean="0"/>
              <a:t>Пътеписът</a:t>
            </a:r>
            <a:r>
              <a:rPr lang="ru-RU" altLang="ko-KR" sz="2900" dirty="0" smtClean="0"/>
              <a:t>, </a:t>
            </a:r>
            <a:r>
              <a:rPr lang="ru-RU" altLang="ko-KR" sz="2900" dirty="0" err="1" smtClean="0"/>
              <a:t>оставен</a:t>
            </a:r>
            <a:r>
              <a:rPr lang="ru-RU" altLang="ko-KR" sz="2900" dirty="0" smtClean="0"/>
              <a:t> от </a:t>
            </a:r>
            <a:r>
              <a:rPr lang="ru-RU" altLang="ko-KR" sz="2900" dirty="0" err="1" smtClean="0"/>
              <a:t>неговото</a:t>
            </a:r>
            <a:r>
              <a:rPr lang="ru-RU" altLang="ko-KR" sz="2900" dirty="0" smtClean="0"/>
              <a:t> </a:t>
            </a:r>
            <a:r>
              <a:rPr lang="ru-RU" altLang="ko-KR" sz="2900" dirty="0" err="1" smtClean="0"/>
              <a:t>неочаквано</a:t>
            </a:r>
            <a:r>
              <a:rPr lang="ru-RU" altLang="ko-KR" sz="2900" dirty="0" smtClean="0"/>
              <a:t> </a:t>
            </a:r>
            <a:r>
              <a:rPr lang="ru-RU" altLang="ko-KR" sz="2900" dirty="0" err="1" smtClean="0"/>
              <a:t>пътуване</a:t>
            </a:r>
            <a:r>
              <a:rPr lang="ru-RU" altLang="ko-KR" sz="2900" dirty="0" smtClean="0"/>
              <a:t>, е </a:t>
            </a:r>
            <a:r>
              <a:rPr lang="en-US" altLang="ko-KR" sz="2900" dirty="0"/>
              <a:t>『</a:t>
            </a:r>
            <a:r>
              <a:rPr lang="ko-KR" altLang="en-US" sz="2900" dirty="0"/>
              <a:t>표해록</a:t>
            </a:r>
            <a:r>
              <a:rPr lang="en-US" altLang="ko-KR" sz="2900" dirty="0" smtClean="0"/>
              <a:t>』</a:t>
            </a:r>
            <a:r>
              <a:rPr lang="bg-BG" altLang="ko-KR" sz="2900" dirty="0" smtClean="0"/>
              <a:t>, който е представителен корейски пътепис. Творбата му е </a:t>
            </a:r>
            <a:r>
              <a:rPr lang="ru-RU" altLang="ko-KR" sz="2900" dirty="0" err="1" smtClean="0"/>
              <a:t>рядък</a:t>
            </a:r>
            <a:r>
              <a:rPr lang="ru-RU" altLang="ko-KR" sz="2900" dirty="0" smtClean="0"/>
              <a:t> </a:t>
            </a:r>
            <a:r>
              <a:rPr lang="ru-RU" altLang="ko-KR" sz="2900" dirty="0" err="1"/>
              <a:t>запис</a:t>
            </a:r>
            <a:r>
              <a:rPr lang="ru-RU" altLang="ko-KR" sz="2900" dirty="0"/>
              <a:t> за </a:t>
            </a:r>
            <a:r>
              <a:rPr lang="ru-RU" altLang="ko-KR" sz="2900" dirty="0" err="1" smtClean="0"/>
              <a:t>пътуване</a:t>
            </a:r>
            <a:r>
              <a:rPr lang="ru-RU" altLang="ko-KR" sz="2900" dirty="0" smtClean="0"/>
              <a:t> в Китай, за </a:t>
            </a:r>
            <a:r>
              <a:rPr lang="ru-RU" altLang="ko-KR" sz="2900" dirty="0" err="1" smtClean="0"/>
              <a:t>всичко</a:t>
            </a:r>
            <a:r>
              <a:rPr lang="ru-RU" altLang="ko-KR" sz="2900" dirty="0" smtClean="0"/>
              <a:t> </a:t>
            </a:r>
            <a:r>
              <a:rPr lang="ru-RU" altLang="ko-KR" sz="2900" dirty="0" err="1" smtClean="0"/>
              <a:t>чуто</a:t>
            </a:r>
            <a:r>
              <a:rPr lang="ru-RU" altLang="ko-KR" sz="2900" dirty="0" smtClean="0"/>
              <a:t> и </a:t>
            </a:r>
            <a:r>
              <a:rPr lang="ru-RU" altLang="ko-KR" sz="2900" dirty="0" err="1" smtClean="0"/>
              <a:t>видяно</a:t>
            </a:r>
            <a:r>
              <a:rPr lang="ru-RU" altLang="ko-KR" sz="2900" dirty="0" smtClean="0"/>
              <a:t> там. </a:t>
            </a:r>
            <a:endParaRPr lang="ko-KR" altLang="en-US" sz="1900" dirty="0"/>
          </a:p>
        </p:txBody>
      </p:sp>
    </p:spTree>
    <p:extLst>
      <p:ext uri="{BB962C8B-B14F-4D97-AF65-F5344CB8AC3E}">
        <p14:creationId xmlns:p14="http://schemas.microsoft.com/office/powerpoint/2010/main" val="92538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192688"/>
          </a:xfrm>
        </p:spPr>
        <p:txBody>
          <a:bodyPr>
            <a:noAutofit/>
          </a:bodyPr>
          <a:lstStyle/>
          <a:p>
            <a:pPr algn="just" fontAlgn="base">
              <a:buFont typeface="Wingdings" panose="05000000000000000000" pitchFamily="2" charset="2"/>
              <a:buChar char="l"/>
            </a:pPr>
            <a:r>
              <a:rPr lang="bg-BG" altLang="ko-KR" sz="1800" dirty="0" smtClean="0"/>
              <a:t>Пътуването на Чое </a:t>
            </a:r>
            <a:r>
              <a:rPr lang="bg-BG" altLang="ko-KR" sz="1800" dirty="0" err="1" smtClean="0"/>
              <a:t>Бу</a:t>
            </a:r>
            <a:r>
              <a:rPr lang="bg-BG" altLang="ko-KR" sz="1800" dirty="0" smtClean="0"/>
              <a:t> е как той стига до </a:t>
            </a:r>
            <a:r>
              <a:rPr lang="bg-BG" altLang="ko-KR" sz="1800" dirty="0" err="1" smtClean="0"/>
              <a:t>Канам</a:t>
            </a:r>
            <a:r>
              <a:rPr lang="bg-BG" altLang="ko-KR" sz="1800" dirty="0" smtClean="0"/>
              <a:t> в Китай и как се връща и изминава общо </a:t>
            </a:r>
            <a:r>
              <a:rPr lang="en-US" altLang="ko-KR" sz="1800" dirty="0" smtClean="0"/>
              <a:t>3,200</a:t>
            </a:r>
            <a:r>
              <a:rPr lang="ko-KR" altLang="en-US" sz="1800" dirty="0"/>
              <a:t>㎞</a:t>
            </a:r>
            <a:r>
              <a:rPr lang="en-US" altLang="ko-KR" sz="1800" dirty="0"/>
              <a:t>. </a:t>
            </a:r>
            <a:r>
              <a:rPr lang="bg-BG" altLang="ko-KR" sz="1800" dirty="0" smtClean="0"/>
              <a:t>Много редки са случаите някой да посети района </a:t>
            </a:r>
            <a:r>
              <a:rPr lang="bg-BG" altLang="ko-KR" sz="1800" dirty="0" err="1" smtClean="0"/>
              <a:t>Канам</a:t>
            </a:r>
            <a:r>
              <a:rPr lang="bg-BG" altLang="ko-KR" sz="1800" dirty="0" smtClean="0"/>
              <a:t>, който е </a:t>
            </a:r>
            <a:r>
              <a:rPr lang="bg-BG" altLang="ko-KR" sz="1800" dirty="0" smtClean="0"/>
              <a:t>най-богатият </a:t>
            </a:r>
            <a:r>
              <a:rPr lang="bg-BG" altLang="ko-KR" sz="1800" dirty="0" smtClean="0"/>
              <a:t>в културно отношение </a:t>
            </a:r>
            <a:r>
              <a:rPr lang="bg-BG" altLang="ko-KR" sz="1800" dirty="0" smtClean="0"/>
              <a:t>икономически </a:t>
            </a:r>
            <a:r>
              <a:rPr lang="bg-BG" altLang="ko-KR" sz="1800" dirty="0" smtClean="0"/>
              <a:t>център и след това да стигне до Шанхай. Чое </a:t>
            </a:r>
            <a:r>
              <a:rPr lang="bg-BG" altLang="ko-KR" sz="1800" dirty="0" err="1" smtClean="0"/>
              <a:t>Бу</a:t>
            </a:r>
            <a:r>
              <a:rPr lang="bg-BG" altLang="ko-KR" sz="1800" dirty="0" smtClean="0"/>
              <a:t> стига до </a:t>
            </a:r>
            <a:r>
              <a:rPr lang="bg-BG" altLang="ko-KR" sz="1800" dirty="0" err="1" smtClean="0"/>
              <a:t>Канам</a:t>
            </a:r>
            <a:r>
              <a:rPr lang="bg-BG" altLang="ko-KR" sz="1800" dirty="0" smtClean="0"/>
              <a:t>, който е културен център по време на династията </a:t>
            </a:r>
            <a:r>
              <a:rPr lang="bg-BG" altLang="ko-KR" sz="1800" dirty="0" err="1" smtClean="0"/>
              <a:t>Сун</a:t>
            </a:r>
            <a:r>
              <a:rPr lang="bg-BG" altLang="ko-KR" sz="1800" dirty="0" smtClean="0"/>
              <a:t> в Китай, а по времето на минската династия е място на активна международна търговия. </a:t>
            </a:r>
            <a:r>
              <a:rPr lang="en-US" altLang="ko-KR" sz="1800" dirty="0" smtClean="0"/>
              <a:t> </a:t>
            </a:r>
            <a:endParaRPr lang="en-US" altLang="ko-KR" sz="1800" dirty="0"/>
          </a:p>
          <a:p>
            <a:pPr algn="just" fontAlgn="base"/>
            <a:r>
              <a:rPr lang="bg-BG" altLang="ko-KR" sz="1800" dirty="0" smtClean="0"/>
              <a:t>В </a:t>
            </a:r>
            <a:r>
              <a:rPr lang="en-US" altLang="ko-KR" sz="1800" dirty="0" smtClean="0"/>
              <a:t>『</a:t>
            </a:r>
            <a:r>
              <a:rPr lang="ko-KR" altLang="en-US" sz="1800" dirty="0"/>
              <a:t>표해록</a:t>
            </a:r>
            <a:r>
              <a:rPr lang="en-US" altLang="ko-KR" sz="1800" dirty="0" smtClean="0"/>
              <a:t>』</a:t>
            </a:r>
            <a:r>
              <a:rPr lang="bg-BG" altLang="ko-KR" sz="1800" dirty="0" smtClean="0"/>
              <a:t> от Чое </a:t>
            </a:r>
            <a:r>
              <a:rPr lang="bg-BG" altLang="ko-KR" sz="1800" dirty="0" err="1" smtClean="0"/>
              <a:t>Бу</a:t>
            </a:r>
            <a:r>
              <a:rPr lang="bg-BG" altLang="ko-KR" sz="1800" dirty="0" smtClean="0"/>
              <a:t> се описва забързания живот в </a:t>
            </a:r>
            <a:r>
              <a:rPr lang="bg-BG" altLang="ko-KR" sz="1800" dirty="0" err="1" smtClean="0"/>
              <a:t>Канам</a:t>
            </a:r>
            <a:r>
              <a:rPr lang="bg-BG" altLang="ko-KR" sz="1800" dirty="0" smtClean="0"/>
              <a:t> в Китай такъв какъвто е, според видяното и чутото. Той подробно описва стоките на различни страни и какво се търгува и как извършват търговия хората от Япония, Тайван, Малайзия и местните. </a:t>
            </a:r>
            <a:r>
              <a:rPr lang="ru-RU" altLang="ko-KR" sz="1800" dirty="0" smtClean="0"/>
              <a:t>Той </a:t>
            </a:r>
            <a:r>
              <a:rPr lang="ru-RU" altLang="ko-KR" sz="1800" dirty="0" err="1" smtClean="0"/>
              <a:t>описва</a:t>
            </a:r>
            <a:r>
              <a:rPr lang="ru-RU" altLang="ko-KR" sz="1800" dirty="0" smtClean="0"/>
              <a:t> как </a:t>
            </a:r>
            <a:r>
              <a:rPr lang="ru-RU" altLang="ko-KR" sz="1800" dirty="0" err="1"/>
              <a:t>местните</a:t>
            </a:r>
            <a:r>
              <a:rPr lang="ru-RU" altLang="ko-KR" sz="1800" dirty="0"/>
              <a:t> </a:t>
            </a:r>
            <a:r>
              <a:rPr lang="ru-RU" altLang="ko-KR" sz="1800" dirty="0" err="1"/>
              <a:t>продукти</a:t>
            </a:r>
            <a:r>
              <a:rPr lang="ru-RU" altLang="ko-KR" sz="1800" dirty="0"/>
              <a:t> се </a:t>
            </a:r>
            <a:r>
              <a:rPr lang="ru-RU" altLang="ko-KR" sz="1800" dirty="0" err="1"/>
              <a:t>транспортират</a:t>
            </a:r>
            <a:r>
              <a:rPr lang="ru-RU" altLang="ko-KR" sz="1800" dirty="0"/>
              <a:t> до Пекин </a:t>
            </a:r>
            <a:r>
              <a:rPr lang="ru-RU" altLang="ko-KR" sz="1800" dirty="0" err="1"/>
              <a:t>през</a:t>
            </a:r>
            <a:r>
              <a:rPr lang="ru-RU" altLang="ko-KR" sz="1800" dirty="0"/>
              <a:t> реки и </a:t>
            </a:r>
            <a:r>
              <a:rPr lang="ru-RU" altLang="ko-KR" sz="1800" dirty="0" smtClean="0"/>
              <a:t>канали, </a:t>
            </a:r>
            <a:r>
              <a:rPr lang="ru-RU" altLang="ko-KR" sz="1800" dirty="0" err="1" smtClean="0"/>
              <a:t>както</a:t>
            </a:r>
            <a:r>
              <a:rPr lang="ru-RU" altLang="ko-KR" sz="1800" dirty="0" smtClean="0"/>
              <a:t> и </a:t>
            </a:r>
            <a:r>
              <a:rPr lang="ru-RU" altLang="ko-KR" sz="1800" dirty="0" err="1" smtClean="0"/>
              <a:t>развитието</a:t>
            </a:r>
            <a:r>
              <a:rPr lang="ru-RU" altLang="ko-KR" sz="1800" dirty="0" smtClean="0"/>
              <a:t> на </a:t>
            </a:r>
            <a:r>
              <a:rPr lang="ru-RU" altLang="ko-KR" sz="1800" dirty="0" err="1"/>
              <a:t>хуманитарните</a:t>
            </a:r>
            <a:r>
              <a:rPr lang="ru-RU" altLang="ko-KR" sz="1800" dirty="0"/>
              <a:t> науки и </a:t>
            </a:r>
            <a:r>
              <a:rPr lang="ru-RU" altLang="ko-KR" sz="1800" dirty="0" err="1"/>
              <a:t>географията</a:t>
            </a:r>
            <a:r>
              <a:rPr lang="ru-RU" altLang="ko-KR" sz="1800" dirty="0"/>
              <a:t> на </a:t>
            </a:r>
            <a:r>
              <a:rPr lang="ru-RU" altLang="ko-KR" sz="1800" dirty="0" err="1"/>
              <a:t>династията</a:t>
            </a:r>
            <a:r>
              <a:rPr lang="ru-RU" altLang="ko-KR" sz="1800" dirty="0"/>
              <a:t> Мин.</a:t>
            </a:r>
            <a:endParaRPr lang="ko-KR" altLang="en-US" sz="1800" dirty="0"/>
          </a:p>
          <a:p>
            <a:pPr algn="just" fontAlgn="base"/>
            <a:r>
              <a:rPr lang="bg-BG" altLang="ko-KR" sz="1800" dirty="0" smtClean="0"/>
              <a:t>Това е по времето когато династия </a:t>
            </a:r>
            <a:r>
              <a:rPr lang="bg-BG" altLang="ko-KR" sz="1800" dirty="0" err="1" smtClean="0"/>
              <a:t>Чосон</a:t>
            </a:r>
            <a:r>
              <a:rPr lang="bg-BG" altLang="ko-KR" sz="1800" dirty="0" smtClean="0"/>
              <a:t> изпраща пратеници само по сушата и е забранила морските пътища. Династия Мин също е забранила морските пътувания и е затворила морското си пространство за </a:t>
            </a:r>
            <a:r>
              <a:rPr lang="bg-BG" altLang="ko-KR" sz="1800" dirty="0" err="1" smtClean="0"/>
              <a:t>Чосон</a:t>
            </a:r>
            <a:r>
              <a:rPr lang="bg-BG" altLang="ko-KR" sz="1800" dirty="0" smtClean="0"/>
              <a:t>, затова и корейците не знаят нищо за движението на страните отвъд морето, нито имат обмен с тях. Активното движение по море от времето на Шила и </a:t>
            </a:r>
            <a:r>
              <a:rPr lang="bg-BG" altLang="ko-KR" sz="1800" dirty="0" err="1" smtClean="0"/>
              <a:t>Корьо</a:t>
            </a:r>
            <a:r>
              <a:rPr lang="bg-BG" altLang="ko-KR" sz="1800" dirty="0" smtClean="0"/>
              <a:t> е забранено през </a:t>
            </a:r>
            <a:r>
              <a:rPr lang="bg-BG" altLang="ko-KR" sz="1800" dirty="0" err="1" smtClean="0"/>
              <a:t>Чосон</a:t>
            </a:r>
            <a:r>
              <a:rPr lang="bg-BG" altLang="ko-KR" sz="1800" dirty="0" smtClean="0"/>
              <a:t>. </a:t>
            </a:r>
            <a:endParaRPr lang="ko-KR" altLang="en-US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2480</TotalTime>
  <Words>4865</Words>
  <Application>Microsoft Office PowerPoint</Application>
  <PresentationFormat>Презентация на цял екран (4:3)</PresentationFormat>
  <Paragraphs>95</Paragraphs>
  <Slides>31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31</vt:i4>
      </vt:variant>
    </vt:vector>
  </HeadingPairs>
  <TitlesOfParts>
    <vt:vector size="38" baseType="lpstr">
      <vt:lpstr>HY견명조</vt:lpstr>
      <vt:lpstr>한컴바탕</vt:lpstr>
      <vt:lpstr>Arial</vt:lpstr>
      <vt:lpstr>Georgia</vt:lpstr>
      <vt:lpstr>Times New Roman</vt:lpstr>
      <vt:lpstr>Wingdings</vt:lpstr>
      <vt:lpstr>고구려 벽화</vt:lpstr>
      <vt:lpstr>Пътуване към други светове и среща с култури -Произведения от класическата корейска литература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&lt;Пътувания между Чосон и Цински Китай&gt;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&lt;Пътувания между Чосон и Японското феодално управление&gt;</vt:lpstr>
      <vt:lpstr>&lt;Процесия на чосонска делегация (съхранява се в английски музей)&gt; 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고전 문학 여행자를 만나다</dc:title>
  <dc:creator>진석환</dc:creator>
  <cp:lastModifiedBy>DELL</cp:lastModifiedBy>
  <cp:revision>132</cp:revision>
  <dcterms:created xsi:type="dcterms:W3CDTF">2011-05-25T04:13:17Z</dcterms:created>
  <dcterms:modified xsi:type="dcterms:W3CDTF">2021-11-02T04:09:03Z</dcterms:modified>
</cp:coreProperties>
</file>