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1113" r:id="rId3"/>
    <p:sldId id="859" r:id="rId4"/>
    <p:sldId id="1118" r:id="rId5"/>
    <p:sldId id="1119" r:id="rId6"/>
    <p:sldId id="1120" r:id="rId7"/>
    <p:sldId id="1121" r:id="rId8"/>
    <p:sldId id="1114" r:id="rId9"/>
    <p:sldId id="1122" r:id="rId10"/>
    <p:sldId id="1123" r:id="rId11"/>
    <p:sldId id="315" r:id="rId12"/>
    <p:sldId id="316" r:id="rId13"/>
    <p:sldId id="319" r:id="rId14"/>
    <p:sldId id="1115" r:id="rId15"/>
    <p:sldId id="1124" r:id="rId16"/>
    <p:sldId id="1116" r:id="rId17"/>
    <p:sldId id="1125" r:id="rId18"/>
    <p:sldId id="332" r:id="rId19"/>
    <p:sldId id="337" r:id="rId20"/>
    <p:sldId id="338" r:id="rId21"/>
    <p:sldId id="353" r:id="rId22"/>
    <p:sldId id="1117" r:id="rId23"/>
    <p:sldId id="333" r:id="rId24"/>
    <p:sldId id="1126" r:id="rId25"/>
    <p:sldId id="1127" r:id="rId26"/>
    <p:sldId id="1064" r:id="rId27"/>
    <p:sldId id="7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E4099-1AF6-4431-B9BB-101AF48752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25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Model Deployment and Maintenance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2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Defining model-based decisions (emissions estimation case)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465C3-A20C-CB46-BDDF-688DDA9BE0B3}"/>
              </a:ext>
            </a:extLst>
          </p:cNvPr>
          <p:cNvGrpSpPr/>
          <p:nvPr/>
        </p:nvGrpSpPr>
        <p:grpSpPr>
          <a:xfrm>
            <a:off x="2196645" y="602312"/>
            <a:ext cx="6803625" cy="2692400"/>
            <a:chOff x="600061" y="4075053"/>
            <a:chExt cx="6803625" cy="2692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6E006C-5025-4545-AA0F-847B695D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824" y="5682305"/>
              <a:ext cx="962765" cy="9627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A3DED0-A6A5-D448-BFFA-7FEE4773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189" y="4075053"/>
              <a:ext cx="5290969" cy="26924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5CFF4A-EDCA-224A-930F-A3A2B9582050}"/>
                </a:ext>
              </a:extLst>
            </p:cNvPr>
            <p:cNvCxnSpPr/>
            <p:nvPr/>
          </p:nvCxnSpPr>
          <p:spPr>
            <a:xfrm>
              <a:off x="2269864" y="5152913"/>
              <a:ext cx="486245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0405FC-2F1C-E84F-9424-1E153925155C}"/>
                </a:ext>
              </a:extLst>
            </p:cNvPr>
            <p:cNvCxnSpPr/>
            <p:nvPr/>
          </p:nvCxnSpPr>
          <p:spPr>
            <a:xfrm>
              <a:off x="2269864" y="5433804"/>
              <a:ext cx="4862456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6497AF-B0B8-5C45-A477-D3CE4B91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0382" y="4987246"/>
              <a:ext cx="183304" cy="348504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D93E2FD0-8C11-6544-9B1F-47294DE8A732}"/>
                </a:ext>
              </a:extLst>
            </p:cNvPr>
            <p:cNvSpPr txBox="1">
              <a:spLocks/>
            </p:cNvSpPr>
            <p:nvPr/>
          </p:nvSpPr>
          <p:spPr>
            <a:xfrm>
              <a:off x="645824" y="4940914"/>
              <a:ext cx="1136940" cy="398821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rgbClr val="FF0000"/>
                  </a:solidFill>
                </a:rPr>
                <a:t>Violation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23BCF56C-86FA-F94A-AFDD-76C95CE240A3}"/>
                </a:ext>
              </a:extLst>
            </p:cNvPr>
            <p:cNvSpPr txBox="1">
              <a:spLocks/>
            </p:cNvSpPr>
            <p:nvPr/>
          </p:nvSpPr>
          <p:spPr>
            <a:xfrm>
              <a:off x="600061" y="5335750"/>
              <a:ext cx="1209916" cy="398821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</a:rPr>
                <a:t>Warning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5634DFB-E47F-E940-8630-A4C90B67DB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96380" y="3503850"/>
            <a:ext cx="4002592" cy="9153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18D0A8-FF5E-EA44-B1EA-FFA2D733F361}"/>
              </a:ext>
            </a:extLst>
          </p:cNvPr>
          <p:cNvSpPr txBox="1"/>
          <p:nvPr/>
        </p:nvSpPr>
        <p:spPr>
          <a:xfrm>
            <a:off x="3577747" y="3789375"/>
            <a:ext cx="5774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NP1</a:t>
            </a: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6F756CF8-A38C-F04D-84BB-8C17DC97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269" y="4487562"/>
            <a:ext cx="5667973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Recommended Decision implemented in the process control system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AA6AD24C-CE3A-0547-98C1-1A106592F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758" y="5081341"/>
            <a:ext cx="4425770" cy="940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Based on equation NP1, estimate emissions </a:t>
            </a:r>
            <a:br>
              <a:rPr lang="en-US" sz="1600" dirty="0"/>
            </a:br>
            <a:r>
              <a:rPr lang="en-US" sz="1600" dirty="0"/>
              <a:t>and apply the highest possible production rate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 that keeps the plant in safe mode.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54FA2-B2BB-AC46-B77D-ECE354A1B033}"/>
              </a:ext>
            </a:extLst>
          </p:cNvPr>
          <p:cNvSpPr/>
          <p:nvPr/>
        </p:nvSpPr>
        <p:spPr>
          <a:xfrm>
            <a:off x="725556" y="3789375"/>
            <a:ext cx="285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Emissions estimation model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8D5A4A8F-A9B8-5941-A49F-38C8B202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02" y="3692059"/>
            <a:ext cx="2728995" cy="371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Var4 is the production rate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25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FF7022-3496-8F46-BCEC-D03F97B80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49975" y="1193255"/>
            <a:ext cx="5075537" cy="28685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13"/>
          <p:cNvGrpSpPr/>
          <p:nvPr/>
        </p:nvGrpSpPr>
        <p:grpSpPr>
          <a:xfrm>
            <a:off x="3181350" y="4127394"/>
            <a:ext cx="2743200" cy="2057400"/>
            <a:chOff x="1676400" y="2971800"/>
            <a:chExt cx="4648200" cy="2645797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2971800"/>
              <a:ext cx="4648200" cy="2645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191000" y="297180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460855" y="617203"/>
            <a:ext cx="2216040" cy="495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Recommended Scenarios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With 95% probability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8989135" y="1431574"/>
            <a:ext cx="1863579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Worst-case scenario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217735" y="2269774"/>
            <a:ext cx="2058342" cy="53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Most probable scenario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989135" y="3031774"/>
            <a:ext cx="1760946" cy="533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Best-case scenario</a:t>
            </a:r>
          </a:p>
        </p:txBody>
      </p:sp>
      <p:cxnSp>
        <p:nvCxnSpPr>
          <p:cNvPr id="19" name="Straight Arrow Connector 18"/>
          <p:cNvCxnSpPr>
            <a:cxnSpLocks/>
            <a:stCxn id="15" idx="1"/>
          </p:cNvCxnSpPr>
          <p:nvPr/>
        </p:nvCxnSpPr>
        <p:spPr>
          <a:xfrm flipH="1">
            <a:off x="7742949" y="3298474"/>
            <a:ext cx="12461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7" idx="1"/>
          </p:cNvCxnSpPr>
          <p:nvPr/>
        </p:nvCxnSpPr>
        <p:spPr>
          <a:xfrm flipH="1">
            <a:off x="7685800" y="1698274"/>
            <a:ext cx="1303335" cy="1836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 flipV="1">
            <a:off x="7503235" y="2498374"/>
            <a:ext cx="17145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6496050" y="4191000"/>
            <a:ext cx="3854428" cy="12479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Scenario assumptions: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-Crude Brent will decline from $112 to $108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600" dirty="0"/>
              <a:t>Propylene will raise to 1160 until 1Q14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and  decline 1070 to 4Q14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7B0648-4713-4CEA-9F02-D64CFFFA965C}"/>
              </a:ext>
            </a:extLst>
          </p:cNvPr>
          <p:cNvSpPr txBox="1">
            <a:spLocks/>
          </p:cNvSpPr>
          <p:nvPr/>
        </p:nvSpPr>
        <p:spPr>
          <a:xfrm>
            <a:off x="508424" y="13265"/>
            <a:ext cx="10421346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 Recommended Decision Example for Using Business Forecast in Price Negotiation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BE77D64D-0135-D044-B369-3D248094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20" y="2154662"/>
            <a:ext cx="2010464" cy="64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Price forecast with </a:t>
            </a:r>
            <a:b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</a:b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confidence limits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1A70289C-48CF-D842-A50C-DB28C263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3" y="4638409"/>
            <a:ext cx="2739317" cy="64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Forecast of the key factors </a:t>
            </a:r>
            <a:b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</a:b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influencing the price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03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2849975" y="4968875"/>
            <a:ext cx="3809009" cy="1752600"/>
            <a:chOff x="1676400" y="2971800"/>
            <a:chExt cx="4648200" cy="2645797"/>
          </a:xfrm>
        </p:grpSpPr>
        <p:pic>
          <p:nvPicPr>
            <p:cNvPr id="12083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2971800"/>
              <a:ext cx="4648200" cy="2645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4191000" y="297180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3744968" y="838200"/>
            <a:ext cx="234315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Recommended Decision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097244" y="1295400"/>
            <a:ext cx="3821099" cy="2057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Purchase 1000 MT in February at a </a:t>
            </a:r>
            <a:br>
              <a:rPr lang="en-US" sz="1600" dirty="0"/>
            </a:br>
            <a:r>
              <a:rPr lang="en-US" sz="1600" dirty="0"/>
              <a:t>broad price range between</a:t>
            </a:r>
            <a:br>
              <a:rPr lang="en-US" sz="1600" dirty="0"/>
            </a:br>
            <a:r>
              <a:rPr lang="en-US" sz="1600" dirty="0"/>
              <a:t>$1970 and $2182 with most probable</a:t>
            </a:r>
            <a:br>
              <a:rPr lang="en-US" sz="1600" dirty="0"/>
            </a:br>
            <a:r>
              <a:rPr lang="en-US" sz="1600" dirty="0"/>
              <a:t>price of $2076. Price increase around </a:t>
            </a:r>
            <a:br>
              <a:rPr lang="en-US" sz="1600" dirty="0"/>
            </a:br>
            <a:r>
              <a:rPr lang="en-US" sz="1600" dirty="0"/>
              <a:t>$ 2110 is expected in April.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Look at Crude and Propylene price trends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/>
              <a:t>as additional indicators.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340" y="1981203"/>
            <a:ext cx="2336006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36D2B66-48E4-499A-9A3D-16DC8BC0E419}"/>
              </a:ext>
            </a:extLst>
          </p:cNvPr>
          <p:cNvSpPr txBox="1">
            <a:spLocks/>
          </p:cNvSpPr>
          <p:nvPr/>
        </p:nvSpPr>
        <p:spPr>
          <a:xfrm>
            <a:off x="1594946" y="274638"/>
            <a:ext cx="8986345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 Recommended Decision Example for Using Business Forecast in Price Negotiation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1FB195-CA51-E843-8361-8E065C1300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49975" y="3216536"/>
            <a:ext cx="3690674" cy="17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Building a model-based decision-making culture</a:t>
            </a:r>
            <a:br>
              <a:rPr lang="en-US" sz="2400" dirty="0"/>
            </a:br>
            <a:r>
              <a:rPr lang="en-US" sz="2400" dirty="0"/>
              <a:t>Factors for Using Forecasting Models in Business Decisions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4232-B18D-423F-BF97-B5B3B797274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1350" y="1524000"/>
            <a:ext cx="5372100" cy="228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Convincing performance tracking record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9600" dirty="0"/>
              <a:t>Managed expectations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Well-defined most probable trend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Well-understood confidence limits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Supporting arguments explaining current forecast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Value impact of previous decisions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9600" dirty="0"/>
              <a:t>Recommended scenarios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79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191C6-174C-9846-8602-F3C529B3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7" y="182246"/>
            <a:ext cx="7383806" cy="609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25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844" y="253459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02892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2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deployment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8B93D-F5BF-0A43-A99B-078396315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7251" y="713776"/>
            <a:ext cx="6529929" cy="56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191C6-174C-9846-8602-F3C529B3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7" y="182246"/>
            <a:ext cx="7383806" cy="609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25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329" y="362111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44367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performance tracking of inferential sensors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74565-4C21-2A45-BF56-2F2596E18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97927" y="763675"/>
            <a:ext cx="7638957" cy="54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 Model performance tracking indicators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18089" y="-124404"/>
            <a:ext cx="1450366" cy="3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charset="0"/>
              <a:sym typeface="Hoefler Text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AD96DE-056E-D54D-BA25-61E714CC63F5}"/>
              </a:ext>
            </a:extLst>
          </p:cNvPr>
          <p:cNvGrpSpPr/>
          <p:nvPr/>
        </p:nvGrpSpPr>
        <p:grpSpPr>
          <a:xfrm>
            <a:off x="1014314" y="741797"/>
            <a:ext cx="7946805" cy="5755822"/>
            <a:chOff x="368856" y="1623924"/>
            <a:chExt cx="7277100" cy="4995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856" y="1818719"/>
              <a:ext cx="7277100" cy="4800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6169" y="1623924"/>
              <a:ext cx="2661920" cy="90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9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641" y="0"/>
            <a:ext cx="8036719" cy="964406"/>
          </a:xfrm>
        </p:spPr>
        <p:txBody>
          <a:bodyPr/>
          <a:lstStyle/>
          <a:p>
            <a:r>
              <a:rPr lang="en-US" sz="1969" b="1" dirty="0"/>
              <a:t>Performance Tracking of prediction error example</a:t>
            </a:r>
            <a:endParaRPr lang="en-US" sz="1969" dirty="0"/>
          </a:p>
        </p:txBody>
      </p:sp>
      <p:pic>
        <p:nvPicPr>
          <p:cNvPr id="4669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524000"/>
            <a:ext cx="5894388" cy="4419600"/>
          </a:xfrm>
          <a:noFill/>
          <a:ln/>
        </p:spPr>
      </p:pic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2286000" y="5867401"/>
            <a:ext cx="5833646" cy="46025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2391">
                <a:solidFill>
                  <a:srgbClr val="FF0000"/>
                </a:solidFill>
                <a:latin typeface="Times New Roman" charset="0"/>
              </a:rPr>
              <a:t>GC is down, good prediction from the models</a:t>
            </a:r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 flipV="1">
            <a:off x="5181600" y="4876801"/>
            <a:ext cx="381000" cy="9906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514" tIns="46756" rIns="93514" bIns="46756"/>
          <a:lstStyle/>
          <a:p>
            <a:endParaRPr lang="en-US" sz="1266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 flipV="1">
            <a:off x="6248401" y="5105401"/>
            <a:ext cx="609600" cy="7620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514" tIns="46756" rIns="93514" bIns="46756"/>
          <a:lstStyle/>
          <a:p>
            <a:endParaRPr lang="en-US" sz="1266"/>
          </a:p>
        </p:txBody>
      </p:sp>
      <p:sp>
        <p:nvSpPr>
          <p:cNvPr id="466954" name="AutoShape 10"/>
          <p:cNvSpPr>
            <a:spLocks noChangeArrowheads="1"/>
          </p:cNvSpPr>
          <p:nvPr/>
        </p:nvSpPr>
        <p:spPr bwMode="auto">
          <a:xfrm>
            <a:off x="1905001" y="1752601"/>
            <a:ext cx="2895600" cy="838200"/>
          </a:xfrm>
          <a:prstGeom prst="wedgeRectCallout">
            <a:avLst>
              <a:gd name="adj1" fmla="val 42597"/>
              <a:gd name="adj2" fmla="val 18541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1439" tIns="45719" rIns="91439" bIns="45719" anchor="ctr"/>
          <a:lstStyle/>
          <a:p>
            <a:pPr eaLnBrk="1" hangingPunct="1">
              <a:buFontTx/>
              <a:buNone/>
            </a:pPr>
            <a:r>
              <a:rPr lang="en-US" sz="1828" dirty="0">
                <a:latin typeface="Times New Roman" charset="0"/>
              </a:rPr>
              <a:t>Good long-term performance</a:t>
            </a:r>
          </a:p>
          <a:p>
            <a:pPr eaLnBrk="1" hangingPunct="1">
              <a:buFontTx/>
              <a:buNone/>
            </a:pPr>
            <a:r>
              <a:rPr lang="en-US" sz="1828" dirty="0" err="1">
                <a:latin typeface="Times New Roman" charset="0"/>
              </a:rPr>
              <a:t>Avg</a:t>
            </a:r>
            <a:r>
              <a:rPr lang="en-US" sz="1828" dirty="0">
                <a:latin typeface="Times New Roman" charset="0"/>
              </a:rPr>
              <a:t> error = 0.02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88469" y="857250"/>
            <a:ext cx="5825824" cy="351954"/>
          </a:xfrm>
          <a:prstGeom prst="rect">
            <a:avLst/>
          </a:prstGeom>
          <a:solidFill>
            <a:srgbClr val="BEFFAE"/>
          </a:solidFill>
          <a:ln>
            <a:noFill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1687" b="1" dirty="0">
                <a:solidFill>
                  <a:srgbClr val="FF0000"/>
                </a:solidFill>
                <a:latin typeface="Times New Roman" charset="0"/>
              </a:rPr>
              <a:t>Example with parallel operation of inferential sensor and GC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854406"/>
            <a:ext cx="392236" cy="40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075CD-4AE2-4B4C-9064-686A463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1499287"/>
            <a:ext cx="392236" cy="400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06576-C22F-5D40-8B40-AFEE8D5D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621" y="2144168"/>
            <a:ext cx="392236" cy="400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1EF2D-2DC5-2341-A856-867AA220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51" y="2837331"/>
            <a:ext cx="392236" cy="400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1C3E7-CCF2-614A-8484-971796CB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42" y="3482212"/>
            <a:ext cx="392236" cy="400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B67EC3-0947-D947-B030-A9C7668F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093" y="4153057"/>
            <a:ext cx="392236" cy="400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E3964E-E081-2E40-ACB4-1856CF7D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73" y="4822668"/>
            <a:ext cx="392236" cy="400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E1A8F0-975E-704A-8DE3-03CE6559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25" y="5544143"/>
            <a:ext cx="392236" cy="4002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87646A-3F82-1E45-8007-A677B87C293F}"/>
              </a:ext>
            </a:extLst>
          </p:cNvPr>
          <p:cNvCxnSpPr/>
          <p:nvPr/>
        </p:nvCxnSpPr>
        <p:spPr>
          <a:xfrm>
            <a:off x="9767944" y="946673"/>
            <a:ext cx="0" cy="396957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3E0DE-5F57-0241-8651-FD685354913C}"/>
              </a:ext>
            </a:extLst>
          </p:cNvPr>
          <p:cNvCxnSpPr/>
          <p:nvPr/>
        </p:nvCxnSpPr>
        <p:spPr>
          <a:xfrm>
            <a:off x="9068696" y="4916245"/>
            <a:ext cx="27754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2253D4-2753-2B43-AAC1-96577D90D39F}"/>
              </a:ext>
            </a:extLst>
          </p:cNvPr>
          <p:cNvCxnSpPr/>
          <p:nvPr/>
        </p:nvCxnSpPr>
        <p:spPr>
          <a:xfrm>
            <a:off x="9767944" y="4916245"/>
            <a:ext cx="0" cy="122637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">
            <a:extLst>
              <a:ext uri="{FF2B5EF4-FFF2-40B4-BE49-F238E27FC236}">
                <a16:creationId xmlns:a16="http://schemas.microsoft.com/office/drawing/2014/main" id="{FDE9F92F-AC42-2C4C-A1C8-3BF687DF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569" y="2751630"/>
            <a:ext cx="1774539" cy="562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charset="0"/>
                <a:sym typeface="Hoefler Text" charset="0"/>
              </a:rPr>
              <a:t>Investment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charset="0"/>
              <a:sym typeface="Hoefler Text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A66962A4-CF4E-5847-8757-2C51E547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630" y="5170530"/>
            <a:ext cx="1774539" cy="9315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sym typeface="Hoefler Text" charset="0"/>
              </a:rPr>
              <a:t>Return of Investment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sym typeface="Hoefler Text" charset="0"/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6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81461" y="23097"/>
            <a:ext cx="7772400" cy="457200"/>
          </a:xfrm>
        </p:spPr>
        <p:txBody>
          <a:bodyPr/>
          <a:lstStyle/>
          <a:p>
            <a:r>
              <a:rPr lang="en-US" sz="1969" b="1" dirty="0"/>
              <a:t>Performance Tracking with model disagreement indicator example</a:t>
            </a:r>
            <a:endParaRPr lang="en-US" sz="1969" dirty="0"/>
          </a:p>
        </p:txBody>
      </p:sp>
      <p:pic>
        <p:nvPicPr>
          <p:cNvPr id="226316" name="Picture 1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906" y="1513140"/>
            <a:ext cx="7947422" cy="38525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433590" y="5237244"/>
            <a:ext cx="5165824" cy="100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/>
          <a:p>
            <a:r>
              <a:rPr lang="en-US" sz="1969">
                <a:solidFill>
                  <a:srgbClr val="FF0000"/>
                </a:solidFill>
              </a:rPr>
              <a:t>vapor flow measurement (x4) is stuck on 1/25.</a:t>
            </a:r>
          </a:p>
          <a:p>
            <a:r>
              <a:rPr lang="en-US" sz="1969">
                <a:solidFill>
                  <a:srgbClr val="FF0000"/>
                </a:solidFill>
              </a:rPr>
              <a:t>Model disagreement indicator increases for this period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3468526" y="2797313"/>
            <a:ext cx="2757484" cy="6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9" tIns="45719" rIns="91439" bIns="45719">
            <a:spAutoFit/>
          </a:bodyPr>
          <a:lstStyle/>
          <a:p>
            <a:pPr eaLnBrk="1" hangingPunct="1"/>
            <a:r>
              <a:rPr lang="en-US" sz="1969">
                <a:solidFill>
                  <a:srgbClr val="FF0000"/>
                </a:solidFill>
              </a:rPr>
              <a:t>Prediction can be made</a:t>
            </a:r>
            <a:br>
              <a:rPr lang="en-US" sz="1969">
                <a:solidFill>
                  <a:srgbClr val="FF0000"/>
                </a:solidFill>
              </a:rPr>
            </a:br>
            <a:r>
              <a:rPr lang="en-US" sz="1969">
                <a:solidFill>
                  <a:srgbClr val="FF0000"/>
                </a:solidFill>
              </a:rPr>
              <a:t>based on Models 2 and 4</a:t>
            </a:r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V="1">
            <a:off x="6619132" y="4339828"/>
            <a:ext cx="923478" cy="10258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en-US" sz="1266"/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2844106" y="1178719"/>
            <a:ext cx="8085663" cy="3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9" tIns="45719" rIns="91439" bIns="45719">
            <a:spAutoFit/>
          </a:bodyPr>
          <a:lstStyle/>
          <a:p>
            <a:r>
              <a:rPr lang="en-US" sz="1969" dirty="0"/>
              <a:t>models 1 and 3 are affected because vapor flow is used in these 2 models</a:t>
            </a:r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6619131" y="1448930"/>
            <a:ext cx="794742" cy="642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en-US" sz="1266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>
            <a:off x="6420446" y="1448930"/>
            <a:ext cx="993428" cy="12841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en-US" sz="1266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>
            <a:off x="5758160" y="3054148"/>
            <a:ext cx="1721942" cy="32104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endParaRPr lang="en-US" sz="1266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2047" y="696516"/>
            <a:ext cx="5838456" cy="351954"/>
          </a:xfrm>
          <a:prstGeom prst="rect">
            <a:avLst/>
          </a:prstGeom>
          <a:solidFill>
            <a:srgbClr val="BEFFAE"/>
          </a:solidFill>
          <a:ln>
            <a:noFill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l">
              <a:buFontTx/>
              <a:buNone/>
            </a:pPr>
            <a:r>
              <a:rPr lang="en-US" sz="1687" b="1" dirty="0">
                <a:solidFill>
                  <a:srgbClr val="FF0000"/>
                </a:solidFill>
                <a:latin typeface="Times New Roman" charset="0"/>
              </a:rPr>
              <a:t>Example: advantage of model's ensemble in on-line 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69" y="59929"/>
            <a:ext cx="8229600" cy="432992"/>
          </a:xfrm>
        </p:spPr>
        <p:txBody>
          <a:bodyPr>
            <a:noAutofit/>
          </a:bodyPr>
          <a:lstStyle/>
          <a:p>
            <a:r>
              <a:rPr lang="en-US" sz="2400" dirty="0"/>
              <a:t>Performance tracking of raw materials forecasting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89908" y="6399213"/>
            <a:ext cx="2133600" cy="365125"/>
          </a:xfrm>
        </p:spPr>
        <p:txBody>
          <a:bodyPr/>
          <a:lstStyle/>
          <a:p>
            <a:fld id="{217C9D57-B919-4C5A-8253-0C1A1D592D3B}" type="slidenum">
              <a:rPr lang="en-US" smtClean="0"/>
              <a:t>21</a:t>
            </a:fld>
            <a:endParaRPr lang="en-US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916245" y="4850607"/>
            <a:ext cx="865431" cy="4310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3469" y="2184700"/>
            <a:ext cx="1409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781675" y="5053014"/>
            <a:ext cx="4793091" cy="5095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Average MAPEs for all prices for month ahead forecast  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0942454" y="2465687"/>
            <a:ext cx="990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Color code</a:t>
            </a:r>
          </a:p>
        </p:txBody>
      </p:sp>
      <p:cxnSp>
        <p:nvCxnSpPr>
          <p:cNvPr id="12" name="Straight Arrow Connector 11"/>
          <p:cNvCxnSpPr>
            <a:stCxn id="14" idx="1"/>
            <a:endCxn id="8" idx="3"/>
          </p:cNvCxnSpPr>
          <p:nvPr/>
        </p:nvCxnSpPr>
        <p:spPr>
          <a:xfrm flipH="1">
            <a:off x="10263169" y="2694287"/>
            <a:ext cx="679285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4755AE7-A3B8-0847-A62D-5323FADF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69" y="773907"/>
            <a:ext cx="7150100" cy="4076700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DC603797-CAA7-B14B-AF7A-8CC711C2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71" y="4944455"/>
            <a:ext cx="2439229" cy="674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MAPE is Mean Absolute 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Percentage Error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6983EC29-749A-7846-B707-AF4AB55B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9" y="545307"/>
            <a:ext cx="134374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Months ahead </a:t>
            </a:r>
            <a:br>
              <a:rPr lang="en-US" sz="1600" b="1" dirty="0"/>
            </a:br>
            <a:r>
              <a:rPr lang="en-US" sz="1600" b="1" dirty="0"/>
              <a:t>forecast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85D15F65-6F96-3441-8A39-AA94784D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69" y="1161769"/>
            <a:ext cx="990600" cy="243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Price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52C3F-5EDD-754C-9084-9EA76B9F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69" y="1399318"/>
            <a:ext cx="990600" cy="243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Price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7829BC-3835-BB41-8E78-29E356D4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69" y="4348366"/>
            <a:ext cx="990600" cy="243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Price 51</a:t>
            </a:r>
          </a:p>
        </p:txBody>
      </p:sp>
    </p:spTree>
    <p:extLst>
      <p:ext uri="{BB962C8B-B14F-4D97-AF65-F5344CB8AC3E}">
        <p14:creationId xmlns:p14="http://schemas.microsoft.com/office/powerpoint/2010/main" val="361548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191C6-174C-9846-8602-F3C529B3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7" y="182246"/>
            <a:ext cx="7383806" cy="609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25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60" y="471839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20707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 Corrective actions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2484" y="591507"/>
            <a:ext cx="757019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Key Objective: Implement appropriate corrective actions to improve performance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18089" y="-124404"/>
            <a:ext cx="1450366" cy="31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charset="0"/>
              <a:sym typeface="Hoefler Tex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2" y="1961661"/>
            <a:ext cx="7448550" cy="432435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4722" y="1173466"/>
            <a:ext cx="6272354" cy="500648"/>
          </a:xfrm>
          <a:prstGeom prst="rect">
            <a:avLst/>
          </a:prstGeom>
          <a:solidFill>
            <a:srgbClr val="BEFFAE"/>
          </a:solidFill>
          <a:ln>
            <a:noFill/>
          </a:ln>
          <a:effectLst/>
        </p:spPr>
        <p:txBody>
          <a:bodyPr wrap="non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Key corrective actions for model maintenance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493" y="1846083"/>
            <a:ext cx="130492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80" y="3110889"/>
            <a:ext cx="1236868" cy="1558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72" y="388758"/>
            <a:ext cx="3133725" cy="1457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18" y="4849136"/>
            <a:ext cx="1587933" cy="1872339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257903" y="4698617"/>
            <a:ext cx="724297" cy="5006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charset="0"/>
                <a:sym typeface="Hoefler Text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621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Long-term support of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2BAAB-E61A-8742-9266-EA4601980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7062" y="1164365"/>
            <a:ext cx="7119059" cy="4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Operational Machine Learning (</a:t>
            </a:r>
            <a:r>
              <a:rPr lang="en-US" sz="2800" dirty="0" err="1"/>
              <a:t>MLOps</a:t>
            </a:r>
            <a:r>
              <a:rPr lang="en-US" sz="28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4A840-B9B3-DD4C-9E94-82FEF1A7CA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267" y="1527586"/>
            <a:ext cx="4076429" cy="444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00BCA-14A4-524E-A10F-E03ECF17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93" y="1291897"/>
            <a:ext cx="6572250" cy="3087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2CAB8-75D4-314A-8947-30D82561F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15" y="4335474"/>
            <a:ext cx="3785198" cy="370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4187E-BE60-EC47-B6E6-B062090C6B25}"/>
              </a:ext>
            </a:extLst>
          </p:cNvPr>
          <p:cNvSpPr txBox="1"/>
          <p:nvPr/>
        </p:nvSpPr>
        <p:spPr>
          <a:xfrm>
            <a:off x="5421742" y="5045745"/>
            <a:ext cx="61847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MLOps</a:t>
            </a:r>
            <a:r>
              <a:rPr lang="en-US" b="1" dirty="0"/>
              <a:t> seeks to add discipline to the development and deployment of machine learning models by defining processes to make ML development more reliable and productive.</a:t>
            </a:r>
          </a:p>
        </p:txBody>
      </p:sp>
    </p:spTree>
    <p:extLst>
      <p:ext uri="{BB962C8B-B14F-4D97-AF65-F5344CB8AC3E}">
        <p14:creationId xmlns:p14="http://schemas.microsoft.com/office/powerpoint/2010/main" val="1668736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93" y="147017"/>
            <a:ext cx="10515600" cy="570057"/>
          </a:xfrm>
        </p:spPr>
        <p:txBody>
          <a:bodyPr>
            <a:normAutofit/>
          </a:bodyPr>
          <a:lstStyle/>
          <a:p>
            <a:r>
              <a:rPr lang="en-US" sz="2800" dirty="0"/>
              <a:t>Lecture 25 “Model Deployment and Maintenance”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17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A joint model exploration with the final users before moving it into production </a:t>
            </a:r>
          </a:p>
          <a:p>
            <a:pPr marL="0" indent="0">
              <a:buNone/>
            </a:pPr>
            <a:r>
              <a:rPr lang="en-US" sz="2400" b="1"/>
              <a:t>   is </a:t>
            </a:r>
            <a:r>
              <a:rPr lang="en-US" sz="2400" b="1" dirty="0"/>
              <a:t>highly recommended</a:t>
            </a:r>
          </a:p>
          <a:p>
            <a:r>
              <a:rPr lang="en-US" altLang="en-US" sz="2400" b="1" dirty="0"/>
              <a:t>Defining appropriate model-based decisions is the critical step to create long-term value from developed models </a:t>
            </a:r>
          </a:p>
          <a:p>
            <a:r>
              <a:rPr lang="en-US" sz="2400" b="1" dirty="0"/>
              <a:t>Model deployment process includes coding and validation of deployed models on production data, transfer ownership to users, and defining performance metrics</a:t>
            </a:r>
          </a:p>
          <a:p>
            <a:r>
              <a:rPr lang="en-US" sz="2400" b="1" dirty="0"/>
              <a:t>Model performance tracking is based on different modeling error metrics and require an appropriate period of time</a:t>
            </a:r>
          </a:p>
          <a:p>
            <a:r>
              <a:rPr lang="en-US" sz="2400" b="1" dirty="0"/>
              <a:t>Corrective actions for improvement of deployed model performance include tuning of model parameters, model redevelopment, and model redevelopment with variable selection</a:t>
            </a:r>
          </a:p>
          <a:p>
            <a:r>
              <a:rPr lang="en-US" sz="2400" b="1" dirty="0"/>
              <a:t>The long-term support for deployed models, creating a container of several models running in parallel in the deployment environment is suggested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7919"/>
            <a:ext cx="12192000" cy="830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model is as strong as its deployment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 11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6251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309CB-5823-7A43-BF49-30E007ED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4" y="434336"/>
            <a:ext cx="9310576" cy="610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25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139" y="83288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889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exploration techniques: prediction profilers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4DA86-3985-7845-9F24-6522E7CCC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7769" y="534439"/>
            <a:ext cx="4211675" cy="1656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DB63C-5A0C-DE4C-9638-94B060ACF5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44440" y="2226625"/>
            <a:ext cx="4170680" cy="2038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F83C0B-8CF9-954C-9801-BB463162A3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37844" y="2341559"/>
            <a:ext cx="1866900" cy="1809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F35BD-F614-F740-8F7A-8A92568831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44440" y="4689477"/>
            <a:ext cx="3615055" cy="1751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3110CD-2DD0-B24D-8716-D9443D8609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77063" y="4689476"/>
            <a:ext cx="1704937" cy="1751965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18D017E4-9F84-3F4D-9C1F-7A7A43B2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712" y="792139"/>
            <a:ext cx="1964167" cy="562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charset="0"/>
                <a:sym typeface="Hoefler Text" charset="0"/>
              </a:rPr>
              <a:t>2D profilers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charset="0"/>
              <a:sym typeface="Hoefler Text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5648E9A9-2E9A-874A-9D3C-893D8D72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468" y="2965014"/>
            <a:ext cx="2426332" cy="93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charset="0"/>
                <a:sym typeface="Hoefler Text" charset="0"/>
              </a:rPr>
              <a:t>Response surface profilers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charset="0"/>
              <a:sym typeface="Hoefler Text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0396F5C-E3BE-004A-9607-D97BA002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468" y="5000002"/>
            <a:ext cx="2077605" cy="9315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charset="0"/>
                <a:sym typeface="Hoefler Text" charset="0"/>
              </a:rPr>
              <a:t>Contour plots profilers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2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04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exploration techniques: Monte Carlo simulations (broad range)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A0AF4-6275-6B45-8AFA-94E68826E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36394" y="1464461"/>
            <a:ext cx="4002592" cy="915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E97C3-CEB6-1747-B80D-870153A5EF04}"/>
              </a:ext>
            </a:extLst>
          </p:cNvPr>
          <p:cNvSpPr txBox="1"/>
          <p:nvPr/>
        </p:nvSpPr>
        <p:spPr>
          <a:xfrm>
            <a:off x="3461198" y="1653718"/>
            <a:ext cx="5774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NP1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F20AC92-A7F1-CC4D-9FF0-F32E1B91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700" y="6170593"/>
            <a:ext cx="2728995" cy="371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Var4 is the production rate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FF1BE-2B37-4C43-A368-A900598C03CE}"/>
              </a:ext>
            </a:extLst>
          </p:cNvPr>
          <p:cNvSpPr txBox="1"/>
          <p:nvPr/>
        </p:nvSpPr>
        <p:spPr>
          <a:xfrm>
            <a:off x="1441525" y="733757"/>
            <a:ext cx="80682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Monte Carlo simulations produce distributions of possible outcome values that can give insight about the robustness of the model in the input ranges explored.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8E5D76-A7FB-AD48-B9C8-841FB4F5B7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249" y="2464205"/>
            <a:ext cx="5035123" cy="333416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372202-5335-9645-A4D1-0CDF025909F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3461197" y="5712311"/>
            <a:ext cx="1" cy="458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596AA12-8CFE-4446-89CF-D4A733BBED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61392" y="3077647"/>
            <a:ext cx="4992408" cy="2107540"/>
          </a:xfrm>
          <a:prstGeom prst="rect">
            <a:avLst/>
          </a:prstGeom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588D775A-1C5E-BD4D-9A21-86FB1062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038" y="2570361"/>
            <a:ext cx="3249970" cy="371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Predicted emissions distribution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D86187C3-76A3-1D4C-A6A5-D0FC726D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410" y="5526554"/>
            <a:ext cx="3357820" cy="371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solidFill>
                  <a:srgbClr val="FF0000"/>
                </a:solidFill>
                <a:latin typeface="Swis721 Cn BT" pitchFamily="34" charset="0"/>
                <a:ea typeface="ＭＳ Ｐゴシック" panose="020B0600070205080204" pitchFamily="34" charset="-128"/>
              </a:rPr>
              <a:t>Emissions &gt; 180 violate threshold</a:t>
            </a:r>
            <a:endParaRPr kumimoji="1" lang="en-US" altLang="en-US" sz="2000" b="1" dirty="0">
              <a:solidFill>
                <a:srgbClr val="FF0000"/>
              </a:solidFill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FE89AD-FCC7-6749-BAE9-EABC8CCD9732}"/>
              </a:ext>
            </a:extLst>
          </p:cNvPr>
          <p:cNvCxnSpPr/>
          <p:nvPr/>
        </p:nvCxnSpPr>
        <p:spPr>
          <a:xfrm flipV="1">
            <a:off x="7756264" y="3570105"/>
            <a:ext cx="0" cy="1224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D9490E-C21F-0A40-A6A8-8558851500D6}"/>
              </a:ext>
            </a:extLst>
          </p:cNvPr>
          <p:cNvCxnSpPr/>
          <p:nvPr/>
        </p:nvCxnSpPr>
        <p:spPr>
          <a:xfrm flipH="1">
            <a:off x="11274014" y="4182334"/>
            <a:ext cx="5163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BC772E-EE72-9E46-AA0F-3C9B5EE891F5}"/>
              </a:ext>
            </a:extLst>
          </p:cNvPr>
          <p:cNvSpPr txBox="1"/>
          <p:nvPr/>
        </p:nvSpPr>
        <p:spPr>
          <a:xfrm>
            <a:off x="2115864" y="5798372"/>
            <a:ext cx="145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 range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C166DF9-074F-724F-A9B2-383CB3B94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14" y="1648844"/>
            <a:ext cx="2849283" cy="371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Emissions estimation model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3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96BCD0E-34CC-2240-91E4-54E86BA15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13129" y="3127631"/>
            <a:ext cx="5250628" cy="2224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04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exploration techniques: Monte Carlo simulations (narrow range)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A0AF4-6275-6B45-8AFA-94E68826E2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36394" y="1464461"/>
            <a:ext cx="4002592" cy="915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E97C3-CEB6-1747-B80D-870153A5EF04}"/>
              </a:ext>
            </a:extLst>
          </p:cNvPr>
          <p:cNvSpPr txBox="1"/>
          <p:nvPr/>
        </p:nvSpPr>
        <p:spPr>
          <a:xfrm>
            <a:off x="3461198" y="1653718"/>
            <a:ext cx="5774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NP1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F20AC92-A7F1-CC4D-9FF0-F32E1B91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700" y="6170593"/>
            <a:ext cx="2728995" cy="371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Var4 is the production rate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FF1BE-2B37-4C43-A368-A900598C03CE}"/>
              </a:ext>
            </a:extLst>
          </p:cNvPr>
          <p:cNvSpPr txBox="1"/>
          <p:nvPr/>
        </p:nvSpPr>
        <p:spPr>
          <a:xfrm>
            <a:off x="1441525" y="733757"/>
            <a:ext cx="80682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Monte Carlo simulations produce distributions of possible outcome values that can give insight about the robustness of the model in the input ranges explored.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372202-5335-9645-A4D1-0CDF025909F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3461197" y="5712311"/>
            <a:ext cx="1" cy="4582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588D775A-1C5E-BD4D-9A21-86FB1062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038" y="2570361"/>
            <a:ext cx="3249970" cy="371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latin typeface="Swis721 Cn BT" pitchFamily="34" charset="0"/>
                <a:ea typeface="ＭＳ Ｐゴシック" panose="020B0600070205080204" pitchFamily="34" charset="-128"/>
              </a:rPr>
              <a:t>Predicted emissions distribution</a:t>
            </a:r>
            <a:endParaRPr kumimoji="1" lang="en-US" altLang="en-US" sz="2000" b="1" dirty="0"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D86187C3-76A3-1D4C-A6A5-D0FC726D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410" y="5526554"/>
            <a:ext cx="3357820" cy="371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b="1" dirty="0">
                <a:solidFill>
                  <a:srgbClr val="FF0000"/>
                </a:solidFill>
                <a:latin typeface="Swis721 Cn BT" pitchFamily="34" charset="0"/>
                <a:ea typeface="ＭＳ Ｐゴシック" panose="020B0600070205080204" pitchFamily="34" charset="-128"/>
              </a:rPr>
              <a:t>Emissions &gt; 180 violate threshold</a:t>
            </a:r>
            <a:endParaRPr kumimoji="1" lang="en-US" altLang="en-US" sz="2000" b="1" dirty="0">
              <a:solidFill>
                <a:srgbClr val="FF0000"/>
              </a:solidFill>
              <a:latin typeface="Swis721 Cn BT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FE89AD-FCC7-6749-BAE9-EABC8CCD9732}"/>
              </a:ext>
            </a:extLst>
          </p:cNvPr>
          <p:cNvCxnSpPr/>
          <p:nvPr/>
        </p:nvCxnSpPr>
        <p:spPr>
          <a:xfrm flipV="1">
            <a:off x="8002794" y="3627544"/>
            <a:ext cx="0" cy="1224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D9490E-C21F-0A40-A6A8-8558851500D6}"/>
              </a:ext>
            </a:extLst>
          </p:cNvPr>
          <p:cNvCxnSpPr/>
          <p:nvPr/>
        </p:nvCxnSpPr>
        <p:spPr>
          <a:xfrm flipH="1">
            <a:off x="11263757" y="4365214"/>
            <a:ext cx="5163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BC772E-EE72-9E46-AA0F-3C9B5EE891F5}"/>
              </a:ext>
            </a:extLst>
          </p:cNvPr>
          <p:cNvSpPr txBox="1"/>
          <p:nvPr/>
        </p:nvSpPr>
        <p:spPr>
          <a:xfrm>
            <a:off x="2025283" y="5787615"/>
            <a:ext cx="172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Narrow range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B23C04-5F13-B543-A02E-5139EDE71B2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929" y="2578545"/>
            <a:ext cx="4790027" cy="31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63FF1-7F80-814C-B712-1DA4536E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5" y="497187"/>
            <a:ext cx="6942681" cy="5964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43" y="203761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Model acceptance checklist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2271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31FC5-D39C-7749-BDBD-243692D1D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1" y="480764"/>
            <a:ext cx="9715752" cy="5957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25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25" y="208277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475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Why do we need model-based decisions?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502F1-504E-0A47-A801-B3B002EC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95" y="763676"/>
            <a:ext cx="5551273" cy="5707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0443D-B65A-B64B-BCC4-0FDE36B8AA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49490" y="1392051"/>
            <a:ext cx="4004310" cy="1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195616</TotalTime>
  <Words>822</Words>
  <Application>Microsoft Macintosh PowerPoint</Application>
  <PresentationFormat>Widescreen</PresentationFormat>
  <Paragraphs>156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Swis721 Cn BT</vt:lpstr>
      <vt:lpstr>Times New Roman</vt:lpstr>
      <vt:lpstr>Office Theme</vt:lpstr>
      <vt:lpstr>Applied Artificial Intelligence  Lecture 25  Model Deployment and Maintenance</vt:lpstr>
      <vt:lpstr>Methodology workflow</vt:lpstr>
      <vt:lpstr>Lecture 25 agenda</vt:lpstr>
      <vt:lpstr>Model exploration techniques: prediction profilers </vt:lpstr>
      <vt:lpstr>Model exploration techniques: Monte Carlo simulations (broad range)</vt:lpstr>
      <vt:lpstr>Model exploration techniques: Monte Carlo simulations (narrow range) </vt:lpstr>
      <vt:lpstr>Model acceptance checklist</vt:lpstr>
      <vt:lpstr>Lecture 25 agenda</vt:lpstr>
      <vt:lpstr>Why do we need model-based decisions?</vt:lpstr>
      <vt:lpstr>Defining model-based decisions (emissions estimation case)</vt:lpstr>
      <vt:lpstr>PowerPoint Presentation</vt:lpstr>
      <vt:lpstr>PowerPoint Presentation</vt:lpstr>
      <vt:lpstr>Building a model-based decision-making culture Factors for Using Forecasting Models in Business Decisions</vt:lpstr>
      <vt:lpstr>Lecture 25 agenda</vt:lpstr>
      <vt:lpstr>Model deployment</vt:lpstr>
      <vt:lpstr>Lecture 25 agenda</vt:lpstr>
      <vt:lpstr>Model performance tracking of inferential sensors</vt:lpstr>
      <vt:lpstr>PowerPoint Presentation</vt:lpstr>
      <vt:lpstr>Performance Tracking of prediction error example</vt:lpstr>
      <vt:lpstr>Performance Tracking with model disagreement indicator example</vt:lpstr>
      <vt:lpstr>Performance tracking of raw materials forecasting errors</vt:lpstr>
      <vt:lpstr>Lecture 25 agenda</vt:lpstr>
      <vt:lpstr>PowerPoint Presentation</vt:lpstr>
      <vt:lpstr>Long-term support of models</vt:lpstr>
      <vt:lpstr>Operational Machine Learning (MLOps)</vt:lpstr>
      <vt:lpstr>Lecture 25 “Model Deployment and Maintenance” Summary</vt:lpstr>
      <vt:lpstr>Details on this topic are given in the following chapters of “Applying Data Science” book: Chapter 11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1230</cp:revision>
  <cp:lastPrinted>2020-05-15T22:07:03Z</cp:lastPrinted>
  <dcterms:created xsi:type="dcterms:W3CDTF">2017-01-12T15:32:32Z</dcterms:created>
  <dcterms:modified xsi:type="dcterms:W3CDTF">2020-11-06T22:38:34Z</dcterms:modified>
</cp:coreProperties>
</file>