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EF1B0-4081-4D24-88EC-830DD917C9D2}" v="1" dt="2022-01-15T07:09:58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3" autoAdjust="0"/>
    <p:restoredTop sz="97440" autoAdjust="0"/>
  </p:normalViewPr>
  <p:slideViewPr>
    <p:cSldViewPr showGuides="1">
      <p:cViewPr varScale="1">
        <p:scale>
          <a:sx n="153" d="100"/>
          <a:sy n="153" d="100"/>
        </p:scale>
        <p:origin x="1254" y="15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олай Чудомиров Нетов" userId="99dd4ed7-d6b4-4fbb-b356-0110bf2e3048" providerId="ADAL" clId="{81AEF1B0-4081-4D24-88EC-830DD917C9D2}"/>
    <pc:docChg chg="undo custSel modSld">
      <pc:chgData name="Николай Чудомиров Нетов" userId="99dd4ed7-d6b4-4fbb-b356-0110bf2e3048" providerId="ADAL" clId="{81AEF1B0-4081-4D24-88EC-830DD917C9D2}" dt="2022-01-15T09:35:32.395" v="257" actId="20577"/>
      <pc:docMkLst>
        <pc:docMk/>
      </pc:docMkLst>
      <pc:sldChg chg="addSp modSp mod">
        <pc:chgData name="Николай Чудомиров Нетов" userId="99dd4ed7-d6b4-4fbb-b356-0110bf2e3048" providerId="ADAL" clId="{81AEF1B0-4081-4D24-88EC-830DD917C9D2}" dt="2022-01-15T07:02:41.439" v="14" actId="1076"/>
        <pc:sldMkLst>
          <pc:docMk/>
          <pc:sldMk cId="719890386" sldId="257"/>
        </pc:sldMkLst>
        <pc:spChg chg="add mod">
          <ac:chgData name="Николай Чудомиров Нетов" userId="99dd4ed7-d6b4-4fbb-b356-0110bf2e3048" providerId="ADAL" clId="{81AEF1B0-4081-4D24-88EC-830DD917C9D2}" dt="2022-01-15T07:02:41.439" v="14" actId="1076"/>
          <ac:spMkLst>
            <pc:docMk/>
            <pc:sldMk cId="719890386" sldId="257"/>
            <ac:spMk id="8" creationId="{313DBE21-2001-432A-8C36-53870A4277D1}"/>
          </ac:spMkLst>
        </pc:spChg>
        <pc:spChg chg="mod">
          <ac:chgData name="Николай Чудомиров Нетов" userId="99dd4ed7-d6b4-4fbb-b356-0110bf2e3048" providerId="ADAL" clId="{81AEF1B0-4081-4D24-88EC-830DD917C9D2}" dt="2022-01-15T07:02:02.120" v="10" actId="1076"/>
          <ac:spMkLst>
            <pc:docMk/>
            <pc:sldMk cId="719890386" sldId="257"/>
            <ac:spMk id="9" creationId="{0DEA434D-EA6A-4303-BBE1-DAC55E37570B}"/>
          </ac:spMkLst>
        </pc:spChg>
        <pc:grpChg chg="mod">
          <ac:chgData name="Николай Чудомиров Нетов" userId="99dd4ed7-d6b4-4fbb-b356-0110bf2e3048" providerId="ADAL" clId="{81AEF1B0-4081-4D24-88EC-830DD917C9D2}" dt="2022-01-15T07:02:32.891" v="13" actId="1076"/>
          <ac:grpSpMkLst>
            <pc:docMk/>
            <pc:sldMk cId="719890386" sldId="257"/>
            <ac:grpSpMk id="7" creationId="{E7663E22-22DC-4741-BCE3-5A2F00E0775E}"/>
          </ac:grpSpMkLst>
        </pc:grpChg>
      </pc:sldChg>
      <pc:sldChg chg="modSp mod">
        <pc:chgData name="Николай Чудомиров Нетов" userId="99dd4ed7-d6b4-4fbb-b356-0110bf2e3048" providerId="ADAL" clId="{81AEF1B0-4081-4D24-88EC-830DD917C9D2}" dt="2022-01-15T08:12:32.194" v="247" actId="1440"/>
        <pc:sldMkLst>
          <pc:docMk/>
          <pc:sldMk cId="3267596577" sldId="258"/>
        </pc:sldMkLst>
        <pc:spChg chg="mod">
          <ac:chgData name="Николай Чудомиров Нетов" userId="99dd4ed7-d6b4-4fbb-b356-0110bf2e3048" providerId="ADAL" clId="{81AEF1B0-4081-4D24-88EC-830DD917C9D2}" dt="2022-01-15T08:11:27.339" v="238" actId="207"/>
          <ac:spMkLst>
            <pc:docMk/>
            <pc:sldMk cId="3267596577" sldId="258"/>
            <ac:spMk id="4" creationId="{C597C2C9-27E5-411D-B001-BCD3A1A5A21A}"/>
          </ac:spMkLst>
        </pc:spChg>
        <pc:spChg chg="mod">
          <ac:chgData name="Николай Чудомиров Нетов" userId="99dd4ed7-d6b4-4fbb-b356-0110bf2e3048" providerId="ADAL" clId="{81AEF1B0-4081-4D24-88EC-830DD917C9D2}" dt="2022-01-15T08:12:14.738" v="244" actId="14100"/>
          <ac:spMkLst>
            <pc:docMk/>
            <pc:sldMk cId="3267596577" sldId="258"/>
            <ac:spMk id="8" creationId="{4FC33A77-F7B7-43E7-8AE3-A0D97A3450E3}"/>
          </ac:spMkLst>
        </pc:spChg>
        <pc:picChg chg="mod">
          <ac:chgData name="Николай Чудомиров Нетов" userId="99dd4ed7-d6b4-4fbb-b356-0110bf2e3048" providerId="ADAL" clId="{81AEF1B0-4081-4D24-88EC-830DD917C9D2}" dt="2022-01-15T08:12:28.035" v="246" actId="1440"/>
          <ac:picMkLst>
            <pc:docMk/>
            <pc:sldMk cId="3267596577" sldId="258"/>
            <ac:picMk id="6" creationId="{534ACD58-BAD0-4744-9B8B-46D97AB06EBE}"/>
          </ac:picMkLst>
        </pc:picChg>
        <pc:picChg chg="mod">
          <ac:chgData name="Николай Чудомиров Нетов" userId="99dd4ed7-d6b4-4fbb-b356-0110bf2e3048" providerId="ADAL" clId="{81AEF1B0-4081-4D24-88EC-830DD917C9D2}" dt="2022-01-15T08:12:32.194" v="247" actId="1440"/>
          <ac:picMkLst>
            <pc:docMk/>
            <pc:sldMk cId="3267596577" sldId="258"/>
            <ac:picMk id="10" creationId="{79A3BCCE-0D8A-48F6-B23F-8787453F1045}"/>
          </ac:picMkLst>
        </pc:picChg>
      </pc:sldChg>
      <pc:sldChg chg="modSp mod">
        <pc:chgData name="Николай Чудомиров Нетов" userId="99dd4ed7-d6b4-4fbb-b356-0110bf2e3048" providerId="ADAL" clId="{81AEF1B0-4081-4D24-88EC-830DD917C9D2}" dt="2022-01-15T08:24:02.333" v="248" actId="6549"/>
        <pc:sldMkLst>
          <pc:docMk/>
          <pc:sldMk cId="2647896281" sldId="259"/>
        </pc:sldMkLst>
        <pc:spChg chg="mod">
          <ac:chgData name="Николай Чудомиров Нетов" userId="99dd4ed7-d6b4-4fbb-b356-0110bf2e3048" providerId="ADAL" clId="{81AEF1B0-4081-4D24-88EC-830DD917C9D2}" dt="2022-01-15T08:24:02.333" v="248" actId="6549"/>
          <ac:spMkLst>
            <pc:docMk/>
            <pc:sldMk cId="2647896281" sldId="259"/>
            <ac:spMk id="4" creationId="{5F52712A-148C-4C9A-9C5F-364A38E0D47C}"/>
          </ac:spMkLst>
        </pc:spChg>
      </pc:sldChg>
      <pc:sldChg chg="addSp delSp modSp mod">
        <pc:chgData name="Николай Чудомиров Нетов" userId="99dd4ed7-d6b4-4fbb-b356-0110bf2e3048" providerId="ADAL" clId="{81AEF1B0-4081-4D24-88EC-830DD917C9D2}" dt="2022-01-15T09:01:11.983" v="249" actId="14100"/>
        <pc:sldMkLst>
          <pc:docMk/>
          <pc:sldMk cId="4031589595" sldId="262"/>
        </pc:sldMkLst>
        <pc:spChg chg="mod">
          <ac:chgData name="Николай Чудомиров Нетов" userId="99dd4ed7-d6b4-4fbb-b356-0110bf2e3048" providerId="ADAL" clId="{81AEF1B0-4081-4D24-88EC-830DD917C9D2}" dt="2022-01-15T09:01:11.983" v="249" actId="14100"/>
          <ac:spMkLst>
            <pc:docMk/>
            <pc:sldMk cId="4031589595" sldId="262"/>
            <ac:spMk id="2" creationId="{6BE60B5D-5D9C-411C-829A-A0B0FD3945DC}"/>
          </ac:spMkLst>
        </pc:spChg>
        <pc:spChg chg="add mod">
          <ac:chgData name="Николай Чудомиров Нетов" userId="99dd4ed7-d6b4-4fbb-b356-0110bf2e3048" providerId="ADAL" clId="{81AEF1B0-4081-4D24-88EC-830DD917C9D2}" dt="2022-01-15T07:16:00.320" v="188" actId="114"/>
          <ac:spMkLst>
            <pc:docMk/>
            <pc:sldMk cId="4031589595" sldId="262"/>
            <ac:spMk id="5" creationId="{3DAF0721-2425-4ABA-9E58-20C632FA3FBE}"/>
          </ac:spMkLst>
        </pc:spChg>
        <pc:spChg chg="add del">
          <ac:chgData name="Николай Чудомиров Нетов" userId="99dd4ed7-d6b4-4fbb-b356-0110bf2e3048" providerId="ADAL" clId="{81AEF1B0-4081-4D24-88EC-830DD917C9D2}" dt="2022-01-15T07:09:49.760" v="22" actId="22"/>
          <ac:spMkLst>
            <pc:docMk/>
            <pc:sldMk cId="4031589595" sldId="262"/>
            <ac:spMk id="11" creationId="{94821039-C3DA-4D11-8FCA-B3D58BC5C9A7}"/>
          </ac:spMkLst>
        </pc:spChg>
        <pc:spChg chg="add mod">
          <ac:chgData name="Николай Чудомиров Нетов" userId="99dd4ed7-d6b4-4fbb-b356-0110bf2e3048" providerId="ADAL" clId="{81AEF1B0-4081-4D24-88EC-830DD917C9D2}" dt="2022-01-15T07:13:51.302" v="166" actId="1076"/>
          <ac:spMkLst>
            <pc:docMk/>
            <pc:sldMk cId="4031589595" sldId="262"/>
            <ac:spMk id="13" creationId="{4A2D0CCF-A0D3-41FE-B281-083D455D2853}"/>
          </ac:spMkLst>
        </pc:spChg>
        <pc:spChg chg="add mod">
          <ac:chgData name="Николай Чудомиров Нетов" userId="99dd4ed7-d6b4-4fbb-b356-0110bf2e3048" providerId="ADAL" clId="{81AEF1B0-4081-4D24-88EC-830DD917C9D2}" dt="2022-01-15T07:14:40.504" v="169" actId="1076"/>
          <ac:spMkLst>
            <pc:docMk/>
            <pc:sldMk cId="4031589595" sldId="262"/>
            <ac:spMk id="14" creationId="{C44A1977-4D89-458F-B9AB-49EE28E6D6FD}"/>
          </ac:spMkLst>
        </pc:spChg>
        <pc:spChg chg="add mod">
          <ac:chgData name="Николай Чудомиров Нетов" userId="99dd4ed7-d6b4-4fbb-b356-0110bf2e3048" providerId="ADAL" clId="{81AEF1B0-4081-4D24-88EC-830DD917C9D2}" dt="2022-01-15T07:15:11.264" v="172" actId="1076"/>
          <ac:spMkLst>
            <pc:docMk/>
            <pc:sldMk cId="4031589595" sldId="262"/>
            <ac:spMk id="16" creationId="{A24E1975-126B-41DD-9F48-98B579E4C789}"/>
          </ac:spMkLst>
        </pc:spChg>
        <pc:picChg chg="mod">
          <ac:chgData name="Николай Чудомиров Нетов" userId="99dd4ed7-d6b4-4fbb-b356-0110bf2e3048" providerId="ADAL" clId="{81AEF1B0-4081-4D24-88EC-830DD917C9D2}" dt="2022-01-15T07:12:52.590" v="163" actId="1076"/>
          <ac:picMkLst>
            <pc:docMk/>
            <pc:sldMk cId="4031589595" sldId="262"/>
            <ac:picMk id="12" creationId="{CB9C1C8C-7FE1-4FF0-A429-CD343BC3170D}"/>
          </ac:picMkLst>
        </pc:picChg>
      </pc:sldChg>
      <pc:sldChg chg="modSp mod">
        <pc:chgData name="Николай Чудомиров Нетов" userId="99dd4ed7-d6b4-4fbb-b356-0110bf2e3048" providerId="ADAL" clId="{81AEF1B0-4081-4D24-88EC-830DD917C9D2}" dt="2022-01-15T09:29:01.815" v="250" actId="6549"/>
        <pc:sldMkLst>
          <pc:docMk/>
          <pc:sldMk cId="2323392076" sldId="264"/>
        </pc:sldMkLst>
        <pc:spChg chg="mod">
          <ac:chgData name="Николай Чудомиров Нетов" userId="99dd4ed7-d6b4-4fbb-b356-0110bf2e3048" providerId="ADAL" clId="{81AEF1B0-4081-4D24-88EC-830DD917C9D2}" dt="2022-01-15T09:29:01.815" v="250" actId="6549"/>
          <ac:spMkLst>
            <pc:docMk/>
            <pc:sldMk cId="2323392076" sldId="264"/>
            <ac:spMk id="4" creationId="{D44A2995-801A-4F9F-AF78-86F7E4694F01}"/>
          </ac:spMkLst>
        </pc:spChg>
      </pc:sldChg>
      <pc:sldChg chg="modSp mod">
        <pc:chgData name="Николай Чудомиров Нетов" userId="99dd4ed7-d6b4-4fbb-b356-0110bf2e3048" providerId="ADAL" clId="{81AEF1B0-4081-4D24-88EC-830DD917C9D2}" dt="2022-01-15T09:32:50.615" v="254"/>
        <pc:sldMkLst>
          <pc:docMk/>
          <pc:sldMk cId="2664951960" sldId="265"/>
        </pc:sldMkLst>
        <pc:spChg chg="mod">
          <ac:chgData name="Николай Чудомиров Нетов" userId="99dd4ed7-d6b4-4fbb-b356-0110bf2e3048" providerId="ADAL" clId="{81AEF1B0-4081-4D24-88EC-830DD917C9D2}" dt="2022-01-15T09:32:50.615" v="254"/>
          <ac:spMkLst>
            <pc:docMk/>
            <pc:sldMk cId="2664951960" sldId="265"/>
            <ac:spMk id="8" creationId="{E927DFB4-3964-457A-B7FC-3C0997B06FDD}"/>
          </ac:spMkLst>
        </pc:spChg>
      </pc:sldChg>
      <pc:sldChg chg="addSp modSp mod">
        <pc:chgData name="Николай Чудомиров Нетов" userId="99dd4ed7-d6b4-4fbb-b356-0110bf2e3048" providerId="ADAL" clId="{81AEF1B0-4081-4D24-88EC-830DD917C9D2}" dt="2022-01-15T09:35:32.395" v="257" actId="20577"/>
        <pc:sldMkLst>
          <pc:docMk/>
          <pc:sldMk cId="3544232502" sldId="266"/>
        </pc:sldMkLst>
        <pc:spChg chg="mod">
          <ac:chgData name="Николай Чудомиров Нетов" userId="99dd4ed7-d6b4-4fbb-b356-0110bf2e3048" providerId="ADAL" clId="{81AEF1B0-4081-4D24-88EC-830DD917C9D2}" dt="2022-01-15T07:20:28.004" v="202" actId="207"/>
          <ac:spMkLst>
            <pc:docMk/>
            <pc:sldMk cId="3544232502" sldId="266"/>
            <ac:spMk id="4" creationId="{4FB31BA9-40B8-49E8-AB9C-73BE6DDB32A1}"/>
          </ac:spMkLst>
        </pc:spChg>
        <pc:spChg chg="mod">
          <ac:chgData name="Николай Чудомиров Нетов" userId="99dd4ed7-d6b4-4fbb-b356-0110bf2e3048" providerId="ADAL" clId="{81AEF1B0-4081-4D24-88EC-830DD917C9D2}" dt="2022-01-15T09:35:32.395" v="257" actId="20577"/>
          <ac:spMkLst>
            <pc:docMk/>
            <pc:sldMk cId="3544232502" sldId="266"/>
            <ac:spMk id="5" creationId="{C35FC4E0-E4E6-4038-8C68-9736E673D83B}"/>
          </ac:spMkLst>
        </pc:spChg>
        <pc:spChg chg="add mod">
          <ac:chgData name="Николай Чудомиров Нетов" userId="99dd4ed7-d6b4-4fbb-b356-0110bf2e3048" providerId="ADAL" clId="{81AEF1B0-4081-4D24-88EC-830DD917C9D2}" dt="2022-01-15T07:20:24.175" v="201" actId="207"/>
          <ac:spMkLst>
            <pc:docMk/>
            <pc:sldMk cId="3544232502" sldId="266"/>
            <ac:spMk id="7" creationId="{9BA278AE-B8B1-4228-BF73-34E3FAA33436}"/>
          </ac:spMkLst>
        </pc:spChg>
        <pc:picChg chg="mod">
          <ac:chgData name="Николай Чудомиров Нетов" userId="99dd4ed7-d6b4-4fbb-b356-0110bf2e3048" providerId="ADAL" clId="{81AEF1B0-4081-4D24-88EC-830DD917C9D2}" dt="2022-01-15T07:19:15.146" v="191" actId="1076"/>
          <ac:picMkLst>
            <pc:docMk/>
            <pc:sldMk cId="3544232502" sldId="266"/>
            <ac:picMk id="6" creationId="{B6A9692C-9BF1-4BCB-824C-88BFC6FB2817}"/>
          </ac:picMkLst>
        </pc:picChg>
      </pc:sldChg>
      <pc:sldChg chg="addSp delSp modSp mod">
        <pc:chgData name="Николай Чудомиров Нетов" userId="99dd4ed7-d6b4-4fbb-b356-0110bf2e3048" providerId="ADAL" clId="{81AEF1B0-4081-4D24-88EC-830DD917C9D2}" dt="2022-01-15T07:26:25.816" v="233" actId="14100"/>
        <pc:sldMkLst>
          <pc:docMk/>
          <pc:sldMk cId="1547392572" sldId="267"/>
        </pc:sldMkLst>
        <pc:spChg chg="mod">
          <ac:chgData name="Николай Чудомиров Нетов" userId="99dd4ed7-d6b4-4fbb-b356-0110bf2e3048" providerId="ADAL" clId="{81AEF1B0-4081-4D24-88EC-830DD917C9D2}" dt="2022-01-15T07:21:55.660" v="208" actId="1076"/>
          <ac:spMkLst>
            <pc:docMk/>
            <pc:sldMk cId="1547392572" sldId="267"/>
            <ac:spMk id="2" creationId="{6BE60B5D-5D9C-411C-829A-A0B0FD3945DC}"/>
          </ac:spMkLst>
        </pc:spChg>
        <pc:spChg chg="del mod">
          <ac:chgData name="Николай Чудомиров Нетов" userId="99dd4ed7-d6b4-4fbb-b356-0110bf2e3048" providerId="ADAL" clId="{81AEF1B0-4081-4D24-88EC-830DD917C9D2}" dt="2022-01-15T07:24:26.270" v="220" actId="478"/>
          <ac:spMkLst>
            <pc:docMk/>
            <pc:sldMk cId="1547392572" sldId="267"/>
            <ac:spMk id="4" creationId="{AEF8E164-C5AE-4CB1-A8A8-F062BC79357C}"/>
          </ac:spMkLst>
        </pc:spChg>
        <pc:spChg chg="add mod">
          <ac:chgData name="Николай Чудомиров Нетов" userId="99dd4ed7-d6b4-4fbb-b356-0110bf2e3048" providerId="ADAL" clId="{81AEF1B0-4081-4D24-88EC-830DD917C9D2}" dt="2022-01-15T07:22:18.939" v="215" actId="790"/>
          <ac:spMkLst>
            <pc:docMk/>
            <pc:sldMk cId="1547392572" sldId="267"/>
            <ac:spMk id="7" creationId="{E2CEC901-14D8-4CA7-B6E2-B7F5A6A43548}"/>
          </ac:spMkLst>
        </pc:spChg>
        <pc:spChg chg="add mod">
          <ac:chgData name="Николай Чудомиров Нетов" userId="99dd4ed7-d6b4-4fbb-b356-0110bf2e3048" providerId="ADAL" clId="{81AEF1B0-4081-4D24-88EC-830DD917C9D2}" dt="2022-01-15T07:26:25.816" v="233" actId="14100"/>
          <ac:spMkLst>
            <pc:docMk/>
            <pc:sldMk cId="1547392572" sldId="267"/>
            <ac:spMk id="8" creationId="{A6FFFD2D-FB22-48DC-B7C2-6919EC69639A}"/>
          </ac:spMkLst>
        </pc:spChg>
        <pc:spChg chg="add mod">
          <ac:chgData name="Николай Чудомиров Нетов" userId="99dd4ed7-d6b4-4fbb-b356-0110bf2e3048" providerId="ADAL" clId="{81AEF1B0-4081-4D24-88EC-830DD917C9D2}" dt="2022-01-15T07:26:01.332" v="232" actId="113"/>
          <ac:spMkLst>
            <pc:docMk/>
            <pc:sldMk cId="1547392572" sldId="267"/>
            <ac:spMk id="10" creationId="{D16DF614-4B60-4426-896A-FE42D7320A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6/1/2022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6/1/2022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DAX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Time inte lligence calculations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 DATEADD ()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1CA28-8AEF-4D8D-9C09-2EBF8F37F332}"/>
              </a:ext>
            </a:extLst>
          </p:cNvPr>
          <p:cNvSpPr txBox="1"/>
          <p:nvPr/>
        </p:nvSpPr>
        <p:spPr>
          <a:xfrm>
            <a:off x="632184" y="1579478"/>
            <a:ext cx="9505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 Sales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48478-9B2C-4F16-B1E7-99CA776047B1}"/>
              </a:ext>
            </a:extLst>
          </p:cNvPr>
          <p:cNvSpPr txBox="1"/>
          <p:nvPr/>
        </p:nvSpPr>
        <p:spPr>
          <a:xfrm>
            <a:off x="632184" y="2048872"/>
            <a:ext cx="10009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PQ Sales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QUARTER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7DFB4-3964-457A-B7FC-3C0997B06FDD}"/>
              </a:ext>
            </a:extLst>
          </p:cNvPr>
          <p:cNvSpPr txBox="1"/>
          <p:nvPr/>
        </p:nvSpPr>
        <p:spPr>
          <a:xfrm>
            <a:off x="621804" y="2518266"/>
            <a:ext cx="991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 Sales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MONTH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84AD0-EA09-4C78-83A2-EBBC5120602C}"/>
              </a:ext>
            </a:extLst>
          </p:cNvPr>
          <p:cNvSpPr txBox="1"/>
          <p:nvPr/>
        </p:nvSpPr>
        <p:spPr>
          <a:xfrm>
            <a:off x="632184" y="2987660"/>
            <a:ext cx="957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PD Sales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C7C48EE3-D61D-4C96-960C-14A9E7B0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55" y="3797546"/>
            <a:ext cx="4639322" cy="262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F0DEA5-E5BC-40CC-8822-59C7F06F0BC5}"/>
              </a:ext>
            </a:extLst>
          </p:cNvPr>
          <p:cNvSpPr txBox="1"/>
          <p:nvPr/>
        </p:nvSpPr>
        <p:spPr>
          <a:xfrm>
            <a:off x="693812" y="949170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DATEADD( &lt;dates&gt;,  &lt;</a:t>
            </a:r>
            <a:r>
              <a:rPr lang="en-US" dirty="0" err="1"/>
              <a:t>number_of_intervals</a:t>
            </a:r>
            <a:r>
              <a:rPr lang="en-US" dirty="0"/>
              <a:t>&gt;,  &lt;interval&gt;) </a:t>
            </a:r>
            <a:endParaRPr lang="bg-B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1ABF5-3C95-4A83-B831-908D55472E98}"/>
              </a:ext>
            </a:extLst>
          </p:cNvPr>
          <p:cNvSpPr txBox="1"/>
          <p:nvPr/>
        </p:nvSpPr>
        <p:spPr>
          <a:xfrm>
            <a:off x="549796" y="3949792"/>
            <a:ext cx="4968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Връща таблица, която съдържа колона от дати, изместени напред или назад във времето с посочения брой интервали от датите в текущия контекст.</a:t>
            </a:r>
          </a:p>
        </p:txBody>
      </p:sp>
    </p:spTree>
    <p:extLst>
      <p:ext uri="{BB962C8B-B14F-4D97-AF65-F5344CB8AC3E}">
        <p14:creationId xmlns:p14="http://schemas.microsoft.com/office/powerpoint/2010/main" val="26649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31BA9-40B8-49E8-AB9C-73BE6DDB32A1}"/>
              </a:ext>
            </a:extLst>
          </p:cNvPr>
          <p:cNvSpPr txBox="1"/>
          <p:nvPr/>
        </p:nvSpPr>
        <p:spPr>
          <a:xfrm>
            <a:off x="837828" y="2636912"/>
            <a:ext cx="9485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 Total Sales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PARALLELPERIOD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6A9692C-9BF1-4BCB-824C-88BFC6FB2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3789040"/>
            <a:ext cx="5992061" cy="2524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FC4E0-E4E6-4038-8C68-9736E673D83B}"/>
              </a:ext>
            </a:extLst>
          </p:cNvPr>
          <p:cNvSpPr txBox="1"/>
          <p:nvPr/>
        </p:nvSpPr>
        <p:spPr>
          <a:xfrm>
            <a:off x="612484" y="1238491"/>
            <a:ext cx="10009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PY Sales = CALCULATE ( [Sales Amount], DATEADD ( 'Date'[Date], -1, YEAR )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278AE-B8B1-4228-BF73-34E3FAA33436}"/>
              </a:ext>
            </a:extLst>
          </p:cNvPr>
          <p:cNvSpPr txBox="1"/>
          <p:nvPr/>
        </p:nvSpPr>
        <p:spPr>
          <a:xfrm>
            <a:off x="1629916" y="1903961"/>
            <a:ext cx="857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PARALLELPERIOD(&lt;dates&gt;,</a:t>
            </a:r>
            <a:r>
              <a:rPr lang="bg-BG" i="1" dirty="0"/>
              <a:t> </a:t>
            </a:r>
            <a:r>
              <a:rPr lang="en-US" i="1" dirty="0">
                <a:solidFill>
                  <a:srgbClr val="00B050"/>
                </a:solidFill>
              </a:rPr>
              <a:t>&lt;</a:t>
            </a:r>
            <a:r>
              <a:rPr lang="en-US" i="1" dirty="0" err="1">
                <a:solidFill>
                  <a:srgbClr val="00B050"/>
                </a:solidFill>
              </a:rPr>
              <a:t>number_of_intervals</a:t>
            </a:r>
            <a:r>
              <a:rPr lang="en-US" i="1" dirty="0">
                <a:solidFill>
                  <a:srgbClr val="00B050"/>
                </a:solidFill>
              </a:rPr>
              <a:t>&gt;</a:t>
            </a:r>
            <a:r>
              <a:rPr lang="en-US" i="1" dirty="0"/>
              <a:t>,</a:t>
            </a:r>
            <a:r>
              <a:rPr lang="bg-BG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&lt;interval&gt;</a:t>
            </a:r>
            <a:r>
              <a:rPr lang="en-US" i="1" dirty="0"/>
              <a:t>)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35442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04" y="316318"/>
            <a:ext cx="5062265" cy="5566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Moving annual total</a:t>
            </a:r>
            <a:r>
              <a:rPr lang="bg-BG" dirty="0"/>
              <a:t> </a:t>
            </a:r>
            <a:r>
              <a:rPr lang="en-US" dirty="0"/>
              <a:t>(MAT)</a:t>
            </a:r>
            <a:endParaRPr lang="bg-BG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816C919-40F6-4DB6-A391-8DCB6712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45" y="533400"/>
            <a:ext cx="5160707" cy="5791200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CEC901-14D8-4CA7-B6E2-B7F5A6A43548}"/>
              </a:ext>
            </a:extLst>
          </p:cNvPr>
          <p:cNvSpPr txBox="1"/>
          <p:nvPr/>
        </p:nvSpPr>
        <p:spPr>
          <a:xfrm>
            <a:off x="405780" y="2060848"/>
            <a:ext cx="6104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Връща таблица, която съдържа колона от дати, която започва с определена начална дата и продължава за посочения брой и тип интервали от дати.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FFD2D-FB22-48DC-B7C2-6919EC69639A}"/>
              </a:ext>
            </a:extLst>
          </p:cNvPr>
          <p:cNvSpPr txBox="1"/>
          <p:nvPr/>
        </p:nvSpPr>
        <p:spPr>
          <a:xfrm>
            <a:off x="477788" y="1172099"/>
            <a:ext cx="4248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DATESINPERIOD</a:t>
            </a:r>
            <a:r>
              <a:rPr lang="en-US" i="1" dirty="0">
                <a:solidFill>
                  <a:srgbClr val="FF0000"/>
                </a:solidFill>
              </a:rPr>
              <a:t>(&lt;dates&gt;</a:t>
            </a:r>
            <a:r>
              <a:rPr lang="en-US" i="1" dirty="0"/>
              <a:t>, &lt;</a:t>
            </a:r>
            <a:r>
              <a:rPr lang="en-US" i="1" dirty="0" err="1"/>
              <a:t>start_date</a:t>
            </a:r>
            <a:r>
              <a:rPr lang="en-US" i="1" dirty="0"/>
              <a:t>&gt;, </a:t>
            </a:r>
            <a:r>
              <a:rPr lang="en-US" i="1" dirty="0">
                <a:solidFill>
                  <a:srgbClr val="00B050"/>
                </a:solidFill>
              </a:rPr>
              <a:t>&lt;</a:t>
            </a:r>
            <a:r>
              <a:rPr lang="en-US" i="1" dirty="0" err="1">
                <a:solidFill>
                  <a:srgbClr val="00B050"/>
                </a:solidFill>
              </a:rPr>
              <a:t>number_of_intervals</a:t>
            </a:r>
            <a:r>
              <a:rPr lang="en-US" i="1" dirty="0">
                <a:solidFill>
                  <a:srgbClr val="00B050"/>
                </a:solidFill>
              </a:rPr>
              <a:t>&gt;</a:t>
            </a:r>
            <a:r>
              <a:rPr lang="en-US" i="1" dirty="0"/>
              <a:t>, </a:t>
            </a:r>
            <a:r>
              <a:rPr lang="en-US" i="1" dirty="0">
                <a:solidFill>
                  <a:srgbClr val="00B0F0"/>
                </a:solidFill>
              </a:rPr>
              <a:t>&lt;interval&gt;</a:t>
            </a:r>
            <a:r>
              <a:rPr lang="en-US" i="1" dirty="0"/>
              <a:t>)</a:t>
            </a:r>
            <a:endParaRPr lang="bg-BG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DF614-4B60-4426-896A-FE42D7320AD5}"/>
              </a:ext>
            </a:extLst>
          </p:cNvPr>
          <p:cNvSpPr txBox="1"/>
          <p:nvPr/>
        </p:nvSpPr>
        <p:spPr>
          <a:xfrm>
            <a:off x="837456" y="3430514"/>
            <a:ext cx="43150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MAT Sales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b="1" dirty="0">
                <a:effectLst/>
                <a:latin typeface="Consolas" panose="020B0609020204030204" pitchFamily="49" charset="0"/>
              </a:rPr>
              <a:t>DATESINPERIOD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 -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73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663E22-22DC-4741-BCE3-5A2F00E0775E}"/>
              </a:ext>
            </a:extLst>
          </p:cNvPr>
          <p:cNvGrpSpPr/>
          <p:nvPr/>
        </p:nvGrpSpPr>
        <p:grpSpPr>
          <a:xfrm>
            <a:off x="909836" y="1001120"/>
            <a:ext cx="4752528" cy="4203738"/>
            <a:chOff x="2782044" y="1052736"/>
            <a:chExt cx="5749705" cy="5537695"/>
          </a:xfrm>
        </p:grpSpPr>
        <p:pic>
          <p:nvPicPr>
            <p:cNvPr id="4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5C7D090D-3F66-4DBA-AA26-7797BB09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2044" y="1052736"/>
              <a:ext cx="5749705" cy="553769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1B134A-99B3-4347-BD1B-0EA2439484D7}"/>
                </a:ext>
              </a:extLst>
            </p:cNvPr>
            <p:cNvSpPr/>
            <p:nvPr/>
          </p:nvSpPr>
          <p:spPr>
            <a:xfrm>
              <a:off x="4510236" y="3212976"/>
              <a:ext cx="1872208" cy="5760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EA434D-EA6A-4303-BBE1-DAC55E37570B}"/>
              </a:ext>
            </a:extLst>
          </p:cNvPr>
          <p:cNvSpPr txBox="1"/>
          <p:nvPr/>
        </p:nvSpPr>
        <p:spPr>
          <a:xfrm>
            <a:off x="6166420" y="116632"/>
            <a:ext cx="55112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Когато настройката е активирана — тя е такава по подразбиране — </a:t>
            </a:r>
            <a:r>
              <a:rPr lang="bg-BG" dirty="0" err="1"/>
              <a:t>Power</a:t>
            </a:r>
            <a:r>
              <a:rPr lang="bg-BG" dirty="0"/>
              <a:t> BI автоматично създава дименсионна таблица с дати за всяка колона </a:t>
            </a:r>
            <a:r>
              <a:rPr lang="bg-BG" dirty="0" err="1"/>
              <a:t>Date</a:t>
            </a:r>
            <a:r>
              <a:rPr lang="bg-BG" dirty="0"/>
              <a:t> или DateTime в модела. </a:t>
            </a:r>
          </a:p>
          <a:p>
            <a:r>
              <a:rPr lang="bg-BG" dirty="0"/>
              <a:t>Това дава възможност да се раздели всяка дата по година, тримесечие, месец и ден. Тези автоматично създадени таблици са скрити за потребителя и не могат да бъдат променяни. Свързването с файла на </a:t>
            </a:r>
            <a:r>
              <a:rPr lang="bg-BG" dirty="0" err="1"/>
              <a:t>Power</a:t>
            </a:r>
            <a:r>
              <a:rPr lang="bg-BG" dirty="0"/>
              <a:t> BI </a:t>
            </a:r>
            <a:r>
              <a:rPr lang="bg-BG" dirty="0" err="1"/>
              <a:t>Desktop</a:t>
            </a:r>
            <a:r>
              <a:rPr lang="bg-BG" dirty="0"/>
              <a:t> с DAX </a:t>
            </a:r>
            <a:r>
              <a:rPr lang="bg-BG" dirty="0" err="1"/>
              <a:t>Studio</a:t>
            </a:r>
            <a:r>
              <a:rPr lang="bg-BG" dirty="0"/>
              <a:t> ги прави видими за всички, любопитни за тяхната структура. </a:t>
            </a:r>
          </a:p>
          <a:p>
            <a:r>
              <a:rPr lang="bg-BG" dirty="0"/>
              <a:t>Функцията </a:t>
            </a:r>
            <a:r>
              <a:rPr lang="bg-BG" dirty="0" err="1"/>
              <a:t>Auto</a:t>
            </a:r>
            <a:r>
              <a:rPr lang="bg-BG" dirty="0"/>
              <a:t> </a:t>
            </a:r>
            <a:r>
              <a:rPr lang="bg-BG" dirty="0" err="1"/>
              <a:t>Date</a:t>
            </a:r>
            <a:r>
              <a:rPr lang="bg-BG" dirty="0"/>
              <a:t>/</a:t>
            </a:r>
            <a:r>
              <a:rPr lang="bg-BG" dirty="0" err="1"/>
              <a:t>Time</a:t>
            </a:r>
            <a:r>
              <a:rPr lang="bg-BG" dirty="0"/>
              <a:t> идва с два основни недостатъка: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err="1"/>
              <a:t>Power</a:t>
            </a:r>
            <a:r>
              <a:rPr lang="bg-BG" dirty="0"/>
              <a:t> BI </a:t>
            </a:r>
            <a:r>
              <a:rPr lang="bg-BG" dirty="0" err="1"/>
              <a:t>Desktop</a:t>
            </a:r>
            <a:r>
              <a:rPr lang="bg-BG" dirty="0"/>
              <a:t> генерира по една таблица за колона с дата. Това създава ненужно голям брой таблици с дати в модела, и те не са свързани една с друга.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Таблиците са скрити и не могат да бъдат променяни. Когато например трябва да се добави колона за делнични дни от седмицата, това не може да се направи.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DBE21-2001-432A-8C36-53870A4277D1}"/>
              </a:ext>
            </a:extLst>
          </p:cNvPr>
          <p:cNvSpPr txBox="1"/>
          <p:nvPr/>
        </p:nvSpPr>
        <p:spPr>
          <a:xfrm>
            <a:off x="1053852" y="5406370"/>
            <a:ext cx="68407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Sales % = DIVIDE (</a:t>
            </a:r>
          </a:p>
          <a:p>
            <a:r>
              <a:rPr lang="en-US" sz="1600" dirty="0">
                <a:solidFill>
                  <a:srgbClr val="C00000"/>
                </a:solidFill>
              </a:rPr>
              <a:t>SUMX ( Sales, Sales[Quantity] * Sales[Net Price] ),</a:t>
            </a:r>
          </a:p>
          <a:p>
            <a:r>
              <a:rPr lang="en-US" sz="1600" dirty="0">
                <a:solidFill>
                  <a:srgbClr val="C00000"/>
                </a:solidFill>
              </a:rPr>
              <a:t>SUMX ( ALLSELECTED ( Sales ), Sales[Quantity] * Sales[Net Price] ))</a:t>
            </a:r>
            <a:endParaRPr lang="bg-BG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7C2C9-27E5-411D-B001-BCD3A1A5A21A}"/>
              </a:ext>
            </a:extLst>
          </p:cNvPr>
          <p:cNvSpPr txBox="1"/>
          <p:nvPr/>
        </p:nvSpPr>
        <p:spPr>
          <a:xfrm>
            <a:off x="405780" y="1196752"/>
            <a:ext cx="6480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dtb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Date1 =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CALENDAR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Sales[Order 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),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Sales[Order 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),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31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34ACD58-BAD0-4744-9B8B-46D97AB06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3284984"/>
            <a:ext cx="4810796" cy="258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C33A77-F7B7-43E7-8AE3-A0D97A3450E3}"/>
              </a:ext>
            </a:extLst>
          </p:cNvPr>
          <p:cNvSpPr txBox="1"/>
          <p:nvPr/>
        </p:nvSpPr>
        <p:spPr>
          <a:xfrm>
            <a:off x="7281090" y="1916832"/>
            <a:ext cx="3781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dtb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Date2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CALENDARAUTO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A3BCCE-0D8A-48F6-B23F-8787453F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90" y="2852936"/>
            <a:ext cx="3077004" cy="187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5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2712A-148C-4C9A-9C5F-364A38E0D47C}"/>
              </a:ext>
            </a:extLst>
          </p:cNvPr>
          <p:cNvSpPr txBox="1"/>
          <p:nvPr/>
        </p:nvSpPr>
        <p:spPr>
          <a:xfrm>
            <a:off x="1413892" y="996008"/>
            <a:ext cx="9001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Date = 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MinYear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Sales[Order 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MaxYear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Sales[Order 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ADDCOLUMNS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CALENDARAUTO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),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&gt;=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MinYear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&lt;= </a:t>
            </a:r>
            <a:r>
              <a:rPr lang="en-US" sz="1600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MaxYear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"Year"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"Quarter Number"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"Quarter"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"Month Number"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MONTH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1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"Month"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3165BB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FORMAT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( </a:t>
            </a:r>
            <a:r>
              <a:rPr lang="en-US" b="1" dirty="0">
                <a:solidFill>
                  <a:srgbClr val="00108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[Date]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"</a:t>
            </a:r>
            <a:r>
              <a:rPr lang="en-US" b="1" dirty="0" err="1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mmmm</a:t>
            </a:r>
            <a:r>
              <a:rPr lang="en-US" b="1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"</a:t>
            </a:r>
            <a:r>
              <a:rPr lang="bg-BG" b="1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,</a:t>
            </a:r>
            <a:r>
              <a:rPr lang="en-US" b="1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"</a:t>
            </a:r>
            <a:r>
              <a:rPr lang="en-US" b="1" dirty="0" err="1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bg</a:t>
            </a:r>
            <a:r>
              <a:rPr lang="en-US" b="1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-BG"</a:t>
            </a:r>
            <a:r>
              <a:rPr lang="bg-BG" b="1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"Week Day Number"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WEEKDAY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"Week Day"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dddd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"Year Month </a:t>
            </a:r>
            <a:r>
              <a:rPr lang="en-US" sz="1600" b="0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Number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* </a:t>
            </a:r>
            <a:r>
              <a:rPr lang="en-US" sz="1600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MONTH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"Year Month"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mmmm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&amp;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"Year Quarter </a:t>
            </a:r>
            <a:r>
              <a:rPr lang="en-US" sz="1600" b="0" dirty="0">
                <a:solidFill>
                  <a:srgbClr val="A31515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Number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* </a:t>
            </a:r>
            <a:r>
              <a:rPr lang="en-US" sz="1600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),</a:t>
            </a:r>
          </a:p>
          <a:p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"Year Quarter"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&amp; 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"-"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sz="16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[Date]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78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B2C210-43B4-4CC5-B120-2FCD8DB74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50" y="1196752"/>
            <a:ext cx="4067743" cy="1991003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EE6F20-898C-40A1-A7D1-D08A8492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623628"/>
            <a:ext cx="5963573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7F07D0C7-CB84-4FA5-AB1E-C9873A810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3307812"/>
            <a:ext cx="3829584" cy="323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67B77-01DE-46E4-ACE5-A963B989D8FE}"/>
              </a:ext>
            </a:extLst>
          </p:cNvPr>
          <p:cNvSpPr txBox="1"/>
          <p:nvPr/>
        </p:nvSpPr>
        <p:spPr>
          <a:xfrm>
            <a:off x="333772" y="2276872"/>
            <a:ext cx="51125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Delivered Amount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USERELATIONSHIP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Sales[Delivery 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A642A-C306-4263-B471-E99B72122077}"/>
              </a:ext>
            </a:extLst>
          </p:cNvPr>
          <p:cNvSpPr txBox="1"/>
          <p:nvPr/>
        </p:nvSpPr>
        <p:spPr>
          <a:xfrm>
            <a:off x="333772" y="1243007"/>
            <a:ext cx="4415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Ordered Amount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 )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DE74901-0DA0-40F4-8AED-FF5A2EDE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76" y="355300"/>
            <a:ext cx="3415286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9CF37A-8D6D-429E-9BA2-09CA18012AB1}"/>
              </a:ext>
            </a:extLst>
          </p:cNvPr>
          <p:cNvSpPr txBox="1"/>
          <p:nvPr/>
        </p:nvSpPr>
        <p:spPr>
          <a:xfrm>
            <a:off x="5518348" y="4177542"/>
            <a:ext cx="49685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Revenue % Total Manufacturer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[Ordered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[Ordered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REMOVEFILTERS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'Product'[Manufacturer]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E694F10-1C96-4C41-AE95-8B298C02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80" y="4077072"/>
            <a:ext cx="2872750" cy="270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2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1" y="332656"/>
            <a:ext cx="5040560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02C3D-28A5-461D-8C23-6DD958FEC3F7}"/>
              </a:ext>
            </a:extLst>
          </p:cNvPr>
          <p:cNvSpPr txBox="1"/>
          <p:nvPr/>
        </p:nvSpPr>
        <p:spPr>
          <a:xfrm>
            <a:off x="117748" y="1024822"/>
            <a:ext cx="842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9F40B-2E06-4605-8C2E-5D4E19A68D03}"/>
              </a:ext>
            </a:extLst>
          </p:cNvPr>
          <p:cNvSpPr txBox="1"/>
          <p:nvPr/>
        </p:nvSpPr>
        <p:spPr>
          <a:xfrm>
            <a:off x="117748" y="1494076"/>
            <a:ext cx="66967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Amount Jan-Feb 2007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highlight>
                  <a:srgbClr val="00FF00"/>
                </a:highlight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bg-BG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3165BB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ALL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'Date’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 ),</a:t>
            </a:r>
          </a:p>
          <a:p>
            <a:r>
              <a:rPr lang="bg-BG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bg-BG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2007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bg-BG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2007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bg-BG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CB9C1C8C-7FE1-4FF0-A429-CD343BC31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3935090"/>
            <a:ext cx="652458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38C652-384D-48A7-A3A6-E8AB0F8C573C}"/>
              </a:ext>
            </a:extLst>
          </p:cNvPr>
          <p:cNvSpPr txBox="1"/>
          <p:nvPr/>
        </p:nvSpPr>
        <p:spPr>
          <a:xfrm>
            <a:off x="7174532" y="325835"/>
            <a:ext cx="252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FILTER(&lt;</a:t>
            </a:r>
            <a:r>
              <a:rPr lang="en-US" dirty="0">
                <a:highlight>
                  <a:srgbClr val="FF0000"/>
                </a:highlight>
              </a:rPr>
              <a:t>table</a:t>
            </a:r>
            <a:r>
              <a:rPr lang="en-US" dirty="0"/>
              <a:t>&gt;,&lt;filter&gt;) </a:t>
            </a:r>
            <a:endParaRPr lang="bg-B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4EFC5-23CA-4B11-87BC-F22429392098}"/>
              </a:ext>
            </a:extLst>
          </p:cNvPr>
          <p:cNvSpPr txBox="1"/>
          <p:nvPr/>
        </p:nvSpPr>
        <p:spPr>
          <a:xfrm>
            <a:off x="7173809" y="1556792"/>
            <a:ext cx="48702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2. D Sales Amount Jan-Feb 2007 = </a:t>
            </a:r>
          </a:p>
          <a:p>
            <a:r>
              <a:rPr lang="en-US" sz="12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3165BB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FILTER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3165BB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ALL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( 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'Date'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),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3165BB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AND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'Date'[Date]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&gt;= </a:t>
            </a:r>
            <a:r>
              <a:rPr lang="en-US" sz="1200" b="0" dirty="0">
                <a:solidFill>
                  <a:srgbClr val="3165BB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DATE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( </a:t>
            </a:r>
            <a:r>
              <a:rPr lang="en-US" sz="1200" b="0" dirty="0">
                <a:solidFill>
                  <a:srgbClr val="09885A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2007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9885A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9885A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),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'Date'[Date]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&lt;= </a:t>
            </a:r>
            <a:r>
              <a:rPr lang="en-US" sz="1200" b="0" dirty="0">
                <a:solidFill>
                  <a:srgbClr val="3165BB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DATE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( </a:t>
            </a:r>
            <a:r>
              <a:rPr lang="en-US" sz="1200" b="0" dirty="0">
                <a:solidFill>
                  <a:srgbClr val="09885A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2007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9885A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9885A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28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)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        )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    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USERELATIONSHIP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Sales[Delivery Date]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F0721-2425-4ABA-9E58-20C632FA3FBE}"/>
              </a:ext>
            </a:extLst>
          </p:cNvPr>
          <p:cNvSpPr txBox="1"/>
          <p:nvPr/>
        </p:nvSpPr>
        <p:spPr>
          <a:xfrm>
            <a:off x="8448665" y="5095608"/>
            <a:ext cx="2968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C00000"/>
                </a:solidFill>
              </a:rPr>
              <a:t>Задача</a:t>
            </a:r>
            <a:r>
              <a:rPr lang="bg-BG" i="1" dirty="0">
                <a:solidFill>
                  <a:srgbClr val="FF0000"/>
                </a:solidFill>
              </a:rPr>
              <a:t>: Създайте мярка която изчислява годишните продажби до дата дефинирана в контекста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D0CCF-A0D3-41FE-B281-083D455D2853}"/>
              </a:ext>
            </a:extLst>
          </p:cNvPr>
          <p:cNvSpPr txBox="1"/>
          <p:nvPr/>
        </p:nvSpPr>
        <p:spPr>
          <a:xfrm>
            <a:off x="8686700" y="4356944"/>
            <a:ext cx="2830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MONTH(&lt;datetime&gt;) </a:t>
            </a:r>
            <a:endParaRPr lang="bg-B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A1977-4D89-458F-B9AB-49EE28E6D6FD}"/>
              </a:ext>
            </a:extLst>
          </p:cNvPr>
          <p:cNvSpPr txBox="1"/>
          <p:nvPr/>
        </p:nvSpPr>
        <p:spPr>
          <a:xfrm>
            <a:off x="8683934" y="3987612"/>
            <a:ext cx="1102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TODAY() </a:t>
            </a:r>
            <a:endParaRPr lang="bg-B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E1975-126B-41DD-9F48-98B579E4C789}"/>
              </a:ext>
            </a:extLst>
          </p:cNvPr>
          <p:cNvSpPr txBox="1"/>
          <p:nvPr/>
        </p:nvSpPr>
        <p:spPr>
          <a:xfrm>
            <a:off x="8683934" y="4684178"/>
            <a:ext cx="1606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YEAR(&lt;date&gt;)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15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C7CF0-1928-4079-A3D6-F9EAB4FA9E7D}"/>
              </a:ext>
            </a:extLst>
          </p:cNvPr>
          <p:cNvSpPr txBox="1"/>
          <p:nvPr/>
        </p:nvSpPr>
        <p:spPr>
          <a:xfrm>
            <a:off x="1341884" y="996008"/>
            <a:ext cx="554461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Amount YTD = 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LastVisibleDate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CurrentYear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LastVisibleDate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SetOfDatesYtd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bg-BG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bg-BG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bg-BG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LastVisibleDate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bg-BG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= </a:t>
            </a:r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CurrentYear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bg-BG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bg-BG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bg-BG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bg-BG" b="0" dirty="0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SetOfDatesYtd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bg-BG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Result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A83F0C9-8A46-4ADB-839A-EFAB654D5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01"/>
          <a:stretch/>
        </p:blipFill>
        <p:spPr>
          <a:xfrm>
            <a:off x="7462564" y="1484784"/>
            <a:ext cx="2791215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0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Date and time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2995-801A-4F9F-AF78-86F7E4694F01}"/>
              </a:ext>
            </a:extLst>
          </p:cNvPr>
          <p:cNvSpPr txBox="1"/>
          <p:nvPr/>
        </p:nvSpPr>
        <p:spPr>
          <a:xfrm>
            <a:off x="289026" y="1822153"/>
            <a:ext cx="44150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Amount YTD 2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DATESYTD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2A35E-D8F8-41EF-B3F5-1B435A7B38FA}"/>
              </a:ext>
            </a:extLst>
          </p:cNvPr>
          <p:cNvSpPr txBox="1"/>
          <p:nvPr/>
        </p:nvSpPr>
        <p:spPr>
          <a:xfrm>
            <a:off x="1224780" y="5353713"/>
            <a:ext cx="3672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YTD Sales 3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TOTALYTD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bg-BG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'Date'[Date]</a:t>
            </a:r>
            <a:r>
              <a:rPr lang="bg-BG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D1776F3B-5ECF-459F-AA69-0CDD3105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1196752"/>
            <a:ext cx="5877745" cy="433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4E76AC-FEFA-458D-87A6-371F4EAB8BD5}"/>
              </a:ext>
            </a:extLst>
          </p:cNvPr>
          <p:cNvSpPr txBox="1"/>
          <p:nvPr/>
        </p:nvSpPr>
        <p:spPr>
          <a:xfrm>
            <a:off x="292122" y="931471"/>
            <a:ext cx="461196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DATESYTD </a:t>
            </a:r>
            <a:r>
              <a:rPr lang="bg-BG" dirty="0"/>
              <a:t>Връща таблица, която съдържа колона с всички дати за годината до момента зададен </a:t>
            </a:r>
            <a:r>
              <a:rPr lang="bg-BG" i="1" dirty="0"/>
              <a:t>в текущия контекст.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2B01A-9492-48FD-B4DC-71497398BEBD}"/>
              </a:ext>
            </a:extLst>
          </p:cNvPr>
          <p:cNvSpPr txBox="1"/>
          <p:nvPr/>
        </p:nvSpPr>
        <p:spPr>
          <a:xfrm>
            <a:off x="1121296" y="3666719"/>
            <a:ext cx="3426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TOTALYTD(&lt;expression&gt;,&lt;dates&gt;[,&lt;filter&gt;][,&lt;</a:t>
            </a:r>
            <a:r>
              <a:rPr lang="en-US" dirty="0" err="1"/>
              <a:t>year_end_date</a:t>
            </a:r>
            <a:r>
              <a:rPr lang="en-US" dirty="0"/>
              <a:t>&gt;])</a:t>
            </a:r>
            <a:endParaRPr lang="bg-B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36B6C-8507-4A1A-9642-CDEE4132E1E2}"/>
              </a:ext>
            </a:extLst>
          </p:cNvPr>
          <p:cNvSpPr txBox="1"/>
          <p:nvPr/>
        </p:nvSpPr>
        <p:spPr>
          <a:xfrm>
            <a:off x="1125860" y="4370643"/>
            <a:ext cx="3760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Оценява стойността на израза за всички дати от годината до дата зададена в текущия контекст.</a:t>
            </a:r>
          </a:p>
        </p:txBody>
      </p:sp>
    </p:spTree>
    <p:extLst>
      <p:ext uri="{BB962C8B-B14F-4D97-AF65-F5344CB8AC3E}">
        <p14:creationId xmlns:p14="http://schemas.microsoft.com/office/powerpoint/2010/main" val="23233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www.w3.org/XML/1998/namespace"/>
    <ds:schemaRef ds:uri="40262f94-9f35-4ac3-9a90-690165a166b7"/>
    <ds:schemaRef ds:uri="http://schemas.microsoft.com/office/2006/documentManagement/types"/>
    <ds:schemaRef ds:uri="a4f35948-e619-41b3-aa29-22878b09cfd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1544</TotalTime>
  <Words>1232</Words>
  <Application>Microsoft Office PowerPoint</Application>
  <PresentationFormat>Custom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Consolas</vt:lpstr>
      <vt:lpstr>Franklin Gothic Medium</vt:lpstr>
      <vt:lpstr>Business Contrast 16x9</vt:lpstr>
      <vt:lpstr>DAX language</vt:lpstr>
      <vt:lpstr>Date and time functions</vt:lpstr>
      <vt:lpstr>Date and time functions</vt:lpstr>
      <vt:lpstr>Date and time functions</vt:lpstr>
      <vt:lpstr>Date and time functions</vt:lpstr>
      <vt:lpstr>Date and time functions</vt:lpstr>
      <vt:lpstr>Date and time functions</vt:lpstr>
      <vt:lpstr>Date and time functions</vt:lpstr>
      <vt:lpstr>Date and time functions</vt:lpstr>
      <vt:lpstr>Date and time function DATEADD ()</vt:lpstr>
      <vt:lpstr>Date and time functions</vt:lpstr>
      <vt:lpstr>Moving annual total (MAT)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DAX language</dc:title>
  <dc:creator>Windows User</dc:creator>
  <cp:lastModifiedBy>Nikolay Netoff</cp:lastModifiedBy>
  <cp:revision>58</cp:revision>
  <dcterms:created xsi:type="dcterms:W3CDTF">2017-11-18T15:30:24Z</dcterms:created>
  <dcterms:modified xsi:type="dcterms:W3CDTF">2022-06-01T09:28:39Z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