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9"/>
  </p:notesMasterIdLst>
  <p:sldIdLst>
    <p:sldId id="256" r:id="rId2"/>
    <p:sldId id="776" r:id="rId3"/>
    <p:sldId id="849" r:id="rId4"/>
    <p:sldId id="859" r:id="rId5"/>
    <p:sldId id="1002" r:id="rId6"/>
    <p:sldId id="1007" r:id="rId7"/>
    <p:sldId id="1003" r:id="rId8"/>
    <p:sldId id="1006" r:id="rId9"/>
    <p:sldId id="997" r:id="rId10"/>
    <p:sldId id="1016" r:id="rId11"/>
    <p:sldId id="1008" r:id="rId12"/>
    <p:sldId id="1017" r:id="rId13"/>
    <p:sldId id="1018" r:id="rId14"/>
    <p:sldId id="1004" r:id="rId15"/>
    <p:sldId id="1005" r:id="rId16"/>
    <p:sldId id="983" r:id="rId17"/>
    <p:sldId id="1025" r:id="rId18"/>
    <p:sldId id="1020" r:id="rId19"/>
    <p:sldId id="895" r:id="rId20"/>
    <p:sldId id="1013" r:id="rId21"/>
    <p:sldId id="987" r:id="rId22"/>
    <p:sldId id="999" r:id="rId23"/>
    <p:sldId id="949" r:id="rId24"/>
    <p:sldId id="1015" r:id="rId25"/>
    <p:sldId id="1010" r:id="rId26"/>
    <p:sldId id="1009" r:id="rId27"/>
    <p:sldId id="280" r:id="rId28"/>
    <p:sldId id="263" r:id="rId29"/>
    <p:sldId id="1019" r:id="rId30"/>
    <p:sldId id="1000" r:id="rId31"/>
    <p:sldId id="1023" r:id="rId32"/>
    <p:sldId id="1022" r:id="rId33"/>
    <p:sldId id="1001" r:id="rId34"/>
    <p:sldId id="1014" r:id="rId35"/>
    <p:sldId id="875" r:id="rId36"/>
    <p:sldId id="758" r:id="rId37"/>
    <p:sldId id="77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0" autoAdjust="0"/>
    <p:restoredTop sz="94660"/>
  </p:normalViewPr>
  <p:slideViewPr>
    <p:cSldViewPr snapToGrid="0">
      <p:cViewPr varScale="1">
        <p:scale>
          <a:sx n="128" d="100"/>
          <a:sy n="128" d="100"/>
        </p:scale>
        <p:origin x="4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3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11C07C-78B5-4680-B4BC-058769CB653C}" type="datetimeFigureOut">
              <a:rPr lang="en-US" smtClean="0"/>
              <a:t>10/13/20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052829-99BF-40A8-84FB-6F60A3237202}" type="slidenum">
              <a:rPr lang="en-US" smtClean="0"/>
              <a:t>‹#›</a:t>
            </a:fld>
            <a:endParaRPr lang="en-US"/>
          </a:p>
        </p:txBody>
      </p:sp>
    </p:spTree>
    <p:extLst>
      <p:ext uri="{BB962C8B-B14F-4D97-AF65-F5344CB8AC3E}">
        <p14:creationId xmlns:p14="http://schemas.microsoft.com/office/powerpoint/2010/main" val="4120931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F5716DFD-EB1F-0442-9FC6-E0B569672ACC}"/>
              </a:ext>
            </a:extLst>
          </p:cNvPr>
          <p:cNvSpPr>
            <a:spLocks noGrp="1" noRot="1" noChangeAspect="1" noChangeArrowheads="1" noTextEdit="1"/>
          </p:cNvSpPr>
          <p:nvPr>
            <p:ph type="sldImg"/>
          </p:nvPr>
        </p:nvSpPr>
        <p:spPr>
          <a:ln/>
        </p:spPr>
      </p:sp>
      <p:sp>
        <p:nvSpPr>
          <p:cNvPr id="17410" name="Notes Placeholder 2">
            <a:extLst>
              <a:ext uri="{FF2B5EF4-FFF2-40B4-BE49-F238E27FC236}">
                <a16:creationId xmlns:a16="http://schemas.microsoft.com/office/drawing/2014/main" id="{371B7EBF-FC49-E34D-A47C-0340AD4605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411" name="Slide Number Placeholder 3">
            <a:extLst>
              <a:ext uri="{FF2B5EF4-FFF2-40B4-BE49-F238E27FC236}">
                <a16:creationId xmlns:a16="http://schemas.microsoft.com/office/drawing/2014/main" id="{272266DF-5ADB-2946-8D92-CB09C9A58A1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6EE74C3-4D2B-E245-830B-C9D577140FD7}" type="slidenum">
              <a:rPr lang="en-US" altLang="en-US" smtClean="0"/>
              <a:pPr>
                <a:spcBef>
                  <a:spcPct val="0"/>
                </a:spcBef>
              </a:pPr>
              <a:t>33</a:t>
            </a:fld>
            <a:endParaRPr lang="en-US" altLang="en-US"/>
          </a:p>
        </p:txBody>
      </p:sp>
    </p:spTree>
    <p:extLst>
      <p:ext uri="{BB962C8B-B14F-4D97-AF65-F5344CB8AC3E}">
        <p14:creationId xmlns:p14="http://schemas.microsoft.com/office/powerpoint/2010/main" val="4153923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773851F-070D-494F-BB90-AB18D253EB08}" type="datetime1">
              <a:rPr lang="en-US" smtClean="0"/>
              <a:t>10/13/20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1360186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CDE91E-164B-1840-A90C-F47B9B9AB5EF}" type="datetime1">
              <a:rPr lang="en-US" smtClean="0"/>
              <a:t>10/13/20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1247165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54C8EE-20F7-6549-8BCC-41076D9AB67E}" type="datetime1">
              <a:rPr lang="en-US" smtClean="0"/>
              <a:t>10/13/20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2878051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B7D97EE-9559-0544-9201-88350E080BE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6E09239-3F26-FB42-B5BD-449BAEB431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77A1BD8-ABB8-C045-98FB-50EB1B8E77E2}"/>
              </a:ext>
            </a:extLst>
          </p:cNvPr>
          <p:cNvSpPr>
            <a:spLocks noGrp="1" noChangeArrowheads="1"/>
          </p:cNvSpPr>
          <p:nvPr>
            <p:ph type="sldNum" sz="quarter" idx="12"/>
          </p:nvPr>
        </p:nvSpPr>
        <p:spPr>
          <a:ln/>
        </p:spPr>
        <p:txBody>
          <a:bodyPr/>
          <a:lstStyle>
            <a:lvl1pPr>
              <a:defRPr/>
            </a:lvl1pPr>
          </a:lstStyle>
          <a:p>
            <a:pPr>
              <a:defRPr/>
            </a:pPr>
            <a:fld id="{16BC03A8-B1A2-1946-A1BD-A90CB6D49807}" type="slidenum">
              <a:rPr lang="en-US" altLang="en-US"/>
              <a:pPr>
                <a:defRPr/>
              </a:pPr>
              <a:t>‹#›</a:t>
            </a:fld>
            <a:endParaRPr lang="en-US" altLang="en-US"/>
          </a:p>
        </p:txBody>
      </p:sp>
    </p:spTree>
    <p:extLst>
      <p:ext uri="{BB962C8B-B14F-4D97-AF65-F5344CB8AC3E}">
        <p14:creationId xmlns:p14="http://schemas.microsoft.com/office/powerpoint/2010/main" val="2746909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7796CF-FFCE-B740-BD21-D87A8E12BDBC}" type="datetime1">
              <a:rPr lang="en-US" smtClean="0"/>
              <a:t>10/13/20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3009642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8B8CE0-0D85-A34B-9496-4B896381279B}" type="datetime1">
              <a:rPr lang="en-US" smtClean="0"/>
              <a:t>10/13/20</a:t>
            </a:fld>
            <a:endParaRPr lang="en-US"/>
          </a:p>
        </p:txBody>
      </p:sp>
      <p:sp>
        <p:nvSpPr>
          <p:cNvPr id="5" name="Footer Placeholder 4"/>
          <p:cNvSpPr>
            <a:spLocks noGrp="1"/>
          </p:cNvSpPr>
          <p:nvPr>
            <p:ph type="ftr" sz="quarter" idx="11"/>
          </p:nvPr>
        </p:nvSpPr>
        <p:spPr/>
        <p:txBody>
          <a:bodyPr/>
          <a:lstStyle/>
          <a:p>
            <a:r>
              <a:rPr lang="en-US"/>
              <a:t>Kordon Consulting LLC</a:t>
            </a:r>
          </a:p>
        </p:txBody>
      </p:sp>
      <p:sp>
        <p:nvSpPr>
          <p:cNvPr id="6" name="Slide Number Placeholder 5"/>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3118052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838C1A-44AC-F347-B2CB-B409BFB6D7FB}" type="datetime1">
              <a:rPr lang="en-US" smtClean="0"/>
              <a:t>10/13/20</a:t>
            </a:fld>
            <a:endParaRPr lang="en-US"/>
          </a:p>
        </p:txBody>
      </p:sp>
      <p:sp>
        <p:nvSpPr>
          <p:cNvPr id="6" name="Footer Placeholder 5"/>
          <p:cNvSpPr>
            <a:spLocks noGrp="1"/>
          </p:cNvSpPr>
          <p:nvPr>
            <p:ph type="ftr" sz="quarter" idx="11"/>
          </p:nvPr>
        </p:nvSpPr>
        <p:spPr/>
        <p:txBody>
          <a:bodyPr/>
          <a:lstStyle/>
          <a:p>
            <a:r>
              <a:rPr lang="en-US"/>
              <a:t>Kordon Consulting LLC</a:t>
            </a:r>
          </a:p>
        </p:txBody>
      </p:sp>
      <p:sp>
        <p:nvSpPr>
          <p:cNvPr id="7" name="Slide Number Placeholder 6"/>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727773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DA04FA-2991-334E-9BDC-75B048649529}" type="datetime1">
              <a:rPr lang="en-US" smtClean="0"/>
              <a:t>10/13/20</a:t>
            </a:fld>
            <a:endParaRPr lang="en-US"/>
          </a:p>
        </p:txBody>
      </p:sp>
      <p:sp>
        <p:nvSpPr>
          <p:cNvPr id="8" name="Footer Placeholder 7"/>
          <p:cNvSpPr>
            <a:spLocks noGrp="1"/>
          </p:cNvSpPr>
          <p:nvPr>
            <p:ph type="ftr" sz="quarter" idx="11"/>
          </p:nvPr>
        </p:nvSpPr>
        <p:spPr/>
        <p:txBody>
          <a:bodyPr/>
          <a:lstStyle/>
          <a:p>
            <a:r>
              <a:rPr lang="en-US"/>
              <a:t>Kordon Consulting LLC</a:t>
            </a:r>
          </a:p>
        </p:txBody>
      </p:sp>
      <p:sp>
        <p:nvSpPr>
          <p:cNvPr id="9" name="Slide Number Placeholder 8"/>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3320091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E9B6FC-1A7B-DA4F-85E6-60EA76ADB9EC}" type="datetime1">
              <a:rPr lang="en-US" smtClean="0"/>
              <a:t>10/13/20</a:t>
            </a:fld>
            <a:endParaRPr lang="en-US"/>
          </a:p>
        </p:txBody>
      </p:sp>
      <p:sp>
        <p:nvSpPr>
          <p:cNvPr id="4" name="Footer Placeholder 3"/>
          <p:cNvSpPr>
            <a:spLocks noGrp="1"/>
          </p:cNvSpPr>
          <p:nvPr>
            <p:ph type="ftr" sz="quarter" idx="11"/>
          </p:nvPr>
        </p:nvSpPr>
        <p:spPr/>
        <p:txBody>
          <a:bodyPr/>
          <a:lstStyle/>
          <a:p>
            <a:r>
              <a:rPr lang="en-US"/>
              <a:t>Kordon Consulting LLC</a:t>
            </a:r>
          </a:p>
        </p:txBody>
      </p:sp>
      <p:sp>
        <p:nvSpPr>
          <p:cNvPr id="5" name="Slide Number Placeholder 4"/>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247755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856F4F-2678-9347-B0B6-A03303FC1E0B}" type="datetime1">
              <a:rPr lang="en-US" smtClean="0"/>
              <a:t>10/13/20</a:t>
            </a:fld>
            <a:endParaRPr lang="en-US"/>
          </a:p>
        </p:txBody>
      </p:sp>
      <p:sp>
        <p:nvSpPr>
          <p:cNvPr id="3" name="Footer Placeholder 2"/>
          <p:cNvSpPr>
            <a:spLocks noGrp="1"/>
          </p:cNvSpPr>
          <p:nvPr>
            <p:ph type="ftr" sz="quarter" idx="11"/>
          </p:nvPr>
        </p:nvSpPr>
        <p:spPr/>
        <p:txBody>
          <a:bodyPr/>
          <a:lstStyle/>
          <a:p>
            <a:r>
              <a:rPr lang="en-US"/>
              <a:t>Kordon Consulting LLC</a:t>
            </a:r>
          </a:p>
        </p:txBody>
      </p:sp>
      <p:sp>
        <p:nvSpPr>
          <p:cNvPr id="4" name="Slide Number Placeholder 3"/>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343106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19F7F8-FC79-EB4B-9BD4-C010CC3E846D}" type="datetime1">
              <a:rPr lang="en-US" smtClean="0"/>
              <a:t>10/13/20</a:t>
            </a:fld>
            <a:endParaRPr lang="en-US"/>
          </a:p>
        </p:txBody>
      </p:sp>
      <p:sp>
        <p:nvSpPr>
          <p:cNvPr id="6" name="Footer Placeholder 5"/>
          <p:cNvSpPr>
            <a:spLocks noGrp="1"/>
          </p:cNvSpPr>
          <p:nvPr>
            <p:ph type="ftr" sz="quarter" idx="11"/>
          </p:nvPr>
        </p:nvSpPr>
        <p:spPr/>
        <p:txBody>
          <a:bodyPr/>
          <a:lstStyle/>
          <a:p>
            <a:r>
              <a:rPr lang="en-US"/>
              <a:t>Kordon Consulting LLC</a:t>
            </a:r>
          </a:p>
        </p:txBody>
      </p:sp>
      <p:sp>
        <p:nvSpPr>
          <p:cNvPr id="7" name="Slide Number Placeholder 6"/>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1485210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4D865E-C753-0D48-BB28-546219714148}" type="datetime1">
              <a:rPr lang="en-US" smtClean="0"/>
              <a:t>10/13/20</a:t>
            </a:fld>
            <a:endParaRPr lang="en-US"/>
          </a:p>
        </p:txBody>
      </p:sp>
      <p:sp>
        <p:nvSpPr>
          <p:cNvPr id="6" name="Footer Placeholder 5"/>
          <p:cNvSpPr>
            <a:spLocks noGrp="1"/>
          </p:cNvSpPr>
          <p:nvPr>
            <p:ph type="ftr" sz="quarter" idx="11"/>
          </p:nvPr>
        </p:nvSpPr>
        <p:spPr/>
        <p:txBody>
          <a:bodyPr/>
          <a:lstStyle/>
          <a:p>
            <a:r>
              <a:rPr lang="en-US"/>
              <a:t>Kordon Consulting LLC</a:t>
            </a:r>
          </a:p>
        </p:txBody>
      </p:sp>
      <p:sp>
        <p:nvSpPr>
          <p:cNvPr id="7" name="Slide Number Placeholder 6"/>
          <p:cNvSpPr>
            <a:spLocks noGrp="1"/>
          </p:cNvSpPr>
          <p:nvPr>
            <p:ph type="sldNum" sz="quarter" idx="12"/>
          </p:nvPr>
        </p:nvSpPr>
        <p:spPr/>
        <p:txBody>
          <a:bodyPr/>
          <a:lstStyle/>
          <a:p>
            <a:fld id="{760C78C2-CDE4-4FEF-94FB-F11C578D031C}" type="slidenum">
              <a:rPr lang="en-US" smtClean="0"/>
              <a:t>‹#›</a:t>
            </a:fld>
            <a:endParaRPr lang="en-US"/>
          </a:p>
        </p:txBody>
      </p:sp>
    </p:spTree>
    <p:extLst>
      <p:ext uri="{BB962C8B-B14F-4D97-AF65-F5344CB8AC3E}">
        <p14:creationId xmlns:p14="http://schemas.microsoft.com/office/powerpoint/2010/main" val="689348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1B96EC-21FB-264C-BECF-C050F751B04E}" type="datetime1">
              <a:rPr lang="en-US" smtClean="0"/>
              <a:t>10/13/20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Kordon Consulting LLC</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0C78C2-CDE4-4FEF-94FB-F11C578D031C}" type="slidenum">
              <a:rPr lang="en-US" smtClean="0"/>
              <a:t>‹#›</a:t>
            </a:fld>
            <a:endParaRPr lang="en-US"/>
          </a:p>
        </p:txBody>
      </p:sp>
    </p:spTree>
    <p:extLst>
      <p:ext uri="{BB962C8B-B14F-4D97-AF65-F5344CB8AC3E}">
        <p14:creationId xmlns:p14="http://schemas.microsoft.com/office/powerpoint/2010/main" val="1589081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ncbi.nlm.nih.gov/core/lw/2.0/html/tileshop_pmc/tileshop_pmc_inline.html?title=Click%20on%20image%20to%20zoom&amp;p=PMC3&amp;id=7237380_gr11_lrg.jp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oleObject" Target="../embeddings/oleObject1.bin"/><Relationship Id="rId7"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1.emf"/><Relationship Id="rId9" Type="http://schemas.openxmlformats.org/officeDocument/2006/relationships/image" Target="../media/image35.jpeg"/></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6.emf"/><Relationship Id="rId13" Type="http://schemas.openxmlformats.org/officeDocument/2006/relationships/image" Target="../media/image51.png"/><Relationship Id="rId3" Type="http://schemas.openxmlformats.org/officeDocument/2006/relationships/image" Target="../media/image41.jpe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4.png"/><Relationship Id="rId2" Type="http://schemas.openxmlformats.org/officeDocument/2006/relationships/notesSlide" Target="../notesSlides/notesSlide1.xml"/><Relationship Id="rId16" Type="http://schemas.openxmlformats.org/officeDocument/2006/relationships/image" Target="../media/image54.jpeg"/><Relationship Id="rId1" Type="http://schemas.openxmlformats.org/officeDocument/2006/relationships/slideLayout" Target="../slideLayouts/slideLayout1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34.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4514" y="447447"/>
            <a:ext cx="9383485" cy="2850923"/>
          </a:xfrm>
        </p:spPr>
        <p:txBody>
          <a:bodyPr>
            <a:normAutofit/>
          </a:bodyPr>
          <a:lstStyle/>
          <a:p>
            <a:r>
              <a:rPr lang="en-US" sz="4000" b="1" dirty="0"/>
              <a:t>Applied Artificial Intelligence</a:t>
            </a:r>
            <a:br>
              <a:rPr lang="en-US" sz="3600" dirty="0"/>
            </a:br>
            <a:br>
              <a:rPr lang="en-US" sz="3600" dirty="0"/>
            </a:br>
            <a:r>
              <a:rPr lang="en-US" sz="3600" b="1" dirty="0">
                <a:solidFill>
                  <a:srgbClr val="C00000"/>
                </a:solidFill>
              </a:rPr>
              <a:t>Lecture 9</a:t>
            </a:r>
            <a:br>
              <a:rPr lang="en-US" sz="3600" dirty="0"/>
            </a:br>
            <a:r>
              <a:rPr lang="en-US" sz="3600" b="1" dirty="0"/>
              <a:t>Applied </a:t>
            </a:r>
            <a:r>
              <a:rPr lang="en-US" sz="3600" b="1" dirty="0">
                <a:solidFill>
                  <a:srgbClr val="002060"/>
                </a:solidFill>
              </a:rPr>
              <a:t>Intelligent Agents</a:t>
            </a:r>
          </a:p>
        </p:txBody>
      </p:sp>
      <p:sp>
        <p:nvSpPr>
          <p:cNvPr id="3" name="Subtitle 2"/>
          <p:cNvSpPr>
            <a:spLocks noGrp="1"/>
          </p:cNvSpPr>
          <p:nvPr>
            <p:ph type="subTitle" idx="1"/>
          </p:nvPr>
        </p:nvSpPr>
        <p:spPr/>
        <p:txBody>
          <a:bodyPr/>
          <a:lstStyle/>
          <a:p>
            <a:r>
              <a:rPr lang="en-US" dirty="0"/>
              <a:t>Arthur Kordon</a:t>
            </a:r>
          </a:p>
          <a:p>
            <a:r>
              <a:rPr lang="en-US" dirty="0"/>
              <a:t>Kordon Consulting LLC</a:t>
            </a:r>
          </a:p>
        </p:txBody>
      </p:sp>
    </p:spTree>
    <p:extLst>
      <p:ext uri="{BB962C8B-B14F-4D97-AF65-F5344CB8AC3E}">
        <p14:creationId xmlns:p14="http://schemas.microsoft.com/office/powerpoint/2010/main" val="2889504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Agent-based modeling</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10</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a:t>Kordon Consulting LLC</a:t>
            </a:r>
          </a:p>
        </p:txBody>
      </p:sp>
      <p:sp>
        <p:nvSpPr>
          <p:cNvPr id="11" name="Rectangle 10">
            <a:extLst>
              <a:ext uri="{FF2B5EF4-FFF2-40B4-BE49-F238E27FC236}">
                <a16:creationId xmlns:a16="http://schemas.microsoft.com/office/drawing/2014/main" id="{6A07C73E-5613-DD4B-8181-995FE847085D}"/>
              </a:ext>
            </a:extLst>
          </p:cNvPr>
          <p:cNvSpPr/>
          <p:nvPr/>
        </p:nvSpPr>
        <p:spPr>
          <a:xfrm>
            <a:off x="378431" y="6231135"/>
            <a:ext cx="3660169" cy="307777"/>
          </a:xfrm>
          <a:prstGeom prst="rect">
            <a:avLst/>
          </a:prstGeom>
        </p:spPr>
        <p:txBody>
          <a:bodyPr wrap="none">
            <a:spAutoFit/>
          </a:bodyPr>
          <a:lstStyle/>
          <a:p>
            <a:r>
              <a:rPr lang="en-US" sz="1400" b="1" dirty="0"/>
              <a:t>A. Kordon, </a:t>
            </a:r>
            <a:r>
              <a:rPr lang="en-US" sz="1400" dirty="0"/>
              <a:t>Applying Computational Intelligence</a:t>
            </a:r>
          </a:p>
        </p:txBody>
      </p:sp>
      <p:pic>
        <p:nvPicPr>
          <p:cNvPr id="5" name="Picture 4">
            <a:extLst>
              <a:ext uri="{FF2B5EF4-FFF2-40B4-BE49-F238E27FC236}">
                <a16:creationId xmlns:a16="http://schemas.microsoft.com/office/drawing/2014/main" id="{8A062FA3-BDBD-DC45-BAD9-040345297BF5}"/>
              </a:ext>
            </a:extLst>
          </p:cNvPr>
          <p:cNvPicPr>
            <a:picLocks noChangeAspect="1"/>
          </p:cNvPicPr>
          <p:nvPr/>
        </p:nvPicPr>
        <p:blipFill>
          <a:blip r:embed="rId2"/>
          <a:stretch>
            <a:fillRect/>
          </a:stretch>
        </p:blipFill>
        <p:spPr>
          <a:xfrm>
            <a:off x="4583655" y="888891"/>
            <a:ext cx="4173069" cy="1981399"/>
          </a:xfrm>
          <a:prstGeom prst="rect">
            <a:avLst/>
          </a:prstGeom>
        </p:spPr>
      </p:pic>
      <p:pic>
        <p:nvPicPr>
          <p:cNvPr id="9" name="Picture 8">
            <a:extLst>
              <a:ext uri="{FF2B5EF4-FFF2-40B4-BE49-F238E27FC236}">
                <a16:creationId xmlns:a16="http://schemas.microsoft.com/office/drawing/2014/main" id="{858C503E-515E-504D-A516-26113923BCF0}"/>
              </a:ext>
            </a:extLst>
          </p:cNvPr>
          <p:cNvPicPr>
            <a:picLocks noChangeAspect="1"/>
          </p:cNvPicPr>
          <p:nvPr/>
        </p:nvPicPr>
        <p:blipFill>
          <a:blip r:embed="rId3"/>
          <a:stretch>
            <a:fillRect/>
          </a:stretch>
        </p:blipFill>
        <p:spPr>
          <a:xfrm>
            <a:off x="1072104" y="3384721"/>
            <a:ext cx="2660799" cy="2706543"/>
          </a:xfrm>
          <a:prstGeom prst="rect">
            <a:avLst/>
          </a:prstGeom>
        </p:spPr>
      </p:pic>
      <p:pic>
        <p:nvPicPr>
          <p:cNvPr id="10" name="Picture 9">
            <a:extLst>
              <a:ext uri="{FF2B5EF4-FFF2-40B4-BE49-F238E27FC236}">
                <a16:creationId xmlns:a16="http://schemas.microsoft.com/office/drawing/2014/main" id="{789082ED-63D3-1141-958D-8EA3CF03D9D8}"/>
              </a:ext>
            </a:extLst>
          </p:cNvPr>
          <p:cNvPicPr>
            <a:picLocks noChangeAspect="1"/>
          </p:cNvPicPr>
          <p:nvPr/>
        </p:nvPicPr>
        <p:blipFill>
          <a:blip r:embed="rId4"/>
          <a:stretch>
            <a:fillRect/>
          </a:stretch>
        </p:blipFill>
        <p:spPr>
          <a:xfrm>
            <a:off x="838200" y="1363319"/>
            <a:ext cx="2837517" cy="1653517"/>
          </a:xfrm>
          <a:prstGeom prst="rect">
            <a:avLst/>
          </a:prstGeom>
        </p:spPr>
      </p:pic>
      <p:sp>
        <p:nvSpPr>
          <p:cNvPr id="12" name="Rectangle 11">
            <a:extLst>
              <a:ext uri="{FF2B5EF4-FFF2-40B4-BE49-F238E27FC236}">
                <a16:creationId xmlns:a16="http://schemas.microsoft.com/office/drawing/2014/main" id="{027D6EFF-6017-154B-93CD-884C4F64554B}"/>
              </a:ext>
            </a:extLst>
          </p:cNvPr>
          <p:cNvSpPr/>
          <p:nvPr/>
        </p:nvSpPr>
        <p:spPr>
          <a:xfrm>
            <a:off x="4809566" y="3603405"/>
            <a:ext cx="5718873" cy="646331"/>
          </a:xfrm>
          <a:prstGeom prst="rect">
            <a:avLst/>
          </a:prstGeom>
        </p:spPr>
        <p:txBody>
          <a:bodyPr wrap="none">
            <a:spAutoFit/>
          </a:bodyPr>
          <a:lstStyle/>
          <a:p>
            <a:r>
              <a:rPr lang="en-US" dirty="0"/>
              <a:t>Agent-based modeling can be used to study how </a:t>
            </a:r>
          </a:p>
          <a:p>
            <a:r>
              <a:rPr lang="en-US" dirty="0"/>
              <a:t>macro-level patterns emerge from rules at the micro-level. </a:t>
            </a:r>
            <a:endParaRPr lang="en-US" sz="1400" dirty="0"/>
          </a:p>
        </p:txBody>
      </p:sp>
      <p:sp>
        <p:nvSpPr>
          <p:cNvPr id="13" name="Rectangle 12">
            <a:extLst>
              <a:ext uri="{FF2B5EF4-FFF2-40B4-BE49-F238E27FC236}">
                <a16:creationId xmlns:a16="http://schemas.microsoft.com/office/drawing/2014/main" id="{A7A722F6-D025-764D-9D64-7B3B6391521D}"/>
              </a:ext>
            </a:extLst>
          </p:cNvPr>
          <p:cNvSpPr/>
          <p:nvPr/>
        </p:nvSpPr>
        <p:spPr>
          <a:xfrm>
            <a:off x="4809566" y="4559294"/>
            <a:ext cx="7283853" cy="923330"/>
          </a:xfrm>
          <a:prstGeom prst="rect">
            <a:avLst/>
          </a:prstGeom>
        </p:spPr>
        <p:txBody>
          <a:bodyPr wrap="none">
            <a:spAutoFit/>
          </a:bodyPr>
          <a:lstStyle/>
          <a:p>
            <a:r>
              <a:rPr lang="en-US" dirty="0"/>
              <a:t>Agent-based modeling can be used to solve the inverse problem. </a:t>
            </a:r>
          </a:p>
          <a:p>
            <a:r>
              <a:rPr lang="en-US" dirty="0"/>
              <a:t>In this case the performance of the explored complex system can </a:t>
            </a:r>
          </a:p>
          <a:p>
            <a:r>
              <a:rPr lang="en-US" dirty="0"/>
              <a:t>be improved by redesign of intelligent agents’ structure and micro behavior. </a:t>
            </a:r>
            <a:endParaRPr lang="en-US" sz="1400" dirty="0"/>
          </a:p>
        </p:txBody>
      </p:sp>
    </p:spTree>
    <p:extLst>
      <p:ext uri="{BB962C8B-B14F-4D97-AF65-F5344CB8AC3E}">
        <p14:creationId xmlns:p14="http://schemas.microsoft.com/office/powerpoint/2010/main" val="538848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4120"/>
            <a:ext cx="10515600" cy="398550"/>
          </a:xfrm>
        </p:spPr>
        <p:txBody>
          <a:bodyPr>
            <a:normAutofit fontScale="90000"/>
          </a:bodyPr>
          <a:lstStyle/>
          <a:p>
            <a:r>
              <a:rPr lang="en-US" sz="2800" dirty="0"/>
              <a:t>Agent-based system</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11</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a:t>Kordon Consulting LLC</a:t>
            </a:r>
          </a:p>
        </p:txBody>
      </p:sp>
      <p:pic>
        <p:nvPicPr>
          <p:cNvPr id="9" name="Picture 8">
            <a:extLst>
              <a:ext uri="{FF2B5EF4-FFF2-40B4-BE49-F238E27FC236}">
                <a16:creationId xmlns:a16="http://schemas.microsoft.com/office/drawing/2014/main" id="{1E2E8786-A8A5-DE4B-9CBE-D55C5D9D906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61681" y="1690766"/>
            <a:ext cx="7933224" cy="4177385"/>
          </a:xfrm>
          <a:prstGeom prst="rect">
            <a:avLst/>
          </a:prstGeom>
          <a:noFill/>
          <a:ln>
            <a:noFill/>
          </a:ln>
        </p:spPr>
      </p:pic>
      <p:sp>
        <p:nvSpPr>
          <p:cNvPr id="7" name="Text Box 10">
            <a:extLst>
              <a:ext uri="{FF2B5EF4-FFF2-40B4-BE49-F238E27FC236}">
                <a16:creationId xmlns:a16="http://schemas.microsoft.com/office/drawing/2014/main" id="{C9E3886C-F348-594D-96A5-8A20AF405940}"/>
              </a:ext>
            </a:extLst>
          </p:cNvPr>
          <p:cNvSpPr txBox="1">
            <a:spLocks noChangeArrowheads="1"/>
          </p:cNvSpPr>
          <p:nvPr/>
        </p:nvSpPr>
        <p:spPr bwMode="auto">
          <a:xfrm>
            <a:off x="7879818" y="2501668"/>
            <a:ext cx="1715534" cy="307777"/>
          </a:xfrm>
          <a:prstGeom prst="rect">
            <a:avLst/>
          </a:prstGeom>
          <a:solidFill>
            <a:schemeClr val="accent6">
              <a:lumMod val="20000"/>
              <a:lumOff val="80000"/>
            </a:schemeClr>
          </a:solidFill>
          <a:ln>
            <a:noFill/>
          </a:ln>
          <a:effectLst/>
        </p:spPr>
        <p:txBody>
          <a:bodyPr wrap="none">
            <a:spAutoFit/>
          </a:bodyPr>
          <a:lstStyle/>
          <a:p>
            <a:pPr algn="l" eaLnBrk="1" hangingPunct="1"/>
            <a:r>
              <a:rPr lang="en-US" altLang="en-US" sz="1400" b="1" dirty="0">
                <a:latin typeface="Arial" panose="020B0604020202020204" pitchFamily="34" charset="0"/>
              </a:rPr>
              <a:t>Agents properties</a:t>
            </a:r>
          </a:p>
        </p:txBody>
      </p:sp>
      <p:sp>
        <p:nvSpPr>
          <p:cNvPr id="10" name="Text Box 10">
            <a:extLst>
              <a:ext uri="{FF2B5EF4-FFF2-40B4-BE49-F238E27FC236}">
                <a16:creationId xmlns:a16="http://schemas.microsoft.com/office/drawing/2014/main" id="{2D81D258-A62E-EC4C-9DAD-E1E9D93399A9}"/>
              </a:ext>
            </a:extLst>
          </p:cNvPr>
          <p:cNvSpPr txBox="1">
            <a:spLocks noChangeArrowheads="1"/>
          </p:cNvSpPr>
          <p:nvPr/>
        </p:nvSpPr>
        <p:spPr bwMode="auto">
          <a:xfrm>
            <a:off x="7058938" y="5701676"/>
            <a:ext cx="1863011" cy="307777"/>
          </a:xfrm>
          <a:prstGeom prst="rect">
            <a:avLst/>
          </a:prstGeom>
          <a:solidFill>
            <a:srgbClr val="FFFF00"/>
          </a:solidFill>
          <a:ln>
            <a:noFill/>
          </a:ln>
          <a:effectLst/>
        </p:spPr>
        <p:txBody>
          <a:bodyPr wrap="none">
            <a:spAutoFit/>
          </a:bodyPr>
          <a:lstStyle/>
          <a:p>
            <a:pPr algn="l" eaLnBrk="1" hangingPunct="1"/>
            <a:r>
              <a:rPr lang="en-US" altLang="en-US" sz="1400" b="1" dirty="0">
                <a:latin typeface="Arial" panose="020B0604020202020204" pitchFamily="34" charset="0"/>
              </a:rPr>
              <a:t>Agents cooperation</a:t>
            </a:r>
          </a:p>
        </p:txBody>
      </p:sp>
      <p:sp>
        <p:nvSpPr>
          <p:cNvPr id="11" name="Text Box 10">
            <a:extLst>
              <a:ext uri="{FF2B5EF4-FFF2-40B4-BE49-F238E27FC236}">
                <a16:creationId xmlns:a16="http://schemas.microsoft.com/office/drawing/2014/main" id="{943DBE0B-262E-5040-B60E-57A03EB1C172}"/>
              </a:ext>
            </a:extLst>
          </p:cNvPr>
          <p:cNvSpPr txBox="1">
            <a:spLocks noChangeArrowheads="1"/>
          </p:cNvSpPr>
          <p:nvPr/>
        </p:nvSpPr>
        <p:spPr bwMode="auto">
          <a:xfrm>
            <a:off x="7656199" y="5149247"/>
            <a:ext cx="2162772" cy="307777"/>
          </a:xfrm>
          <a:prstGeom prst="rect">
            <a:avLst/>
          </a:prstGeom>
          <a:solidFill>
            <a:schemeClr val="accent2">
              <a:lumMod val="20000"/>
              <a:lumOff val="80000"/>
            </a:schemeClr>
          </a:solidFill>
          <a:ln>
            <a:noFill/>
          </a:ln>
          <a:effectLst/>
        </p:spPr>
        <p:txBody>
          <a:bodyPr wrap="none">
            <a:spAutoFit/>
          </a:bodyPr>
          <a:lstStyle/>
          <a:p>
            <a:pPr algn="l" eaLnBrk="1" hangingPunct="1"/>
            <a:r>
              <a:rPr lang="en-US" altLang="en-US" sz="1400" b="1" dirty="0">
                <a:latin typeface="Arial" panose="020B0604020202020204" pitchFamily="34" charset="0"/>
              </a:rPr>
              <a:t>Agents communication</a:t>
            </a:r>
          </a:p>
        </p:txBody>
      </p:sp>
      <p:sp>
        <p:nvSpPr>
          <p:cNvPr id="12" name="Text Box 10">
            <a:extLst>
              <a:ext uri="{FF2B5EF4-FFF2-40B4-BE49-F238E27FC236}">
                <a16:creationId xmlns:a16="http://schemas.microsoft.com/office/drawing/2014/main" id="{8C43CBB2-DDC4-7543-B796-D278B1A90769}"/>
              </a:ext>
            </a:extLst>
          </p:cNvPr>
          <p:cNvSpPr txBox="1">
            <a:spLocks noChangeArrowheads="1"/>
          </p:cNvSpPr>
          <p:nvPr/>
        </p:nvSpPr>
        <p:spPr bwMode="auto">
          <a:xfrm>
            <a:off x="8180698" y="4204063"/>
            <a:ext cx="1268296" cy="307777"/>
          </a:xfrm>
          <a:prstGeom prst="rect">
            <a:avLst/>
          </a:prstGeom>
          <a:solidFill>
            <a:schemeClr val="tx2">
              <a:lumMod val="20000"/>
              <a:lumOff val="80000"/>
            </a:schemeClr>
          </a:solidFill>
          <a:ln>
            <a:noFill/>
          </a:ln>
          <a:effectLst/>
        </p:spPr>
        <p:txBody>
          <a:bodyPr wrap="none">
            <a:spAutoFit/>
          </a:bodyPr>
          <a:lstStyle/>
          <a:p>
            <a:pPr algn="l" eaLnBrk="1" hangingPunct="1"/>
            <a:r>
              <a:rPr lang="en-US" altLang="en-US" sz="1400" b="1" dirty="0">
                <a:latin typeface="Arial" panose="020B0604020202020204" pitchFamily="34" charset="0"/>
              </a:rPr>
              <a:t>Agents rules</a:t>
            </a:r>
          </a:p>
        </p:txBody>
      </p:sp>
      <p:sp>
        <p:nvSpPr>
          <p:cNvPr id="13" name="Rectangle 12">
            <a:extLst>
              <a:ext uri="{FF2B5EF4-FFF2-40B4-BE49-F238E27FC236}">
                <a16:creationId xmlns:a16="http://schemas.microsoft.com/office/drawing/2014/main" id="{B508072F-9E5C-0949-9FF0-C2E6FA2B5F7C}"/>
              </a:ext>
            </a:extLst>
          </p:cNvPr>
          <p:cNvSpPr/>
          <p:nvPr/>
        </p:nvSpPr>
        <p:spPr>
          <a:xfrm>
            <a:off x="838200" y="556236"/>
            <a:ext cx="9428094" cy="646331"/>
          </a:xfrm>
          <a:prstGeom prst="rect">
            <a:avLst/>
          </a:prstGeom>
        </p:spPr>
        <p:txBody>
          <a:bodyPr wrap="none">
            <a:spAutoFit/>
          </a:bodyPr>
          <a:lstStyle/>
          <a:p>
            <a:r>
              <a:rPr lang="en-US" dirty="0"/>
              <a:t>Agent-based system is a system with a number of intelligent agents which have social interactions, </a:t>
            </a:r>
          </a:p>
          <a:p>
            <a:r>
              <a:rPr lang="en-US" dirty="0"/>
              <a:t>such as cooperation, coordination, and negotiation.</a:t>
            </a:r>
            <a:r>
              <a:rPr lang="en-US" sz="1400" dirty="0"/>
              <a:t> </a:t>
            </a:r>
          </a:p>
        </p:txBody>
      </p:sp>
      <p:sp>
        <p:nvSpPr>
          <p:cNvPr id="14" name="Rectangle 13">
            <a:extLst>
              <a:ext uri="{FF2B5EF4-FFF2-40B4-BE49-F238E27FC236}">
                <a16:creationId xmlns:a16="http://schemas.microsoft.com/office/drawing/2014/main" id="{3F53842F-3B38-2E41-94CD-698CCC3603A3}"/>
              </a:ext>
            </a:extLst>
          </p:cNvPr>
          <p:cNvSpPr/>
          <p:nvPr/>
        </p:nvSpPr>
        <p:spPr>
          <a:xfrm>
            <a:off x="9595352" y="1645501"/>
            <a:ext cx="2338141" cy="1754326"/>
          </a:xfrm>
          <a:prstGeom prst="rect">
            <a:avLst/>
          </a:prstGeom>
        </p:spPr>
        <p:txBody>
          <a:bodyPr wrap="none">
            <a:spAutoFit/>
          </a:bodyPr>
          <a:lstStyle/>
          <a:p>
            <a:r>
              <a:rPr lang="en-US" dirty="0"/>
              <a:t>inventory level; </a:t>
            </a:r>
          </a:p>
          <a:p>
            <a:r>
              <a:rPr lang="en-US" dirty="0"/>
              <a:t>amount in pipeline; </a:t>
            </a:r>
          </a:p>
          <a:p>
            <a:r>
              <a:rPr lang="en-US" dirty="0"/>
              <a:t>the amounts received, </a:t>
            </a:r>
          </a:p>
          <a:p>
            <a:r>
              <a:rPr lang="en-US" dirty="0"/>
              <a:t>shipped, ordered, and </a:t>
            </a:r>
          </a:p>
          <a:p>
            <a:r>
              <a:rPr lang="en-US" dirty="0"/>
              <a:t>demanded,</a:t>
            </a:r>
          </a:p>
          <a:p>
            <a:r>
              <a:rPr lang="en-US" dirty="0"/>
              <a:t>etc. </a:t>
            </a:r>
            <a:endParaRPr lang="en-US" sz="1400" dirty="0"/>
          </a:p>
        </p:txBody>
      </p:sp>
      <p:sp>
        <p:nvSpPr>
          <p:cNvPr id="16" name="Rectangle 15">
            <a:extLst>
              <a:ext uri="{FF2B5EF4-FFF2-40B4-BE49-F238E27FC236}">
                <a16:creationId xmlns:a16="http://schemas.microsoft.com/office/drawing/2014/main" id="{CE4BA6F8-43F7-B449-9E2A-E0AB493306B7}"/>
              </a:ext>
            </a:extLst>
          </p:cNvPr>
          <p:cNvSpPr/>
          <p:nvPr/>
        </p:nvSpPr>
        <p:spPr>
          <a:xfrm>
            <a:off x="9726236" y="3458599"/>
            <a:ext cx="2316083" cy="1754326"/>
          </a:xfrm>
          <a:prstGeom prst="rect">
            <a:avLst/>
          </a:prstGeom>
        </p:spPr>
        <p:txBody>
          <a:bodyPr wrap="none">
            <a:spAutoFit/>
          </a:bodyPr>
          <a:lstStyle/>
          <a:p>
            <a:r>
              <a:rPr lang="en-US" b="1" dirty="0"/>
              <a:t>A rule </a:t>
            </a:r>
            <a:r>
              <a:rPr lang="en-US" dirty="0"/>
              <a:t>for determining </a:t>
            </a:r>
          </a:p>
          <a:p>
            <a:r>
              <a:rPr lang="en-US" dirty="0"/>
              <a:t>how much to order, </a:t>
            </a:r>
          </a:p>
          <a:p>
            <a:r>
              <a:rPr lang="en-US" dirty="0"/>
              <a:t>and from whom at </a:t>
            </a:r>
          </a:p>
          <a:p>
            <a:r>
              <a:rPr lang="en-US" dirty="0"/>
              <a:t>any point in time. </a:t>
            </a:r>
          </a:p>
          <a:p>
            <a:r>
              <a:rPr lang="en-US" b="1" dirty="0"/>
              <a:t>A rule </a:t>
            </a:r>
            <a:r>
              <a:rPr lang="en-US" dirty="0"/>
              <a:t>for forecasting </a:t>
            </a:r>
          </a:p>
          <a:p>
            <a:r>
              <a:rPr lang="en-US" dirty="0"/>
              <a:t>demand.</a:t>
            </a:r>
            <a:r>
              <a:rPr lang="en-US" sz="1400" dirty="0"/>
              <a:t> </a:t>
            </a:r>
          </a:p>
        </p:txBody>
      </p:sp>
    </p:spTree>
    <p:extLst>
      <p:ext uri="{BB962C8B-B14F-4D97-AF65-F5344CB8AC3E}">
        <p14:creationId xmlns:p14="http://schemas.microsoft.com/office/powerpoint/2010/main" val="3490002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353" y="150853"/>
            <a:ext cx="10515600" cy="398550"/>
          </a:xfrm>
        </p:spPr>
        <p:txBody>
          <a:bodyPr>
            <a:normAutofit fontScale="90000"/>
          </a:bodyPr>
          <a:lstStyle/>
          <a:p>
            <a:r>
              <a:rPr lang="en-US" sz="2800" dirty="0"/>
              <a:t>Agent-based simulation of Covid-19 with no rules  </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12</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a:t>Kordon Consulting LLC</a:t>
            </a:r>
          </a:p>
        </p:txBody>
      </p:sp>
      <p:sp>
        <p:nvSpPr>
          <p:cNvPr id="11" name="Rectangle 10">
            <a:extLst>
              <a:ext uri="{FF2B5EF4-FFF2-40B4-BE49-F238E27FC236}">
                <a16:creationId xmlns:a16="http://schemas.microsoft.com/office/drawing/2014/main" id="{6A07C73E-5613-DD4B-8181-995FE847085D}"/>
              </a:ext>
            </a:extLst>
          </p:cNvPr>
          <p:cNvSpPr/>
          <p:nvPr/>
        </p:nvSpPr>
        <p:spPr>
          <a:xfrm>
            <a:off x="95992" y="6228192"/>
            <a:ext cx="6651180" cy="307777"/>
          </a:xfrm>
          <a:prstGeom prst="rect">
            <a:avLst/>
          </a:prstGeom>
        </p:spPr>
        <p:txBody>
          <a:bodyPr wrap="none">
            <a:spAutoFit/>
          </a:bodyPr>
          <a:lstStyle/>
          <a:p>
            <a:r>
              <a:rPr lang="en-US" sz="1400" b="1" dirty="0"/>
              <a:t>E. Cuevas, </a:t>
            </a:r>
            <a:r>
              <a:rPr lang="en-US" sz="1400" dirty="0"/>
              <a:t>An agent-based model to evaluate the COVID-19 transmission risks in facilities</a:t>
            </a:r>
          </a:p>
        </p:txBody>
      </p:sp>
      <p:pic>
        <p:nvPicPr>
          <p:cNvPr id="3" name="Picture 2">
            <a:extLst>
              <a:ext uri="{FF2B5EF4-FFF2-40B4-BE49-F238E27FC236}">
                <a16:creationId xmlns:a16="http://schemas.microsoft.com/office/drawing/2014/main" id="{86E90664-8E18-A849-AF2E-6BCF18E3E24C}"/>
              </a:ext>
            </a:extLst>
          </p:cNvPr>
          <p:cNvPicPr>
            <a:picLocks noChangeAspect="1"/>
          </p:cNvPicPr>
          <p:nvPr/>
        </p:nvPicPr>
        <p:blipFill>
          <a:blip r:embed="rId2"/>
          <a:stretch>
            <a:fillRect/>
          </a:stretch>
        </p:blipFill>
        <p:spPr>
          <a:xfrm>
            <a:off x="6052153" y="1290395"/>
            <a:ext cx="4202493" cy="4806601"/>
          </a:xfrm>
          <a:prstGeom prst="rect">
            <a:avLst/>
          </a:prstGeom>
        </p:spPr>
      </p:pic>
      <p:sp>
        <p:nvSpPr>
          <p:cNvPr id="9" name="Text Box 10">
            <a:extLst>
              <a:ext uri="{FF2B5EF4-FFF2-40B4-BE49-F238E27FC236}">
                <a16:creationId xmlns:a16="http://schemas.microsoft.com/office/drawing/2014/main" id="{332C1BA1-306A-854A-B743-4954DF37A99C}"/>
              </a:ext>
            </a:extLst>
          </p:cNvPr>
          <p:cNvSpPr txBox="1">
            <a:spLocks noChangeArrowheads="1"/>
          </p:cNvSpPr>
          <p:nvPr/>
        </p:nvSpPr>
        <p:spPr bwMode="auto">
          <a:xfrm>
            <a:off x="10254646" y="2891299"/>
            <a:ext cx="1494320" cy="523220"/>
          </a:xfrm>
          <a:prstGeom prst="rect">
            <a:avLst/>
          </a:prstGeom>
          <a:solidFill>
            <a:schemeClr val="accent2">
              <a:lumMod val="20000"/>
              <a:lumOff val="80000"/>
            </a:schemeClr>
          </a:solidFill>
          <a:ln>
            <a:noFill/>
          </a:ln>
          <a:effectLst/>
        </p:spPr>
        <p:txBody>
          <a:bodyPr wrap="none">
            <a:spAutoFit/>
          </a:bodyPr>
          <a:lstStyle/>
          <a:p>
            <a:pPr algn="l" eaLnBrk="1" hangingPunct="1"/>
            <a:r>
              <a:rPr lang="en-US" altLang="en-US" sz="1400" b="1" dirty="0">
                <a:latin typeface="Arial" panose="020B0604020202020204" pitchFamily="34" charset="0"/>
              </a:rPr>
              <a:t>Red dots are </a:t>
            </a:r>
          </a:p>
          <a:p>
            <a:pPr algn="l" eaLnBrk="1" hangingPunct="1"/>
            <a:r>
              <a:rPr lang="en-US" altLang="en-US" sz="1400" b="1" dirty="0">
                <a:latin typeface="Arial" panose="020B0604020202020204" pitchFamily="34" charset="0"/>
              </a:rPr>
              <a:t>infected agents</a:t>
            </a:r>
          </a:p>
        </p:txBody>
      </p:sp>
      <p:cxnSp>
        <p:nvCxnSpPr>
          <p:cNvPr id="5" name="Straight Arrow Connector 4">
            <a:extLst>
              <a:ext uri="{FF2B5EF4-FFF2-40B4-BE49-F238E27FC236}">
                <a16:creationId xmlns:a16="http://schemas.microsoft.com/office/drawing/2014/main" id="{3AB146BE-C4FE-444E-BE39-2E3551D6886A}"/>
              </a:ext>
            </a:extLst>
          </p:cNvPr>
          <p:cNvCxnSpPr/>
          <p:nvPr/>
        </p:nvCxnSpPr>
        <p:spPr>
          <a:xfrm flipH="1">
            <a:off x="7401261" y="2000922"/>
            <a:ext cx="161365" cy="32272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 Box 10">
            <a:extLst>
              <a:ext uri="{FF2B5EF4-FFF2-40B4-BE49-F238E27FC236}">
                <a16:creationId xmlns:a16="http://schemas.microsoft.com/office/drawing/2014/main" id="{8DED9F63-9110-B844-AA29-3FEC0FA6CC96}"/>
              </a:ext>
            </a:extLst>
          </p:cNvPr>
          <p:cNvSpPr txBox="1">
            <a:spLocks noChangeArrowheads="1"/>
          </p:cNvSpPr>
          <p:nvPr/>
        </p:nvSpPr>
        <p:spPr bwMode="auto">
          <a:xfrm>
            <a:off x="6555846" y="777933"/>
            <a:ext cx="2627642" cy="523220"/>
          </a:xfrm>
          <a:prstGeom prst="rect">
            <a:avLst/>
          </a:prstGeom>
          <a:solidFill>
            <a:schemeClr val="accent6">
              <a:lumMod val="20000"/>
              <a:lumOff val="80000"/>
            </a:schemeClr>
          </a:solidFill>
          <a:ln>
            <a:noFill/>
          </a:ln>
          <a:effectLst/>
        </p:spPr>
        <p:txBody>
          <a:bodyPr wrap="none">
            <a:spAutoFit/>
          </a:bodyPr>
          <a:lstStyle/>
          <a:p>
            <a:pPr algn="l" eaLnBrk="1" hangingPunct="1"/>
            <a:r>
              <a:rPr lang="en-US" altLang="en-US" sz="1400" b="1" dirty="0">
                <a:latin typeface="Arial" panose="020B0604020202020204" pitchFamily="34" charset="0"/>
              </a:rPr>
              <a:t>Covid-19 spread with Rule I</a:t>
            </a:r>
          </a:p>
          <a:p>
            <a:pPr algn="l" eaLnBrk="1" hangingPunct="1"/>
            <a:r>
              <a:rPr lang="en-US" altLang="en-US" sz="1400" b="1" dirty="0">
                <a:latin typeface="Arial" panose="020B0604020202020204" pitchFamily="34" charset="0"/>
              </a:rPr>
              <a:t>Start with one infected agent</a:t>
            </a:r>
          </a:p>
        </p:txBody>
      </p:sp>
      <p:grpSp>
        <p:nvGrpSpPr>
          <p:cNvPr id="22" name="Group 21">
            <a:extLst>
              <a:ext uri="{FF2B5EF4-FFF2-40B4-BE49-F238E27FC236}">
                <a16:creationId xmlns:a16="http://schemas.microsoft.com/office/drawing/2014/main" id="{9EA4F337-1F34-4046-A29A-165F6AB6FE4D}"/>
              </a:ext>
            </a:extLst>
          </p:cNvPr>
          <p:cNvGrpSpPr/>
          <p:nvPr/>
        </p:nvGrpSpPr>
        <p:grpSpPr>
          <a:xfrm>
            <a:off x="95992" y="2323651"/>
            <a:ext cx="4461841" cy="3835339"/>
            <a:chOff x="326793" y="1443500"/>
            <a:chExt cx="4973221" cy="4152060"/>
          </a:xfrm>
        </p:grpSpPr>
        <p:pic>
          <p:nvPicPr>
            <p:cNvPr id="7" name="Picture 6">
              <a:extLst>
                <a:ext uri="{FF2B5EF4-FFF2-40B4-BE49-F238E27FC236}">
                  <a16:creationId xmlns:a16="http://schemas.microsoft.com/office/drawing/2014/main" id="{B59EA26E-1BE5-8743-8B19-BAEF0A52B738}"/>
                </a:ext>
              </a:extLst>
            </p:cNvPr>
            <p:cNvPicPr>
              <a:picLocks noChangeAspect="1"/>
            </p:cNvPicPr>
            <p:nvPr/>
          </p:nvPicPr>
          <p:blipFill>
            <a:blip r:embed="rId3"/>
            <a:stretch>
              <a:fillRect/>
            </a:stretch>
          </p:blipFill>
          <p:spPr>
            <a:xfrm>
              <a:off x="750085" y="2000922"/>
              <a:ext cx="4549929" cy="3174369"/>
            </a:xfrm>
            <a:prstGeom prst="rect">
              <a:avLst/>
            </a:prstGeom>
          </p:spPr>
        </p:pic>
        <p:sp>
          <p:nvSpPr>
            <p:cNvPr id="13" name="Rectangle 12">
              <a:extLst>
                <a:ext uri="{FF2B5EF4-FFF2-40B4-BE49-F238E27FC236}">
                  <a16:creationId xmlns:a16="http://schemas.microsoft.com/office/drawing/2014/main" id="{0C82A08A-7E10-7844-96C0-F0F60DB3E3DB}"/>
                </a:ext>
              </a:extLst>
            </p:cNvPr>
            <p:cNvSpPr/>
            <p:nvPr/>
          </p:nvSpPr>
          <p:spPr>
            <a:xfrm>
              <a:off x="326793" y="5287783"/>
              <a:ext cx="2244140" cy="307777"/>
            </a:xfrm>
            <a:prstGeom prst="rect">
              <a:avLst/>
            </a:prstGeom>
          </p:spPr>
          <p:txBody>
            <a:bodyPr wrap="none">
              <a:spAutoFit/>
            </a:bodyPr>
            <a:lstStyle/>
            <a:p>
              <a:r>
                <a:rPr lang="en-US" sz="1400" dirty="0"/>
                <a:t>Probability of infection = 0.8</a:t>
              </a:r>
            </a:p>
          </p:txBody>
        </p:sp>
        <p:sp>
          <p:nvSpPr>
            <p:cNvPr id="14" name="Rectangle 13">
              <a:extLst>
                <a:ext uri="{FF2B5EF4-FFF2-40B4-BE49-F238E27FC236}">
                  <a16:creationId xmlns:a16="http://schemas.microsoft.com/office/drawing/2014/main" id="{CBF24950-9168-484D-A0C3-36BB906A838F}"/>
                </a:ext>
              </a:extLst>
            </p:cNvPr>
            <p:cNvSpPr/>
            <p:nvPr/>
          </p:nvSpPr>
          <p:spPr>
            <a:xfrm>
              <a:off x="1878677" y="1443500"/>
              <a:ext cx="2292744" cy="307777"/>
            </a:xfrm>
            <a:prstGeom prst="rect">
              <a:avLst/>
            </a:prstGeom>
          </p:spPr>
          <p:txBody>
            <a:bodyPr wrap="none">
              <a:spAutoFit/>
            </a:bodyPr>
            <a:lstStyle/>
            <a:p>
              <a:r>
                <a:rPr lang="en-US" sz="1400" dirty="0"/>
                <a:t>Probability of infection = 0.2</a:t>
              </a:r>
            </a:p>
          </p:txBody>
        </p:sp>
        <p:cxnSp>
          <p:nvCxnSpPr>
            <p:cNvPr id="15" name="Straight Arrow Connector 14">
              <a:extLst>
                <a:ext uri="{FF2B5EF4-FFF2-40B4-BE49-F238E27FC236}">
                  <a16:creationId xmlns:a16="http://schemas.microsoft.com/office/drawing/2014/main" id="{09758DAB-C46C-0C49-A2EC-FA94E72573C1}"/>
                </a:ext>
              </a:extLst>
            </p:cNvPr>
            <p:cNvCxnSpPr>
              <a:cxnSpLocks/>
            </p:cNvCxnSpPr>
            <p:nvPr/>
          </p:nvCxnSpPr>
          <p:spPr>
            <a:xfrm flipH="1">
              <a:off x="2302136" y="1727065"/>
              <a:ext cx="722914" cy="9193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FE7152A-E075-9940-83DB-BF1A83296A04}"/>
                </a:ext>
              </a:extLst>
            </p:cNvPr>
            <p:cNvCxnSpPr>
              <a:cxnSpLocks/>
            </p:cNvCxnSpPr>
            <p:nvPr/>
          </p:nvCxnSpPr>
          <p:spPr>
            <a:xfrm flipH="1" flipV="1">
              <a:off x="1613647" y="4615031"/>
              <a:ext cx="688490" cy="6727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23757DF9-BCE1-2B4F-9F69-302CA4FE29A9}"/>
              </a:ext>
            </a:extLst>
          </p:cNvPr>
          <p:cNvPicPr>
            <a:picLocks noChangeAspect="1"/>
          </p:cNvPicPr>
          <p:nvPr/>
        </p:nvPicPr>
        <p:blipFill>
          <a:blip r:embed="rId4"/>
          <a:stretch>
            <a:fillRect/>
          </a:stretch>
        </p:blipFill>
        <p:spPr>
          <a:xfrm>
            <a:off x="343906" y="638566"/>
            <a:ext cx="5258947" cy="1685085"/>
          </a:xfrm>
          <a:prstGeom prst="rect">
            <a:avLst/>
          </a:prstGeom>
        </p:spPr>
      </p:pic>
      <p:sp>
        <p:nvSpPr>
          <p:cNvPr id="23" name="Text Box 10">
            <a:extLst>
              <a:ext uri="{FF2B5EF4-FFF2-40B4-BE49-F238E27FC236}">
                <a16:creationId xmlns:a16="http://schemas.microsoft.com/office/drawing/2014/main" id="{C512A1BE-DF9A-DA45-8E4E-BEF108ECE676}"/>
              </a:ext>
            </a:extLst>
          </p:cNvPr>
          <p:cNvSpPr txBox="1">
            <a:spLocks noChangeArrowheads="1"/>
          </p:cNvSpPr>
          <p:nvPr/>
        </p:nvSpPr>
        <p:spPr bwMode="auto">
          <a:xfrm>
            <a:off x="8147124" y="6228192"/>
            <a:ext cx="2314801" cy="307777"/>
          </a:xfrm>
          <a:prstGeom prst="rect">
            <a:avLst/>
          </a:prstGeom>
          <a:solidFill>
            <a:schemeClr val="accent3">
              <a:lumMod val="20000"/>
              <a:lumOff val="80000"/>
            </a:schemeClr>
          </a:solidFill>
          <a:ln>
            <a:noFill/>
          </a:ln>
          <a:effectLst/>
        </p:spPr>
        <p:txBody>
          <a:bodyPr wrap="none">
            <a:spAutoFit/>
          </a:bodyPr>
          <a:lstStyle/>
          <a:p>
            <a:pPr algn="l" eaLnBrk="1" hangingPunct="1"/>
            <a:r>
              <a:rPr lang="en-US" altLang="en-US" sz="1400" b="1" dirty="0">
                <a:latin typeface="Arial" panose="020B0604020202020204" pitchFamily="34" charset="0"/>
              </a:rPr>
              <a:t>Simulations by </a:t>
            </a:r>
            <a:r>
              <a:rPr lang="en-US" altLang="en-US" sz="1400" b="1" dirty="0" err="1">
                <a:latin typeface="Arial" panose="020B0604020202020204" pitchFamily="34" charset="0"/>
              </a:rPr>
              <a:t>AnyLogic</a:t>
            </a:r>
            <a:endParaRPr lang="en-US" altLang="en-US" sz="1400" b="1" dirty="0">
              <a:latin typeface="Arial" panose="020B0604020202020204" pitchFamily="34" charset="0"/>
            </a:endParaRPr>
          </a:p>
        </p:txBody>
      </p:sp>
    </p:spTree>
    <p:extLst>
      <p:ext uri="{BB962C8B-B14F-4D97-AF65-F5344CB8AC3E}">
        <p14:creationId xmlns:p14="http://schemas.microsoft.com/office/powerpoint/2010/main" val="4122133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895" y="100728"/>
            <a:ext cx="10515600" cy="398550"/>
          </a:xfrm>
        </p:spPr>
        <p:txBody>
          <a:bodyPr>
            <a:normAutofit fontScale="90000"/>
          </a:bodyPr>
          <a:lstStyle/>
          <a:p>
            <a:r>
              <a:rPr lang="en-US" sz="2800" dirty="0"/>
              <a:t>Agent-based simulation of Covid-19 with local and long distance rules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13</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a:t>Kordon Consulting LLC</a:t>
            </a:r>
          </a:p>
        </p:txBody>
      </p:sp>
      <p:pic>
        <p:nvPicPr>
          <p:cNvPr id="4100" name="Picture 4" descr="Fig. 11">
            <a:hlinkClick r:id="rId2"/>
            <a:extLst>
              <a:ext uri="{FF2B5EF4-FFF2-40B4-BE49-F238E27FC236}">
                <a16:creationId xmlns:a16="http://schemas.microsoft.com/office/drawing/2014/main" id="{A1E83B13-F943-0649-8E65-7568A44373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3087" y="577821"/>
            <a:ext cx="4700626" cy="565331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0" name="Text Box 10">
            <a:extLst>
              <a:ext uri="{FF2B5EF4-FFF2-40B4-BE49-F238E27FC236}">
                <a16:creationId xmlns:a16="http://schemas.microsoft.com/office/drawing/2014/main" id="{C5F3E6E4-AAE4-174C-A59A-F140245EC2CE}"/>
              </a:ext>
            </a:extLst>
          </p:cNvPr>
          <p:cNvSpPr txBox="1">
            <a:spLocks noChangeArrowheads="1"/>
          </p:cNvSpPr>
          <p:nvPr/>
        </p:nvSpPr>
        <p:spPr bwMode="auto">
          <a:xfrm>
            <a:off x="10599709" y="3036793"/>
            <a:ext cx="1494320" cy="523220"/>
          </a:xfrm>
          <a:prstGeom prst="rect">
            <a:avLst/>
          </a:prstGeom>
          <a:solidFill>
            <a:schemeClr val="accent2">
              <a:lumMod val="20000"/>
              <a:lumOff val="80000"/>
            </a:schemeClr>
          </a:solidFill>
          <a:ln>
            <a:noFill/>
          </a:ln>
          <a:effectLst/>
        </p:spPr>
        <p:txBody>
          <a:bodyPr wrap="none">
            <a:spAutoFit/>
          </a:bodyPr>
          <a:lstStyle/>
          <a:p>
            <a:pPr algn="l" eaLnBrk="1" hangingPunct="1"/>
            <a:r>
              <a:rPr lang="en-US" altLang="en-US" sz="1400" b="1" dirty="0">
                <a:latin typeface="Arial" panose="020B0604020202020204" pitchFamily="34" charset="0"/>
              </a:rPr>
              <a:t>Red dots are </a:t>
            </a:r>
          </a:p>
          <a:p>
            <a:pPr algn="l" eaLnBrk="1" hangingPunct="1"/>
            <a:r>
              <a:rPr lang="en-US" altLang="en-US" sz="1400" b="1" dirty="0">
                <a:latin typeface="Arial" panose="020B0604020202020204" pitchFamily="34" charset="0"/>
              </a:rPr>
              <a:t>infected agents</a:t>
            </a:r>
          </a:p>
        </p:txBody>
      </p:sp>
      <p:sp>
        <p:nvSpPr>
          <p:cNvPr id="5" name="Oval 4">
            <a:extLst>
              <a:ext uri="{FF2B5EF4-FFF2-40B4-BE49-F238E27FC236}">
                <a16:creationId xmlns:a16="http://schemas.microsoft.com/office/drawing/2014/main" id="{4D6A6EAC-D811-0C4A-B956-B8457AE95727}"/>
              </a:ext>
            </a:extLst>
          </p:cNvPr>
          <p:cNvSpPr/>
          <p:nvPr/>
        </p:nvSpPr>
        <p:spPr>
          <a:xfrm>
            <a:off x="8596086" y="3570516"/>
            <a:ext cx="417285" cy="33382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376B87D-66AC-7E4F-85DE-6C698B38D9CB}"/>
              </a:ext>
            </a:extLst>
          </p:cNvPr>
          <p:cNvSpPr/>
          <p:nvPr/>
        </p:nvSpPr>
        <p:spPr>
          <a:xfrm>
            <a:off x="8596086" y="1698171"/>
            <a:ext cx="417285" cy="18868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EA24F82-8DFE-1F44-BFD6-301F8C6D9586}"/>
              </a:ext>
            </a:extLst>
          </p:cNvPr>
          <p:cNvSpPr/>
          <p:nvPr/>
        </p:nvSpPr>
        <p:spPr>
          <a:xfrm>
            <a:off x="8489042" y="5138060"/>
            <a:ext cx="1162958" cy="91439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10">
            <a:extLst>
              <a:ext uri="{FF2B5EF4-FFF2-40B4-BE49-F238E27FC236}">
                <a16:creationId xmlns:a16="http://schemas.microsoft.com/office/drawing/2014/main" id="{D92F70E2-3430-1647-930B-EF3067CC6A52}"/>
              </a:ext>
            </a:extLst>
          </p:cNvPr>
          <p:cNvSpPr txBox="1">
            <a:spLocks noChangeArrowheads="1"/>
          </p:cNvSpPr>
          <p:nvPr/>
        </p:nvSpPr>
        <p:spPr bwMode="auto">
          <a:xfrm>
            <a:off x="2390806" y="2513573"/>
            <a:ext cx="2449710" cy="523220"/>
          </a:xfrm>
          <a:prstGeom prst="rect">
            <a:avLst/>
          </a:prstGeom>
          <a:solidFill>
            <a:schemeClr val="accent6">
              <a:lumMod val="20000"/>
              <a:lumOff val="80000"/>
            </a:schemeClr>
          </a:solidFill>
          <a:ln>
            <a:noFill/>
          </a:ln>
          <a:effectLst/>
        </p:spPr>
        <p:txBody>
          <a:bodyPr wrap="none">
            <a:spAutoFit/>
          </a:bodyPr>
          <a:lstStyle/>
          <a:p>
            <a:pPr algn="l" eaLnBrk="1" hangingPunct="1"/>
            <a:r>
              <a:rPr lang="en-US" altLang="en-US" sz="1400" b="1" dirty="0">
                <a:latin typeface="Arial" panose="020B0604020202020204" pitchFamily="34" charset="0"/>
              </a:rPr>
              <a:t>Case I: long distance rules</a:t>
            </a:r>
          </a:p>
          <a:p>
            <a:r>
              <a:rPr lang="en-US" altLang="en-US" sz="1400" b="1" dirty="0">
                <a:latin typeface="Arial" panose="020B0604020202020204" pitchFamily="34" charset="0"/>
              </a:rPr>
              <a:t>Case II: local distance rule</a:t>
            </a:r>
          </a:p>
        </p:txBody>
      </p:sp>
      <p:sp>
        <p:nvSpPr>
          <p:cNvPr id="16" name="Rectangle 15">
            <a:extLst>
              <a:ext uri="{FF2B5EF4-FFF2-40B4-BE49-F238E27FC236}">
                <a16:creationId xmlns:a16="http://schemas.microsoft.com/office/drawing/2014/main" id="{927BAFCD-70A6-9542-89D3-521904181372}"/>
              </a:ext>
            </a:extLst>
          </p:cNvPr>
          <p:cNvSpPr/>
          <p:nvPr/>
        </p:nvSpPr>
        <p:spPr>
          <a:xfrm>
            <a:off x="95992" y="6228192"/>
            <a:ext cx="6651180" cy="307777"/>
          </a:xfrm>
          <a:prstGeom prst="rect">
            <a:avLst/>
          </a:prstGeom>
        </p:spPr>
        <p:txBody>
          <a:bodyPr wrap="none">
            <a:spAutoFit/>
          </a:bodyPr>
          <a:lstStyle/>
          <a:p>
            <a:r>
              <a:rPr lang="en-US" sz="1400" b="1" dirty="0"/>
              <a:t>E. Cuevas, </a:t>
            </a:r>
            <a:r>
              <a:rPr lang="en-US" sz="1400" dirty="0"/>
              <a:t>An agent-based model to evaluate the COVID-19 transmission risks in facilities</a:t>
            </a:r>
          </a:p>
        </p:txBody>
      </p:sp>
      <p:sp>
        <p:nvSpPr>
          <p:cNvPr id="17" name="Text Box 10">
            <a:extLst>
              <a:ext uri="{FF2B5EF4-FFF2-40B4-BE49-F238E27FC236}">
                <a16:creationId xmlns:a16="http://schemas.microsoft.com/office/drawing/2014/main" id="{9C4EDE16-0C0D-7541-A507-76BAB171117E}"/>
              </a:ext>
            </a:extLst>
          </p:cNvPr>
          <p:cNvSpPr txBox="1">
            <a:spLocks noChangeArrowheads="1"/>
          </p:cNvSpPr>
          <p:nvPr/>
        </p:nvSpPr>
        <p:spPr bwMode="auto">
          <a:xfrm>
            <a:off x="7667399" y="6387502"/>
            <a:ext cx="2314801" cy="307777"/>
          </a:xfrm>
          <a:prstGeom prst="rect">
            <a:avLst/>
          </a:prstGeom>
          <a:solidFill>
            <a:schemeClr val="accent3">
              <a:lumMod val="20000"/>
              <a:lumOff val="80000"/>
            </a:schemeClr>
          </a:solidFill>
          <a:ln>
            <a:noFill/>
          </a:ln>
          <a:effectLst/>
        </p:spPr>
        <p:txBody>
          <a:bodyPr wrap="none">
            <a:spAutoFit/>
          </a:bodyPr>
          <a:lstStyle/>
          <a:p>
            <a:pPr algn="l" eaLnBrk="1" hangingPunct="1"/>
            <a:r>
              <a:rPr lang="en-US" altLang="en-US" sz="1400" b="1" dirty="0">
                <a:latin typeface="Arial" panose="020B0604020202020204" pitchFamily="34" charset="0"/>
              </a:rPr>
              <a:t>Simulations by </a:t>
            </a:r>
            <a:r>
              <a:rPr lang="en-US" altLang="en-US" sz="1400" b="1" dirty="0" err="1">
                <a:latin typeface="Arial" panose="020B0604020202020204" pitchFamily="34" charset="0"/>
              </a:rPr>
              <a:t>AnyLogic</a:t>
            </a:r>
            <a:endParaRPr lang="en-US" altLang="en-US" sz="1400" b="1" dirty="0">
              <a:latin typeface="Arial" panose="020B0604020202020204" pitchFamily="34" charset="0"/>
            </a:endParaRPr>
          </a:p>
        </p:txBody>
      </p:sp>
    </p:spTree>
    <p:extLst>
      <p:ext uri="{BB962C8B-B14F-4D97-AF65-F5344CB8AC3E}">
        <p14:creationId xmlns:p14="http://schemas.microsoft.com/office/powerpoint/2010/main" val="168139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BA9861-7D51-7145-8D03-5246309C40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603" y="730350"/>
            <a:ext cx="8570010" cy="5808562"/>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9 agenda</a:t>
            </a:r>
          </a:p>
        </p:txBody>
      </p:sp>
      <p:pic>
        <p:nvPicPr>
          <p:cNvPr id="7" name="Picture 6"/>
          <p:cNvPicPr>
            <a:picLocks noChangeAspect="1"/>
          </p:cNvPicPr>
          <p:nvPr/>
        </p:nvPicPr>
        <p:blipFill>
          <a:blip r:embed="rId3"/>
          <a:stretch>
            <a:fillRect/>
          </a:stretch>
        </p:blipFill>
        <p:spPr>
          <a:xfrm>
            <a:off x="6751910" y="2803155"/>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14</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465709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Chatbots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15</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a:t>Kordon Consulting LLC</a:t>
            </a:r>
          </a:p>
        </p:txBody>
      </p:sp>
      <p:pic>
        <p:nvPicPr>
          <p:cNvPr id="9" name="Picture 8">
            <a:extLst>
              <a:ext uri="{FF2B5EF4-FFF2-40B4-BE49-F238E27FC236}">
                <a16:creationId xmlns:a16="http://schemas.microsoft.com/office/drawing/2014/main" id="{035B6FFA-213B-4F46-B204-FBF0C054FF95}"/>
              </a:ext>
            </a:extLst>
          </p:cNvPr>
          <p:cNvPicPr/>
          <p:nvPr/>
        </p:nvPicPr>
        <p:blipFill>
          <a:blip r:embed="rId2"/>
          <a:stretch>
            <a:fillRect/>
          </a:stretch>
        </p:blipFill>
        <p:spPr>
          <a:xfrm>
            <a:off x="1172247" y="1455009"/>
            <a:ext cx="3765512" cy="3805480"/>
          </a:xfrm>
          <a:prstGeom prst="rect">
            <a:avLst/>
          </a:prstGeom>
        </p:spPr>
      </p:pic>
      <p:sp>
        <p:nvSpPr>
          <p:cNvPr id="3" name="Rectangle 2">
            <a:extLst>
              <a:ext uri="{FF2B5EF4-FFF2-40B4-BE49-F238E27FC236}">
                <a16:creationId xmlns:a16="http://schemas.microsoft.com/office/drawing/2014/main" id="{B6CF5613-A51D-F449-9BEF-B31040C2E6E3}"/>
              </a:ext>
            </a:extLst>
          </p:cNvPr>
          <p:cNvSpPr/>
          <p:nvPr/>
        </p:nvSpPr>
        <p:spPr>
          <a:xfrm>
            <a:off x="5562600" y="1634667"/>
            <a:ext cx="6096000" cy="923330"/>
          </a:xfrm>
          <a:prstGeom prst="rect">
            <a:avLst/>
          </a:prstGeom>
        </p:spPr>
        <p:txBody>
          <a:bodyPr>
            <a:spAutoFit/>
          </a:bodyPr>
          <a:lstStyle/>
          <a:p>
            <a:r>
              <a:rPr lang="en-US" dirty="0">
                <a:solidFill>
                  <a:srgbClr val="333333"/>
                </a:solidFill>
                <a:latin typeface="Nunito"/>
              </a:rPr>
              <a:t>A chatbot is a software program that can hold a conversation with a human user. They essentially automate one to one conversations.</a:t>
            </a:r>
            <a:endParaRPr lang="en-US" dirty="0"/>
          </a:p>
        </p:txBody>
      </p:sp>
      <p:pic>
        <p:nvPicPr>
          <p:cNvPr id="4" name="Picture 3">
            <a:extLst>
              <a:ext uri="{FF2B5EF4-FFF2-40B4-BE49-F238E27FC236}">
                <a16:creationId xmlns:a16="http://schemas.microsoft.com/office/drawing/2014/main" id="{259BB6FB-29C1-1148-B333-B7A66A434146}"/>
              </a:ext>
            </a:extLst>
          </p:cNvPr>
          <p:cNvPicPr>
            <a:picLocks noChangeAspect="1"/>
          </p:cNvPicPr>
          <p:nvPr/>
        </p:nvPicPr>
        <p:blipFill>
          <a:blip r:embed="rId3"/>
          <a:stretch>
            <a:fillRect/>
          </a:stretch>
        </p:blipFill>
        <p:spPr>
          <a:xfrm>
            <a:off x="6633286" y="2644262"/>
            <a:ext cx="2540000" cy="2984500"/>
          </a:xfrm>
          <a:prstGeom prst="rect">
            <a:avLst/>
          </a:prstGeom>
        </p:spPr>
      </p:pic>
    </p:spTree>
    <p:extLst>
      <p:ext uri="{BB962C8B-B14F-4D97-AF65-F5344CB8AC3E}">
        <p14:creationId xmlns:p14="http://schemas.microsoft.com/office/powerpoint/2010/main" val="1557760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Features of rule-based chatbots</a:t>
            </a:r>
          </a:p>
        </p:txBody>
      </p:sp>
      <p:pic>
        <p:nvPicPr>
          <p:cNvPr id="7" name="Picture 6"/>
          <p:cNvPicPr>
            <a:picLocks noChangeAspect="1"/>
          </p:cNvPicPr>
          <p:nvPr/>
        </p:nvPicPr>
        <p:blipFill>
          <a:blip r:embed="rId2"/>
          <a:stretch>
            <a:fillRect/>
          </a:stretch>
        </p:blipFill>
        <p:spPr>
          <a:xfrm>
            <a:off x="5450233" y="2695579"/>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16</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a:t>Kordon Consulting LLC</a:t>
            </a:r>
          </a:p>
        </p:txBody>
      </p:sp>
      <p:pic>
        <p:nvPicPr>
          <p:cNvPr id="9" name="Picture 8">
            <a:extLst>
              <a:ext uri="{FF2B5EF4-FFF2-40B4-BE49-F238E27FC236}">
                <a16:creationId xmlns:a16="http://schemas.microsoft.com/office/drawing/2014/main" id="{756B168A-096D-8A42-A322-41970AA76C2A}"/>
              </a:ext>
            </a:extLst>
          </p:cNvPr>
          <p:cNvPicPr>
            <a:picLocks noChangeAspect="1"/>
          </p:cNvPicPr>
          <p:nvPr/>
        </p:nvPicPr>
        <p:blipFill>
          <a:blip r:embed="rId3"/>
          <a:stretch>
            <a:fillRect/>
          </a:stretch>
        </p:blipFill>
        <p:spPr>
          <a:xfrm>
            <a:off x="3317168" y="1072202"/>
            <a:ext cx="5557664" cy="5148739"/>
          </a:xfrm>
          <a:prstGeom prst="rect">
            <a:avLst/>
          </a:prstGeom>
        </p:spPr>
      </p:pic>
    </p:spTree>
    <p:extLst>
      <p:ext uri="{BB962C8B-B14F-4D97-AF65-F5344CB8AC3E}">
        <p14:creationId xmlns:p14="http://schemas.microsoft.com/office/powerpoint/2010/main" val="2764120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1337"/>
            <a:ext cx="10515600" cy="398550"/>
          </a:xfrm>
        </p:spPr>
        <p:txBody>
          <a:bodyPr>
            <a:normAutofit fontScale="90000"/>
          </a:bodyPr>
          <a:lstStyle/>
          <a:p>
            <a:r>
              <a:rPr lang="en-US" sz="2800" dirty="0"/>
              <a:t>Features of AI-based chatbots</a:t>
            </a:r>
          </a:p>
        </p:txBody>
      </p:sp>
      <p:pic>
        <p:nvPicPr>
          <p:cNvPr id="7" name="Picture 6"/>
          <p:cNvPicPr>
            <a:picLocks noChangeAspect="1"/>
          </p:cNvPicPr>
          <p:nvPr/>
        </p:nvPicPr>
        <p:blipFill>
          <a:blip r:embed="rId2"/>
          <a:stretch>
            <a:fillRect/>
          </a:stretch>
        </p:blipFill>
        <p:spPr>
          <a:xfrm>
            <a:off x="5450233" y="2695579"/>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17</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a:t>Kordon Consulting LLC</a:t>
            </a:r>
          </a:p>
        </p:txBody>
      </p:sp>
      <p:sp>
        <p:nvSpPr>
          <p:cNvPr id="10" name="Rectangle 9">
            <a:extLst>
              <a:ext uri="{FF2B5EF4-FFF2-40B4-BE49-F238E27FC236}">
                <a16:creationId xmlns:a16="http://schemas.microsoft.com/office/drawing/2014/main" id="{42149B01-A3FA-AB4C-BAF4-C92C7F0D4E34}"/>
              </a:ext>
            </a:extLst>
          </p:cNvPr>
          <p:cNvSpPr/>
          <p:nvPr/>
        </p:nvSpPr>
        <p:spPr>
          <a:xfrm>
            <a:off x="378431" y="6356349"/>
            <a:ext cx="3830792" cy="307777"/>
          </a:xfrm>
          <a:prstGeom prst="rect">
            <a:avLst/>
          </a:prstGeom>
        </p:spPr>
        <p:txBody>
          <a:bodyPr wrap="none">
            <a:spAutoFit/>
          </a:bodyPr>
          <a:lstStyle/>
          <a:p>
            <a:r>
              <a:rPr lang="en-US" sz="1400" dirty="0" err="1"/>
              <a:t>deloitte</a:t>
            </a:r>
            <a:r>
              <a:rPr lang="en-US" sz="1400" dirty="0"/>
              <a:t>-</a:t>
            </a:r>
            <a:r>
              <a:rPr lang="en-US" sz="1400" dirty="0" err="1"/>
              <a:t>nl</a:t>
            </a:r>
            <a:r>
              <a:rPr lang="en-US" sz="1400" dirty="0"/>
              <a:t>-chatbots-moving-beyond-the-</a:t>
            </a:r>
            <a:r>
              <a:rPr lang="en-US" sz="1400" dirty="0" err="1"/>
              <a:t>hype.pdf</a:t>
            </a:r>
            <a:endParaRPr lang="en-US" sz="1400" dirty="0"/>
          </a:p>
        </p:txBody>
      </p:sp>
      <p:pic>
        <p:nvPicPr>
          <p:cNvPr id="5" name="Picture 4">
            <a:extLst>
              <a:ext uri="{FF2B5EF4-FFF2-40B4-BE49-F238E27FC236}">
                <a16:creationId xmlns:a16="http://schemas.microsoft.com/office/drawing/2014/main" id="{634FA409-E81A-BC45-BE09-7258B59CF6AD}"/>
              </a:ext>
            </a:extLst>
          </p:cNvPr>
          <p:cNvPicPr>
            <a:picLocks noChangeAspect="1"/>
          </p:cNvPicPr>
          <p:nvPr/>
        </p:nvPicPr>
        <p:blipFill>
          <a:blip r:embed="rId3"/>
          <a:stretch>
            <a:fillRect/>
          </a:stretch>
        </p:blipFill>
        <p:spPr>
          <a:xfrm>
            <a:off x="542215" y="858539"/>
            <a:ext cx="10756900" cy="5232400"/>
          </a:xfrm>
          <a:prstGeom prst="rect">
            <a:avLst/>
          </a:prstGeom>
        </p:spPr>
      </p:pic>
      <p:sp>
        <p:nvSpPr>
          <p:cNvPr id="11" name="Content Placeholder 2">
            <a:extLst>
              <a:ext uri="{FF2B5EF4-FFF2-40B4-BE49-F238E27FC236}">
                <a16:creationId xmlns:a16="http://schemas.microsoft.com/office/drawing/2014/main" id="{04A822CC-CCD7-AF43-821D-B7A66784A7FB}"/>
              </a:ext>
            </a:extLst>
          </p:cNvPr>
          <p:cNvSpPr txBox="1">
            <a:spLocks/>
          </p:cNvSpPr>
          <p:nvPr/>
        </p:nvSpPr>
        <p:spPr>
          <a:xfrm>
            <a:off x="8153400" y="327673"/>
            <a:ext cx="3023795" cy="365877"/>
          </a:xfrm>
          <a:prstGeom prst="rect">
            <a:avLst/>
          </a:prstGeom>
          <a:solidFill>
            <a:srgbClr val="FFFF00"/>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2000" b="1" dirty="0"/>
              <a:t>Reality correction: ask SIRI</a:t>
            </a:r>
          </a:p>
        </p:txBody>
      </p:sp>
    </p:spTree>
    <p:extLst>
      <p:ext uri="{BB962C8B-B14F-4D97-AF65-F5344CB8AC3E}">
        <p14:creationId xmlns:p14="http://schemas.microsoft.com/office/powerpoint/2010/main" val="1803921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BBCBEA-D75E-5E48-8AE8-34665E46E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128" y="641424"/>
            <a:ext cx="7001573" cy="5714926"/>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9 agenda</a:t>
            </a:r>
          </a:p>
        </p:txBody>
      </p:sp>
      <p:pic>
        <p:nvPicPr>
          <p:cNvPr id="7" name="Picture 6"/>
          <p:cNvPicPr>
            <a:picLocks noChangeAspect="1"/>
          </p:cNvPicPr>
          <p:nvPr/>
        </p:nvPicPr>
        <p:blipFill>
          <a:blip r:embed="rId3"/>
          <a:stretch>
            <a:fillRect/>
          </a:stretch>
        </p:blipFill>
        <p:spPr>
          <a:xfrm>
            <a:off x="5450233" y="2695579"/>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18</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36568153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Benefits of intelligent agents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19</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a:t>Kordon Consulting LLC</a:t>
            </a:r>
          </a:p>
        </p:txBody>
      </p:sp>
      <p:sp>
        <p:nvSpPr>
          <p:cNvPr id="10" name="Content Placeholder 2">
            <a:extLst>
              <a:ext uri="{FF2B5EF4-FFF2-40B4-BE49-F238E27FC236}">
                <a16:creationId xmlns:a16="http://schemas.microsoft.com/office/drawing/2014/main" id="{D2794D9D-4194-7D4F-8A51-1A84208CFFFE}"/>
              </a:ext>
            </a:extLst>
          </p:cNvPr>
          <p:cNvSpPr txBox="1">
            <a:spLocks/>
          </p:cNvSpPr>
          <p:nvPr/>
        </p:nvSpPr>
        <p:spPr>
          <a:xfrm>
            <a:off x="1327048" y="985321"/>
            <a:ext cx="8569713" cy="365877"/>
          </a:xfrm>
          <a:prstGeom prst="rect">
            <a:avLst/>
          </a:prstGeom>
          <a:solidFill>
            <a:srgbClr val="FFFF00"/>
          </a:solidFill>
        </p:spPr>
        <p:txBody>
          <a:bodyPr vert="horz" lIns="91439" tIns="45719" rIns="91439" bIns="45719"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n-US" sz="2000" b="1" dirty="0"/>
              <a:t>Key benefit: Automatically generated emerging phenomena of macro behavior</a:t>
            </a:r>
          </a:p>
        </p:txBody>
      </p:sp>
      <p:pic>
        <p:nvPicPr>
          <p:cNvPr id="9" name="Picture 8">
            <a:extLst>
              <a:ext uri="{FF2B5EF4-FFF2-40B4-BE49-F238E27FC236}">
                <a16:creationId xmlns:a16="http://schemas.microsoft.com/office/drawing/2014/main" id="{83CDEA39-A3A5-D64E-9DF2-B033674877BD}"/>
              </a:ext>
            </a:extLst>
          </p:cNvPr>
          <p:cNvPicPr/>
          <p:nvPr/>
        </p:nvPicPr>
        <p:blipFill>
          <a:blip r:embed="rId2"/>
          <a:stretch>
            <a:fillRect/>
          </a:stretch>
        </p:blipFill>
        <p:spPr>
          <a:xfrm>
            <a:off x="3339353" y="1666683"/>
            <a:ext cx="4330850" cy="2711679"/>
          </a:xfrm>
          <a:prstGeom prst="rect">
            <a:avLst/>
          </a:prstGeom>
        </p:spPr>
      </p:pic>
      <p:pic>
        <p:nvPicPr>
          <p:cNvPr id="3" name="Picture 2">
            <a:extLst>
              <a:ext uri="{FF2B5EF4-FFF2-40B4-BE49-F238E27FC236}">
                <a16:creationId xmlns:a16="http://schemas.microsoft.com/office/drawing/2014/main" id="{4CFC4821-5B6C-7F47-B2B1-25F97DE25773}"/>
              </a:ext>
            </a:extLst>
          </p:cNvPr>
          <p:cNvPicPr>
            <a:picLocks noChangeAspect="1"/>
          </p:cNvPicPr>
          <p:nvPr/>
        </p:nvPicPr>
        <p:blipFill>
          <a:blip r:embed="rId3"/>
          <a:stretch>
            <a:fillRect/>
          </a:stretch>
        </p:blipFill>
        <p:spPr>
          <a:xfrm>
            <a:off x="1033555" y="4643456"/>
            <a:ext cx="9156700" cy="1447800"/>
          </a:xfrm>
          <a:prstGeom prst="rect">
            <a:avLst/>
          </a:prstGeom>
        </p:spPr>
      </p:pic>
    </p:spTree>
    <p:extLst>
      <p:ext uri="{BB962C8B-B14F-4D97-AF65-F5344CB8AC3E}">
        <p14:creationId xmlns:p14="http://schemas.microsoft.com/office/powerpoint/2010/main" val="4184474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40A3F4-89B2-5B4B-A072-30258527B1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2893" y="365126"/>
            <a:ext cx="7978995" cy="6093629"/>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9 agenda</a:t>
            </a:r>
          </a:p>
        </p:txBody>
      </p:sp>
      <p:pic>
        <p:nvPicPr>
          <p:cNvPr id="7" name="Picture 6"/>
          <p:cNvPicPr>
            <a:picLocks noChangeAspect="1"/>
          </p:cNvPicPr>
          <p:nvPr/>
        </p:nvPicPr>
        <p:blipFill>
          <a:blip r:embed="rId3"/>
          <a:stretch>
            <a:fillRect/>
          </a:stretch>
        </p:blipFill>
        <p:spPr>
          <a:xfrm>
            <a:off x="4232238" y="1513617"/>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495172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Benefits of chatbots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20</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a:t>Kordon Consulting LLC</a:t>
            </a:r>
          </a:p>
        </p:txBody>
      </p:sp>
      <p:pic>
        <p:nvPicPr>
          <p:cNvPr id="4" name="Picture 3">
            <a:extLst>
              <a:ext uri="{FF2B5EF4-FFF2-40B4-BE49-F238E27FC236}">
                <a16:creationId xmlns:a16="http://schemas.microsoft.com/office/drawing/2014/main" id="{4F990DA3-4875-FF41-BA97-1C3E19673A34}"/>
              </a:ext>
            </a:extLst>
          </p:cNvPr>
          <p:cNvPicPr>
            <a:picLocks noChangeAspect="1"/>
          </p:cNvPicPr>
          <p:nvPr/>
        </p:nvPicPr>
        <p:blipFill>
          <a:blip r:embed="rId2"/>
          <a:stretch>
            <a:fillRect/>
          </a:stretch>
        </p:blipFill>
        <p:spPr>
          <a:xfrm>
            <a:off x="2400075" y="1023919"/>
            <a:ext cx="7077411" cy="5313372"/>
          </a:xfrm>
          <a:prstGeom prst="rect">
            <a:avLst/>
          </a:prstGeom>
        </p:spPr>
      </p:pic>
    </p:spTree>
    <p:extLst>
      <p:ext uri="{BB962C8B-B14F-4D97-AF65-F5344CB8AC3E}">
        <p14:creationId xmlns:p14="http://schemas.microsoft.com/office/powerpoint/2010/main" val="3192502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Capabilities of intelligent agents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21</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a:t>Kordon Consulting LLC</a:t>
            </a:r>
          </a:p>
        </p:txBody>
      </p:sp>
      <p:pic>
        <p:nvPicPr>
          <p:cNvPr id="9" name="Picture 8">
            <a:extLst>
              <a:ext uri="{FF2B5EF4-FFF2-40B4-BE49-F238E27FC236}">
                <a16:creationId xmlns:a16="http://schemas.microsoft.com/office/drawing/2014/main" id="{DBCC7785-6212-4247-A7FB-7EC85495EAE0}"/>
              </a:ext>
            </a:extLst>
          </p:cNvPr>
          <p:cNvPicPr/>
          <p:nvPr/>
        </p:nvPicPr>
        <p:blipFill>
          <a:blip r:embed="rId2"/>
          <a:stretch>
            <a:fillRect/>
          </a:stretch>
        </p:blipFill>
        <p:spPr>
          <a:xfrm>
            <a:off x="1345172" y="1038688"/>
            <a:ext cx="8767016" cy="4813471"/>
          </a:xfrm>
          <a:prstGeom prst="rect">
            <a:avLst/>
          </a:prstGeom>
        </p:spPr>
      </p:pic>
    </p:spTree>
    <p:extLst>
      <p:ext uri="{BB962C8B-B14F-4D97-AF65-F5344CB8AC3E}">
        <p14:creationId xmlns:p14="http://schemas.microsoft.com/office/powerpoint/2010/main" val="3394643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BBCBEA-D75E-5E48-8AE8-34665E46E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128" y="641424"/>
            <a:ext cx="7001573" cy="5714926"/>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9 agenda</a:t>
            </a:r>
          </a:p>
        </p:txBody>
      </p:sp>
      <p:pic>
        <p:nvPicPr>
          <p:cNvPr id="7" name="Picture 6"/>
          <p:cNvPicPr>
            <a:picLocks noChangeAspect="1"/>
          </p:cNvPicPr>
          <p:nvPr/>
        </p:nvPicPr>
        <p:blipFill>
          <a:blip r:embed="rId3"/>
          <a:stretch>
            <a:fillRect/>
          </a:stretch>
        </p:blipFill>
        <p:spPr>
          <a:xfrm>
            <a:off x="5514778" y="3663767"/>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22</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611790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Key application areas of intelligent agents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23</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a:t>Kordon Consulting LLC</a:t>
            </a:r>
          </a:p>
        </p:txBody>
      </p:sp>
      <p:pic>
        <p:nvPicPr>
          <p:cNvPr id="4" name="Picture 3">
            <a:extLst>
              <a:ext uri="{FF2B5EF4-FFF2-40B4-BE49-F238E27FC236}">
                <a16:creationId xmlns:a16="http://schemas.microsoft.com/office/drawing/2014/main" id="{08F410F5-7133-CA41-A4A8-DACDC4E75C41}"/>
              </a:ext>
            </a:extLst>
          </p:cNvPr>
          <p:cNvPicPr>
            <a:picLocks noChangeAspect="1"/>
          </p:cNvPicPr>
          <p:nvPr/>
        </p:nvPicPr>
        <p:blipFill>
          <a:blip r:embed="rId2"/>
          <a:stretch>
            <a:fillRect/>
          </a:stretch>
        </p:blipFill>
        <p:spPr>
          <a:xfrm>
            <a:off x="2077721" y="1171836"/>
            <a:ext cx="7670800" cy="3632200"/>
          </a:xfrm>
          <a:prstGeom prst="rect">
            <a:avLst/>
          </a:prstGeom>
        </p:spPr>
      </p:pic>
      <p:sp>
        <p:nvSpPr>
          <p:cNvPr id="9" name="Rectangle 8">
            <a:extLst>
              <a:ext uri="{FF2B5EF4-FFF2-40B4-BE49-F238E27FC236}">
                <a16:creationId xmlns:a16="http://schemas.microsoft.com/office/drawing/2014/main" id="{09FB3DF0-628C-674E-BCD8-5609DE267576}"/>
              </a:ext>
            </a:extLst>
          </p:cNvPr>
          <p:cNvSpPr/>
          <p:nvPr/>
        </p:nvSpPr>
        <p:spPr>
          <a:xfrm>
            <a:off x="195551" y="6048573"/>
            <a:ext cx="6505692" cy="307777"/>
          </a:xfrm>
          <a:prstGeom prst="rect">
            <a:avLst/>
          </a:prstGeom>
        </p:spPr>
        <p:txBody>
          <a:bodyPr wrap="none">
            <a:spAutoFit/>
          </a:bodyPr>
          <a:lstStyle/>
          <a:p>
            <a:r>
              <a:rPr lang="en-US" sz="1400" b="1" dirty="0"/>
              <a:t>S. </a:t>
            </a:r>
            <a:r>
              <a:rPr lang="en-US" sz="1400" b="1" dirty="0" err="1"/>
              <a:t>Suslov</a:t>
            </a:r>
            <a:r>
              <a:rPr lang="en-US" sz="1400" b="1" dirty="0"/>
              <a:t> and D. </a:t>
            </a:r>
            <a:r>
              <a:rPr lang="en-US" sz="1400" b="1" dirty="0" err="1"/>
              <a:t>Katelevsky</a:t>
            </a:r>
            <a:r>
              <a:rPr lang="en-US" sz="1400" b="1" dirty="0"/>
              <a:t>, </a:t>
            </a:r>
            <a:r>
              <a:rPr lang="en-US" sz="1400" dirty="0"/>
              <a:t>Modeling and Simulation in Complex Project Management </a:t>
            </a:r>
          </a:p>
        </p:txBody>
      </p:sp>
      <p:sp>
        <p:nvSpPr>
          <p:cNvPr id="10" name="Text Box 10">
            <a:extLst>
              <a:ext uri="{FF2B5EF4-FFF2-40B4-BE49-F238E27FC236}">
                <a16:creationId xmlns:a16="http://schemas.microsoft.com/office/drawing/2014/main" id="{E0ED9AF9-5713-EF4D-BD2A-66F323B51EE2}"/>
              </a:ext>
            </a:extLst>
          </p:cNvPr>
          <p:cNvSpPr txBox="1">
            <a:spLocks noChangeArrowheads="1"/>
          </p:cNvSpPr>
          <p:nvPr/>
        </p:nvSpPr>
        <p:spPr bwMode="auto">
          <a:xfrm>
            <a:off x="1391163" y="5111813"/>
            <a:ext cx="8416022" cy="369332"/>
          </a:xfrm>
          <a:prstGeom prst="rect">
            <a:avLst/>
          </a:prstGeom>
          <a:solidFill>
            <a:srgbClr val="FFFF00"/>
          </a:solidFill>
          <a:ln>
            <a:noFill/>
          </a:ln>
          <a:effectLst/>
        </p:spPr>
        <p:txBody>
          <a:bodyPr wrap="none">
            <a:spAutoFit/>
          </a:bodyPr>
          <a:lstStyle/>
          <a:p>
            <a:r>
              <a:rPr lang="en-US" b="1" dirty="0"/>
              <a:t>An agent-based approach may become the economic </a:t>
            </a:r>
            <a:r>
              <a:rPr lang="en-US" b="1" i="1" dirty="0"/>
              <a:t>E.</a:t>
            </a:r>
            <a:r>
              <a:rPr lang="en-US" b="1" dirty="0"/>
              <a:t> </a:t>
            </a:r>
            <a:r>
              <a:rPr lang="en-US" b="1" i="1" dirty="0"/>
              <a:t>coli</a:t>
            </a:r>
            <a:r>
              <a:rPr lang="en-US" b="1" dirty="0"/>
              <a:t> for social systems analysis</a:t>
            </a:r>
            <a:r>
              <a:rPr lang="en-US" sz="1400" b="1" dirty="0"/>
              <a:t> </a:t>
            </a:r>
            <a:endParaRPr lang="en-US" altLang="en-US" sz="1400" b="1" dirty="0">
              <a:latin typeface="Arial" panose="020B0604020202020204" pitchFamily="34" charset="0"/>
            </a:endParaRPr>
          </a:p>
        </p:txBody>
      </p:sp>
    </p:spTree>
    <p:extLst>
      <p:ext uri="{BB962C8B-B14F-4D97-AF65-F5344CB8AC3E}">
        <p14:creationId xmlns:p14="http://schemas.microsoft.com/office/powerpoint/2010/main" val="3040550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Applicability of intelligent agents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24</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a:t>Kordon Consulting LLC</a:t>
            </a:r>
          </a:p>
        </p:txBody>
      </p:sp>
      <p:pic>
        <p:nvPicPr>
          <p:cNvPr id="7" name="Picture 6">
            <a:extLst>
              <a:ext uri="{FF2B5EF4-FFF2-40B4-BE49-F238E27FC236}">
                <a16:creationId xmlns:a16="http://schemas.microsoft.com/office/drawing/2014/main" id="{9E6DD30D-7F8B-C245-AD3A-882B9E090DE2}"/>
              </a:ext>
            </a:extLst>
          </p:cNvPr>
          <p:cNvPicPr/>
          <p:nvPr/>
        </p:nvPicPr>
        <p:blipFill>
          <a:blip r:embed="rId2"/>
          <a:stretch>
            <a:fillRect/>
          </a:stretch>
        </p:blipFill>
        <p:spPr>
          <a:xfrm>
            <a:off x="1328232" y="1072328"/>
            <a:ext cx="8084710" cy="4209676"/>
          </a:xfrm>
          <a:prstGeom prst="rect">
            <a:avLst/>
          </a:prstGeom>
        </p:spPr>
      </p:pic>
      <p:sp>
        <p:nvSpPr>
          <p:cNvPr id="3" name="Rectangle 2">
            <a:extLst>
              <a:ext uri="{FF2B5EF4-FFF2-40B4-BE49-F238E27FC236}">
                <a16:creationId xmlns:a16="http://schemas.microsoft.com/office/drawing/2014/main" id="{5BF0D7CA-C5A0-8A4C-9850-2C8273768628}"/>
              </a:ext>
            </a:extLst>
          </p:cNvPr>
          <p:cNvSpPr/>
          <p:nvPr/>
        </p:nvSpPr>
        <p:spPr>
          <a:xfrm>
            <a:off x="2208904" y="5496011"/>
            <a:ext cx="6096000" cy="646331"/>
          </a:xfrm>
          <a:prstGeom prst="rect">
            <a:avLst/>
          </a:prstGeom>
        </p:spPr>
        <p:txBody>
          <a:bodyPr>
            <a:spAutoFit/>
          </a:bodyPr>
          <a:lstStyle/>
          <a:p>
            <a:r>
              <a:rPr lang="en-US" dirty="0">
                <a:solidFill>
                  <a:srgbClr val="333333"/>
                </a:solidFill>
                <a:latin typeface="Nunito"/>
              </a:rPr>
              <a:t>By 2019, about 30% of US financial firms had employed chatbots to improve their user experience</a:t>
            </a:r>
            <a:endParaRPr lang="en-US" dirty="0"/>
          </a:p>
        </p:txBody>
      </p:sp>
    </p:spTree>
    <p:extLst>
      <p:ext uri="{BB962C8B-B14F-4D97-AF65-F5344CB8AC3E}">
        <p14:creationId xmlns:p14="http://schemas.microsoft.com/office/powerpoint/2010/main" val="1593377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Unique application: dynamic simulations with intelligent agents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25</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a:t>Kordon Consulting LLC</a:t>
            </a:r>
          </a:p>
        </p:txBody>
      </p:sp>
      <p:pic>
        <p:nvPicPr>
          <p:cNvPr id="3" name="Picture 2">
            <a:extLst>
              <a:ext uri="{FF2B5EF4-FFF2-40B4-BE49-F238E27FC236}">
                <a16:creationId xmlns:a16="http://schemas.microsoft.com/office/drawing/2014/main" id="{615BD11A-9E45-1A4B-85DF-BDFDA5A30B33}"/>
              </a:ext>
            </a:extLst>
          </p:cNvPr>
          <p:cNvPicPr>
            <a:picLocks noChangeAspect="1"/>
          </p:cNvPicPr>
          <p:nvPr/>
        </p:nvPicPr>
        <p:blipFill>
          <a:blip r:embed="rId2"/>
          <a:stretch>
            <a:fillRect/>
          </a:stretch>
        </p:blipFill>
        <p:spPr>
          <a:xfrm>
            <a:off x="2343150" y="1136650"/>
            <a:ext cx="7505700" cy="4584700"/>
          </a:xfrm>
          <a:prstGeom prst="rect">
            <a:avLst/>
          </a:prstGeom>
        </p:spPr>
      </p:pic>
      <p:sp>
        <p:nvSpPr>
          <p:cNvPr id="9" name="Rectangle 8">
            <a:extLst>
              <a:ext uri="{FF2B5EF4-FFF2-40B4-BE49-F238E27FC236}">
                <a16:creationId xmlns:a16="http://schemas.microsoft.com/office/drawing/2014/main" id="{0996543F-5A15-E44E-A593-FBAE0F2E392E}"/>
              </a:ext>
            </a:extLst>
          </p:cNvPr>
          <p:cNvSpPr/>
          <p:nvPr/>
        </p:nvSpPr>
        <p:spPr>
          <a:xfrm>
            <a:off x="195551" y="6048573"/>
            <a:ext cx="6505692" cy="307777"/>
          </a:xfrm>
          <a:prstGeom prst="rect">
            <a:avLst/>
          </a:prstGeom>
        </p:spPr>
        <p:txBody>
          <a:bodyPr wrap="none">
            <a:spAutoFit/>
          </a:bodyPr>
          <a:lstStyle/>
          <a:p>
            <a:r>
              <a:rPr lang="en-US" sz="1400" b="1" dirty="0"/>
              <a:t>S. </a:t>
            </a:r>
            <a:r>
              <a:rPr lang="en-US" sz="1400" b="1" dirty="0" err="1"/>
              <a:t>Suslov</a:t>
            </a:r>
            <a:r>
              <a:rPr lang="en-US" sz="1400" b="1" dirty="0"/>
              <a:t> and D. </a:t>
            </a:r>
            <a:r>
              <a:rPr lang="en-US" sz="1400" b="1" dirty="0" err="1"/>
              <a:t>Katelevsky</a:t>
            </a:r>
            <a:r>
              <a:rPr lang="en-US" sz="1400" b="1" dirty="0"/>
              <a:t>, </a:t>
            </a:r>
            <a:r>
              <a:rPr lang="en-US" sz="1400" dirty="0"/>
              <a:t>Modeling and Simulation in Complex Project Management </a:t>
            </a:r>
          </a:p>
        </p:txBody>
      </p:sp>
    </p:spTree>
    <p:extLst>
      <p:ext uri="{BB962C8B-B14F-4D97-AF65-F5344CB8AC3E}">
        <p14:creationId xmlns:p14="http://schemas.microsoft.com/office/powerpoint/2010/main" val="515269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3761"/>
            <a:ext cx="10515600" cy="398550"/>
          </a:xfrm>
        </p:spPr>
        <p:txBody>
          <a:bodyPr>
            <a:normAutofit fontScale="90000"/>
          </a:bodyPr>
          <a:lstStyle/>
          <a:p>
            <a:r>
              <a:rPr lang="en-US" sz="2800" dirty="0"/>
              <a:t>Applying intelligent agents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26</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a:t>Kordon Consulting LLC</a:t>
            </a:r>
          </a:p>
        </p:txBody>
      </p:sp>
      <p:pic>
        <p:nvPicPr>
          <p:cNvPr id="9" name="Picture 8">
            <a:extLst>
              <a:ext uri="{FF2B5EF4-FFF2-40B4-BE49-F238E27FC236}">
                <a16:creationId xmlns:a16="http://schemas.microsoft.com/office/drawing/2014/main" id="{4646EE37-63E5-D640-B0B7-80B02F7D517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080516" y="602311"/>
            <a:ext cx="4105593" cy="5594093"/>
          </a:xfrm>
          <a:prstGeom prst="rect">
            <a:avLst/>
          </a:prstGeom>
          <a:noFill/>
          <a:ln>
            <a:noFill/>
          </a:ln>
        </p:spPr>
      </p:pic>
      <p:sp>
        <p:nvSpPr>
          <p:cNvPr id="10" name="Rectangle 9">
            <a:extLst>
              <a:ext uri="{FF2B5EF4-FFF2-40B4-BE49-F238E27FC236}">
                <a16:creationId xmlns:a16="http://schemas.microsoft.com/office/drawing/2014/main" id="{741CC7B5-67AA-6E4D-A529-AFEA3ADB77A0}"/>
              </a:ext>
            </a:extLst>
          </p:cNvPr>
          <p:cNvSpPr/>
          <p:nvPr/>
        </p:nvSpPr>
        <p:spPr>
          <a:xfrm>
            <a:off x="378431" y="6356350"/>
            <a:ext cx="3660169" cy="307777"/>
          </a:xfrm>
          <a:prstGeom prst="rect">
            <a:avLst/>
          </a:prstGeom>
        </p:spPr>
        <p:txBody>
          <a:bodyPr wrap="none">
            <a:spAutoFit/>
          </a:bodyPr>
          <a:lstStyle/>
          <a:p>
            <a:r>
              <a:rPr lang="en-US" sz="1400" b="1" dirty="0"/>
              <a:t>A. Kordon, </a:t>
            </a:r>
            <a:r>
              <a:rPr lang="en-US" sz="1400" dirty="0"/>
              <a:t>Applying Computational Intelligence</a:t>
            </a:r>
          </a:p>
        </p:txBody>
      </p:sp>
    </p:spTree>
    <p:extLst>
      <p:ext uri="{BB962C8B-B14F-4D97-AF65-F5344CB8AC3E}">
        <p14:creationId xmlns:p14="http://schemas.microsoft.com/office/powerpoint/2010/main" val="1546593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89202" y="391078"/>
            <a:ext cx="10479203" cy="1044773"/>
          </a:xfrm>
        </p:spPr>
        <p:txBody>
          <a:bodyPr>
            <a:normAutofit/>
          </a:bodyPr>
          <a:lstStyle/>
          <a:p>
            <a:pPr eaLnBrk="1" hangingPunct="1">
              <a:defRPr/>
            </a:pPr>
            <a:r>
              <a:rPr lang="en-US" sz="2250" dirty="0"/>
              <a:t>Business application example: ethylene price prediction via Agent-Based Modeling (ABM)</a:t>
            </a:r>
          </a:p>
        </p:txBody>
      </p:sp>
      <p:sp>
        <p:nvSpPr>
          <p:cNvPr id="19459" name="Rectangle 3"/>
          <p:cNvSpPr>
            <a:spLocks noGrp="1" noChangeArrowheads="1"/>
          </p:cNvSpPr>
          <p:nvPr>
            <p:ph type="body" idx="1"/>
          </p:nvPr>
        </p:nvSpPr>
        <p:spPr>
          <a:xfrm>
            <a:off x="2345531" y="2089547"/>
            <a:ext cx="7590234" cy="3107531"/>
          </a:xfrm>
        </p:spPr>
        <p:txBody>
          <a:bodyPr/>
          <a:lstStyle/>
          <a:p>
            <a:pPr eaLnBrk="1" hangingPunct="1">
              <a:defRPr/>
            </a:pPr>
            <a:r>
              <a:rPr lang="en-US" dirty="0"/>
              <a:t>10 </a:t>
            </a:r>
            <a:r>
              <a:rPr lang="en-US" sz="2250" dirty="0"/>
              <a:t>Producer-Agents</a:t>
            </a:r>
          </a:p>
          <a:p>
            <a:pPr eaLnBrk="1" hangingPunct="1">
              <a:defRPr/>
            </a:pPr>
            <a:r>
              <a:rPr lang="en-US" sz="2250" dirty="0"/>
              <a:t>1000 Consumer-Agents with (initially) identical characteristics</a:t>
            </a:r>
          </a:p>
          <a:p>
            <a:pPr eaLnBrk="1" hangingPunct="1">
              <a:defRPr/>
            </a:pPr>
            <a:r>
              <a:rPr lang="en-US" sz="2250" dirty="0"/>
              <a:t>Demand is met when customer-agents make a transition between two states (Want Ethylene and Have Ethylene)</a:t>
            </a:r>
          </a:p>
          <a:p>
            <a:pPr eaLnBrk="1" hangingPunct="1">
              <a:lnSpc>
                <a:spcPct val="80000"/>
              </a:lnSpc>
              <a:defRPr/>
            </a:pPr>
            <a:r>
              <a:rPr lang="en-US" sz="2250" dirty="0"/>
              <a:t>Two types of prices—market price and expected price</a:t>
            </a:r>
          </a:p>
          <a:p>
            <a:pPr eaLnBrk="1" hangingPunct="1">
              <a:lnSpc>
                <a:spcPct val="80000"/>
              </a:lnSpc>
              <a:defRPr/>
            </a:pPr>
            <a:r>
              <a:rPr lang="en-US" sz="2250" dirty="0"/>
              <a:t>Market price is the spot price.</a:t>
            </a:r>
          </a:p>
          <a:p>
            <a:pPr eaLnBrk="1" hangingPunct="1">
              <a:lnSpc>
                <a:spcPct val="80000"/>
              </a:lnSpc>
              <a:defRPr/>
            </a:pPr>
            <a:r>
              <a:rPr lang="en-US" sz="2250" dirty="0"/>
              <a:t>Expected price is the price each agent expects price to be</a:t>
            </a:r>
          </a:p>
        </p:txBody>
      </p:sp>
    </p:spTree>
    <p:extLst>
      <p:ext uri="{BB962C8B-B14F-4D97-AF65-F5344CB8AC3E}">
        <p14:creationId xmlns:p14="http://schemas.microsoft.com/office/powerpoint/2010/main" val="446237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077641" y="178594"/>
            <a:ext cx="8036719" cy="464344"/>
          </a:xfrm>
        </p:spPr>
        <p:txBody>
          <a:bodyPr/>
          <a:lstStyle/>
          <a:p>
            <a:pPr eaLnBrk="1" hangingPunct="1">
              <a:defRPr/>
            </a:pPr>
            <a:r>
              <a:rPr lang="en-US" sz="2250" dirty="0"/>
              <a:t>System dynamics vs. agent-based price prediction</a:t>
            </a:r>
          </a:p>
        </p:txBody>
      </p:sp>
      <p:graphicFrame>
        <p:nvGraphicFramePr>
          <p:cNvPr id="9218" name="Object 4"/>
          <p:cNvGraphicFramePr>
            <a:graphicFrameLocks noGrp="1" noChangeAspect="1"/>
          </p:cNvGraphicFramePr>
          <p:nvPr>
            <p:ph sz="half" idx="2"/>
          </p:nvPr>
        </p:nvGraphicFramePr>
        <p:xfrm>
          <a:off x="6096001" y="3214688"/>
          <a:ext cx="4315586" cy="3090466"/>
        </p:xfrm>
        <a:graphic>
          <a:graphicData uri="http://schemas.openxmlformats.org/presentationml/2006/ole">
            <mc:AlternateContent xmlns:mc="http://schemas.openxmlformats.org/markup-compatibility/2006">
              <mc:Choice xmlns:v="urn:schemas-microsoft-com:vml" Requires="v">
                <p:oleObj spid="_x0000_s3163" name="Chart" r:id="rId3" imgW="5734202" imgH="4152900" progId="Excel.Sheet.8">
                  <p:embed/>
                </p:oleObj>
              </mc:Choice>
              <mc:Fallback>
                <p:oleObj name="Chart" r:id="rId3" imgW="5734202" imgH="4152900" progId="Excel.Sheet.8">
                  <p:embed/>
                  <p:pic>
                    <p:nvPicPr>
                      <p:cNvPr id="921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3214688"/>
                        <a:ext cx="4315586" cy="30904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22" name="Line 5"/>
          <p:cNvSpPr>
            <a:spLocks noChangeShapeType="1"/>
          </p:cNvSpPr>
          <p:nvPr/>
        </p:nvSpPr>
        <p:spPr bwMode="auto">
          <a:xfrm flipV="1">
            <a:off x="8667750" y="3429001"/>
            <a:ext cx="0" cy="2606278"/>
          </a:xfrm>
          <a:prstGeom prst="line">
            <a:avLst/>
          </a:prstGeom>
          <a:noFill/>
          <a:ln w="38100">
            <a:solidFill>
              <a:schemeClr val="tx1"/>
            </a:solidFill>
            <a:round/>
            <a:headEnd/>
            <a:tailEnd/>
          </a:ln>
        </p:spPr>
        <p:txBody>
          <a:bodyPr lIns="91439" tIns="45719" rIns="91439" bIns="45719"/>
          <a:lstStyle/>
          <a:p>
            <a:endParaRPr lang="en-US" sz="1266"/>
          </a:p>
        </p:txBody>
      </p:sp>
      <p:sp>
        <p:nvSpPr>
          <p:cNvPr id="9223" name="Text Box 6"/>
          <p:cNvSpPr txBox="1">
            <a:spLocks noChangeArrowheads="1"/>
          </p:cNvSpPr>
          <p:nvPr/>
        </p:nvSpPr>
        <p:spPr bwMode="auto">
          <a:xfrm>
            <a:off x="6310313" y="5464969"/>
            <a:ext cx="2743200" cy="525014"/>
          </a:xfrm>
          <a:prstGeom prst="rect">
            <a:avLst/>
          </a:prstGeom>
          <a:noFill/>
          <a:ln w="9525">
            <a:noFill/>
            <a:miter lim="800000"/>
            <a:headEnd/>
            <a:tailEnd/>
          </a:ln>
        </p:spPr>
        <p:txBody>
          <a:bodyPr lIns="91439" tIns="45719" rIns="91439" bIns="45719">
            <a:spAutoFit/>
          </a:bodyPr>
          <a:lstStyle/>
          <a:p>
            <a:pPr eaLnBrk="1" hangingPunct="1"/>
            <a:r>
              <a:rPr lang="en-US" sz="1406" dirty="0" err="1">
                <a:solidFill>
                  <a:srgbClr val="000000"/>
                </a:solidFill>
              </a:rPr>
              <a:t>Ithink</a:t>
            </a:r>
            <a:r>
              <a:rPr lang="en-US" sz="1406" dirty="0">
                <a:solidFill>
                  <a:srgbClr val="000000"/>
                </a:solidFill>
              </a:rPr>
              <a:t> MAPE: 18.31</a:t>
            </a:r>
          </a:p>
          <a:p>
            <a:pPr eaLnBrk="1" hangingPunct="1"/>
            <a:r>
              <a:rPr lang="en-US" sz="1406" dirty="0">
                <a:solidFill>
                  <a:srgbClr val="000000"/>
                </a:solidFill>
              </a:rPr>
              <a:t>ABM MAPE: 10.07</a:t>
            </a:r>
          </a:p>
        </p:txBody>
      </p:sp>
      <p:pic>
        <p:nvPicPr>
          <p:cNvPr id="9" name="Picture 3"/>
          <p:cNvPicPr>
            <a:picLocks noChangeAspect="1" noChangeArrowheads="1"/>
          </p:cNvPicPr>
          <p:nvPr/>
        </p:nvPicPr>
        <p:blipFill>
          <a:blip r:embed="rId5" cstate="print"/>
          <a:srcRect/>
          <a:stretch>
            <a:fillRect/>
          </a:stretch>
        </p:blipFill>
        <p:spPr>
          <a:xfrm>
            <a:off x="1863328" y="1178719"/>
            <a:ext cx="3178969" cy="1895485"/>
          </a:xfrm>
          <a:prstGeom prst="rect">
            <a:avLst/>
          </a:prstGeom>
        </p:spPr>
      </p:pic>
      <p:pic>
        <p:nvPicPr>
          <p:cNvPr id="10" name="Picture 3"/>
          <p:cNvPicPr>
            <a:picLocks noChangeAspect="1" noChangeArrowheads="1"/>
          </p:cNvPicPr>
          <p:nvPr/>
        </p:nvPicPr>
        <p:blipFill>
          <a:blip r:embed="rId6" cstate="print"/>
          <a:srcRect/>
          <a:stretch>
            <a:fillRect/>
          </a:stretch>
        </p:blipFill>
        <p:spPr>
          <a:xfrm>
            <a:off x="6417469" y="1125140"/>
            <a:ext cx="3161109" cy="1943376"/>
          </a:xfrm>
          <a:prstGeom prst="rect">
            <a:avLst/>
          </a:prstGeom>
        </p:spPr>
      </p:pic>
      <p:graphicFrame>
        <p:nvGraphicFramePr>
          <p:cNvPr id="83971" name="Object 3"/>
          <p:cNvGraphicFramePr>
            <a:graphicFrameLocks noGrp="1" noChangeAspect="1"/>
          </p:cNvGraphicFramePr>
          <p:nvPr/>
        </p:nvGraphicFramePr>
        <p:xfrm>
          <a:off x="1649015" y="3268266"/>
          <a:ext cx="4152433" cy="3007631"/>
        </p:xfrm>
        <a:graphic>
          <a:graphicData uri="http://schemas.openxmlformats.org/presentationml/2006/ole">
            <mc:AlternateContent xmlns:mc="http://schemas.openxmlformats.org/markup-compatibility/2006">
              <mc:Choice xmlns:v="urn:schemas-microsoft-com:vml" Requires="v">
                <p:oleObj spid="_x0000_s3164" name="Chart" r:id="rId7" imgW="5734202" imgH="4152900" progId="Excel.Sheet.8">
                  <p:embed/>
                </p:oleObj>
              </mc:Choice>
              <mc:Fallback>
                <p:oleObj name="Chart" r:id="rId7" imgW="5734202" imgH="4152900" progId="Excel.Sheet.8">
                  <p:embed/>
                  <p:pic>
                    <p:nvPicPr>
                      <p:cNvPr id="83971" name="Object 3"/>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49015" y="3268266"/>
                        <a:ext cx="4152433" cy="3007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Text Box 10"/>
          <p:cNvSpPr txBox="1">
            <a:spLocks noChangeArrowheads="1"/>
          </p:cNvSpPr>
          <p:nvPr/>
        </p:nvSpPr>
        <p:spPr bwMode="auto">
          <a:xfrm>
            <a:off x="2184797" y="750094"/>
            <a:ext cx="2294216" cy="308672"/>
          </a:xfrm>
          <a:prstGeom prst="rect">
            <a:avLst/>
          </a:prstGeom>
          <a:solidFill>
            <a:srgbClr val="00FFFF"/>
          </a:solidFill>
          <a:ln w="9525">
            <a:noFill/>
            <a:miter lim="800000"/>
            <a:headEnd/>
            <a:tailEnd/>
          </a:ln>
          <a:effectLst/>
        </p:spPr>
        <p:txBody>
          <a:bodyPr wrap="none" lIns="91439" tIns="45719" rIns="91439" bIns="45719">
            <a:spAutoFit/>
          </a:bodyPr>
          <a:lstStyle/>
          <a:p>
            <a:pPr algn="l" eaLnBrk="1" hangingPunct="1"/>
            <a:r>
              <a:rPr lang="en-US" sz="1406" b="1" dirty="0">
                <a:latin typeface="Arial" charset="0"/>
              </a:rPr>
              <a:t>System dynamics model</a:t>
            </a:r>
          </a:p>
        </p:txBody>
      </p:sp>
      <p:sp>
        <p:nvSpPr>
          <p:cNvPr id="12" name="Text Box 10"/>
          <p:cNvSpPr txBox="1">
            <a:spLocks noChangeArrowheads="1"/>
          </p:cNvSpPr>
          <p:nvPr/>
        </p:nvSpPr>
        <p:spPr bwMode="auto">
          <a:xfrm>
            <a:off x="7167563" y="750094"/>
            <a:ext cx="1861405" cy="308672"/>
          </a:xfrm>
          <a:prstGeom prst="rect">
            <a:avLst/>
          </a:prstGeom>
          <a:solidFill>
            <a:srgbClr val="00FFFF"/>
          </a:solidFill>
          <a:ln w="9525">
            <a:noFill/>
            <a:miter lim="800000"/>
            <a:headEnd/>
            <a:tailEnd/>
          </a:ln>
          <a:effectLst/>
        </p:spPr>
        <p:txBody>
          <a:bodyPr wrap="none" lIns="91439" tIns="45719" rIns="91439" bIns="45719">
            <a:spAutoFit/>
          </a:bodyPr>
          <a:lstStyle/>
          <a:p>
            <a:pPr algn="l" eaLnBrk="1" hangingPunct="1"/>
            <a:r>
              <a:rPr lang="en-US" sz="1406" b="1" dirty="0">
                <a:latin typeface="Arial" charset="0"/>
              </a:rPr>
              <a:t>Agent-based model</a:t>
            </a:r>
          </a:p>
        </p:txBody>
      </p:sp>
      <p:sp>
        <p:nvSpPr>
          <p:cNvPr id="14" name="Text Box 6"/>
          <p:cNvSpPr txBox="1">
            <a:spLocks noChangeArrowheads="1"/>
          </p:cNvSpPr>
          <p:nvPr/>
        </p:nvSpPr>
        <p:spPr bwMode="auto">
          <a:xfrm>
            <a:off x="2559844" y="5464969"/>
            <a:ext cx="2743200" cy="525014"/>
          </a:xfrm>
          <a:prstGeom prst="rect">
            <a:avLst/>
          </a:prstGeom>
          <a:noFill/>
          <a:ln w="9525">
            <a:noFill/>
            <a:miter lim="800000"/>
            <a:headEnd/>
            <a:tailEnd/>
          </a:ln>
        </p:spPr>
        <p:txBody>
          <a:bodyPr lIns="91439" tIns="45719" rIns="91439" bIns="45719">
            <a:spAutoFit/>
          </a:bodyPr>
          <a:lstStyle/>
          <a:p>
            <a:pPr eaLnBrk="1" hangingPunct="1"/>
            <a:r>
              <a:rPr lang="en-US" sz="1406" dirty="0" err="1">
                <a:solidFill>
                  <a:srgbClr val="000000"/>
                </a:solidFill>
              </a:rPr>
              <a:t>Ithink</a:t>
            </a:r>
            <a:r>
              <a:rPr lang="en-US" sz="1406" dirty="0">
                <a:solidFill>
                  <a:srgbClr val="000000"/>
                </a:solidFill>
              </a:rPr>
              <a:t> MAPE: 16.46</a:t>
            </a:r>
          </a:p>
          <a:p>
            <a:pPr eaLnBrk="1" hangingPunct="1"/>
            <a:r>
              <a:rPr lang="en-US" sz="1406" dirty="0">
                <a:solidFill>
                  <a:srgbClr val="000000"/>
                </a:solidFill>
              </a:rPr>
              <a:t>ABM MAPE: 25.41</a:t>
            </a:r>
          </a:p>
        </p:txBody>
      </p:sp>
      <p:sp>
        <p:nvSpPr>
          <p:cNvPr id="15" name="Text Box 10"/>
          <p:cNvSpPr txBox="1">
            <a:spLocks noChangeArrowheads="1"/>
          </p:cNvSpPr>
          <p:nvPr/>
        </p:nvSpPr>
        <p:spPr bwMode="auto">
          <a:xfrm>
            <a:off x="3738562" y="6375797"/>
            <a:ext cx="6680032" cy="308672"/>
          </a:xfrm>
          <a:prstGeom prst="rect">
            <a:avLst/>
          </a:prstGeom>
          <a:solidFill>
            <a:srgbClr val="00FFFF"/>
          </a:solidFill>
          <a:ln w="9525">
            <a:noFill/>
            <a:miter lim="800000"/>
            <a:headEnd/>
            <a:tailEnd/>
          </a:ln>
          <a:effectLst/>
        </p:spPr>
        <p:txBody>
          <a:bodyPr wrap="none" lIns="91439" tIns="45719" rIns="91439" bIns="45719">
            <a:spAutoFit/>
          </a:bodyPr>
          <a:lstStyle/>
          <a:p>
            <a:pPr algn="l" eaLnBrk="1" hangingPunct="1"/>
            <a:r>
              <a:rPr lang="en-US" sz="1406" b="1" dirty="0">
                <a:latin typeface="Arial" charset="0"/>
              </a:rPr>
              <a:t>Agent-based model (in yellow) has better performance during the recession</a:t>
            </a:r>
          </a:p>
        </p:txBody>
      </p:sp>
      <p:cxnSp>
        <p:nvCxnSpPr>
          <p:cNvPr id="17" name="Straight Arrow Connector 16"/>
          <p:cNvCxnSpPr>
            <a:stCxn id="15" idx="3"/>
          </p:cNvCxnSpPr>
          <p:nvPr/>
        </p:nvCxnSpPr>
        <p:spPr bwMode="auto">
          <a:xfrm flipH="1" flipV="1">
            <a:off x="9310690" y="4393409"/>
            <a:ext cx="1107904" cy="2136724"/>
          </a:xfrm>
          <a:prstGeom prst="straightConnector1">
            <a:avLst/>
          </a:prstGeom>
          <a:blipFill dpi="0" rotWithShape="0">
            <a:blip r:embed="rId9" cstate="print"/>
            <a:srcRect/>
            <a:tile tx="0" ty="0" sx="100000" sy="100000" flip="none" algn="tl"/>
          </a:blipFill>
          <a:ln w="38100" cap="flat" cmpd="sng" algn="ctr">
            <a:solidFill>
              <a:srgbClr val="FF0000"/>
            </a:solidFill>
            <a:prstDash val="solid"/>
            <a:miter lim="0"/>
            <a:headEnd type="none" w="med" len="med"/>
            <a:tailEnd type="arrow"/>
          </a:ln>
          <a:effectLst/>
        </p:spPr>
      </p:cxnSp>
    </p:spTree>
    <p:extLst>
      <p:ext uri="{BB962C8B-B14F-4D97-AF65-F5344CB8AC3E}">
        <p14:creationId xmlns:p14="http://schemas.microsoft.com/office/powerpoint/2010/main" val="40025344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3761"/>
            <a:ext cx="10515600" cy="398550"/>
          </a:xfrm>
        </p:spPr>
        <p:txBody>
          <a:bodyPr>
            <a:normAutofit fontScale="90000"/>
          </a:bodyPr>
          <a:lstStyle/>
          <a:p>
            <a:r>
              <a:rPr lang="en-US" sz="2800" dirty="0"/>
              <a:t>Young people like chatbots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29</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a:t>Kordon Consulting LLC</a:t>
            </a:r>
          </a:p>
        </p:txBody>
      </p:sp>
      <p:pic>
        <p:nvPicPr>
          <p:cNvPr id="4" name="Picture 3">
            <a:extLst>
              <a:ext uri="{FF2B5EF4-FFF2-40B4-BE49-F238E27FC236}">
                <a16:creationId xmlns:a16="http://schemas.microsoft.com/office/drawing/2014/main" id="{BBBFC889-3CAE-484F-A3F3-522C2E4DBC8B}"/>
              </a:ext>
            </a:extLst>
          </p:cNvPr>
          <p:cNvPicPr>
            <a:picLocks noChangeAspect="1"/>
          </p:cNvPicPr>
          <p:nvPr/>
        </p:nvPicPr>
        <p:blipFill>
          <a:blip r:embed="rId2"/>
          <a:stretch>
            <a:fillRect/>
          </a:stretch>
        </p:blipFill>
        <p:spPr>
          <a:xfrm>
            <a:off x="1313478" y="763675"/>
            <a:ext cx="7297121" cy="5711273"/>
          </a:xfrm>
          <a:prstGeom prst="rect">
            <a:avLst/>
          </a:prstGeom>
        </p:spPr>
      </p:pic>
    </p:spTree>
    <p:extLst>
      <p:ext uri="{BB962C8B-B14F-4D97-AF65-F5344CB8AC3E}">
        <p14:creationId xmlns:p14="http://schemas.microsoft.com/office/powerpoint/2010/main" val="3444762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A28B5F-5FDB-8840-8FB9-7DE03ED87D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4949" y="488054"/>
            <a:ext cx="5426948" cy="5868296"/>
          </a:xfrm>
          <a:prstGeom prst="rect">
            <a:avLst/>
          </a:prstGeom>
        </p:spPr>
      </p:pic>
      <p:sp>
        <p:nvSpPr>
          <p:cNvPr id="2" name="Title 1"/>
          <p:cNvSpPr>
            <a:spLocks noGrp="1"/>
          </p:cNvSpPr>
          <p:nvPr>
            <p:ph type="title"/>
          </p:nvPr>
        </p:nvSpPr>
        <p:spPr>
          <a:xfrm>
            <a:off x="838200" y="309928"/>
            <a:ext cx="10515600" cy="398550"/>
          </a:xfrm>
        </p:spPr>
        <p:txBody>
          <a:bodyPr>
            <a:normAutofit fontScale="90000"/>
          </a:bodyPr>
          <a:lstStyle/>
          <a:p>
            <a:r>
              <a:rPr lang="en-US" sz="2800" dirty="0"/>
              <a:t>Key AI methods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3</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a:t>Kordon Consulting LLC</a:t>
            </a:r>
          </a:p>
        </p:txBody>
      </p:sp>
      <p:pic>
        <p:nvPicPr>
          <p:cNvPr id="10" name="Picture 9">
            <a:extLst>
              <a:ext uri="{FF2B5EF4-FFF2-40B4-BE49-F238E27FC236}">
                <a16:creationId xmlns:a16="http://schemas.microsoft.com/office/drawing/2014/main" id="{10900316-F9AA-7A47-A54E-521FA70C5C6A}"/>
              </a:ext>
            </a:extLst>
          </p:cNvPr>
          <p:cNvPicPr>
            <a:picLocks noChangeAspect="1"/>
          </p:cNvPicPr>
          <p:nvPr/>
        </p:nvPicPr>
        <p:blipFill>
          <a:blip r:embed="rId3"/>
          <a:stretch>
            <a:fillRect/>
          </a:stretch>
        </p:blipFill>
        <p:spPr>
          <a:xfrm>
            <a:off x="4945966" y="686483"/>
            <a:ext cx="392236" cy="400241"/>
          </a:xfrm>
          <a:prstGeom prst="rect">
            <a:avLst/>
          </a:prstGeom>
        </p:spPr>
      </p:pic>
      <p:pic>
        <p:nvPicPr>
          <p:cNvPr id="11" name="Picture 10">
            <a:extLst>
              <a:ext uri="{FF2B5EF4-FFF2-40B4-BE49-F238E27FC236}">
                <a16:creationId xmlns:a16="http://schemas.microsoft.com/office/drawing/2014/main" id="{29C3DB61-1FF1-3546-BA7E-E0653118756B}"/>
              </a:ext>
            </a:extLst>
          </p:cNvPr>
          <p:cNvPicPr>
            <a:picLocks noChangeAspect="1"/>
          </p:cNvPicPr>
          <p:nvPr/>
        </p:nvPicPr>
        <p:blipFill>
          <a:blip r:embed="rId3"/>
          <a:stretch>
            <a:fillRect/>
          </a:stretch>
        </p:blipFill>
        <p:spPr>
          <a:xfrm>
            <a:off x="4945966" y="2254517"/>
            <a:ext cx="392236" cy="400241"/>
          </a:xfrm>
          <a:prstGeom prst="rect">
            <a:avLst/>
          </a:prstGeom>
        </p:spPr>
      </p:pic>
      <p:sp>
        <p:nvSpPr>
          <p:cNvPr id="9" name="Text Box 6">
            <a:extLst>
              <a:ext uri="{FF2B5EF4-FFF2-40B4-BE49-F238E27FC236}">
                <a16:creationId xmlns:a16="http://schemas.microsoft.com/office/drawing/2014/main" id="{8D42957B-B8E4-2D43-9A1E-C88D27F42E93}"/>
              </a:ext>
            </a:extLst>
          </p:cNvPr>
          <p:cNvSpPr txBox="1">
            <a:spLocks noChangeArrowheads="1"/>
          </p:cNvSpPr>
          <p:nvPr/>
        </p:nvSpPr>
        <p:spPr bwMode="auto">
          <a:xfrm>
            <a:off x="8830235" y="592801"/>
            <a:ext cx="893763" cy="304800"/>
          </a:xfrm>
          <a:prstGeom prst="rect">
            <a:avLst/>
          </a:prstGeom>
          <a:solidFill>
            <a:schemeClr val="accent2">
              <a:lumMod val="20000"/>
              <a:lumOff val="80000"/>
            </a:schemeClr>
          </a:solidFill>
          <a:ln>
            <a:noFill/>
          </a:ln>
          <a:effectLst/>
        </p:spPr>
        <p:txBody>
          <a:bodyPr wrap="none">
            <a:spAutoFit/>
          </a:bodyPr>
          <a:lstStyle/>
          <a:p>
            <a:pPr algn="l" eaLnBrk="1" hangingPunct="1"/>
            <a:r>
              <a:rPr lang="en-US" altLang="en-US" sz="1400" b="1">
                <a:latin typeface="Arial" panose="020B0604020202020204" pitchFamily="34" charset="0"/>
              </a:rPr>
              <a:t>Patterns</a:t>
            </a:r>
          </a:p>
        </p:txBody>
      </p:sp>
      <p:sp>
        <p:nvSpPr>
          <p:cNvPr id="12" name="Text Box 7">
            <a:extLst>
              <a:ext uri="{FF2B5EF4-FFF2-40B4-BE49-F238E27FC236}">
                <a16:creationId xmlns:a16="http://schemas.microsoft.com/office/drawing/2014/main" id="{DCA82441-2DBA-AE41-B3E6-EFCB69453CB1}"/>
              </a:ext>
            </a:extLst>
          </p:cNvPr>
          <p:cNvSpPr txBox="1">
            <a:spLocks noChangeArrowheads="1"/>
          </p:cNvSpPr>
          <p:nvPr/>
        </p:nvSpPr>
        <p:spPr bwMode="auto">
          <a:xfrm>
            <a:off x="8830235" y="2254517"/>
            <a:ext cx="1081088" cy="304800"/>
          </a:xfrm>
          <a:prstGeom prst="rect">
            <a:avLst/>
          </a:prstGeom>
          <a:solidFill>
            <a:schemeClr val="accent2">
              <a:lumMod val="20000"/>
              <a:lumOff val="80000"/>
            </a:schemeClr>
          </a:solidFill>
          <a:ln>
            <a:noFill/>
          </a:ln>
          <a:effectLst/>
        </p:spPr>
        <p:txBody>
          <a:bodyPr wrap="none">
            <a:spAutoFit/>
          </a:bodyPr>
          <a:lstStyle/>
          <a:p>
            <a:pPr algn="l" eaLnBrk="1" hangingPunct="1"/>
            <a:r>
              <a:rPr lang="en-US" altLang="en-US" sz="1400" b="1">
                <a:latin typeface="Arial" panose="020B0604020202020204" pitchFamily="34" charset="0"/>
              </a:rPr>
              <a:t>Classifiers</a:t>
            </a:r>
          </a:p>
        </p:txBody>
      </p:sp>
      <p:sp>
        <p:nvSpPr>
          <p:cNvPr id="13" name="Text Box 8">
            <a:extLst>
              <a:ext uri="{FF2B5EF4-FFF2-40B4-BE49-F238E27FC236}">
                <a16:creationId xmlns:a16="http://schemas.microsoft.com/office/drawing/2014/main" id="{4EC3376C-C983-9F4E-8D74-BB46CD2C07E8}"/>
              </a:ext>
            </a:extLst>
          </p:cNvPr>
          <p:cNvSpPr txBox="1">
            <a:spLocks noChangeArrowheads="1"/>
          </p:cNvSpPr>
          <p:nvPr/>
        </p:nvSpPr>
        <p:spPr bwMode="auto">
          <a:xfrm>
            <a:off x="8830235" y="4057474"/>
            <a:ext cx="823913" cy="304800"/>
          </a:xfrm>
          <a:prstGeom prst="rect">
            <a:avLst/>
          </a:prstGeom>
          <a:solidFill>
            <a:schemeClr val="accent2">
              <a:lumMod val="20000"/>
              <a:lumOff val="80000"/>
            </a:schemeClr>
          </a:solidFill>
          <a:ln>
            <a:noFill/>
          </a:ln>
          <a:effectLst/>
        </p:spPr>
        <p:txBody>
          <a:bodyPr wrap="none">
            <a:spAutoFit/>
          </a:bodyPr>
          <a:lstStyle/>
          <a:p>
            <a:pPr algn="l" eaLnBrk="1" hangingPunct="1"/>
            <a:r>
              <a:rPr lang="en-US" altLang="en-US" sz="1400" b="1">
                <a:latin typeface="Arial" panose="020B0604020202020204" pitchFamily="34" charset="0"/>
              </a:rPr>
              <a:t>Novelty</a:t>
            </a:r>
          </a:p>
        </p:txBody>
      </p:sp>
      <p:sp>
        <p:nvSpPr>
          <p:cNvPr id="14" name="Text Box 9">
            <a:extLst>
              <a:ext uri="{FF2B5EF4-FFF2-40B4-BE49-F238E27FC236}">
                <a16:creationId xmlns:a16="http://schemas.microsoft.com/office/drawing/2014/main" id="{AB13DA83-6346-F84A-97B0-6B85BDF7A0A4}"/>
              </a:ext>
            </a:extLst>
          </p:cNvPr>
          <p:cNvSpPr txBox="1">
            <a:spLocks noChangeArrowheads="1"/>
          </p:cNvSpPr>
          <p:nvPr/>
        </p:nvSpPr>
        <p:spPr bwMode="auto">
          <a:xfrm>
            <a:off x="8830235" y="4902112"/>
            <a:ext cx="1257300" cy="304800"/>
          </a:xfrm>
          <a:prstGeom prst="rect">
            <a:avLst/>
          </a:prstGeom>
          <a:solidFill>
            <a:schemeClr val="accent2">
              <a:lumMod val="20000"/>
              <a:lumOff val="80000"/>
            </a:schemeClr>
          </a:solidFill>
          <a:ln>
            <a:noFill/>
          </a:ln>
          <a:effectLst/>
        </p:spPr>
        <p:txBody>
          <a:bodyPr wrap="none">
            <a:spAutoFit/>
          </a:bodyPr>
          <a:lstStyle/>
          <a:p>
            <a:pPr algn="l" eaLnBrk="1" hangingPunct="1"/>
            <a:r>
              <a:rPr lang="en-US" altLang="en-US" sz="1400" b="1">
                <a:latin typeface="Arial" panose="020B0604020202020204" pitchFamily="34" charset="0"/>
              </a:rPr>
              <a:t>Optimization</a:t>
            </a:r>
          </a:p>
        </p:txBody>
      </p:sp>
      <p:sp>
        <p:nvSpPr>
          <p:cNvPr id="15" name="Text Box 10">
            <a:extLst>
              <a:ext uri="{FF2B5EF4-FFF2-40B4-BE49-F238E27FC236}">
                <a16:creationId xmlns:a16="http://schemas.microsoft.com/office/drawing/2014/main" id="{5496E635-1BE6-E546-97E9-696FD1B367C4}"/>
              </a:ext>
            </a:extLst>
          </p:cNvPr>
          <p:cNvSpPr txBox="1">
            <a:spLocks noChangeArrowheads="1"/>
          </p:cNvSpPr>
          <p:nvPr/>
        </p:nvSpPr>
        <p:spPr bwMode="auto">
          <a:xfrm>
            <a:off x="8828648" y="5827752"/>
            <a:ext cx="1790700" cy="304800"/>
          </a:xfrm>
          <a:prstGeom prst="rect">
            <a:avLst/>
          </a:prstGeom>
          <a:solidFill>
            <a:schemeClr val="accent2">
              <a:lumMod val="20000"/>
              <a:lumOff val="80000"/>
            </a:schemeClr>
          </a:solidFill>
          <a:ln>
            <a:noFill/>
          </a:ln>
          <a:effectLst/>
        </p:spPr>
        <p:txBody>
          <a:bodyPr wrap="none">
            <a:spAutoFit/>
          </a:bodyPr>
          <a:lstStyle/>
          <a:p>
            <a:pPr algn="l" eaLnBrk="1" hangingPunct="1"/>
            <a:r>
              <a:rPr lang="en-US" altLang="en-US" sz="1400" b="1">
                <a:latin typeface="Arial" panose="020B0604020202020204" pitchFamily="34" charset="0"/>
              </a:rPr>
              <a:t>Emergent behavior</a:t>
            </a:r>
          </a:p>
        </p:txBody>
      </p:sp>
      <p:sp>
        <p:nvSpPr>
          <p:cNvPr id="16" name="Text Box 10">
            <a:extLst>
              <a:ext uri="{FF2B5EF4-FFF2-40B4-BE49-F238E27FC236}">
                <a16:creationId xmlns:a16="http://schemas.microsoft.com/office/drawing/2014/main" id="{9CB2DC33-832B-6440-B093-7B6AEE635E8D}"/>
              </a:ext>
            </a:extLst>
          </p:cNvPr>
          <p:cNvSpPr txBox="1">
            <a:spLocks noChangeArrowheads="1"/>
          </p:cNvSpPr>
          <p:nvPr/>
        </p:nvSpPr>
        <p:spPr bwMode="auto">
          <a:xfrm>
            <a:off x="8828648" y="1376667"/>
            <a:ext cx="1696298" cy="307777"/>
          </a:xfrm>
          <a:prstGeom prst="rect">
            <a:avLst/>
          </a:prstGeom>
          <a:solidFill>
            <a:schemeClr val="accent2">
              <a:lumMod val="20000"/>
              <a:lumOff val="80000"/>
            </a:schemeClr>
          </a:solidFill>
          <a:ln>
            <a:noFill/>
          </a:ln>
          <a:effectLst/>
        </p:spPr>
        <p:txBody>
          <a:bodyPr wrap="none">
            <a:spAutoFit/>
          </a:bodyPr>
          <a:lstStyle/>
          <a:p>
            <a:pPr algn="l" eaLnBrk="1" hangingPunct="1"/>
            <a:r>
              <a:rPr lang="en-US" altLang="en-US" sz="1400" b="1" dirty="0">
                <a:latin typeface="Arial" panose="020B0604020202020204" pitchFamily="34" charset="0"/>
              </a:rPr>
              <a:t>Complex patterns</a:t>
            </a:r>
          </a:p>
        </p:txBody>
      </p:sp>
      <p:sp>
        <p:nvSpPr>
          <p:cNvPr id="17" name="Text Box 10">
            <a:extLst>
              <a:ext uri="{FF2B5EF4-FFF2-40B4-BE49-F238E27FC236}">
                <a16:creationId xmlns:a16="http://schemas.microsoft.com/office/drawing/2014/main" id="{1F02325F-E054-AD40-8183-433C9CC83117}"/>
              </a:ext>
            </a:extLst>
          </p:cNvPr>
          <p:cNvSpPr txBox="1">
            <a:spLocks noChangeArrowheads="1"/>
          </p:cNvSpPr>
          <p:nvPr/>
        </p:nvSpPr>
        <p:spPr bwMode="auto">
          <a:xfrm>
            <a:off x="8847543" y="3065381"/>
            <a:ext cx="1029449" cy="307777"/>
          </a:xfrm>
          <a:prstGeom prst="rect">
            <a:avLst/>
          </a:prstGeom>
          <a:solidFill>
            <a:schemeClr val="accent2">
              <a:lumMod val="20000"/>
              <a:lumOff val="80000"/>
            </a:schemeClr>
          </a:solidFill>
          <a:ln>
            <a:noFill/>
          </a:ln>
          <a:effectLst/>
        </p:spPr>
        <p:txBody>
          <a:bodyPr wrap="none">
            <a:spAutoFit/>
          </a:bodyPr>
          <a:lstStyle/>
          <a:p>
            <a:pPr algn="l" eaLnBrk="1" hangingPunct="1"/>
            <a:r>
              <a:rPr lang="en-US" altLang="en-US" sz="1400" b="1" dirty="0">
                <a:latin typeface="Arial" panose="020B0604020202020204" pitchFamily="34" charset="0"/>
              </a:rPr>
              <a:t>Decisions</a:t>
            </a:r>
          </a:p>
        </p:txBody>
      </p:sp>
      <p:pic>
        <p:nvPicPr>
          <p:cNvPr id="18" name="Picture 17">
            <a:extLst>
              <a:ext uri="{FF2B5EF4-FFF2-40B4-BE49-F238E27FC236}">
                <a16:creationId xmlns:a16="http://schemas.microsoft.com/office/drawing/2014/main" id="{091C1070-893C-E34C-8E0C-F726E267B013}"/>
              </a:ext>
            </a:extLst>
          </p:cNvPr>
          <p:cNvPicPr>
            <a:picLocks noChangeAspect="1"/>
          </p:cNvPicPr>
          <p:nvPr/>
        </p:nvPicPr>
        <p:blipFill>
          <a:blip r:embed="rId3"/>
          <a:stretch>
            <a:fillRect/>
          </a:stretch>
        </p:blipFill>
        <p:spPr>
          <a:xfrm>
            <a:off x="4945966" y="1426466"/>
            <a:ext cx="392236" cy="400241"/>
          </a:xfrm>
          <a:prstGeom prst="rect">
            <a:avLst/>
          </a:prstGeom>
        </p:spPr>
      </p:pic>
      <p:pic>
        <p:nvPicPr>
          <p:cNvPr id="19" name="Picture 18">
            <a:extLst>
              <a:ext uri="{FF2B5EF4-FFF2-40B4-BE49-F238E27FC236}">
                <a16:creationId xmlns:a16="http://schemas.microsoft.com/office/drawing/2014/main" id="{A81F1E1E-3645-9444-8E07-A659CF371D9C}"/>
              </a:ext>
            </a:extLst>
          </p:cNvPr>
          <p:cNvPicPr>
            <a:picLocks noChangeAspect="1"/>
          </p:cNvPicPr>
          <p:nvPr/>
        </p:nvPicPr>
        <p:blipFill>
          <a:blip r:embed="rId3"/>
          <a:stretch>
            <a:fillRect/>
          </a:stretch>
        </p:blipFill>
        <p:spPr>
          <a:xfrm>
            <a:off x="4945966" y="3132172"/>
            <a:ext cx="392236" cy="400241"/>
          </a:xfrm>
          <a:prstGeom prst="rect">
            <a:avLst/>
          </a:prstGeom>
        </p:spPr>
      </p:pic>
      <p:pic>
        <p:nvPicPr>
          <p:cNvPr id="20" name="Picture 19">
            <a:extLst>
              <a:ext uri="{FF2B5EF4-FFF2-40B4-BE49-F238E27FC236}">
                <a16:creationId xmlns:a16="http://schemas.microsoft.com/office/drawing/2014/main" id="{D4D5E94D-40DD-AF4F-9C8E-F104D5ED597E}"/>
              </a:ext>
            </a:extLst>
          </p:cNvPr>
          <p:cNvPicPr>
            <a:picLocks noChangeAspect="1"/>
          </p:cNvPicPr>
          <p:nvPr/>
        </p:nvPicPr>
        <p:blipFill>
          <a:blip r:embed="rId3"/>
          <a:stretch>
            <a:fillRect/>
          </a:stretch>
        </p:blipFill>
        <p:spPr>
          <a:xfrm>
            <a:off x="4945966" y="4078280"/>
            <a:ext cx="392236" cy="400241"/>
          </a:xfrm>
          <a:prstGeom prst="rect">
            <a:avLst/>
          </a:prstGeom>
        </p:spPr>
      </p:pic>
      <p:pic>
        <p:nvPicPr>
          <p:cNvPr id="21" name="Picture 20">
            <a:extLst>
              <a:ext uri="{FF2B5EF4-FFF2-40B4-BE49-F238E27FC236}">
                <a16:creationId xmlns:a16="http://schemas.microsoft.com/office/drawing/2014/main" id="{230F0807-C220-8446-BB23-657BA09D21D1}"/>
              </a:ext>
            </a:extLst>
          </p:cNvPr>
          <p:cNvPicPr>
            <a:picLocks noChangeAspect="1"/>
          </p:cNvPicPr>
          <p:nvPr/>
        </p:nvPicPr>
        <p:blipFill>
          <a:blip r:embed="rId3"/>
          <a:stretch>
            <a:fillRect/>
          </a:stretch>
        </p:blipFill>
        <p:spPr>
          <a:xfrm>
            <a:off x="4945966" y="4902112"/>
            <a:ext cx="392236" cy="400241"/>
          </a:xfrm>
          <a:prstGeom prst="rect">
            <a:avLst/>
          </a:prstGeom>
        </p:spPr>
      </p:pic>
      <p:pic>
        <p:nvPicPr>
          <p:cNvPr id="22" name="Picture 21">
            <a:extLst>
              <a:ext uri="{FF2B5EF4-FFF2-40B4-BE49-F238E27FC236}">
                <a16:creationId xmlns:a16="http://schemas.microsoft.com/office/drawing/2014/main" id="{56BB7E2B-2945-9F44-8D07-F740FA732B18}"/>
              </a:ext>
            </a:extLst>
          </p:cNvPr>
          <p:cNvPicPr>
            <a:picLocks noChangeAspect="1"/>
          </p:cNvPicPr>
          <p:nvPr/>
        </p:nvPicPr>
        <p:blipFill>
          <a:blip r:embed="rId3"/>
          <a:stretch>
            <a:fillRect/>
          </a:stretch>
        </p:blipFill>
        <p:spPr>
          <a:xfrm>
            <a:off x="4945966" y="5777983"/>
            <a:ext cx="392236" cy="400241"/>
          </a:xfrm>
          <a:prstGeom prst="rect">
            <a:avLst/>
          </a:prstGeom>
        </p:spPr>
      </p:pic>
      <p:pic>
        <p:nvPicPr>
          <p:cNvPr id="23" name="Picture 22">
            <a:extLst>
              <a:ext uri="{FF2B5EF4-FFF2-40B4-BE49-F238E27FC236}">
                <a16:creationId xmlns:a16="http://schemas.microsoft.com/office/drawing/2014/main" id="{528D80DF-AFB0-1145-BE2F-E0B184DDAE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3728" y="5547944"/>
            <a:ext cx="719343" cy="719343"/>
          </a:xfrm>
          <a:prstGeom prst="rect">
            <a:avLst/>
          </a:prstGeom>
        </p:spPr>
      </p:pic>
    </p:spTree>
    <p:extLst>
      <p:ext uri="{BB962C8B-B14F-4D97-AF65-F5344CB8AC3E}">
        <p14:creationId xmlns:p14="http://schemas.microsoft.com/office/powerpoint/2010/main" val="2537589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Key competitive advantages of real-world applications related to chatbots</a:t>
            </a:r>
          </a:p>
        </p:txBody>
      </p:sp>
      <p:pic>
        <p:nvPicPr>
          <p:cNvPr id="7" name="Picture 6"/>
          <p:cNvPicPr>
            <a:picLocks noChangeAspect="1"/>
          </p:cNvPicPr>
          <p:nvPr/>
        </p:nvPicPr>
        <p:blipFill>
          <a:blip r:embed="rId2"/>
          <a:stretch>
            <a:fillRect/>
          </a:stretch>
        </p:blipFill>
        <p:spPr>
          <a:xfrm>
            <a:off x="5557810" y="4707259"/>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30</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a:t>Kordon Consulting LLC</a:t>
            </a:r>
          </a:p>
        </p:txBody>
      </p:sp>
      <p:pic>
        <p:nvPicPr>
          <p:cNvPr id="4" name="Picture 3">
            <a:extLst>
              <a:ext uri="{FF2B5EF4-FFF2-40B4-BE49-F238E27FC236}">
                <a16:creationId xmlns:a16="http://schemas.microsoft.com/office/drawing/2014/main" id="{560B2355-C6EE-8E46-B093-8BCEA81979B2}"/>
              </a:ext>
            </a:extLst>
          </p:cNvPr>
          <p:cNvPicPr>
            <a:picLocks noChangeAspect="1"/>
          </p:cNvPicPr>
          <p:nvPr/>
        </p:nvPicPr>
        <p:blipFill>
          <a:blip r:embed="rId3"/>
          <a:stretch>
            <a:fillRect/>
          </a:stretch>
        </p:blipFill>
        <p:spPr>
          <a:xfrm>
            <a:off x="838200" y="6356350"/>
            <a:ext cx="2082800" cy="279400"/>
          </a:xfrm>
          <a:prstGeom prst="rect">
            <a:avLst/>
          </a:prstGeom>
        </p:spPr>
      </p:pic>
      <p:pic>
        <p:nvPicPr>
          <p:cNvPr id="10" name="Picture 9">
            <a:extLst>
              <a:ext uri="{FF2B5EF4-FFF2-40B4-BE49-F238E27FC236}">
                <a16:creationId xmlns:a16="http://schemas.microsoft.com/office/drawing/2014/main" id="{70E0B07B-EA0A-4949-BF31-592103038B04}"/>
              </a:ext>
            </a:extLst>
          </p:cNvPr>
          <p:cNvPicPr>
            <a:picLocks noChangeAspect="1"/>
          </p:cNvPicPr>
          <p:nvPr/>
        </p:nvPicPr>
        <p:blipFill>
          <a:blip r:embed="rId4"/>
          <a:stretch>
            <a:fillRect/>
          </a:stretch>
        </p:blipFill>
        <p:spPr>
          <a:xfrm>
            <a:off x="1581246" y="985371"/>
            <a:ext cx="8737600" cy="4241800"/>
          </a:xfrm>
          <a:prstGeom prst="rect">
            <a:avLst/>
          </a:prstGeom>
        </p:spPr>
      </p:pic>
    </p:spTree>
    <p:extLst>
      <p:ext uri="{BB962C8B-B14F-4D97-AF65-F5344CB8AC3E}">
        <p14:creationId xmlns:p14="http://schemas.microsoft.com/office/powerpoint/2010/main" val="1997624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Key types of business use of chatbots</a:t>
            </a:r>
          </a:p>
        </p:txBody>
      </p:sp>
      <p:pic>
        <p:nvPicPr>
          <p:cNvPr id="7" name="Picture 6"/>
          <p:cNvPicPr>
            <a:picLocks noChangeAspect="1"/>
          </p:cNvPicPr>
          <p:nvPr/>
        </p:nvPicPr>
        <p:blipFill>
          <a:blip r:embed="rId2"/>
          <a:stretch>
            <a:fillRect/>
          </a:stretch>
        </p:blipFill>
        <p:spPr>
          <a:xfrm>
            <a:off x="5557810" y="4707259"/>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31</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a:t>Kordon Consulting LLC</a:t>
            </a:r>
          </a:p>
        </p:txBody>
      </p:sp>
      <p:pic>
        <p:nvPicPr>
          <p:cNvPr id="5" name="Picture 4">
            <a:extLst>
              <a:ext uri="{FF2B5EF4-FFF2-40B4-BE49-F238E27FC236}">
                <a16:creationId xmlns:a16="http://schemas.microsoft.com/office/drawing/2014/main" id="{3C070C8F-29C2-CB4A-A927-1B6EA199EB05}"/>
              </a:ext>
            </a:extLst>
          </p:cNvPr>
          <p:cNvPicPr>
            <a:picLocks noChangeAspect="1"/>
          </p:cNvPicPr>
          <p:nvPr/>
        </p:nvPicPr>
        <p:blipFill>
          <a:blip r:embed="rId3"/>
          <a:stretch>
            <a:fillRect/>
          </a:stretch>
        </p:blipFill>
        <p:spPr>
          <a:xfrm>
            <a:off x="685800" y="6216650"/>
            <a:ext cx="2082800" cy="279400"/>
          </a:xfrm>
          <a:prstGeom prst="rect">
            <a:avLst/>
          </a:prstGeom>
        </p:spPr>
      </p:pic>
      <p:pic>
        <p:nvPicPr>
          <p:cNvPr id="9" name="Picture 8">
            <a:extLst>
              <a:ext uri="{FF2B5EF4-FFF2-40B4-BE49-F238E27FC236}">
                <a16:creationId xmlns:a16="http://schemas.microsoft.com/office/drawing/2014/main" id="{6A999C2C-0D2C-C84C-B7EF-300F7984300A}"/>
              </a:ext>
            </a:extLst>
          </p:cNvPr>
          <p:cNvPicPr>
            <a:picLocks noChangeAspect="1"/>
          </p:cNvPicPr>
          <p:nvPr/>
        </p:nvPicPr>
        <p:blipFill>
          <a:blip r:embed="rId4"/>
          <a:stretch>
            <a:fillRect/>
          </a:stretch>
        </p:blipFill>
        <p:spPr>
          <a:xfrm>
            <a:off x="9345257" y="506762"/>
            <a:ext cx="2667000" cy="762000"/>
          </a:xfrm>
          <a:prstGeom prst="rect">
            <a:avLst/>
          </a:prstGeom>
        </p:spPr>
      </p:pic>
      <p:pic>
        <p:nvPicPr>
          <p:cNvPr id="10" name="Picture 9">
            <a:extLst>
              <a:ext uri="{FF2B5EF4-FFF2-40B4-BE49-F238E27FC236}">
                <a16:creationId xmlns:a16="http://schemas.microsoft.com/office/drawing/2014/main" id="{20087D0F-4215-0540-9D37-E20051C9ED6C}"/>
              </a:ext>
            </a:extLst>
          </p:cNvPr>
          <p:cNvPicPr>
            <a:picLocks noChangeAspect="1"/>
          </p:cNvPicPr>
          <p:nvPr/>
        </p:nvPicPr>
        <p:blipFill>
          <a:blip r:embed="rId5"/>
          <a:stretch>
            <a:fillRect/>
          </a:stretch>
        </p:blipFill>
        <p:spPr>
          <a:xfrm>
            <a:off x="69850" y="1016000"/>
            <a:ext cx="12052300" cy="4826000"/>
          </a:xfrm>
          <a:prstGeom prst="rect">
            <a:avLst/>
          </a:prstGeom>
        </p:spPr>
      </p:pic>
    </p:spTree>
    <p:extLst>
      <p:ext uri="{BB962C8B-B14F-4D97-AF65-F5344CB8AC3E}">
        <p14:creationId xmlns:p14="http://schemas.microsoft.com/office/powerpoint/2010/main" val="1622163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BBCBEA-D75E-5E48-8AE8-34665E46EF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128" y="641424"/>
            <a:ext cx="7001573" cy="5714926"/>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9 agenda</a:t>
            </a:r>
          </a:p>
        </p:txBody>
      </p:sp>
      <p:pic>
        <p:nvPicPr>
          <p:cNvPr id="7" name="Picture 6"/>
          <p:cNvPicPr>
            <a:picLocks noChangeAspect="1"/>
          </p:cNvPicPr>
          <p:nvPr/>
        </p:nvPicPr>
        <p:blipFill>
          <a:blip r:embed="rId3"/>
          <a:stretch>
            <a:fillRect/>
          </a:stretch>
        </p:blipFill>
        <p:spPr>
          <a:xfrm>
            <a:off x="5557810" y="4707259"/>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32</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1577280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25" name="Text Box 11">
            <a:extLst>
              <a:ext uri="{FF2B5EF4-FFF2-40B4-BE49-F238E27FC236}">
                <a16:creationId xmlns:a16="http://schemas.microsoft.com/office/drawing/2014/main" id="{505B38E6-69E7-3045-B563-39B19D0D75A6}"/>
              </a:ext>
            </a:extLst>
          </p:cNvPr>
          <p:cNvSpPr txBox="1">
            <a:spLocks noChangeArrowheads="1"/>
          </p:cNvSpPr>
          <p:nvPr/>
        </p:nvSpPr>
        <p:spPr bwMode="auto">
          <a:xfrm>
            <a:off x="3114676" y="1055689"/>
            <a:ext cx="5935663" cy="338137"/>
          </a:xfrm>
          <a:prstGeom prst="rect">
            <a:avLst/>
          </a:prstGeom>
          <a:solidFill>
            <a:schemeClr val="accent2">
              <a:lumMod val="20000"/>
              <a:lumOff val="8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sz="1600" b="1" dirty="0"/>
              <a:t>Translate emergent patterns from microbehavior into value</a:t>
            </a:r>
          </a:p>
        </p:txBody>
      </p:sp>
      <p:pic>
        <p:nvPicPr>
          <p:cNvPr id="16386" name="Picture 42" descr="kitchen">
            <a:extLst>
              <a:ext uri="{FF2B5EF4-FFF2-40B4-BE49-F238E27FC236}">
                <a16:creationId xmlns:a16="http://schemas.microsoft.com/office/drawing/2014/main" id="{639EAFF9-9D98-6B44-AD3F-8199DD3DFF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6975" y="2614614"/>
            <a:ext cx="222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0">
            <a:extLst>
              <a:ext uri="{FF2B5EF4-FFF2-40B4-BE49-F238E27FC236}">
                <a16:creationId xmlns:a16="http://schemas.microsoft.com/office/drawing/2014/main" id="{CDD50AC7-0D2C-0E47-87CA-BE228212D2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9500" y="4411664"/>
            <a:ext cx="9144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3">
            <a:extLst>
              <a:ext uri="{FF2B5EF4-FFF2-40B4-BE49-F238E27FC236}">
                <a16:creationId xmlns:a16="http://schemas.microsoft.com/office/drawing/2014/main" id="{8A4D469A-66BF-F245-9607-19FE135472AE}"/>
              </a:ext>
            </a:extLst>
          </p:cNvPr>
          <p:cNvSpPr>
            <a:spLocks noChangeArrowheads="1"/>
          </p:cNvSpPr>
          <p:nvPr/>
        </p:nvSpPr>
        <p:spPr bwMode="auto">
          <a:xfrm>
            <a:off x="4800600" y="1600200"/>
            <a:ext cx="2819400" cy="4953000"/>
          </a:xfrm>
          <a:prstGeom prst="rect">
            <a:avLst/>
          </a:prstGeom>
          <a:solidFill>
            <a:schemeClr val="bg1"/>
          </a:solidFill>
          <a:ln w="381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16389" name="Rectangle 4">
            <a:extLst>
              <a:ext uri="{FF2B5EF4-FFF2-40B4-BE49-F238E27FC236}">
                <a16:creationId xmlns:a16="http://schemas.microsoft.com/office/drawing/2014/main" id="{01AD4B7E-963A-5C48-AEFF-BB7B1387E808}"/>
              </a:ext>
            </a:extLst>
          </p:cNvPr>
          <p:cNvSpPr>
            <a:spLocks noChangeArrowheads="1"/>
          </p:cNvSpPr>
          <p:nvPr/>
        </p:nvSpPr>
        <p:spPr bwMode="auto">
          <a:xfrm>
            <a:off x="7848600" y="1600200"/>
            <a:ext cx="2590800" cy="4953000"/>
          </a:xfrm>
          <a:prstGeom prst="rect">
            <a:avLst/>
          </a:prstGeom>
          <a:solidFill>
            <a:schemeClr val="bg1"/>
          </a:solidFill>
          <a:ln w="381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390" name="Text Box 12">
            <a:extLst>
              <a:ext uri="{FF2B5EF4-FFF2-40B4-BE49-F238E27FC236}">
                <a16:creationId xmlns:a16="http://schemas.microsoft.com/office/drawing/2014/main" id="{F5C9C0F9-E617-5F4A-9358-5DD3ECFD89FE}"/>
              </a:ext>
            </a:extLst>
          </p:cNvPr>
          <p:cNvSpPr txBox="1">
            <a:spLocks noChangeArrowheads="1"/>
          </p:cNvSpPr>
          <p:nvPr/>
        </p:nvSpPr>
        <p:spPr bwMode="auto">
          <a:xfrm>
            <a:off x="4953001" y="1676400"/>
            <a:ext cx="2568575" cy="3048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b="1"/>
              <a:t>Advantages</a:t>
            </a:r>
          </a:p>
        </p:txBody>
      </p:sp>
      <p:sp>
        <p:nvSpPr>
          <p:cNvPr id="16391" name="Text Box 13">
            <a:extLst>
              <a:ext uri="{FF2B5EF4-FFF2-40B4-BE49-F238E27FC236}">
                <a16:creationId xmlns:a16="http://schemas.microsoft.com/office/drawing/2014/main" id="{07704BC1-A6A9-5347-AD9D-10D74F590189}"/>
              </a:ext>
            </a:extLst>
          </p:cNvPr>
          <p:cNvSpPr txBox="1">
            <a:spLocks noChangeArrowheads="1"/>
          </p:cNvSpPr>
          <p:nvPr/>
        </p:nvSpPr>
        <p:spPr bwMode="auto">
          <a:xfrm>
            <a:off x="7924800" y="1676400"/>
            <a:ext cx="2362200" cy="30480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b="1"/>
              <a:t>Application areas</a:t>
            </a:r>
          </a:p>
        </p:txBody>
      </p:sp>
      <p:sp>
        <p:nvSpPr>
          <p:cNvPr id="16392" name="Text Box 24">
            <a:extLst>
              <a:ext uri="{FF2B5EF4-FFF2-40B4-BE49-F238E27FC236}">
                <a16:creationId xmlns:a16="http://schemas.microsoft.com/office/drawing/2014/main" id="{9F7CFD03-3711-F242-8232-E1147702CD2C}"/>
              </a:ext>
            </a:extLst>
          </p:cNvPr>
          <p:cNvSpPr txBox="1">
            <a:spLocks noChangeArrowheads="1"/>
          </p:cNvSpPr>
          <p:nvPr/>
        </p:nvSpPr>
        <p:spPr bwMode="auto">
          <a:xfrm>
            <a:off x="4953000" y="3962400"/>
            <a:ext cx="17526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100" b="1"/>
              <a:t>Automatic discovery</a:t>
            </a:r>
          </a:p>
          <a:p>
            <a:pPr eaLnBrk="1" hangingPunct="1">
              <a:spcBef>
                <a:spcPct val="50000"/>
              </a:spcBef>
              <a:buFontTx/>
              <a:buNone/>
            </a:pPr>
            <a:r>
              <a:rPr lang="en-US" altLang="en-US" sz="1100" b="1"/>
              <a:t>of complex behavior</a:t>
            </a:r>
          </a:p>
        </p:txBody>
      </p:sp>
      <p:sp>
        <p:nvSpPr>
          <p:cNvPr id="16393" name="Text Box 25">
            <a:extLst>
              <a:ext uri="{FF2B5EF4-FFF2-40B4-BE49-F238E27FC236}">
                <a16:creationId xmlns:a16="http://schemas.microsoft.com/office/drawing/2014/main" id="{7D870557-9763-F24B-8FC6-CD666E613AA0}"/>
              </a:ext>
            </a:extLst>
          </p:cNvPr>
          <p:cNvSpPr txBox="1">
            <a:spLocks noChangeArrowheads="1"/>
          </p:cNvSpPr>
          <p:nvPr/>
        </p:nvSpPr>
        <p:spPr bwMode="auto">
          <a:xfrm>
            <a:off x="9144000" y="2057401"/>
            <a:ext cx="1219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200" b="1"/>
              <a:t>Sales</a:t>
            </a:r>
          </a:p>
        </p:txBody>
      </p:sp>
      <p:sp>
        <p:nvSpPr>
          <p:cNvPr id="16394" name="Text Box 26">
            <a:extLst>
              <a:ext uri="{FF2B5EF4-FFF2-40B4-BE49-F238E27FC236}">
                <a16:creationId xmlns:a16="http://schemas.microsoft.com/office/drawing/2014/main" id="{A4FCE9E2-B301-D645-A5D6-FA5C3F333AFF}"/>
              </a:ext>
            </a:extLst>
          </p:cNvPr>
          <p:cNvSpPr txBox="1">
            <a:spLocks noChangeArrowheads="1"/>
          </p:cNvSpPr>
          <p:nvPr/>
        </p:nvSpPr>
        <p:spPr bwMode="auto">
          <a:xfrm>
            <a:off x="9220200" y="3124201"/>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200" b="1"/>
              <a:t>Personalized marketing</a:t>
            </a:r>
          </a:p>
        </p:txBody>
      </p:sp>
      <p:sp>
        <p:nvSpPr>
          <p:cNvPr id="16395" name="Text Box 27">
            <a:extLst>
              <a:ext uri="{FF2B5EF4-FFF2-40B4-BE49-F238E27FC236}">
                <a16:creationId xmlns:a16="http://schemas.microsoft.com/office/drawing/2014/main" id="{6A1E070D-9722-B640-A274-F3DB6577A2CE}"/>
              </a:ext>
            </a:extLst>
          </p:cNvPr>
          <p:cNvSpPr txBox="1">
            <a:spLocks noChangeArrowheads="1"/>
          </p:cNvSpPr>
          <p:nvPr/>
        </p:nvSpPr>
        <p:spPr bwMode="auto">
          <a:xfrm>
            <a:off x="9220200" y="4191001"/>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200" b="1"/>
              <a:t>Supply</a:t>
            </a:r>
            <a:br>
              <a:rPr lang="en-US" altLang="en-US" sz="1200" b="1"/>
            </a:br>
            <a:r>
              <a:rPr lang="en-US" altLang="en-US" sz="1200" b="1"/>
              <a:t>chain</a:t>
            </a:r>
          </a:p>
        </p:txBody>
      </p:sp>
      <p:sp>
        <p:nvSpPr>
          <p:cNvPr id="16396" name="Rectangle 43">
            <a:extLst>
              <a:ext uri="{FF2B5EF4-FFF2-40B4-BE49-F238E27FC236}">
                <a16:creationId xmlns:a16="http://schemas.microsoft.com/office/drawing/2014/main" id="{4D790220-136F-AD43-906B-377178CDA089}"/>
              </a:ext>
            </a:extLst>
          </p:cNvPr>
          <p:cNvSpPr>
            <a:spLocks noChangeArrowheads="1"/>
          </p:cNvSpPr>
          <p:nvPr/>
        </p:nvSpPr>
        <p:spPr bwMode="auto">
          <a:xfrm>
            <a:off x="1752600" y="1600200"/>
            <a:ext cx="2819400" cy="4953000"/>
          </a:xfrm>
          <a:prstGeom prst="rect">
            <a:avLst/>
          </a:prstGeom>
          <a:solidFill>
            <a:schemeClr val="bg1"/>
          </a:solidFill>
          <a:ln w="381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p>
        </p:txBody>
      </p:sp>
      <p:sp>
        <p:nvSpPr>
          <p:cNvPr id="16397" name="Text Box 44">
            <a:extLst>
              <a:ext uri="{FF2B5EF4-FFF2-40B4-BE49-F238E27FC236}">
                <a16:creationId xmlns:a16="http://schemas.microsoft.com/office/drawing/2014/main" id="{B8B58BA2-F9FD-874E-9097-1F78DE460D0C}"/>
              </a:ext>
            </a:extLst>
          </p:cNvPr>
          <p:cNvSpPr txBox="1">
            <a:spLocks noChangeArrowheads="1"/>
          </p:cNvSpPr>
          <p:nvPr/>
        </p:nvSpPr>
        <p:spPr bwMode="auto">
          <a:xfrm>
            <a:off x="1828801" y="1676400"/>
            <a:ext cx="2568575" cy="304800"/>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b="1"/>
              <a:t>What are intelligent agents?</a:t>
            </a:r>
          </a:p>
        </p:txBody>
      </p:sp>
      <p:sp>
        <p:nvSpPr>
          <p:cNvPr id="16398" name="Text Box 180">
            <a:extLst>
              <a:ext uri="{FF2B5EF4-FFF2-40B4-BE49-F238E27FC236}">
                <a16:creationId xmlns:a16="http://schemas.microsoft.com/office/drawing/2014/main" id="{9D93DB3D-6EC5-D346-8699-985860924F0E}"/>
              </a:ext>
            </a:extLst>
          </p:cNvPr>
          <p:cNvSpPr txBox="1">
            <a:spLocks noChangeArrowheads="1"/>
          </p:cNvSpPr>
          <p:nvPr/>
        </p:nvSpPr>
        <p:spPr bwMode="auto">
          <a:xfrm>
            <a:off x="4953000" y="2070100"/>
            <a:ext cx="2362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en-US" altLang="en-US" sz="900" b="1"/>
              <a:t> </a:t>
            </a:r>
            <a:r>
              <a:rPr lang="en-US" altLang="en-US" sz="1200" b="1"/>
              <a:t>Emergent-phenomena generation</a:t>
            </a:r>
          </a:p>
          <a:p>
            <a:pPr eaLnBrk="1" hangingPunct="1">
              <a:spcBef>
                <a:spcPct val="50000"/>
              </a:spcBef>
            </a:pPr>
            <a:r>
              <a:rPr lang="en-US" altLang="en-US" sz="1200" b="1"/>
              <a:t> Bottom-up modeling</a:t>
            </a:r>
          </a:p>
          <a:p>
            <a:pPr eaLnBrk="1" hangingPunct="1">
              <a:spcBef>
                <a:spcPct val="50000"/>
              </a:spcBef>
            </a:pPr>
            <a:r>
              <a:rPr lang="en-US" altLang="en-US" sz="1200" b="1"/>
              <a:t>Social-systems modeling</a:t>
            </a:r>
          </a:p>
          <a:p>
            <a:pPr eaLnBrk="1" hangingPunct="1">
              <a:spcBef>
                <a:spcPct val="50000"/>
              </a:spcBef>
            </a:pPr>
            <a:r>
              <a:rPr lang="en-US" altLang="en-US" sz="1200" b="1"/>
              <a:t>24/7 interaction with customers</a:t>
            </a:r>
          </a:p>
          <a:p>
            <a:pPr eaLnBrk="1" hangingPunct="1">
              <a:spcBef>
                <a:spcPct val="50000"/>
              </a:spcBef>
            </a:pPr>
            <a:r>
              <a:rPr lang="en-US" altLang="en-US" sz="1200" b="1"/>
              <a:t> Autonomous systems</a:t>
            </a:r>
          </a:p>
        </p:txBody>
      </p:sp>
      <p:sp>
        <p:nvSpPr>
          <p:cNvPr id="16399" name="Text Box 188">
            <a:extLst>
              <a:ext uri="{FF2B5EF4-FFF2-40B4-BE49-F238E27FC236}">
                <a16:creationId xmlns:a16="http://schemas.microsoft.com/office/drawing/2014/main" id="{5997B3CF-6C4E-3A4A-A03E-B7B0667DE0AE}"/>
              </a:ext>
            </a:extLst>
          </p:cNvPr>
          <p:cNvSpPr txBox="1">
            <a:spLocks noChangeArrowheads="1"/>
          </p:cNvSpPr>
          <p:nvPr/>
        </p:nvSpPr>
        <p:spPr bwMode="auto">
          <a:xfrm>
            <a:off x="6629400" y="4267200"/>
            <a:ext cx="914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100" b="1"/>
              <a:t>Simulation</a:t>
            </a:r>
          </a:p>
        </p:txBody>
      </p:sp>
      <p:sp>
        <p:nvSpPr>
          <p:cNvPr id="16400" name="Text Box 191">
            <a:extLst>
              <a:ext uri="{FF2B5EF4-FFF2-40B4-BE49-F238E27FC236}">
                <a16:creationId xmlns:a16="http://schemas.microsoft.com/office/drawing/2014/main" id="{0ED9011E-2142-0440-A032-B7330F6D817E}"/>
              </a:ext>
            </a:extLst>
          </p:cNvPr>
          <p:cNvSpPr txBox="1">
            <a:spLocks noChangeArrowheads="1"/>
          </p:cNvSpPr>
          <p:nvPr/>
        </p:nvSpPr>
        <p:spPr bwMode="auto">
          <a:xfrm>
            <a:off x="9220200" y="5410201"/>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200" b="1"/>
              <a:t>Production</a:t>
            </a:r>
            <a:br>
              <a:rPr lang="en-US" altLang="en-US" sz="1200" b="1"/>
            </a:br>
            <a:r>
              <a:rPr lang="en-US" altLang="en-US" sz="1200" b="1"/>
              <a:t>planning</a:t>
            </a:r>
          </a:p>
        </p:txBody>
      </p:sp>
      <p:sp>
        <p:nvSpPr>
          <p:cNvPr id="16401" name="Rectangle 198">
            <a:extLst>
              <a:ext uri="{FF2B5EF4-FFF2-40B4-BE49-F238E27FC236}">
                <a16:creationId xmlns:a16="http://schemas.microsoft.com/office/drawing/2014/main" id="{62007A99-C968-C34E-BBF3-2F5F5485D211}"/>
              </a:ext>
            </a:extLst>
          </p:cNvPr>
          <p:cNvSpPr>
            <a:spLocks noChangeArrowheads="1"/>
          </p:cNvSpPr>
          <p:nvPr/>
        </p:nvSpPr>
        <p:spPr bwMode="auto">
          <a:xfrm>
            <a:off x="9220200" y="2590800"/>
            <a:ext cx="990600" cy="304800"/>
          </a:xfrm>
          <a:prstGeom prst="rect">
            <a:avLst/>
          </a:prstGeom>
          <a:solidFill>
            <a:srgbClr val="C8FCE6"/>
          </a:solidFill>
          <a:ln w="12700">
            <a:solidFill>
              <a:schemeClr val="tx1"/>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H&amp;M</a:t>
            </a:r>
          </a:p>
        </p:txBody>
      </p:sp>
      <p:sp>
        <p:nvSpPr>
          <p:cNvPr id="16402" name="Rectangle 199">
            <a:extLst>
              <a:ext uri="{FF2B5EF4-FFF2-40B4-BE49-F238E27FC236}">
                <a16:creationId xmlns:a16="http://schemas.microsoft.com/office/drawing/2014/main" id="{A39C9D1C-7986-4349-8433-DBF11A261CCC}"/>
              </a:ext>
            </a:extLst>
          </p:cNvPr>
          <p:cNvSpPr>
            <a:spLocks noChangeArrowheads="1"/>
          </p:cNvSpPr>
          <p:nvPr/>
        </p:nvSpPr>
        <p:spPr bwMode="auto">
          <a:xfrm>
            <a:off x="9220201" y="3581400"/>
            <a:ext cx="1095375" cy="319088"/>
          </a:xfrm>
          <a:prstGeom prst="rect">
            <a:avLst/>
          </a:prstGeom>
          <a:solidFill>
            <a:srgbClr val="C8FCE6"/>
          </a:solidFill>
          <a:ln w="12700">
            <a:solidFill>
              <a:schemeClr val="tx1"/>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Uber</a:t>
            </a:r>
          </a:p>
        </p:txBody>
      </p:sp>
      <p:sp>
        <p:nvSpPr>
          <p:cNvPr id="16403" name="Rectangle 200">
            <a:extLst>
              <a:ext uri="{FF2B5EF4-FFF2-40B4-BE49-F238E27FC236}">
                <a16:creationId xmlns:a16="http://schemas.microsoft.com/office/drawing/2014/main" id="{D5011EC7-992A-4D4C-8D98-DEEA8C123EE1}"/>
              </a:ext>
            </a:extLst>
          </p:cNvPr>
          <p:cNvSpPr>
            <a:spLocks noChangeArrowheads="1"/>
          </p:cNvSpPr>
          <p:nvPr/>
        </p:nvSpPr>
        <p:spPr bwMode="auto">
          <a:xfrm>
            <a:off x="9296400" y="4648200"/>
            <a:ext cx="1066800" cy="381000"/>
          </a:xfrm>
          <a:prstGeom prst="rect">
            <a:avLst/>
          </a:prstGeom>
          <a:solidFill>
            <a:srgbClr val="C8FCE6"/>
          </a:solidFill>
          <a:ln w="12700">
            <a:solidFill>
              <a:schemeClr val="tx1"/>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DHL</a:t>
            </a:r>
          </a:p>
        </p:txBody>
      </p:sp>
      <p:sp>
        <p:nvSpPr>
          <p:cNvPr id="16404" name="Rectangle 201">
            <a:extLst>
              <a:ext uri="{FF2B5EF4-FFF2-40B4-BE49-F238E27FC236}">
                <a16:creationId xmlns:a16="http://schemas.microsoft.com/office/drawing/2014/main" id="{E6B7253F-E55C-9A4E-BB71-7C846AB15EC9}"/>
              </a:ext>
            </a:extLst>
          </p:cNvPr>
          <p:cNvSpPr>
            <a:spLocks noChangeArrowheads="1"/>
          </p:cNvSpPr>
          <p:nvPr/>
        </p:nvSpPr>
        <p:spPr bwMode="auto">
          <a:xfrm>
            <a:off x="9296401" y="5867400"/>
            <a:ext cx="1095375" cy="395288"/>
          </a:xfrm>
          <a:prstGeom prst="rect">
            <a:avLst/>
          </a:prstGeom>
          <a:solidFill>
            <a:srgbClr val="C8FCE6"/>
          </a:solidFill>
          <a:ln w="12700">
            <a:solidFill>
              <a:schemeClr val="tx1"/>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200" b="1"/>
              <a:t>Chrysler</a:t>
            </a:r>
          </a:p>
        </p:txBody>
      </p:sp>
      <p:sp>
        <p:nvSpPr>
          <p:cNvPr id="16405" name="Text Box 206">
            <a:extLst>
              <a:ext uri="{FF2B5EF4-FFF2-40B4-BE49-F238E27FC236}">
                <a16:creationId xmlns:a16="http://schemas.microsoft.com/office/drawing/2014/main" id="{F10A6B61-3284-964B-ACD0-9B813E182F97}"/>
              </a:ext>
            </a:extLst>
          </p:cNvPr>
          <p:cNvSpPr txBox="1">
            <a:spLocks noChangeArrowheads="1"/>
          </p:cNvSpPr>
          <p:nvPr/>
        </p:nvSpPr>
        <p:spPr bwMode="auto">
          <a:xfrm>
            <a:off x="3505200" y="2133601"/>
            <a:ext cx="10668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100" b="1"/>
              <a:t>Agent micro-behavior</a:t>
            </a:r>
          </a:p>
        </p:txBody>
      </p:sp>
      <p:sp>
        <p:nvSpPr>
          <p:cNvPr id="16406" name="AutoShape 207">
            <a:extLst>
              <a:ext uri="{FF2B5EF4-FFF2-40B4-BE49-F238E27FC236}">
                <a16:creationId xmlns:a16="http://schemas.microsoft.com/office/drawing/2014/main" id="{149BCB86-5570-9148-95B5-A83E12E88120}"/>
              </a:ext>
            </a:extLst>
          </p:cNvPr>
          <p:cNvSpPr>
            <a:spLocks noChangeArrowheads="1"/>
          </p:cNvSpPr>
          <p:nvPr/>
        </p:nvSpPr>
        <p:spPr bwMode="auto">
          <a:xfrm>
            <a:off x="2895600" y="2895600"/>
            <a:ext cx="236538" cy="374650"/>
          </a:xfrm>
          <a:prstGeom prst="downArrow">
            <a:avLst>
              <a:gd name="adj1" fmla="val 50000"/>
              <a:gd name="adj2" fmla="val 39597"/>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407" name="AutoShape 209">
            <a:extLst>
              <a:ext uri="{FF2B5EF4-FFF2-40B4-BE49-F238E27FC236}">
                <a16:creationId xmlns:a16="http://schemas.microsoft.com/office/drawing/2014/main" id="{578396DE-434F-A940-947E-A86581641752}"/>
              </a:ext>
            </a:extLst>
          </p:cNvPr>
          <p:cNvSpPr>
            <a:spLocks noChangeArrowheads="1"/>
          </p:cNvSpPr>
          <p:nvPr/>
        </p:nvSpPr>
        <p:spPr bwMode="auto">
          <a:xfrm>
            <a:off x="2971800" y="4191000"/>
            <a:ext cx="236538" cy="374650"/>
          </a:xfrm>
          <a:prstGeom prst="downArrow">
            <a:avLst>
              <a:gd name="adj1" fmla="val 50000"/>
              <a:gd name="adj2" fmla="val 39597"/>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408" name="Text Box 214">
            <a:extLst>
              <a:ext uri="{FF2B5EF4-FFF2-40B4-BE49-F238E27FC236}">
                <a16:creationId xmlns:a16="http://schemas.microsoft.com/office/drawing/2014/main" id="{E2ED2C29-939A-A447-8172-91E2C5CDE035}"/>
              </a:ext>
            </a:extLst>
          </p:cNvPr>
          <p:cNvSpPr txBox="1">
            <a:spLocks noChangeArrowheads="1"/>
          </p:cNvSpPr>
          <p:nvPr/>
        </p:nvSpPr>
        <p:spPr bwMode="auto">
          <a:xfrm>
            <a:off x="3581400" y="2895601"/>
            <a:ext cx="10668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100" b="1"/>
              <a:t>Agent interaction</a:t>
            </a:r>
          </a:p>
        </p:txBody>
      </p:sp>
      <p:sp>
        <p:nvSpPr>
          <p:cNvPr id="16409" name="Line 219">
            <a:extLst>
              <a:ext uri="{FF2B5EF4-FFF2-40B4-BE49-F238E27FC236}">
                <a16:creationId xmlns:a16="http://schemas.microsoft.com/office/drawing/2014/main" id="{00417D95-F361-B74B-BF20-8ED24DC5BDAE}"/>
              </a:ext>
            </a:extLst>
          </p:cNvPr>
          <p:cNvSpPr>
            <a:spLocks noChangeShapeType="1"/>
          </p:cNvSpPr>
          <p:nvPr/>
        </p:nvSpPr>
        <p:spPr bwMode="auto">
          <a:xfrm>
            <a:off x="6019800" y="54864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10" name="Text Box 220">
            <a:extLst>
              <a:ext uri="{FF2B5EF4-FFF2-40B4-BE49-F238E27FC236}">
                <a16:creationId xmlns:a16="http://schemas.microsoft.com/office/drawing/2014/main" id="{99E031E2-8F8F-3B4A-BEAD-1070B91DC2A3}"/>
              </a:ext>
            </a:extLst>
          </p:cNvPr>
          <p:cNvSpPr txBox="1">
            <a:spLocks noChangeArrowheads="1"/>
          </p:cNvSpPr>
          <p:nvPr/>
        </p:nvSpPr>
        <p:spPr bwMode="auto">
          <a:xfrm>
            <a:off x="6553200" y="5867400"/>
            <a:ext cx="9144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100" b="1"/>
              <a:t>Products</a:t>
            </a:r>
          </a:p>
        </p:txBody>
      </p:sp>
      <p:sp>
        <p:nvSpPr>
          <p:cNvPr id="48" name="Oval 47">
            <a:extLst>
              <a:ext uri="{FF2B5EF4-FFF2-40B4-BE49-F238E27FC236}">
                <a16:creationId xmlns:a16="http://schemas.microsoft.com/office/drawing/2014/main" id="{82D2EB44-918F-1047-8FFC-E79DF98BC339}"/>
              </a:ext>
            </a:extLst>
          </p:cNvPr>
          <p:cNvSpPr/>
          <p:nvPr/>
        </p:nvSpPr>
        <p:spPr bwMode="auto">
          <a:xfrm>
            <a:off x="1981200" y="3276600"/>
            <a:ext cx="2209800" cy="914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412" name="Picture 4" descr="agent5.bmp">
            <a:extLst>
              <a:ext uri="{FF2B5EF4-FFF2-40B4-BE49-F238E27FC236}">
                <a16:creationId xmlns:a16="http://schemas.microsoft.com/office/drawing/2014/main" id="{5810FB0C-EE75-7D4D-B68C-3168D00A0A4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36814" y="3538538"/>
            <a:ext cx="85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3" name="Picture 5" descr="agent6.bmp">
            <a:extLst>
              <a:ext uri="{FF2B5EF4-FFF2-40B4-BE49-F238E27FC236}">
                <a16:creationId xmlns:a16="http://schemas.microsoft.com/office/drawing/2014/main" id="{C600D13F-2984-3E43-B3D8-8C2B782E77B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70314" y="3494088"/>
            <a:ext cx="16668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4" name="Picture 6" descr="agent5.bmp">
            <a:extLst>
              <a:ext uri="{FF2B5EF4-FFF2-40B4-BE49-F238E27FC236}">
                <a16:creationId xmlns:a16="http://schemas.microsoft.com/office/drawing/2014/main" id="{81428913-CF5D-394C-9CE4-3BBE2E3E0FB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13026" y="3711575"/>
            <a:ext cx="85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5" name="Picture 7" descr="agent5.bmp">
            <a:extLst>
              <a:ext uri="{FF2B5EF4-FFF2-40B4-BE49-F238E27FC236}">
                <a16:creationId xmlns:a16="http://schemas.microsoft.com/office/drawing/2014/main" id="{E9D4CAF6-71CD-8446-9D60-F7187DD8CFA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29026" y="3711575"/>
            <a:ext cx="85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6" name="Picture 8" descr="agent5.bmp">
            <a:extLst>
              <a:ext uri="{FF2B5EF4-FFF2-40B4-BE49-F238E27FC236}">
                <a16:creationId xmlns:a16="http://schemas.microsoft.com/office/drawing/2014/main" id="{21C5FF6E-34E9-6F4A-ACDC-785D856D640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03564" y="3319463"/>
            <a:ext cx="85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7" name="Picture 9" descr="agent5.bmp">
            <a:extLst>
              <a:ext uri="{FF2B5EF4-FFF2-40B4-BE49-F238E27FC236}">
                <a16:creationId xmlns:a16="http://schemas.microsoft.com/office/drawing/2014/main" id="{561C52FB-5FEC-F24E-818D-1FAE9552779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63864" y="3798888"/>
            <a:ext cx="85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8" name="Picture 10" descr="agent6.bmp">
            <a:extLst>
              <a:ext uri="{FF2B5EF4-FFF2-40B4-BE49-F238E27FC236}">
                <a16:creationId xmlns:a16="http://schemas.microsoft.com/office/drawing/2014/main" id="{E22FE3B9-272E-3B49-B6B5-B93EBC1C93D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787650" y="3406775"/>
            <a:ext cx="1666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9" name="Picture 11" descr="agent6.bmp">
            <a:extLst>
              <a:ext uri="{FF2B5EF4-FFF2-40B4-BE49-F238E27FC236}">
                <a16:creationId xmlns:a16="http://schemas.microsoft.com/office/drawing/2014/main" id="{BE10FD44-76E6-164E-81F8-A81986626D3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85975" y="3581401"/>
            <a:ext cx="166688"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0" name="Picture 12" descr="agent6.bmp">
            <a:extLst>
              <a:ext uri="{FF2B5EF4-FFF2-40B4-BE49-F238E27FC236}">
                <a16:creationId xmlns:a16="http://schemas.microsoft.com/office/drawing/2014/main" id="{B2A6C8CD-A05A-0F48-9810-7A1D6BE30A1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84550" y="3406775"/>
            <a:ext cx="1666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1" name="Picture 13" descr="agent6.bmp">
            <a:extLst>
              <a:ext uri="{FF2B5EF4-FFF2-40B4-BE49-F238E27FC236}">
                <a16:creationId xmlns:a16="http://schemas.microsoft.com/office/drawing/2014/main" id="{F538ED56-2248-5141-A3EC-11EEA1D6090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08339" y="3756026"/>
            <a:ext cx="166687"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9" name="Straight Connector 58">
            <a:extLst>
              <a:ext uri="{FF2B5EF4-FFF2-40B4-BE49-F238E27FC236}">
                <a16:creationId xmlns:a16="http://schemas.microsoft.com/office/drawing/2014/main" id="{A0730AAC-1545-6F40-B032-E113CDEA83CC}"/>
              </a:ext>
            </a:extLst>
          </p:cNvPr>
          <p:cNvCxnSpPr/>
          <p:nvPr/>
        </p:nvCxnSpPr>
        <p:spPr bwMode="auto">
          <a:xfrm flipV="1">
            <a:off x="2227263" y="3690939"/>
            <a:ext cx="209550" cy="65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9757024-0DB9-1B40-B101-FF998F1170AA}"/>
              </a:ext>
            </a:extLst>
          </p:cNvPr>
          <p:cNvCxnSpPr/>
          <p:nvPr/>
        </p:nvCxnSpPr>
        <p:spPr bwMode="auto">
          <a:xfrm rot="10800000">
            <a:off x="2252663" y="3756025"/>
            <a:ext cx="360362" cy="107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D80F56F-507D-6544-98A4-028F235DFDC3}"/>
              </a:ext>
            </a:extLst>
          </p:cNvPr>
          <p:cNvCxnSpPr/>
          <p:nvPr/>
        </p:nvCxnSpPr>
        <p:spPr bwMode="auto">
          <a:xfrm flipV="1">
            <a:off x="2698751" y="3624263"/>
            <a:ext cx="123825" cy="239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901D7AF-04E4-6F48-9D06-752B6BB317FB}"/>
              </a:ext>
            </a:extLst>
          </p:cNvPr>
          <p:cNvCxnSpPr/>
          <p:nvPr/>
        </p:nvCxnSpPr>
        <p:spPr bwMode="auto">
          <a:xfrm rot="16200000" flipH="1">
            <a:off x="2725738" y="3713163"/>
            <a:ext cx="369888" cy="10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FAAE4D4-D66F-FE4D-9B04-44CCFD153DA0}"/>
              </a:ext>
            </a:extLst>
          </p:cNvPr>
          <p:cNvCxnSpPr/>
          <p:nvPr/>
        </p:nvCxnSpPr>
        <p:spPr bwMode="auto">
          <a:xfrm>
            <a:off x="2892426" y="3581401"/>
            <a:ext cx="315913" cy="3476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965E80D-1460-D549-A9A1-91A0A03105D6}"/>
              </a:ext>
            </a:extLst>
          </p:cNvPr>
          <p:cNvCxnSpPr/>
          <p:nvPr/>
        </p:nvCxnSpPr>
        <p:spPr bwMode="auto">
          <a:xfrm flipV="1">
            <a:off x="2892425" y="3471863"/>
            <a:ext cx="211138"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A4BA2B5-7CA6-A049-833C-3C975FBF0448}"/>
              </a:ext>
            </a:extLst>
          </p:cNvPr>
          <p:cNvCxnSpPr/>
          <p:nvPr/>
        </p:nvCxnSpPr>
        <p:spPr bwMode="auto">
          <a:xfrm>
            <a:off x="2892426" y="3581400"/>
            <a:ext cx="492125"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EFB3233-0717-7B48-8F6E-5D9547A5B882}"/>
              </a:ext>
            </a:extLst>
          </p:cNvPr>
          <p:cNvCxnSpPr/>
          <p:nvPr/>
        </p:nvCxnSpPr>
        <p:spPr bwMode="auto">
          <a:xfrm>
            <a:off x="3489325" y="3624263"/>
            <a:ext cx="280988" cy="44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6706F54-7974-7F40-A481-593A64858019}"/>
              </a:ext>
            </a:extLst>
          </p:cNvPr>
          <p:cNvCxnSpPr/>
          <p:nvPr/>
        </p:nvCxnSpPr>
        <p:spPr bwMode="auto">
          <a:xfrm flipV="1">
            <a:off x="3314701" y="3863975"/>
            <a:ext cx="314325" cy="650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6431" name="Picture 67" descr="agent5.bmp">
            <a:extLst>
              <a:ext uri="{FF2B5EF4-FFF2-40B4-BE49-F238E27FC236}">
                <a16:creationId xmlns:a16="http://schemas.microsoft.com/office/drawing/2014/main" id="{85D310A2-2586-EF44-AFC7-5AB32F893D8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057400"/>
            <a:ext cx="2921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2" name="Picture 68" descr="agent6.bmp">
            <a:extLst>
              <a:ext uri="{FF2B5EF4-FFF2-40B4-BE49-F238E27FC236}">
                <a16:creationId xmlns:a16="http://schemas.microsoft.com/office/drawing/2014/main" id="{715ECF94-DE38-0B4E-9294-A7A1430562D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2057400"/>
            <a:ext cx="49688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3" name="Picture 4">
            <a:extLst>
              <a:ext uri="{FF2B5EF4-FFF2-40B4-BE49-F238E27FC236}">
                <a16:creationId xmlns:a16="http://schemas.microsoft.com/office/drawing/2014/main" id="{4A99ABA1-8889-FC40-8413-8B6B304D7C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4648200"/>
            <a:ext cx="213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34" name="Text Box 216">
            <a:extLst>
              <a:ext uri="{FF2B5EF4-FFF2-40B4-BE49-F238E27FC236}">
                <a16:creationId xmlns:a16="http://schemas.microsoft.com/office/drawing/2014/main" id="{6F516CA9-A9B8-A643-8CC5-0824476712AF}"/>
              </a:ext>
            </a:extLst>
          </p:cNvPr>
          <p:cNvSpPr txBox="1">
            <a:spLocks noChangeArrowheads="1"/>
          </p:cNvSpPr>
          <p:nvPr/>
        </p:nvSpPr>
        <p:spPr bwMode="auto">
          <a:xfrm>
            <a:off x="3505200" y="4267201"/>
            <a:ext cx="10668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100" b="1"/>
              <a:t>Emergent macro- patterns</a:t>
            </a:r>
          </a:p>
        </p:txBody>
      </p:sp>
      <p:pic>
        <p:nvPicPr>
          <p:cNvPr id="16435" name="Picture 47">
            <a:extLst>
              <a:ext uri="{FF2B5EF4-FFF2-40B4-BE49-F238E27FC236}">
                <a16:creationId xmlns:a16="http://schemas.microsoft.com/office/drawing/2014/main" id="{95F2B7D6-26D5-5142-B65F-6883110231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1" y="5334000"/>
            <a:ext cx="1419225"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36" name="AutoShape 209">
            <a:extLst>
              <a:ext uri="{FF2B5EF4-FFF2-40B4-BE49-F238E27FC236}">
                <a16:creationId xmlns:a16="http://schemas.microsoft.com/office/drawing/2014/main" id="{63A95575-96F6-8547-B66D-041C0599A92E}"/>
              </a:ext>
            </a:extLst>
          </p:cNvPr>
          <p:cNvSpPr>
            <a:spLocks noChangeArrowheads="1"/>
          </p:cNvSpPr>
          <p:nvPr/>
        </p:nvSpPr>
        <p:spPr bwMode="auto">
          <a:xfrm>
            <a:off x="2971800" y="5181600"/>
            <a:ext cx="236538" cy="374650"/>
          </a:xfrm>
          <a:prstGeom prst="downArrow">
            <a:avLst>
              <a:gd name="adj1" fmla="val 50000"/>
              <a:gd name="adj2" fmla="val 39597"/>
            </a:avLst>
          </a:prstGeom>
          <a:solidFill>
            <a:schemeClr va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6437" name="Text Box 214">
            <a:extLst>
              <a:ext uri="{FF2B5EF4-FFF2-40B4-BE49-F238E27FC236}">
                <a16:creationId xmlns:a16="http://schemas.microsoft.com/office/drawing/2014/main" id="{E76B1EFD-D872-F145-90B4-BD76D768578B}"/>
              </a:ext>
            </a:extLst>
          </p:cNvPr>
          <p:cNvSpPr txBox="1">
            <a:spLocks noChangeArrowheads="1"/>
          </p:cNvSpPr>
          <p:nvPr/>
        </p:nvSpPr>
        <p:spPr bwMode="auto">
          <a:xfrm>
            <a:off x="3505200" y="5486401"/>
            <a:ext cx="10668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100" b="1"/>
              <a:t>Improved system</a:t>
            </a:r>
          </a:p>
        </p:txBody>
      </p:sp>
      <p:pic>
        <p:nvPicPr>
          <p:cNvPr id="16438" name="Picture 50">
            <a:extLst>
              <a:ext uri="{FF2B5EF4-FFF2-40B4-BE49-F238E27FC236}">
                <a16:creationId xmlns:a16="http://schemas.microsoft.com/office/drawing/2014/main" id="{9A8F77FB-C30E-4647-A3A3-E24F58245BB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4648201"/>
            <a:ext cx="20574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39" name="Line 189">
            <a:extLst>
              <a:ext uri="{FF2B5EF4-FFF2-40B4-BE49-F238E27FC236}">
                <a16:creationId xmlns:a16="http://schemas.microsoft.com/office/drawing/2014/main" id="{CC931F68-8062-614A-9251-30022952D32A}"/>
              </a:ext>
            </a:extLst>
          </p:cNvPr>
          <p:cNvSpPr>
            <a:spLocks noChangeShapeType="1"/>
          </p:cNvSpPr>
          <p:nvPr/>
        </p:nvSpPr>
        <p:spPr bwMode="auto">
          <a:xfrm>
            <a:off x="5638800" y="4495800"/>
            <a:ext cx="2286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440" name="Line 190">
            <a:extLst>
              <a:ext uri="{FF2B5EF4-FFF2-40B4-BE49-F238E27FC236}">
                <a16:creationId xmlns:a16="http://schemas.microsoft.com/office/drawing/2014/main" id="{9A7D5E37-C8D4-5D40-88D9-7C5AF319BDAD}"/>
              </a:ext>
            </a:extLst>
          </p:cNvPr>
          <p:cNvSpPr>
            <a:spLocks noChangeShapeType="1"/>
          </p:cNvSpPr>
          <p:nvPr/>
        </p:nvSpPr>
        <p:spPr bwMode="auto">
          <a:xfrm flipH="1">
            <a:off x="6400800" y="4495800"/>
            <a:ext cx="3048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 name="TextBox 81">
            <a:extLst>
              <a:ext uri="{FF2B5EF4-FFF2-40B4-BE49-F238E27FC236}">
                <a16:creationId xmlns:a16="http://schemas.microsoft.com/office/drawing/2014/main" id="{84BBD1FF-AA1C-064A-AB6E-0BBAE4DA669F}"/>
              </a:ext>
            </a:extLst>
          </p:cNvPr>
          <p:cNvSpPr txBox="1"/>
          <p:nvPr/>
        </p:nvSpPr>
        <p:spPr bwMode="auto">
          <a:xfrm>
            <a:off x="1981200" y="381000"/>
            <a:ext cx="8229600" cy="369888"/>
          </a:xfrm>
          <a:prstGeom prst="rect">
            <a:avLst/>
          </a:prstGeom>
          <a:solidFill>
            <a:schemeClr val="bg1">
              <a:lumMod val="85000"/>
            </a:schemeClr>
          </a:solidFill>
        </p:spPr>
        <p:txBody>
          <a:bodyPr>
            <a:spAutoFit/>
          </a:bodyPr>
          <a:lstStyle/>
          <a:p>
            <a:pPr algn="ctr" eaLnBrk="1" hangingPunct="1">
              <a:defRPr/>
            </a:pPr>
            <a:r>
              <a:rPr lang="en-US" b="1" dirty="0">
                <a:latin typeface="Arial" charset="0"/>
              </a:rPr>
              <a:t>Intelligent Agents</a:t>
            </a:r>
          </a:p>
        </p:txBody>
      </p:sp>
      <p:pic>
        <p:nvPicPr>
          <p:cNvPr id="16442" name="Picture 71" descr="Produce3.bmp">
            <a:extLst>
              <a:ext uri="{FF2B5EF4-FFF2-40B4-BE49-F238E27FC236}">
                <a16:creationId xmlns:a16="http://schemas.microsoft.com/office/drawing/2014/main" id="{1FB40052-195A-C34E-9403-9769ECCF7C5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001000" y="5257800"/>
            <a:ext cx="11620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3" name="Picture 68">
            <a:extLst>
              <a:ext uri="{FF2B5EF4-FFF2-40B4-BE49-F238E27FC236}">
                <a16:creationId xmlns:a16="http://schemas.microsoft.com/office/drawing/2014/main" id="{DDC4A453-AA67-9946-9D4D-DBE80B4594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05900" y="942975"/>
            <a:ext cx="5270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4" name="Picture 2">
            <a:extLst>
              <a:ext uri="{FF2B5EF4-FFF2-40B4-BE49-F238E27FC236}">
                <a16:creationId xmlns:a16="http://schemas.microsoft.com/office/drawing/2014/main" id="{674D0D18-33D8-B64F-97A4-83CD389717D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01000" y="2284413"/>
            <a:ext cx="757238"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5" name="Picture 4">
            <a:extLst>
              <a:ext uri="{FF2B5EF4-FFF2-40B4-BE49-F238E27FC236}">
                <a16:creationId xmlns:a16="http://schemas.microsoft.com/office/drawing/2014/main" id="{CDDEC52C-5107-9848-9E17-8958851FF62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77201" y="3276601"/>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6" name="Picture 6">
            <a:extLst>
              <a:ext uri="{FF2B5EF4-FFF2-40B4-BE49-F238E27FC236}">
                <a16:creationId xmlns:a16="http://schemas.microsoft.com/office/drawing/2014/main" id="{DDEEA605-2E15-7146-897A-A101ECB91A4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39114" y="4397376"/>
            <a:ext cx="6953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7" name="Picture 8">
            <a:extLst>
              <a:ext uri="{FF2B5EF4-FFF2-40B4-BE49-F238E27FC236}">
                <a16:creationId xmlns:a16="http://schemas.microsoft.com/office/drawing/2014/main" id="{D655F451-4776-404A-9A7E-FDAF7359E90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54675" y="5718175"/>
            <a:ext cx="7302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8" name="Picture 77">
            <a:extLst>
              <a:ext uri="{FF2B5EF4-FFF2-40B4-BE49-F238E27FC236}">
                <a16:creationId xmlns:a16="http://schemas.microsoft.com/office/drawing/2014/main" id="{055DF9E1-A6A0-D142-A834-00DB22FDA77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12988" y="885826"/>
            <a:ext cx="595312"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04331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Chatbots marketing slide</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34</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dirty="0"/>
              <a:t>Kordon Consulting LLC</a:t>
            </a:r>
          </a:p>
        </p:txBody>
      </p:sp>
      <p:pic>
        <p:nvPicPr>
          <p:cNvPr id="3" name="Picture 2">
            <a:extLst>
              <a:ext uri="{FF2B5EF4-FFF2-40B4-BE49-F238E27FC236}">
                <a16:creationId xmlns:a16="http://schemas.microsoft.com/office/drawing/2014/main" id="{7E2D0C21-D3C0-A541-9C69-1B7084CF4A5D}"/>
              </a:ext>
            </a:extLst>
          </p:cNvPr>
          <p:cNvPicPr>
            <a:picLocks noChangeAspect="1"/>
          </p:cNvPicPr>
          <p:nvPr/>
        </p:nvPicPr>
        <p:blipFill>
          <a:blip r:embed="rId2"/>
          <a:stretch>
            <a:fillRect/>
          </a:stretch>
        </p:blipFill>
        <p:spPr>
          <a:xfrm>
            <a:off x="838200" y="838270"/>
            <a:ext cx="9883209" cy="5443486"/>
          </a:xfrm>
          <a:prstGeom prst="rect">
            <a:avLst/>
          </a:prstGeom>
        </p:spPr>
      </p:pic>
    </p:spTree>
    <p:extLst>
      <p:ext uri="{BB962C8B-B14F-4D97-AF65-F5344CB8AC3E}">
        <p14:creationId xmlns:p14="http://schemas.microsoft.com/office/powerpoint/2010/main" val="3476394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Intelligent agents elevator pitch</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35</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a:t>Kordon Consulting LLC</a:t>
            </a:r>
          </a:p>
        </p:txBody>
      </p:sp>
      <p:pic>
        <p:nvPicPr>
          <p:cNvPr id="5" name="Picture 4">
            <a:extLst>
              <a:ext uri="{FF2B5EF4-FFF2-40B4-BE49-F238E27FC236}">
                <a16:creationId xmlns:a16="http://schemas.microsoft.com/office/drawing/2014/main" id="{744025F5-8D16-8A4A-8D47-60920CC3A5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795" y="941137"/>
            <a:ext cx="9700409" cy="5237751"/>
          </a:xfrm>
          <a:prstGeom prst="rect">
            <a:avLst/>
          </a:prstGeom>
        </p:spPr>
      </p:pic>
    </p:spTree>
    <p:extLst>
      <p:ext uri="{BB962C8B-B14F-4D97-AF65-F5344CB8AC3E}">
        <p14:creationId xmlns:p14="http://schemas.microsoft.com/office/powerpoint/2010/main" val="16657842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1282C-5D2B-274A-B038-A8FA38958F4E}"/>
              </a:ext>
            </a:extLst>
          </p:cNvPr>
          <p:cNvSpPr>
            <a:spLocks noGrp="1"/>
          </p:cNvSpPr>
          <p:nvPr>
            <p:ph type="title"/>
          </p:nvPr>
        </p:nvSpPr>
        <p:spPr>
          <a:xfrm>
            <a:off x="317921" y="30251"/>
            <a:ext cx="10515600" cy="570057"/>
          </a:xfrm>
        </p:spPr>
        <p:txBody>
          <a:bodyPr>
            <a:normAutofit/>
          </a:bodyPr>
          <a:lstStyle/>
          <a:p>
            <a:r>
              <a:rPr lang="en-US" sz="2800" dirty="0"/>
              <a:t>Lecture 9 “Applied Intelligent Agents” Summary</a:t>
            </a:r>
          </a:p>
        </p:txBody>
      </p:sp>
      <p:sp>
        <p:nvSpPr>
          <p:cNvPr id="3" name="Content Placeholder 2">
            <a:extLst>
              <a:ext uri="{FF2B5EF4-FFF2-40B4-BE49-F238E27FC236}">
                <a16:creationId xmlns:a16="http://schemas.microsoft.com/office/drawing/2014/main" id="{B09D6F00-9AE7-3140-A438-4C979CDEA148}"/>
              </a:ext>
            </a:extLst>
          </p:cNvPr>
          <p:cNvSpPr>
            <a:spLocks noGrp="1"/>
          </p:cNvSpPr>
          <p:nvPr>
            <p:ph idx="1"/>
          </p:nvPr>
        </p:nvSpPr>
        <p:spPr>
          <a:xfrm>
            <a:off x="179802" y="221129"/>
            <a:ext cx="11151586" cy="4520332"/>
          </a:xfrm>
        </p:spPr>
        <p:txBody>
          <a:bodyPr>
            <a:noAutofit/>
          </a:bodyPr>
          <a:lstStyle/>
          <a:p>
            <a:pPr marL="0" indent="0" hangingPunct="0">
              <a:buNone/>
            </a:pPr>
            <a:endParaRPr lang="en-US" sz="2400" b="1" dirty="0"/>
          </a:p>
          <a:p>
            <a:pPr hangingPunct="0"/>
            <a:r>
              <a:rPr lang="en-US" sz="2400" b="1" dirty="0"/>
              <a:t>Intelligent agents is a technique for bottom-up modeling that represents the behavior of a complex system by the interactions of its simple components, defined as agents</a:t>
            </a:r>
            <a:r>
              <a:rPr lang="en-US" sz="2000" b="1" dirty="0"/>
              <a:t> </a:t>
            </a:r>
          </a:p>
          <a:p>
            <a:pPr hangingPunct="0"/>
            <a:r>
              <a:rPr lang="en-US" sz="2400" b="1" dirty="0"/>
              <a:t>An intelligent agent receives inputs from its environment and, through a set of actions, reacts to modify it in its favo</a:t>
            </a:r>
            <a:r>
              <a:rPr lang="en-US" sz="2400" b="1" i="1" dirty="0"/>
              <a:t>r</a:t>
            </a:r>
            <a:r>
              <a:rPr lang="en-US" sz="2400" b="1" dirty="0"/>
              <a:t> </a:t>
            </a:r>
          </a:p>
          <a:p>
            <a:pPr hangingPunct="0"/>
            <a:r>
              <a:rPr lang="en-US" sz="2400" b="1" dirty="0"/>
              <a:t>Agent-based systems generate emerging </a:t>
            </a:r>
            <a:r>
              <a:rPr lang="en-US" sz="2400" b="1" dirty="0" err="1"/>
              <a:t>macropatterns</a:t>
            </a:r>
            <a:r>
              <a:rPr lang="en-US" sz="2400" b="1" dirty="0"/>
              <a:t> from rules at the microlevel of interacting social agents</a:t>
            </a:r>
            <a:r>
              <a:rPr lang="en-US" sz="2000" b="1" dirty="0"/>
              <a:t> </a:t>
            </a:r>
          </a:p>
          <a:p>
            <a:pPr hangingPunct="0"/>
            <a:r>
              <a:rPr lang="en-US" sz="2400" b="1" dirty="0"/>
              <a:t>A special type of intelligent agents, chatbots, have been successfully applied in customer-machine conversations</a:t>
            </a:r>
            <a:r>
              <a:rPr lang="en-US" sz="2000" b="1" dirty="0"/>
              <a:t> </a:t>
            </a:r>
          </a:p>
          <a:p>
            <a:r>
              <a:rPr lang="en-US" sz="2400" b="1" dirty="0"/>
              <a:t>The broad application areas of intelligent agents are sales, personal marketing, digital assistants, supply chain and national security</a:t>
            </a:r>
          </a:p>
          <a:p>
            <a:r>
              <a:rPr lang="en-US" sz="2400" b="1" dirty="0"/>
              <a:t>Intelligent agents are easy to market.</a:t>
            </a:r>
          </a:p>
          <a:p>
            <a:endParaRPr lang="en-US" sz="2400" b="1" dirty="0"/>
          </a:p>
          <a:p>
            <a:endParaRPr lang="en-US" sz="2400" b="1" dirty="0"/>
          </a:p>
          <a:p>
            <a:endParaRPr lang="en-US" sz="2400" b="1" dirty="0"/>
          </a:p>
          <a:p>
            <a:endParaRPr lang="en-US" sz="2400" b="1" dirty="0"/>
          </a:p>
        </p:txBody>
      </p:sp>
      <p:sp>
        <p:nvSpPr>
          <p:cNvPr id="5" name="Text Box 6">
            <a:extLst>
              <a:ext uri="{FF2B5EF4-FFF2-40B4-BE49-F238E27FC236}">
                <a16:creationId xmlns:a16="http://schemas.microsoft.com/office/drawing/2014/main" id="{DD6F1C41-E9FB-0E40-9F7E-72FED119AD16}"/>
              </a:ext>
            </a:extLst>
          </p:cNvPr>
          <p:cNvSpPr txBox="1">
            <a:spLocks noChangeArrowheads="1"/>
          </p:cNvSpPr>
          <p:nvPr/>
        </p:nvSpPr>
        <p:spPr bwMode="auto">
          <a:xfrm>
            <a:off x="0" y="5338587"/>
            <a:ext cx="12192000" cy="1569656"/>
          </a:xfrm>
          <a:prstGeom prst="rect">
            <a:avLst/>
          </a:prstGeom>
          <a:solidFill>
            <a:srgbClr val="FFFF00"/>
          </a:solidFill>
          <a:ln>
            <a:noFill/>
          </a:ln>
          <a:effectLst/>
        </p:spPr>
        <p:txBody>
          <a:bodyPr wrap="square" lIns="91435" tIns="45718" rIns="91435" bIns="45718">
            <a:spAutoFit/>
          </a:bodyPr>
          <a:lstStyle/>
          <a:p>
            <a:pPr algn="ctr">
              <a:buFontTx/>
              <a:buNone/>
            </a:pPr>
            <a:r>
              <a:rPr lang="en-US" sz="2400" b="1" dirty="0">
                <a:solidFill>
                  <a:srgbClr val="FF0000"/>
                </a:solidFill>
                <a:latin typeface="Times New Roman" charset="0"/>
              </a:rPr>
              <a:t>The Bottom Line</a:t>
            </a:r>
          </a:p>
          <a:p>
            <a:pPr algn="ctr" hangingPunct="0"/>
            <a:r>
              <a:rPr lang="en-US" sz="2400" b="1" dirty="0">
                <a:solidFill>
                  <a:srgbClr val="FF0000"/>
                </a:solidFill>
                <a:latin typeface="Times" pitchFamily="2" charset="0"/>
              </a:rPr>
              <a:t>Applied </a:t>
            </a:r>
            <a:r>
              <a:rPr lang="en-US" sz="2400" b="1" dirty="0">
                <a:solidFill>
                  <a:srgbClr val="FF0000"/>
                </a:solidFill>
              </a:rPr>
              <a:t>intelligent agents transfer emerging </a:t>
            </a:r>
            <a:r>
              <a:rPr lang="en-US" sz="2400" b="1" dirty="0" err="1">
                <a:solidFill>
                  <a:srgbClr val="FF0000"/>
                </a:solidFill>
              </a:rPr>
              <a:t>macropatterns</a:t>
            </a:r>
            <a:r>
              <a:rPr lang="en-US" sz="2400" b="1" dirty="0">
                <a:solidFill>
                  <a:srgbClr val="FF0000"/>
                </a:solidFill>
              </a:rPr>
              <a:t> from </a:t>
            </a:r>
            <a:r>
              <a:rPr lang="en-US" sz="2400" b="1" dirty="0" err="1">
                <a:solidFill>
                  <a:srgbClr val="FF0000"/>
                </a:solidFill>
              </a:rPr>
              <a:t>microbehavior</a:t>
            </a:r>
            <a:r>
              <a:rPr lang="en-US" sz="2400" b="1" dirty="0">
                <a:solidFill>
                  <a:srgbClr val="FF0000"/>
                </a:solidFill>
              </a:rPr>
              <a:t> of interacting artificial agents into value. </a:t>
            </a:r>
            <a:endParaRPr lang="en-US" sz="2400" dirty="0">
              <a:solidFill>
                <a:srgbClr val="FF0000"/>
              </a:solidFill>
            </a:endParaRPr>
          </a:p>
          <a:p>
            <a:pPr algn="ctr" hangingPunct="0"/>
            <a:r>
              <a:rPr lang="en-US" sz="2400" b="1" dirty="0">
                <a:solidFill>
                  <a:srgbClr val="FF0000"/>
                </a:solidFill>
                <a:latin typeface="Times" pitchFamily="2" charset="0"/>
              </a:rPr>
              <a:t>.</a:t>
            </a:r>
          </a:p>
        </p:txBody>
      </p:sp>
      <p:sp>
        <p:nvSpPr>
          <p:cNvPr id="7" name="Slide Number Placeholder 6">
            <a:extLst>
              <a:ext uri="{FF2B5EF4-FFF2-40B4-BE49-F238E27FC236}">
                <a16:creationId xmlns:a16="http://schemas.microsoft.com/office/drawing/2014/main" id="{9D08DBB4-53F0-544B-AB52-F2950E048052}"/>
              </a:ext>
            </a:extLst>
          </p:cNvPr>
          <p:cNvSpPr>
            <a:spLocks noGrp="1"/>
          </p:cNvSpPr>
          <p:nvPr>
            <p:ph type="sldNum" sz="quarter" idx="12"/>
          </p:nvPr>
        </p:nvSpPr>
        <p:spPr/>
        <p:txBody>
          <a:bodyPr/>
          <a:lstStyle/>
          <a:p>
            <a:fld id="{760C78C2-CDE4-4FEF-94FB-F11C578D031C}" type="slidenum">
              <a:rPr lang="en-US" smtClean="0"/>
              <a:t>36</a:t>
            </a:fld>
            <a:endParaRPr lang="en-US" dirty="0"/>
          </a:p>
        </p:txBody>
      </p:sp>
      <p:sp>
        <p:nvSpPr>
          <p:cNvPr id="8" name="Footer Placeholder 7">
            <a:extLst>
              <a:ext uri="{FF2B5EF4-FFF2-40B4-BE49-F238E27FC236}">
                <a16:creationId xmlns:a16="http://schemas.microsoft.com/office/drawing/2014/main" id="{BA2D5C19-5231-D247-BDB4-CC36CF70463C}"/>
              </a:ext>
            </a:extLst>
          </p:cNvPr>
          <p:cNvSpPr>
            <a:spLocks noGrp="1"/>
          </p:cNvSpPr>
          <p:nvPr>
            <p:ph type="ftr" sz="quarter" idx="11"/>
          </p:nvPr>
        </p:nvSpPr>
        <p:spPr/>
        <p:txBody>
          <a:bodyPr/>
          <a:lstStyle/>
          <a:p>
            <a:r>
              <a:rPr lang="en-US" dirty="0"/>
              <a:t>Kordon Consulting LLC</a:t>
            </a:r>
          </a:p>
        </p:txBody>
      </p:sp>
    </p:spTree>
    <p:extLst>
      <p:ext uri="{BB962C8B-B14F-4D97-AF65-F5344CB8AC3E}">
        <p14:creationId xmlns:p14="http://schemas.microsoft.com/office/powerpoint/2010/main" val="31369625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938" y="1320919"/>
            <a:ext cx="10515600" cy="2575220"/>
          </a:xfrm>
        </p:spPr>
        <p:txBody>
          <a:bodyPr>
            <a:normAutofit fontScale="90000"/>
          </a:bodyPr>
          <a:lstStyle/>
          <a:p>
            <a:r>
              <a:rPr lang="en-US" sz="2800" dirty="0"/>
              <a:t>Details on this topic are given in the following chapters of “Applying Data Science” book:</a:t>
            </a:r>
            <a:br>
              <a:rPr lang="en-US" sz="2700" dirty="0"/>
            </a:br>
            <a:r>
              <a:rPr lang="en-US" sz="2700" dirty="0"/>
              <a:t>Chapter 3, pp.114-119</a:t>
            </a:r>
            <a:br>
              <a:rPr lang="en-US" sz="2700" dirty="0"/>
            </a:br>
            <a:r>
              <a:rPr lang="en-US" sz="2700" dirty="0"/>
              <a:t>Chapter 4, pp.143-145, 154-156</a:t>
            </a:r>
            <a:br>
              <a:rPr lang="en-US" sz="2700" dirty="0"/>
            </a:br>
            <a:r>
              <a:rPr lang="en-US" sz="2700" dirty="0"/>
              <a:t>Chapter 5, pp.181-183</a:t>
            </a:r>
            <a:br>
              <a:rPr lang="en-US" dirty="0"/>
            </a:br>
            <a:br>
              <a:rPr lang="en-US" dirty="0"/>
            </a:br>
            <a:endParaRPr lang="en-US" sz="2800" dirty="0"/>
          </a:p>
        </p:txBody>
      </p:sp>
      <p:sp>
        <p:nvSpPr>
          <p:cNvPr id="5" name="Slide Number Placeholder 4">
            <a:extLst>
              <a:ext uri="{FF2B5EF4-FFF2-40B4-BE49-F238E27FC236}">
                <a16:creationId xmlns:a16="http://schemas.microsoft.com/office/drawing/2014/main" id="{6B564B5B-5031-3049-9D31-80098B3F0DCC}"/>
              </a:ext>
            </a:extLst>
          </p:cNvPr>
          <p:cNvSpPr>
            <a:spLocks noGrp="1"/>
          </p:cNvSpPr>
          <p:nvPr>
            <p:ph type="sldNum" sz="quarter" idx="12"/>
          </p:nvPr>
        </p:nvSpPr>
        <p:spPr/>
        <p:txBody>
          <a:bodyPr/>
          <a:lstStyle/>
          <a:p>
            <a:fld id="{760C78C2-CDE4-4FEF-94FB-F11C578D031C}" type="slidenum">
              <a:rPr lang="en-US" smtClean="0"/>
              <a:t>37</a:t>
            </a:fld>
            <a:endParaRPr lang="en-US"/>
          </a:p>
        </p:txBody>
      </p:sp>
      <p:sp>
        <p:nvSpPr>
          <p:cNvPr id="8" name="Footer Placeholder 7">
            <a:extLst>
              <a:ext uri="{FF2B5EF4-FFF2-40B4-BE49-F238E27FC236}">
                <a16:creationId xmlns:a16="http://schemas.microsoft.com/office/drawing/2014/main" id="{4F51F9E8-3C33-9141-90CD-B198A380ADDA}"/>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2788210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BA9861-7D51-7145-8D03-5246309C40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603" y="730350"/>
            <a:ext cx="8570010" cy="5808562"/>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9 agenda</a:t>
            </a:r>
          </a:p>
        </p:txBody>
      </p:sp>
      <p:pic>
        <p:nvPicPr>
          <p:cNvPr id="7" name="Picture 6"/>
          <p:cNvPicPr>
            <a:picLocks noChangeAspect="1"/>
          </p:cNvPicPr>
          <p:nvPr/>
        </p:nvPicPr>
        <p:blipFill>
          <a:blip r:embed="rId3"/>
          <a:stretch>
            <a:fillRect/>
          </a:stretch>
        </p:blipFill>
        <p:spPr>
          <a:xfrm>
            <a:off x="6698122" y="1512238"/>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4</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3931654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Certainty-agreement diagram</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5</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a:t>Kordon Consulting LLC</a:t>
            </a:r>
          </a:p>
        </p:txBody>
      </p:sp>
      <p:pic>
        <p:nvPicPr>
          <p:cNvPr id="9" name="Picture 8">
            <a:extLst>
              <a:ext uri="{FF2B5EF4-FFF2-40B4-BE49-F238E27FC236}">
                <a16:creationId xmlns:a16="http://schemas.microsoft.com/office/drawing/2014/main" id="{440D3610-44C2-264B-AD7E-E251CBDF89D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252681" y="1164569"/>
            <a:ext cx="6421568" cy="4790888"/>
          </a:xfrm>
          <a:prstGeom prst="rect">
            <a:avLst/>
          </a:prstGeom>
          <a:noFill/>
          <a:ln>
            <a:noFill/>
          </a:ln>
        </p:spPr>
      </p:pic>
      <p:sp>
        <p:nvSpPr>
          <p:cNvPr id="10" name="Text Box 10">
            <a:extLst>
              <a:ext uri="{FF2B5EF4-FFF2-40B4-BE49-F238E27FC236}">
                <a16:creationId xmlns:a16="http://schemas.microsoft.com/office/drawing/2014/main" id="{D578D281-7D94-E949-B120-07905CDC6EB8}"/>
              </a:ext>
            </a:extLst>
          </p:cNvPr>
          <p:cNvSpPr txBox="1">
            <a:spLocks noChangeArrowheads="1"/>
          </p:cNvSpPr>
          <p:nvPr/>
        </p:nvSpPr>
        <p:spPr bwMode="auto">
          <a:xfrm>
            <a:off x="8674249" y="1709917"/>
            <a:ext cx="1761508" cy="307777"/>
          </a:xfrm>
          <a:prstGeom prst="rect">
            <a:avLst/>
          </a:prstGeom>
          <a:solidFill>
            <a:schemeClr val="accent2">
              <a:lumMod val="20000"/>
              <a:lumOff val="80000"/>
            </a:schemeClr>
          </a:solidFill>
          <a:ln>
            <a:noFill/>
          </a:ln>
          <a:effectLst/>
        </p:spPr>
        <p:txBody>
          <a:bodyPr wrap="none">
            <a:spAutoFit/>
          </a:bodyPr>
          <a:lstStyle/>
          <a:p>
            <a:pPr algn="l" eaLnBrk="1" hangingPunct="1"/>
            <a:r>
              <a:rPr lang="en-US" altLang="en-US" sz="1400" b="1" dirty="0">
                <a:latin typeface="Arial" panose="020B0604020202020204" pitchFamily="34" charset="0"/>
              </a:rPr>
              <a:t>Technical systems</a:t>
            </a:r>
          </a:p>
        </p:txBody>
      </p:sp>
      <p:sp>
        <p:nvSpPr>
          <p:cNvPr id="11" name="Text Box 10">
            <a:extLst>
              <a:ext uri="{FF2B5EF4-FFF2-40B4-BE49-F238E27FC236}">
                <a16:creationId xmlns:a16="http://schemas.microsoft.com/office/drawing/2014/main" id="{469A64BF-7845-9647-B12A-46ACEB383E96}"/>
              </a:ext>
            </a:extLst>
          </p:cNvPr>
          <p:cNvSpPr txBox="1">
            <a:spLocks noChangeArrowheads="1"/>
          </p:cNvSpPr>
          <p:nvPr/>
        </p:nvSpPr>
        <p:spPr bwMode="auto">
          <a:xfrm>
            <a:off x="1156447" y="5089611"/>
            <a:ext cx="1478290" cy="307777"/>
          </a:xfrm>
          <a:prstGeom prst="rect">
            <a:avLst/>
          </a:prstGeom>
          <a:solidFill>
            <a:schemeClr val="accent1">
              <a:lumMod val="20000"/>
              <a:lumOff val="80000"/>
            </a:schemeClr>
          </a:solidFill>
          <a:ln>
            <a:noFill/>
          </a:ln>
          <a:effectLst/>
        </p:spPr>
        <p:txBody>
          <a:bodyPr wrap="none">
            <a:spAutoFit/>
          </a:bodyPr>
          <a:lstStyle/>
          <a:p>
            <a:pPr algn="l" eaLnBrk="1" hangingPunct="1"/>
            <a:r>
              <a:rPr lang="en-US" altLang="en-US" sz="1400" b="1" dirty="0">
                <a:latin typeface="Arial" panose="020B0604020202020204" pitchFamily="34" charset="0"/>
              </a:rPr>
              <a:t>Social systems</a:t>
            </a:r>
          </a:p>
        </p:txBody>
      </p:sp>
      <p:sp>
        <p:nvSpPr>
          <p:cNvPr id="12" name="Rectangle 11">
            <a:extLst>
              <a:ext uri="{FF2B5EF4-FFF2-40B4-BE49-F238E27FC236}">
                <a16:creationId xmlns:a16="http://schemas.microsoft.com/office/drawing/2014/main" id="{9BF7D872-DEEA-3549-871F-471609463030}"/>
              </a:ext>
            </a:extLst>
          </p:cNvPr>
          <p:cNvSpPr/>
          <p:nvPr/>
        </p:nvSpPr>
        <p:spPr>
          <a:xfrm>
            <a:off x="328007" y="6330945"/>
            <a:ext cx="3660169" cy="307777"/>
          </a:xfrm>
          <a:prstGeom prst="rect">
            <a:avLst/>
          </a:prstGeom>
        </p:spPr>
        <p:txBody>
          <a:bodyPr wrap="none">
            <a:spAutoFit/>
          </a:bodyPr>
          <a:lstStyle/>
          <a:p>
            <a:r>
              <a:rPr lang="en-US" sz="1400" b="1" dirty="0"/>
              <a:t>A. Kordon, </a:t>
            </a:r>
            <a:r>
              <a:rPr lang="en-US" sz="1400" dirty="0"/>
              <a:t>Applying Computational Intelligence</a:t>
            </a:r>
          </a:p>
        </p:txBody>
      </p:sp>
      <p:sp>
        <p:nvSpPr>
          <p:cNvPr id="13" name="Text Box 10">
            <a:extLst>
              <a:ext uri="{FF2B5EF4-FFF2-40B4-BE49-F238E27FC236}">
                <a16:creationId xmlns:a16="http://schemas.microsoft.com/office/drawing/2014/main" id="{7EDF8F70-18CE-D54A-9A4B-204129C21275}"/>
              </a:ext>
            </a:extLst>
          </p:cNvPr>
          <p:cNvSpPr txBox="1">
            <a:spLocks noChangeArrowheads="1"/>
          </p:cNvSpPr>
          <p:nvPr/>
        </p:nvSpPr>
        <p:spPr bwMode="auto">
          <a:xfrm>
            <a:off x="8694911" y="4547866"/>
            <a:ext cx="2319866" cy="738664"/>
          </a:xfrm>
          <a:prstGeom prst="rect">
            <a:avLst/>
          </a:prstGeom>
          <a:solidFill>
            <a:schemeClr val="accent4">
              <a:lumMod val="20000"/>
              <a:lumOff val="80000"/>
            </a:schemeClr>
          </a:solidFill>
          <a:ln>
            <a:noFill/>
          </a:ln>
          <a:effectLst/>
        </p:spPr>
        <p:txBody>
          <a:bodyPr wrap="none">
            <a:spAutoFit/>
          </a:bodyPr>
          <a:lstStyle/>
          <a:p>
            <a:pPr algn="l" eaLnBrk="1" hangingPunct="1"/>
            <a:r>
              <a:rPr lang="en-US" altLang="en-US" sz="1400" b="1" dirty="0">
                <a:latin typeface="Arial" panose="020B0604020202020204" pitchFamily="34" charset="0"/>
              </a:rPr>
              <a:t>Gaining intelligence on </a:t>
            </a:r>
            <a:br>
              <a:rPr lang="en-US" altLang="en-US" sz="1400" b="1" dirty="0">
                <a:latin typeface="Arial" panose="020B0604020202020204" pitchFamily="34" charset="0"/>
              </a:rPr>
            </a:br>
            <a:r>
              <a:rPr lang="en-US" altLang="en-US" sz="1400" b="1" dirty="0">
                <a:latin typeface="Arial" panose="020B0604020202020204" pitchFamily="34" charset="0"/>
              </a:rPr>
              <a:t>social components is</a:t>
            </a:r>
          </a:p>
          <a:p>
            <a:pPr algn="l" eaLnBrk="1" hangingPunct="1"/>
            <a:r>
              <a:rPr lang="en-US" altLang="en-US" sz="1400" b="1" dirty="0">
                <a:latin typeface="Arial" panose="020B0604020202020204" pitchFamily="34" charset="0"/>
              </a:rPr>
              <a:t>a growing business need</a:t>
            </a:r>
          </a:p>
        </p:txBody>
      </p:sp>
    </p:spTree>
    <p:extLst>
      <p:ext uri="{BB962C8B-B14F-4D97-AF65-F5344CB8AC3E}">
        <p14:creationId xmlns:p14="http://schemas.microsoft.com/office/powerpoint/2010/main" val="2570734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624" y="201187"/>
            <a:ext cx="10515600" cy="398550"/>
          </a:xfrm>
        </p:spPr>
        <p:txBody>
          <a:bodyPr>
            <a:normAutofit fontScale="90000"/>
          </a:bodyPr>
          <a:lstStyle/>
          <a:p>
            <a:r>
              <a:rPr lang="en-US" sz="2800" dirty="0"/>
              <a:t>Complex systems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6</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a:t>Kordon Consulting LLC</a:t>
            </a:r>
          </a:p>
        </p:txBody>
      </p:sp>
      <p:sp>
        <p:nvSpPr>
          <p:cNvPr id="11" name="Text Box 10">
            <a:extLst>
              <a:ext uri="{FF2B5EF4-FFF2-40B4-BE49-F238E27FC236}">
                <a16:creationId xmlns:a16="http://schemas.microsoft.com/office/drawing/2014/main" id="{469A64BF-7845-9647-B12A-46ACEB383E96}"/>
              </a:ext>
            </a:extLst>
          </p:cNvPr>
          <p:cNvSpPr txBox="1">
            <a:spLocks noChangeArrowheads="1"/>
          </p:cNvSpPr>
          <p:nvPr/>
        </p:nvSpPr>
        <p:spPr bwMode="auto">
          <a:xfrm>
            <a:off x="730624" y="5680889"/>
            <a:ext cx="10063589" cy="369332"/>
          </a:xfrm>
          <a:prstGeom prst="rect">
            <a:avLst/>
          </a:prstGeom>
          <a:solidFill>
            <a:srgbClr val="FFFF00"/>
          </a:solidFill>
          <a:ln>
            <a:noFill/>
          </a:ln>
          <a:effectLst/>
        </p:spPr>
        <p:txBody>
          <a:bodyPr wrap="none">
            <a:spAutoFit/>
          </a:bodyPr>
          <a:lstStyle/>
          <a:p>
            <a:r>
              <a:rPr lang="en-US" b="1" dirty="0"/>
              <a:t>Emergence is the arising of new, unexpected structures, patterns, or processes in a self-organized mode</a:t>
            </a:r>
            <a:r>
              <a:rPr lang="en-US" sz="1400" b="1" dirty="0"/>
              <a:t> </a:t>
            </a:r>
            <a:endParaRPr lang="en-US" altLang="en-US" sz="1400" b="1" dirty="0">
              <a:latin typeface="Arial" panose="020B0604020202020204" pitchFamily="34" charset="0"/>
            </a:endParaRPr>
          </a:p>
        </p:txBody>
      </p:sp>
      <p:sp>
        <p:nvSpPr>
          <p:cNvPr id="12" name="Rectangle 11">
            <a:extLst>
              <a:ext uri="{FF2B5EF4-FFF2-40B4-BE49-F238E27FC236}">
                <a16:creationId xmlns:a16="http://schemas.microsoft.com/office/drawing/2014/main" id="{9BF7D872-DEEA-3549-871F-471609463030}"/>
              </a:ext>
            </a:extLst>
          </p:cNvPr>
          <p:cNvSpPr/>
          <p:nvPr/>
        </p:nvSpPr>
        <p:spPr>
          <a:xfrm>
            <a:off x="328007" y="6330945"/>
            <a:ext cx="3660169" cy="307777"/>
          </a:xfrm>
          <a:prstGeom prst="rect">
            <a:avLst/>
          </a:prstGeom>
        </p:spPr>
        <p:txBody>
          <a:bodyPr wrap="none">
            <a:spAutoFit/>
          </a:bodyPr>
          <a:lstStyle/>
          <a:p>
            <a:r>
              <a:rPr lang="en-US" sz="1400" b="1" dirty="0"/>
              <a:t>A. Kordon, </a:t>
            </a:r>
            <a:r>
              <a:rPr lang="en-US" sz="1400" dirty="0"/>
              <a:t>Applying Computational Intelligence</a:t>
            </a:r>
          </a:p>
        </p:txBody>
      </p:sp>
      <p:pic>
        <p:nvPicPr>
          <p:cNvPr id="13" name="Picture 12">
            <a:extLst>
              <a:ext uri="{FF2B5EF4-FFF2-40B4-BE49-F238E27FC236}">
                <a16:creationId xmlns:a16="http://schemas.microsoft.com/office/drawing/2014/main" id="{DC331C67-8BA9-1848-8F21-1C8D8AA3413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053945" y="1641625"/>
            <a:ext cx="6003533" cy="3886200"/>
          </a:xfrm>
          <a:prstGeom prst="rect">
            <a:avLst/>
          </a:prstGeom>
          <a:noFill/>
          <a:ln>
            <a:noFill/>
          </a:ln>
        </p:spPr>
      </p:pic>
      <p:sp>
        <p:nvSpPr>
          <p:cNvPr id="15" name="Rectangle 14">
            <a:extLst>
              <a:ext uri="{FF2B5EF4-FFF2-40B4-BE49-F238E27FC236}">
                <a16:creationId xmlns:a16="http://schemas.microsoft.com/office/drawing/2014/main" id="{9DB9432C-63FF-F145-B349-17E2071DE726}"/>
              </a:ext>
            </a:extLst>
          </p:cNvPr>
          <p:cNvSpPr/>
          <p:nvPr/>
        </p:nvSpPr>
        <p:spPr>
          <a:xfrm>
            <a:off x="730624" y="599737"/>
            <a:ext cx="10117257" cy="923330"/>
          </a:xfrm>
          <a:prstGeom prst="rect">
            <a:avLst/>
          </a:prstGeom>
        </p:spPr>
        <p:txBody>
          <a:bodyPr wrap="none">
            <a:spAutoFit/>
          </a:bodyPr>
          <a:lstStyle/>
          <a:p>
            <a:r>
              <a:rPr lang="en-US" dirty="0"/>
              <a:t>A </a:t>
            </a:r>
            <a:r>
              <a:rPr lang="en-US" b="1" dirty="0"/>
              <a:t>complex system</a:t>
            </a:r>
            <a:r>
              <a:rPr lang="en-US" dirty="0"/>
              <a:t> is a system composed of many components which may interact with each other.</a:t>
            </a:r>
          </a:p>
          <a:p>
            <a:r>
              <a:rPr lang="en-US" dirty="0"/>
              <a:t>Systems that are ”complex" have distinct properties, such as nonlinearity, emergence, spontaneous order, </a:t>
            </a:r>
          </a:p>
          <a:p>
            <a:r>
              <a:rPr lang="en-US" dirty="0"/>
              <a:t>adaptation, and feedback loops, among others. (</a:t>
            </a:r>
            <a:r>
              <a:rPr lang="en-US" b="1" dirty="0"/>
              <a:t>from Wikipedia</a:t>
            </a:r>
            <a:r>
              <a:rPr lang="en-US" dirty="0"/>
              <a:t>)</a:t>
            </a:r>
            <a:endParaRPr lang="en-US" sz="1400" dirty="0"/>
          </a:p>
        </p:txBody>
      </p:sp>
      <p:sp>
        <p:nvSpPr>
          <p:cNvPr id="16" name="Text Box 10">
            <a:extLst>
              <a:ext uri="{FF2B5EF4-FFF2-40B4-BE49-F238E27FC236}">
                <a16:creationId xmlns:a16="http://schemas.microsoft.com/office/drawing/2014/main" id="{1117530E-2012-8B46-8994-5C40196586E4}"/>
              </a:ext>
            </a:extLst>
          </p:cNvPr>
          <p:cNvSpPr txBox="1">
            <a:spLocks noChangeArrowheads="1"/>
          </p:cNvSpPr>
          <p:nvPr/>
        </p:nvSpPr>
        <p:spPr bwMode="auto">
          <a:xfrm>
            <a:off x="8153400" y="3567583"/>
            <a:ext cx="3762568" cy="369332"/>
          </a:xfrm>
          <a:prstGeom prst="rect">
            <a:avLst/>
          </a:prstGeom>
          <a:solidFill>
            <a:schemeClr val="accent6">
              <a:lumMod val="20000"/>
              <a:lumOff val="80000"/>
            </a:schemeClr>
          </a:solidFill>
          <a:ln>
            <a:noFill/>
          </a:ln>
          <a:effectLst/>
        </p:spPr>
        <p:txBody>
          <a:bodyPr wrap="none">
            <a:spAutoFit/>
          </a:bodyPr>
          <a:lstStyle/>
          <a:p>
            <a:pPr algn="l" eaLnBrk="1" hangingPunct="1"/>
            <a:r>
              <a:rPr lang="en-US" altLang="en-US" b="1" dirty="0">
                <a:latin typeface="Arial" panose="020B0604020202020204" pitchFamily="34" charset="0"/>
              </a:rPr>
              <a:t>Classical modeling doesn’t work</a:t>
            </a:r>
          </a:p>
        </p:txBody>
      </p:sp>
    </p:spTree>
    <p:extLst>
      <p:ext uri="{BB962C8B-B14F-4D97-AF65-F5344CB8AC3E}">
        <p14:creationId xmlns:p14="http://schemas.microsoft.com/office/powerpoint/2010/main" val="2008983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A generic structure of intelligent agents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7</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a:t>Kordon Consulting LLC</a:t>
            </a:r>
          </a:p>
        </p:txBody>
      </p:sp>
      <p:pic>
        <p:nvPicPr>
          <p:cNvPr id="7" name="Picture 6">
            <a:extLst>
              <a:ext uri="{FF2B5EF4-FFF2-40B4-BE49-F238E27FC236}">
                <a16:creationId xmlns:a16="http://schemas.microsoft.com/office/drawing/2014/main" id="{81EF4D98-5F3E-1546-B045-60A487BCD1CF}"/>
              </a:ext>
            </a:extLst>
          </p:cNvPr>
          <p:cNvPicPr/>
          <p:nvPr/>
        </p:nvPicPr>
        <p:blipFill>
          <a:blip r:embed="rId2"/>
          <a:stretch>
            <a:fillRect/>
          </a:stretch>
        </p:blipFill>
        <p:spPr>
          <a:xfrm>
            <a:off x="1299210" y="1291179"/>
            <a:ext cx="3832187" cy="4216736"/>
          </a:xfrm>
          <a:prstGeom prst="rect">
            <a:avLst/>
          </a:prstGeom>
        </p:spPr>
      </p:pic>
      <p:pic>
        <p:nvPicPr>
          <p:cNvPr id="4" name="Picture 3">
            <a:extLst>
              <a:ext uri="{FF2B5EF4-FFF2-40B4-BE49-F238E27FC236}">
                <a16:creationId xmlns:a16="http://schemas.microsoft.com/office/drawing/2014/main" id="{0B251D0A-6023-7042-BFAA-AFDBB6BF5C72}"/>
              </a:ext>
            </a:extLst>
          </p:cNvPr>
          <p:cNvPicPr>
            <a:picLocks noChangeAspect="1"/>
          </p:cNvPicPr>
          <p:nvPr/>
        </p:nvPicPr>
        <p:blipFill>
          <a:blip r:embed="rId3"/>
          <a:stretch>
            <a:fillRect/>
          </a:stretch>
        </p:blipFill>
        <p:spPr>
          <a:xfrm>
            <a:off x="6781800" y="3447127"/>
            <a:ext cx="3200400" cy="1016000"/>
          </a:xfrm>
          <a:prstGeom prst="rect">
            <a:avLst/>
          </a:prstGeom>
        </p:spPr>
      </p:pic>
      <p:sp>
        <p:nvSpPr>
          <p:cNvPr id="9" name="Text Box 10">
            <a:extLst>
              <a:ext uri="{FF2B5EF4-FFF2-40B4-BE49-F238E27FC236}">
                <a16:creationId xmlns:a16="http://schemas.microsoft.com/office/drawing/2014/main" id="{9B8EF6D7-79A4-3143-90FC-DE6E73084B60}"/>
              </a:ext>
            </a:extLst>
          </p:cNvPr>
          <p:cNvSpPr txBox="1">
            <a:spLocks noChangeArrowheads="1"/>
          </p:cNvSpPr>
          <p:nvPr/>
        </p:nvSpPr>
        <p:spPr bwMode="auto">
          <a:xfrm>
            <a:off x="6096000" y="2869021"/>
            <a:ext cx="4664337" cy="307777"/>
          </a:xfrm>
          <a:prstGeom prst="rect">
            <a:avLst/>
          </a:prstGeom>
          <a:solidFill>
            <a:schemeClr val="accent2">
              <a:lumMod val="20000"/>
              <a:lumOff val="80000"/>
            </a:schemeClr>
          </a:solidFill>
          <a:ln>
            <a:noFill/>
          </a:ln>
          <a:effectLst/>
        </p:spPr>
        <p:txBody>
          <a:bodyPr wrap="square">
            <a:spAutoFit/>
          </a:bodyPr>
          <a:lstStyle/>
          <a:p>
            <a:pPr algn="l" eaLnBrk="1" hangingPunct="1"/>
            <a:r>
              <a:rPr lang="en-US" altLang="en-US" sz="1400" b="1" dirty="0">
                <a:latin typeface="Arial" panose="020B0604020202020204" pitchFamily="34" charset="0"/>
              </a:rPr>
              <a:t>An example of intelligent agent rule (bidding agent):</a:t>
            </a:r>
          </a:p>
        </p:txBody>
      </p:sp>
      <p:sp>
        <p:nvSpPr>
          <p:cNvPr id="10" name="Rectangle 9">
            <a:extLst>
              <a:ext uri="{FF2B5EF4-FFF2-40B4-BE49-F238E27FC236}">
                <a16:creationId xmlns:a16="http://schemas.microsoft.com/office/drawing/2014/main" id="{4FBC4DF3-A1CF-044B-A06B-CFCDF836EC19}"/>
              </a:ext>
            </a:extLst>
          </p:cNvPr>
          <p:cNvSpPr/>
          <p:nvPr/>
        </p:nvSpPr>
        <p:spPr>
          <a:xfrm>
            <a:off x="5568283" y="1034005"/>
            <a:ext cx="6306406" cy="1323439"/>
          </a:xfrm>
          <a:prstGeom prst="rect">
            <a:avLst/>
          </a:prstGeom>
        </p:spPr>
        <p:txBody>
          <a:bodyPr wrap="none">
            <a:spAutoFit/>
          </a:bodyPr>
          <a:lstStyle/>
          <a:p>
            <a:r>
              <a:rPr lang="en-US" sz="1600" dirty="0"/>
              <a:t>An intelligent agent refers to an autonomous entity which acts, </a:t>
            </a:r>
          </a:p>
          <a:p>
            <a:r>
              <a:rPr lang="en-US" sz="1600" dirty="0"/>
              <a:t>directing its activity towards achieving goals, upon an environment </a:t>
            </a:r>
          </a:p>
          <a:p>
            <a:r>
              <a:rPr lang="en-US" sz="1600" dirty="0"/>
              <a:t>using observation through sensors and consequent actuators. </a:t>
            </a:r>
          </a:p>
          <a:p>
            <a:r>
              <a:rPr lang="en-US" sz="1600" dirty="0"/>
              <a:t>Intelligent agents may also learn or use knowledge to achieve their goals. </a:t>
            </a:r>
          </a:p>
          <a:p>
            <a:r>
              <a:rPr lang="en-US" sz="1600" dirty="0"/>
              <a:t>Wikipedia</a:t>
            </a:r>
            <a:endParaRPr lang="en-US" sz="1200" dirty="0"/>
          </a:p>
        </p:txBody>
      </p:sp>
    </p:spTree>
    <p:extLst>
      <p:ext uri="{BB962C8B-B14F-4D97-AF65-F5344CB8AC3E}">
        <p14:creationId xmlns:p14="http://schemas.microsoft.com/office/powerpoint/2010/main" val="972370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98550"/>
          </a:xfrm>
        </p:spPr>
        <p:txBody>
          <a:bodyPr>
            <a:normAutofit fontScale="90000"/>
          </a:bodyPr>
          <a:lstStyle/>
          <a:p>
            <a:r>
              <a:rPr lang="en-US" sz="2800" dirty="0"/>
              <a:t>Generic attributes of intelligent agents</a:t>
            </a:r>
          </a:p>
        </p:txBody>
      </p:sp>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8</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dirty="0"/>
              <a:t>Kordon Consulting LLC</a:t>
            </a:r>
          </a:p>
        </p:txBody>
      </p:sp>
      <p:sp>
        <p:nvSpPr>
          <p:cNvPr id="3" name="TextBox 2">
            <a:extLst>
              <a:ext uri="{FF2B5EF4-FFF2-40B4-BE49-F238E27FC236}">
                <a16:creationId xmlns:a16="http://schemas.microsoft.com/office/drawing/2014/main" id="{606F6067-18B6-B84B-9FE1-725733397DF7}"/>
              </a:ext>
            </a:extLst>
          </p:cNvPr>
          <p:cNvSpPr txBox="1"/>
          <p:nvPr/>
        </p:nvSpPr>
        <p:spPr>
          <a:xfrm>
            <a:off x="3743661" y="1251689"/>
            <a:ext cx="7164593" cy="4616648"/>
          </a:xfrm>
          <a:prstGeom prst="rect">
            <a:avLst/>
          </a:prstGeom>
          <a:noFill/>
        </p:spPr>
        <p:txBody>
          <a:bodyPr wrap="square" rtlCol="0">
            <a:spAutoFit/>
          </a:bodyPr>
          <a:lstStyle/>
          <a:p>
            <a:pPr lvl="0"/>
            <a:r>
              <a:rPr lang="en-US" sz="2400" b="1" i="1" dirty="0"/>
              <a:t>Autonomy</a:t>
            </a:r>
            <a:r>
              <a:rPr lang="en-US" dirty="0"/>
              <a:t>. An agent is autonomous if its behavior is determined by its own experience (with the ability to learn and adapt). It is assumed that an agent has its own initiative and can act independently. </a:t>
            </a:r>
          </a:p>
          <a:p>
            <a:pPr lvl="0"/>
            <a:endParaRPr lang="en-US" dirty="0"/>
          </a:p>
          <a:p>
            <a:pPr lvl="0"/>
            <a:r>
              <a:rPr lang="en-US" sz="2400" b="1" i="1" dirty="0"/>
              <a:t>Sociality</a:t>
            </a:r>
            <a:r>
              <a:rPr lang="en-US" dirty="0"/>
              <a:t>. An agent is characterized by its relationships with other agents, and not only by its own properties. Conflicts are not easily resolvable, and cooperation among agents cannot be taken for granted.</a:t>
            </a:r>
          </a:p>
          <a:p>
            <a:pPr lvl="0"/>
            <a:endParaRPr lang="en-US" dirty="0"/>
          </a:p>
          <a:p>
            <a:pPr lvl="0"/>
            <a:r>
              <a:rPr lang="en-US" sz="2400" b="1" i="1" dirty="0"/>
              <a:t>Identity</a:t>
            </a:r>
            <a:r>
              <a:rPr lang="en-US" dirty="0"/>
              <a:t>. Agents can be abstract or physical and may be created and terminated. </a:t>
            </a:r>
          </a:p>
          <a:p>
            <a:pPr lvl="0"/>
            <a:endParaRPr lang="en-US" dirty="0"/>
          </a:p>
          <a:p>
            <a:pPr lvl="0"/>
            <a:r>
              <a:rPr lang="en-US" sz="2400" b="1" i="1" dirty="0"/>
              <a:t>Rational self-interest</a:t>
            </a:r>
            <a:r>
              <a:rPr lang="en-US" dirty="0"/>
              <a:t>. An agent aims to meet its goals. However, its self-interest exists in a context of social relations. It is assumed that the right action is the one that will cause the agent to be most successful.</a:t>
            </a:r>
          </a:p>
          <a:p>
            <a:endParaRPr lang="en-US" dirty="0"/>
          </a:p>
        </p:txBody>
      </p:sp>
      <p:pic>
        <p:nvPicPr>
          <p:cNvPr id="5" name="Picture 4">
            <a:extLst>
              <a:ext uri="{FF2B5EF4-FFF2-40B4-BE49-F238E27FC236}">
                <a16:creationId xmlns:a16="http://schemas.microsoft.com/office/drawing/2014/main" id="{C355D78A-E725-7049-9A93-9D7B2E601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933090"/>
            <a:ext cx="2540000" cy="2540000"/>
          </a:xfrm>
          <a:prstGeom prst="rect">
            <a:avLst/>
          </a:prstGeom>
        </p:spPr>
      </p:pic>
    </p:spTree>
    <p:extLst>
      <p:ext uri="{BB962C8B-B14F-4D97-AF65-F5344CB8AC3E}">
        <p14:creationId xmlns:p14="http://schemas.microsoft.com/office/powerpoint/2010/main" val="2149752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BA9861-7D51-7145-8D03-5246309C40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603" y="730350"/>
            <a:ext cx="8570010" cy="5808562"/>
          </a:xfrm>
          <a:prstGeom prst="rect">
            <a:avLst/>
          </a:prstGeom>
        </p:spPr>
      </p:pic>
      <p:sp>
        <p:nvSpPr>
          <p:cNvPr id="2" name="Title 1"/>
          <p:cNvSpPr>
            <a:spLocks noGrp="1"/>
          </p:cNvSpPr>
          <p:nvPr>
            <p:ph type="title"/>
          </p:nvPr>
        </p:nvSpPr>
        <p:spPr>
          <a:xfrm>
            <a:off x="838200" y="365126"/>
            <a:ext cx="10515600" cy="398550"/>
          </a:xfrm>
        </p:spPr>
        <p:txBody>
          <a:bodyPr>
            <a:normAutofit fontScale="90000"/>
          </a:bodyPr>
          <a:lstStyle/>
          <a:p>
            <a:r>
              <a:rPr lang="en-US" sz="2800" dirty="0"/>
              <a:t>Lecture 9 agenda</a:t>
            </a:r>
          </a:p>
        </p:txBody>
      </p:sp>
      <p:pic>
        <p:nvPicPr>
          <p:cNvPr id="7" name="Picture 6"/>
          <p:cNvPicPr>
            <a:picLocks noChangeAspect="1"/>
          </p:cNvPicPr>
          <p:nvPr/>
        </p:nvPicPr>
        <p:blipFill>
          <a:blip r:embed="rId3"/>
          <a:stretch>
            <a:fillRect/>
          </a:stretch>
        </p:blipFill>
        <p:spPr>
          <a:xfrm>
            <a:off x="6751910" y="2157696"/>
            <a:ext cx="392236" cy="400241"/>
          </a:xfrm>
          <a:prstGeom prst="rect">
            <a:avLst/>
          </a:prstGeom>
        </p:spPr>
      </p:pic>
      <p:sp>
        <p:nvSpPr>
          <p:cNvPr id="6" name="Slide Number Placeholder 5">
            <a:extLst>
              <a:ext uri="{FF2B5EF4-FFF2-40B4-BE49-F238E27FC236}">
                <a16:creationId xmlns:a16="http://schemas.microsoft.com/office/drawing/2014/main" id="{C8AA910F-19B9-EC40-8DF3-C4E1C76FC92A}"/>
              </a:ext>
            </a:extLst>
          </p:cNvPr>
          <p:cNvSpPr>
            <a:spLocks noGrp="1"/>
          </p:cNvSpPr>
          <p:nvPr>
            <p:ph type="sldNum" sz="quarter" idx="12"/>
          </p:nvPr>
        </p:nvSpPr>
        <p:spPr/>
        <p:txBody>
          <a:bodyPr/>
          <a:lstStyle/>
          <a:p>
            <a:fld id="{760C78C2-CDE4-4FEF-94FB-F11C578D031C}" type="slidenum">
              <a:rPr lang="en-US" smtClean="0"/>
              <a:t>9</a:t>
            </a:fld>
            <a:endParaRPr lang="en-US"/>
          </a:p>
        </p:txBody>
      </p:sp>
      <p:sp>
        <p:nvSpPr>
          <p:cNvPr id="8" name="Footer Placeholder 7">
            <a:extLst>
              <a:ext uri="{FF2B5EF4-FFF2-40B4-BE49-F238E27FC236}">
                <a16:creationId xmlns:a16="http://schemas.microsoft.com/office/drawing/2014/main" id="{C62B744C-96C4-3A41-8EBA-34B44561D576}"/>
              </a:ext>
            </a:extLst>
          </p:cNvPr>
          <p:cNvSpPr>
            <a:spLocks noGrp="1"/>
          </p:cNvSpPr>
          <p:nvPr>
            <p:ph type="ftr" sz="quarter" idx="11"/>
          </p:nvPr>
        </p:nvSpPr>
        <p:spPr/>
        <p:txBody>
          <a:bodyPr/>
          <a:lstStyle/>
          <a:p>
            <a:r>
              <a:rPr lang="en-US"/>
              <a:t>Kordon Consulting LLC</a:t>
            </a:r>
          </a:p>
        </p:txBody>
      </p:sp>
    </p:spTree>
    <p:extLst>
      <p:ext uri="{BB962C8B-B14F-4D97-AF65-F5344CB8AC3E}">
        <p14:creationId xmlns:p14="http://schemas.microsoft.com/office/powerpoint/2010/main" val="5784686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157342</TotalTime>
  <Words>1248</Words>
  <Application>Microsoft Macintosh PowerPoint</Application>
  <PresentationFormat>Widescreen</PresentationFormat>
  <Paragraphs>234</Paragraphs>
  <Slides>37</Slides>
  <Notes>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5" baseType="lpstr">
      <vt:lpstr>Arial</vt:lpstr>
      <vt:lpstr>Calibri</vt:lpstr>
      <vt:lpstr>Calibri Light</vt:lpstr>
      <vt:lpstr>Nunito</vt:lpstr>
      <vt:lpstr>Times</vt:lpstr>
      <vt:lpstr>Times New Roman</vt:lpstr>
      <vt:lpstr>Office Theme</vt:lpstr>
      <vt:lpstr>Chart</vt:lpstr>
      <vt:lpstr>Applied Artificial Intelligence  Lecture 9 Applied Intelligent Agents</vt:lpstr>
      <vt:lpstr>Lecture 9 agenda</vt:lpstr>
      <vt:lpstr>Key AI methods</vt:lpstr>
      <vt:lpstr>Lecture 9 agenda</vt:lpstr>
      <vt:lpstr>Certainty-agreement diagram</vt:lpstr>
      <vt:lpstr>Complex systems</vt:lpstr>
      <vt:lpstr>A generic structure of intelligent agents</vt:lpstr>
      <vt:lpstr>Generic attributes of intelligent agents</vt:lpstr>
      <vt:lpstr>Lecture 9 agenda</vt:lpstr>
      <vt:lpstr>Agent-based modeling</vt:lpstr>
      <vt:lpstr>Agent-based system</vt:lpstr>
      <vt:lpstr>Agent-based simulation of Covid-19 with no rules  </vt:lpstr>
      <vt:lpstr>Agent-based simulation of Covid-19 with local and long distance rules</vt:lpstr>
      <vt:lpstr>Lecture 9 agenda</vt:lpstr>
      <vt:lpstr>Chatbots</vt:lpstr>
      <vt:lpstr>Features of rule-based chatbots</vt:lpstr>
      <vt:lpstr>Features of AI-based chatbots</vt:lpstr>
      <vt:lpstr>Lecture 9 agenda</vt:lpstr>
      <vt:lpstr>Benefits of intelligent agents</vt:lpstr>
      <vt:lpstr>Benefits of chatbots</vt:lpstr>
      <vt:lpstr>Capabilities of intelligent agents</vt:lpstr>
      <vt:lpstr>Lecture 9 agenda</vt:lpstr>
      <vt:lpstr>Key application areas of intelligent agents</vt:lpstr>
      <vt:lpstr>Applicability of intelligent agents</vt:lpstr>
      <vt:lpstr>Unique application: dynamic simulations with intelligent agents</vt:lpstr>
      <vt:lpstr>Applying intelligent agents</vt:lpstr>
      <vt:lpstr>Business application example: ethylene price prediction via Agent-Based Modeling (ABM)</vt:lpstr>
      <vt:lpstr>System dynamics vs. agent-based price prediction</vt:lpstr>
      <vt:lpstr>Young people like chatbots</vt:lpstr>
      <vt:lpstr>Key competitive advantages of real-world applications related to chatbots</vt:lpstr>
      <vt:lpstr>Key types of business use of chatbots</vt:lpstr>
      <vt:lpstr>Lecture 9 agenda</vt:lpstr>
      <vt:lpstr>PowerPoint Presentation</vt:lpstr>
      <vt:lpstr>Chatbots marketing slide</vt:lpstr>
      <vt:lpstr>Intelligent agents elevator pitch</vt:lpstr>
      <vt:lpstr>Lecture 9 “Applied Intelligent Agents” Summary</vt:lpstr>
      <vt:lpstr>Details on this topic are given in the following chapters of “Applying Data Science” book: Chapter 3, pp.114-119 Chapter 4, pp.143-145, 154-156 Chapter 5, pp.181-183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Process Analytics Work Process</dc:title>
  <dc:creator>Kordon, Arthur (Non-Employee)</dc:creator>
  <cp:lastModifiedBy>Arthur Kordon</cp:lastModifiedBy>
  <cp:revision>888</cp:revision>
  <cp:lastPrinted>2020-05-15T22:07:03Z</cp:lastPrinted>
  <dcterms:created xsi:type="dcterms:W3CDTF">2017-01-12T15:32:32Z</dcterms:created>
  <dcterms:modified xsi:type="dcterms:W3CDTF">2020-10-13T15:32:32Z</dcterms:modified>
</cp:coreProperties>
</file>