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3" r:id="rId5"/>
    <p:sldId id="264" r:id="rId6"/>
    <p:sldId id="265" r:id="rId7"/>
    <p:sldId id="269" r:id="rId8"/>
    <p:sldId id="266" r:id="rId9"/>
    <p:sldId id="267" r:id="rId10"/>
    <p:sldId id="272" r:id="rId11"/>
    <p:sldId id="274" r:id="rId12"/>
    <p:sldId id="270" r:id="rId13"/>
    <p:sldId id="282" r:id="rId14"/>
    <p:sldId id="273" r:id="rId15"/>
    <p:sldId id="276" r:id="rId16"/>
    <p:sldId id="278" r:id="rId17"/>
    <p:sldId id="277" r:id="rId18"/>
    <p:sldId id="271" r:id="rId19"/>
    <p:sldId id="28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EF53"/>
    <a:srgbClr val="8CE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1AA9-006F-46BD-89CF-DECAD0159106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A484-12AE-493B-BC8A-0AA3B17D3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71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1AA9-006F-46BD-89CF-DECAD0159106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A484-12AE-493B-BC8A-0AA3B17D3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21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1AA9-006F-46BD-89CF-DECAD0159106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A484-12AE-493B-BC8A-0AA3B17D3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53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D:\documents\Uni\IV kurs\Elektronno Obuchenie\Java pics\Untitled-2.jp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3952" y="0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1AA9-006F-46BD-89CF-DECAD0159106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A484-12AE-493B-BC8A-0AA3B17D3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341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1AA9-006F-46BD-89CF-DECAD0159106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A484-12AE-493B-BC8A-0AA3B17D3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56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1AA9-006F-46BD-89CF-DECAD0159106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A484-12AE-493B-BC8A-0AA3B17D3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845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1AA9-006F-46BD-89CF-DECAD0159106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A484-12AE-493B-BC8A-0AA3B17D3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734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1AA9-006F-46BD-89CF-DECAD0159106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A484-12AE-493B-BC8A-0AA3B17D3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1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1AA9-006F-46BD-89CF-DECAD0159106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A484-12AE-493B-BC8A-0AA3B17D3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30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1AA9-006F-46BD-89CF-DECAD0159106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A484-12AE-493B-BC8A-0AA3B17D3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2517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401AA9-006F-46BD-89CF-DECAD0159106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1A484-12AE-493B-BC8A-0AA3B17D3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9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01AA9-006F-46BD-89CF-DECAD0159106}" type="datetimeFigureOut">
              <a:rPr lang="en-US" smtClean="0"/>
              <a:t>9/30/2011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E1A484-12AE-493B-BC8A-0AA3B17D3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26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7" name="Picture 3" descr="D:\documents\Uni\IV kurs\Elektronno Obuchenie\Java pics\Untitled-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572000" y="6300452"/>
            <a:ext cx="4419600" cy="4051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1600" b="1" dirty="0" smtClean="0">
                <a:solidFill>
                  <a:schemeClr val="bg2">
                    <a:lumMod val="90000"/>
                  </a:schemeClr>
                </a:solidFill>
                <a:latin typeface="Georgia" pitchFamily="18" charset="0"/>
                <a:cs typeface="Vani" pitchFamily="34" charset="0"/>
              </a:rPr>
              <a:t>Изготвил</a:t>
            </a:r>
            <a:r>
              <a:rPr lang="bg-BG" b="1" dirty="0" smtClean="0">
                <a:solidFill>
                  <a:schemeClr val="bg2">
                    <a:lumMod val="90000"/>
                  </a:schemeClr>
                </a:solidFill>
                <a:latin typeface="Georgia" pitchFamily="18" charset="0"/>
                <a:cs typeface="Vani" pitchFamily="34" charset="0"/>
              </a:rPr>
              <a:t>: </a:t>
            </a:r>
            <a:r>
              <a:rPr lang="bg-BG" sz="1600" b="1" dirty="0" smtClean="0">
                <a:solidFill>
                  <a:schemeClr val="bg2">
                    <a:lumMod val="90000"/>
                  </a:schemeClr>
                </a:solidFill>
                <a:latin typeface="Georgia" pitchFamily="18" charset="0"/>
                <a:cs typeface="Vani" pitchFamily="34" charset="0"/>
              </a:rPr>
              <a:t>Димитър</a:t>
            </a:r>
            <a:r>
              <a:rPr lang="bg-BG" b="1" dirty="0" smtClean="0">
                <a:solidFill>
                  <a:schemeClr val="bg2">
                    <a:lumMod val="90000"/>
                  </a:schemeClr>
                </a:solidFill>
                <a:latin typeface="Georgia" pitchFamily="18" charset="0"/>
                <a:cs typeface="Vani" pitchFamily="34" charset="0"/>
              </a:rPr>
              <a:t> </a:t>
            </a:r>
            <a:r>
              <a:rPr lang="bg-BG" sz="1600" b="1" dirty="0" smtClean="0">
                <a:solidFill>
                  <a:schemeClr val="bg2">
                    <a:lumMod val="90000"/>
                  </a:schemeClr>
                </a:solidFill>
                <a:latin typeface="Georgia" pitchFamily="18" charset="0"/>
                <a:cs typeface="Vani" pitchFamily="34" charset="0"/>
              </a:rPr>
              <a:t>Башаранов</a:t>
            </a:r>
            <a:r>
              <a:rPr lang="bg-BG" b="1" dirty="0" smtClean="0">
                <a:solidFill>
                  <a:schemeClr val="bg2">
                    <a:lumMod val="90000"/>
                  </a:schemeClr>
                </a:solidFill>
                <a:latin typeface="Georgia" pitchFamily="18" charset="0"/>
                <a:cs typeface="Vani" pitchFamily="34" charset="0"/>
              </a:rPr>
              <a:t> </a:t>
            </a:r>
            <a:r>
              <a:rPr lang="bg-BG" sz="1600" b="1" dirty="0" smtClean="0">
                <a:solidFill>
                  <a:schemeClr val="bg2">
                    <a:lumMod val="90000"/>
                  </a:schemeClr>
                </a:solidFill>
                <a:latin typeface="Georgia" pitchFamily="18" charset="0"/>
                <a:cs typeface="Vani" pitchFamily="34" charset="0"/>
              </a:rPr>
              <a:t>50391</a:t>
            </a:r>
            <a:endParaRPr lang="en-US" b="1" dirty="0">
              <a:solidFill>
                <a:schemeClr val="bg2">
                  <a:lumMod val="90000"/>
                </a:schemeClr>
              </a:solidFill>
              <a:latin typeface="Georgia" pitchFamily="18" charset="0"/>
              <a:cs typeface="Vani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714482" y="1478924"/>
            <a:ext cx="5257800" cy="19566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2400" i="1" dirty="0" smtClean="0">
                <a:solidFill>
                  <a:srgbClr val="8CE97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Увод в програмирането</a:t>
            </a:r>
          </a:p>
          <a:p>
            <a:pPr algn="ctr"/>
            <a:r>
              <a:rPr lang="bg-BG" sz="5400" dirty="0" smtClean="0">
                <a:solidFill>
                  <a:schemeClr val="accent3">
                    <a:lumMod val="75000"/>
                  </a:schemeClr>
                </a:solidFill>
              </a:rPr>
              <a:t>Тема 6: Масиви</a:t>
            </a:r>
            <a:endParaRPr lang="en-US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949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63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18404" y="1447800"/>
            <a:ext cx="7411792" cy="30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g-BG" sz="6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Записване и отпечатване на масив</a:t>
            </a:r>
            <a:endParaRPr lang="en-US" sz="6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91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63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277969" y="2220440"/>
            <a:ext cx="6040192" cy="18734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itchFamily="2" charset="2"/>
              <a:buChar char="v"/>
            </a:pPr>
            <a:r>
              <a:rPr lang="bg-BG" sz="2000" dirty="0" smtClean="0"/>
              <a:t>Въвездане дължината </a:t>
            </a:r>
            <a:r>
              <a:rPr lang="bg-BG" sz="2000" dirty="0"/>
              <a:t>на масива</a:t>
            </a:r>
            <a:endParaRPr lang="en-US" sz="2000" dirty="0"/>
          </a:p>
          <a:p>
            <a:r>
              <a:rPr lang="bg-BG" dirty="0" smtClean="0"/>
              <a:t>      </a:t>
            </a:r>
            <a:r>
              <a:rPr lang="en-US" i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n=</a:t>
            </a:r>
            <a:r>
              <a:rPr lang="en-US" i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input.nextInt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();</a:t>
            </a:r>
          </a:p>
          <a:p>
            <a:endParaRPr lang="en-US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bg-BG" sz="2000" dirty="0"/>
              <a:t>Създаване на масив с дълзина </a:t>
            </a:r>
            <a:r>
              <a:rPr lang="en-US" sz="2000" dirty="0"/>
              <a:t>n </a:t>
            </a:r>
            <a:endParaRPr lang="bg-BG" sz="2000" dirty="0" smtClean="0"/>
          </a:p>
          <a:p>
            <a:r>
              <a:rPr lang="bg-BG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</a:t>
            </a:r>
            <a:r>
              <a:rPr lang="en-US" i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[] array=new </a:t>
            </a:r>
            <a:r>
              <a:rPr lang="en-US" i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[n];</a:t>
            </a:r>
          </a:p>
          <a:p>
            <a:pPr marL="285750" lvl="0" indent="-285750">
              <a:buFont typeface="Wingdings" pitchFamily="2" charset="2"/>
              <a:buChar char="v"/>
            </a:pPr>
            <a:endParaRPr lang="en-US" dirty="0"/>
          </a:p>
          <a:p>
            <a:pPr marL="285750" lvl="0" indent="-285750">
              <a:buFont typeface="Wingdings" pitchFamily="2" charset="2"/>
              <a:buChar char="v"/>
            </a:pPr>
            <a:r>
              <a:rPr lang="bg-BG" sz="2000" dirty="0" smtClean="0"/>
              <a:t>Въвездане </a:t>
            </a:r>
            <a:r>
              <a:rPr lang="bg-BG" sz="2000" dirty="0"/>
              <a:t>на елементи на масива с цикъл </a:t>
            </a:r>
            <a:r>
              <a:rPr lang="en-US" sz="2000" dirty="0">
                <a:solidFill>
                  <a:schemeClr val="bg1"/>
                </a:solidFill>
              </a:rPr>
              <a:t>for</a:t>
            </a:r>
          </a:p>
          <a:p>
            <a:endParaRPr lang="en-US" dirty="0" smtClean="0"/>
          </a:p>
          <a:p>
            <a:pPr algn="ctr"/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endParaRPr lang="en-US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8200" y="990600"/>
            <a:ext cx="51816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807806" y="1002268"/>
            <a:ext cx="589779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g-BG" sz="40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Четене на масив от конзолата</a:t>
            </a:r>
            <a:endParaRPr lang="en-US" sz="40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4086" y="3205989"/>
            <a:ext cx="3323093" cy="1676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i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i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for(</a:t>
            </a:r>
            <a:r>
              <a:rPr lang="en-US" i="1" dirty="0" err="1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</a:t>
            </a:r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i=0;  i&lt;n;  i++) </a:t>
            </a:r>
            <a:endParaRPr lang="en-US" i="1" dirty="0" smtClean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{</a:t>
            </a:r>
          </a:p>
          <a:p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array[i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]=</a:t>
            </a:r>
            <a:r>
              <a:rPr lang="en-US" i="1" dirty="0" err="1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input.nextInt</a:t>
            </a:r>
            <a:r>
              <a:rPr lang="en-US" i="1" dirty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();</a:t>
            </a:r>
          </a:p>
          <a:p>
            <a:r>
              <a:rPr lang="en-US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}</a:t>
            </a:r>
            <a:endParaRPr lang="en-US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67123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63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-21465" y="1775138"/>
            <a:ext cx="6324600" cy="121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g-BG" sz="6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Обхождане на </a:t>
            </a:r>
            <a:r>
              <a:rPr lang="bg-BG" sz="6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масив</a:t>
            </a:r>
            <a:r>
              <a:rPr lang="bg-BG" sz="6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r>
              <a:rPr lang="bg-BG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Демонстрация</a:t>
            </a:r>
            <a:endParaRPr lang="en-US" sz="6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4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72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63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562377"/>
            <a:ext cx="6019800" cy="121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4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r>
              <a:rPr lang="bg-BG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Сортиране </a:t>
            </a:r>
            <a:r>
              <a:rPr lang="bg-BG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на </a:t>
            </a:r>
            <a:r>
              <a:rPr lang="bg-BG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масив</a:t>
            </a:r>
            <a:endParaRPr lang="en-US" sz="4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r>
              <a:rPr lang="bg-BG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 </a:t>
            </a:r>
            <a:endParaRPr lang="en-US" sz="2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lvl="0" algn="ctr"/>
            <a:endParaRPr lang="bg-BG" sz="4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marL="1371600" lvl="2" indent="-457200">
              <a:buFont typeface="Wingdings" pitchFamily="2" charset="2"/>
              <a:buChar char="v"/>
            </a:pPr>
            <a:endParaRPr lang="en-US" sz="28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lvl="2"/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726583" y="1781577"/>
            <a:ext cx="5334000" cy="320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371600" lvl="2" indent="-457200">
              <a:buFont typeface="Wingdings" pitchFamily="2" charset="2"/>
              <a:buChar char="v"/>
            </a:pPr>
            <a:r>
              <a:rPr lang="en-US" sz="2400" dirty="0" err="1"/>
              <a:t>BubbleSort</a:t>
            </a:r>
            <a:endParaRPr lang="en-US" sz="2400" dirty="0"/>
          </a:p>
          <a:p>
            <a:pPr marL="1371600" lvl="2" indent="-457200">
              <a:buFont typeface="Wingdings" pitchFamily="2" charset="2"/>
              <a:buChar char="v"/>
            </a:pPr>
            <a:endParaRPr lang="en-US" sz="2400" dirty="0"/>
          </a:p>
          <a:p>
            <a:pPr marL="1371600" lvl="2" indent="-457200">
              <a:buFont typeface="Wingdings" pitchFamily="2" charset="2"/>
              <a:buChar char="v"/>
            </a:pPr>
            <a:r>
              <a:rPr lang="en-US" sz="2400" dirty="0" err="1"/>
              <a:t>QuickSort</a:t>
            </a:r>
            <a:r>
              <a:rPr lang="en-US" sz="2400" dirty="0"/>
              <a:t> </a:t>
            </a:r>
          </a:p>
          <a:p>
            <a:pPr marL="1371600" lvl="2" indent="-457200">
              <a:buFont typeface="Wingdings" pitchFamily="2" charset="2"/>
              <a:buChar char="v"/>
            </a:pPr>
            <a:endParaRPr lang="en-US" sz="2400" dirty="0"/>
          </a:p>
          <a:p>
            <a:pPr marL="1371600" lvl="2" indent="-457200">
              <a:buFont typeface="Wingdings" pitchFamily="2" charset="2"/>
              <a:buChar char="v"/>
            </a:pPr>
            <a:r>
              <a:rPr lang="en-US" sz="2400" dirty="0" err="1"/>
              <a:t>InsertionSort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8171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63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381000" y="1886755"/>
            <a:ext cx="6019800" cy="16698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g-BG" sz="5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Матрици и многомерни </a:t>
            </a:r>
            <a:r>
              <a:rPr lang="bg-BG" sz="5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масиви</a:t>
            </a:r>
            <a:endParaRPr lang="en-US" sz="54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4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979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63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709411" y="1371600"/>
            <a:ext cx="69723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g-BG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Какво е многомерен масив</a:t>
            </a:r>
            <a:endParaRPr lang="en-US" sz="4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4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057400"/>
            <a:ext cx="6605789" cy="2590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itchFamily="2" charset="2"/>
              <a:buChar char="v"/>
            </a:pPr>
            <a:r>
              <a:rPr lang="bg-BG" sz="2000" dirty="0">
                <a:solidFill>
                  <a:schemeClr val="bg1"/>
                </a:solidFill>
              </a:rPr>
              <a:t>Многомерни масиви са </a:t>
            </a:r>
            <a:r>
              <a:rPr lang="bg-BG" sz="2000" dirty="0" smtClean="0">
                <a:solidFill>
                  <a:schemeClr val="bg1"/>
                </a:solidFill>
              </a:rPr>
              <a:t>масиви </a:t>
            </a:r>
            <a:r>
              <a:rPr lang="bg-BG" sz="2000" dirty="0">
                <a:solidFill>
                  <a:schemeClr val="bg1"/>
                </a:solidFill>
              </a:rPr>
              <a:t>с повече от една размерност(2,3</a:t>
            </a:r>
            <a:r>
              <a:rPr lang="bg-BG" sz="2000" dirty="0" smtClean="0">
                <a:solidFill>
                  <a:schemeClr val="bg1"/>
                </a:solidFill>
              </a:rPr>
              <a:t>...)</a:t>
            </a:r>
          </a:p>
          <a:p>
            <a:pPr marL="285750" lvl="0" indent="-285750">
              <a:buFont typeface="Wingdings" pitchFamily="2" charset="2"/>
              <a:buChar char="v"/>
            </a:pPr>
            <a:endParaRPr lang="en-US" sz="2000" dirty="0">
              <a:solidFill>
                <a:schemeClr val="bg1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bg-BG" sz="2000" dirty="0">
                <a:solidFill>
                  <a:schemeClr val="bg1"/>
                </a:solidFill>
              </a:rPr>
              <a:t>м</a:t>
            </a:r>
            <a:r>
              <a:rPr lang="bg-BG" sz="2000" dirty="0" smtClean="0">
                <a:solidFill>
                  <a:schemeClr val="bg1"/>
                </a:solidFill>
              </a:rPr>
              <a:t>атрици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bg-BG" sz="2000" dirty="0" smtClean="0">
                <a:solidFill>
                  <a:schemeClr val="bg1"/>
                </a:solidFill>
              </a:rPr>
              <a:t>таблици</a:t>
            </a:r>
            <a:endParaRPr lang="en-US" sz="2000" dirty="0">
              <a:solidFill>
                <a:schemeClr val="bg1"/>
              </a:solidFill>
            </a:endParaRPr>
          </a:p>
          <a:p>
            <a:pPr marL="285750" lvl="0" indent="-285750">
              <a:buFont typeface="Wingdings" pitchFamily="2" charset="2"/>
              <a:buChar char="v"/>
            </a:pPr>
            <a:endParaRPr lang="bg-BG" sz="2000" dirty="0" smtClean="0">
              <a:solidFill>
                <a:schemeClr val="bg1"/>
              </a:solidFill>
            </a:endParaRPr>
          </a:p>
          <a:p>
            <a:pPr marL="285750" lvl="0" indent="-285750">
              <a:buFont typeface="Wingdings" pitchFamily="2" charset="2"/>
              <a:buChar char="v"/>
            </a:pPr>
            <a:endParaRPr lang="bg-BG" sz="2000" dirty="0">
              <a:solidFill>
                <a:schemeClr val="bg1"/>
              </a:solidFill>
            </a:endParaRPr>
          </a:p>
          <a:p>
            <a:pPr marL="285750" lvl="0" indent="-285750">
              <a:buFont typeface="Wingdings" pitchFamily="2" charset="2"/>
              <a:buChar char="v"/>
            </a:pPr>
            <a:r>
              <a:rPr lang="bg-BG" sz="2000" dirty="0" smtClean="0">
                <a:solidFill>
                  <a:schemeClr val="bg1"/>
                </a:solidFill>
              </a:rPr>
              <a:t>Пример числова матрица  (2 </a:t>
            </a:r>
            <a:r>
              <a:rPr lang="en-US" sz="2000" dirty="0" smtClean="0">
                <a:solidFill>
                  <a:schemeClr val="bg1"/>
                </a:solidFill>
              </a:rPr>
              <a:t>x</a:t>
            </a:r>
            <a:r>
              <a:rPr lang="bg-BG" sz="2000" dirty="0" smtClean="0">
                <a:solidFill>
                  <a:schemeClr val="bg1"/>
                </a:solidFill>
              </a:rPr>
              <a:t>4 </a:t>
            </a:r>
            <a:r>
              <a:rPr lang="en-US" sz="2000" dirty="0">
                <a:solidFill>
                  <a:schemeClr val="bg1"/>
                </a:solidFill>
              </a:rPr>
              <a:t>)</a:t>
            </a:r>
          </a:p>
        </p:txBody>
      </p:sp>
      <p:pic>
        <p:nvPicPr>
          <p:cNvPr id="7" name="Picture 2" descr="D:\documents\Uni\IV kurs\Elektronno Obuchenie\Java pics\2x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142" y="4671811"/>
            <a:ext cx="3204157" cy="1406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9495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162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709411" y="1371600"/>
            <a:ext cx="69723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Деклариаране</a:t>
            </a:r>
          </a:p>
          <a:p>
            <a:pPr algn="ctr"/>
            <a:r>
              <a:rPr lang="bg-BG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на </a:t>
            </a:r>
            <a:r>
              <a:rPr lang="bg-BG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многомерен масив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4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5118" y="2590800"/>
            <a:ext cx="3886201" cy="2590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itchFamily="2" charset="2"/>
              <a:buChar char="v"/>
            </a:pP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532326" y="2528552"/>
            <a:ext cx="4420673" cy="2590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n-US" sz="3200" i="1" dirty="0" err="1">
                <a:solidFill>
                  <a:srgbClr val="E4EF53"/>
                </a:solidFill>
              </a:rPr>
              <a:t>int</a:t>
            </a:r>
            <a:r>
              <a:rPr lang="en-US" sz="3200" i="1" dirty="0">
                <a:solidFill>
                  <a:srgbClr val="E4EF53"/>
                </a:solidFill>
              </a:rPr>
              <a:t>[][] </a:t>
            </a:r>
            <a:r>
              <a:rPr lang="en-US" sz="3200" i="1" dirty="0" err="1" smtClean="0">
                <a:solidFill>
                  <a:srgbClr val="E4EF53"/>
                </a:solidFill>
              </a:rPr>
              <a:t>intMatrix</a:t>
            </a:r>
            <a:r>
              <a:rPr lang="bg-BG" sz="3200" i="1" dirty="0" smtClean="0">
                <a:solidFill>
                  <a:srgbClr val="E4EF53"/>
                </a:solidFill>
              </a:rPr>
              <a:t>;</a:t>
            </a:r>
            <a:endParaRPr lang="en-US" sz="3200" i="1" dirty="0">
              <a:solidFill>
                <a:srgbClr val="E4EF53"/>
              </a:solidFill>
            </a:endParaRPr>
          </a:p>
          <a:p>
            <a:pPr lvl="1"/>
            <a:r>
              <a:rPr lang="en-US" sz="3200" i="1" dirty="0">
                <a:solidFill>
                  <a:srgbClr val="E4EF53"/>
                </a:solidFill>
              </a:rPr>
              <a:t>float</a:t>
            </a:r>
            <a:r>
              <a:rPr lang="en-US" sz="3200" i="1" dirty="0" smtClean="0">
                <a:solidFill>
                  <a:srgbClr val="E4EF53"/>
                </a:solidFill>
              </a:rPr>
              <a:t>[][]</a:t>
            </a:r>
            <a:r>
              <a:rPr lang="bg-BG" sz="3200" i="1" dirty="0" smtClean="0">
                <a:solidFill>
                  <a:srgbClr val="E4EF53"/>
                </a:solidFill>
              </a:rPr>
              <a:t> </a:t>
            </a:r>
            <a:r>
              <a:rPr lang="en-US" sz="3200" i="1" dirty="0" err="1" smtClean="0">
                <a:solidFill>
                  <a:srgbClr val="E4EF53"/>
                </a:solidFill>
              </a:rPr>
              <a:t>floatMatrix</a:t>
            </a:r>
            <a:r>
              <a:rPr lang="en-US" sz="3200" i="1" dirty="0" smtClean="0">
                <a:solidFill>
                  <a:srgbClr val="E4EF53"/>
                </a:solidFill>
              </a:rPr>
              <a:t>;</a:t>
            </a:r>
            <a:endParaRPr lang="en-US" sz="3200" i="1" dirty="0">
              <a:solidFill>
                <a:srgbClr val="E4EF53"/>
              </a:solidFill>
            </a:endParaRPr>
          </a:p>
          <a:p>
            <a:pPr lvl="1"/>
            <a:r>
              <a:rPr lang="en-US" sz="3200" i="1" dirty="0">
                <a:solidFill>
                  <a:srgbClr val="E4EF53"/>
                </a:solidFill>
              </a:rPr>
              <a:t>String[][][] </a:t>
            </a:r>
            <a:r>
              <a:rPr lang="en-US" sz="3200" i="1" dirty="0" err="1">
                <a:solidFill>
                  <a:srgbClr val="E4EF53"/>
                </a:solidFill>
              </a:rPr>
              <a:t>strCube</a:t>
            </a:r>
            <a:r>
              <a:rPr lang="en-US" sz="3200" i="1" dirty="0">
                <a:solidFill>
                  <a:srgbClr val="E4EF53"/>
                </a:solidFill>
              </a:rPr>
              <a:t> </a:t>
            </a:r>
            <a:r>
              <a:rPr lang="bg-BG" sz="3200" i="1" dirty="0" smtClean="0">
                <a:solidFill>
                  <a:srgbClr val="E4EF53"/>
                </a:solidFill>
              </a:rPr>
              <a:t>;</a:t>
            </a:r>
            <a:endParaRPr lang="en-US" sz="3200" dirty="0">
              <a:solidFill>
                <a:srgbClr val="E4E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7821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63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709411" y="1371600"/>
            <a:ext cx="69723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bg-BG" sz="4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Създаване на </a:t>
            </a:r>
            <a:r>
              <a:rPr lang="bg-BG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многомерен масив</a:t>
            </a:r>
            <a:endParaRPr lang="en-US" sz="28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40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5118" y="2590800"/>
            <a:ext cx="5771882" cy="2590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Wingdings" pitchFamily="2" charset="2"/>
              <a:buChar char="v"/>
            </a:pPr>
            <a:r>
              <a:rPr lang="bg-BG" sz="2000" dirty="0"/>
              <a:t>Създаване на многомерен </a:t>
            </a:r>
            <a:r>
              <a:rPr lang="bg-BG" sz="2000" dirty="0" smtClean="0"/>
              <a:t>масив</a:t>
            </a:r>
          </a:p>
          <a:p>
            <a:pPr marL="285750" lvl="0" indent="-285750">
              <a:buFont typeface="Wingdings" pitchFamily="2" charset="2"/>
              <a:buChar char="v"/>
            </a:pP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bg-BG" sz="2000" dirty="0"/>
              <a:t>Изпозване на ключовата дума </a:t>
            </a:r>
            <a:r>
              <a:rPr lang="en-US" sz="2000" b="1" dirty="0" smtClean="0">
                <a:solidFill>
                  <a:srgbClr val="E4EF53"/>
                </a:solidFill>
              </a:rPr>
              <a:t>new</a:t>
            </a:r>
          </a:p>
          <a:p>
            <a:pPr marL="742950" lvl="1" indent="-285750">
              <a:buFont typeface="Arial" pitchFamily="34" charset="0"/>
              <a:buChar char="•"/>
            </a:pPr>
            <a:endParaRPr lang="en-US" sz="2000" b="1" dirty="0">
              <a:solidFill>
                <a:schemeClr val="tx2">
                  <a:lumMod val="50000"/>
                </a:schemeClr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bg-BG" sz="2000" dirty="0"/>
              <a:t>Примери за многомерни </a:t>
            </a:r>
            <a:r>
              <a:rPr lang="bg-BG" sz="2000" dirty="0" smtClean="0"/>
              <a:t>масиви</a:t>
            </a:r>
          </a:p>
          <a:p>
            <a:pPr lvl="1"/>
            <a:r>
              <a:rPr lang="en-US" sz="2000" i="1" dirty="0" err="1" smtClean="0">
                <a:solidFill>
                  <a:srgbClr val="E4EF53"/>
                </a:solidFill>
              </a:rPr>
              <a:t>int</a:t>
            </a:r>
            <a:r>
              <a:rPr lang="en-US" sz="2000" i="1" dirty="0" smtClean="0">
                <a:solidFill>
                  <a:srgbClr val="E4EF53"/>
                </a:solidFill>
              </a:rPr>
              <a:t>[][] </a:t>
            </a:r>
            <a:r>
              <a:rPr lang="en-US" sz="2000" i="1" dirty="0" err="1" smtClean="0">
                <a:solidFill>
                  <a:srgbClr val="E4EF53"/>
                </a:solidFill>
              </a:rPr>
              <a:t>intMatrix</a:t>
            </a:r>
            <a:r>
              <a:rPr lang="en-US" sz="2000" i="1" dirty="0" smtClean="0">
                <a:solidFill>
                  <a:srgbClr val="E4EF53"/>
                </a:solidFill>
              </a:rPr>
              <a:t> = new </a:t>
            </a:r>
            <a:r>
              <a:rPr lang="en-US" sz="2000" i="1" dirty="0" err="1" smtClean="0">
                <a:solidFill>
                  <a:srgbClr val="E4EF53"/>
                </a:solidFill>
              </a:rPr>
              <a:t>int</a:t>
            </a:r>
            <a:r>
              <a:rPr lang="en-US" sz="2000" i="1" dirty="0" smtClean="0">
                <a:solidFill>
                  <a:srgbClr val="E4EF53"/>
                </a:solidFill>
              </a:rPr>
              <a:t>[3,4];</a:t>
            </a:r>
          </a:p>
          <a:p>
            <a:pPr lvl="1"/>
            <a:r>
              <a:rPr lang="en-US" sz="2000" i="1" dirty="0" smtClean="0">
                <a:solidFill>
                  <a:srgbClr val="E4EF53"/>
                </a:solidFill>
              </a:rPr>
              <a:t>float[][]</a:t>
            </a:r>
            <a:r>
              <a:rPr lang="en-US" sz="2000" i="1" dirty="0" err="1" smtClean="0">
                <a:solidFill>
                  <a:srgbClr val="E4EF53"/>
                </a:solidFill>
              </a:rPr>
              <a:t>floatMatrix</a:t>
            </a:r>
            <a:r>
              <a:rPr lang="en-US" sz="2000" i="1" dirty="0" smtClean="0">
                <a:solidFill>
                  <a:srgbClr val="E4EF53"/>
                </a:solidFill>
              </a:rPr>
              <a:t> = new float[8,2];</a:t>
            </a:r>
          </a:p>
          <a:p>
            <a:pPr lvl="1"/>
            <a:r>
              <a:rPr lang="en-US" sz="2000" i="1" dirty="0" smtClean="0">
                <a:solidFill>
                  <a:srgbClr val="E4EF53"/>
                </a:solidFill>
              </a:rPr>
              <a:t>String[][][] </a:t>
            </a:r>
            <a:r>
              <a:rPr lang="en-US" sz="2000" i="1" dirty="0" err="1" smtClean="0">
                <a:solidFill>
                  <a:srgbClr val="E4EF53"/>
                </a:solidFill>
              </a:rPr>
              <a:t>strCube</a:t>
            </a:r>
            <a:r>
              <a:rPr lang="en-US" sz="2000" i="1" dirty="0" smtClean="0">
                <a:solidFill>
                  <a:srgbClr val="E4EF53"/>
                </a:solidFill>
              </a:rPr>
              <a:t> = new String[5,5,5</a:t>
            </a:r>
            <a:r>
              <a:rPr lang="en-US" sz="2000" dirty="0" smtClean="0">
                <a:solidFill>
                  <a:srgbClr val="E4EF53"/>
                </a:solidFill>
              </a:rPr>
              <a:t>];</a:t>
            </a:r>
            <a:endParaRPr lang="en-US" sz="2000" dirty="0">
              <a:solidFill>
                <a:srgbClr val="E4EF5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8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39" y="0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1905000"/>
            <a:ext cx="6934200" cy="121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6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Обхождане на многомерен масив</a:t>
            </a:r>
          </a:p>
          <a:p>
            <a:pPr algn="ctr"/>
            <a:r>
              <a:rPr lang="bg-BG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Демонстрация</a:t>
            </a:r>
            <a:endParaRPr lang="en-US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72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439" y="0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0" y="1371600"/>
            <a:ext cx="6934200" cy="3124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6000" i="1" spc="600" dirty="0" smtClean="0">
                <a:solidFill>
                  <a:srgbClr val="E4EF5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Благодаря за вниманието</a:t>
            </a:r>
            <a:endParaRPr lang="en-US" sz="4000" i="1" spc="600" dirty="0">
              <a:solidFill>
                <a:srgbClr val="E4EF5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1100" i="1" spc="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56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3400" y="1371600"/>
            <a:ext cx="5562600" cy="30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+mj-lt"/>
              <a:buAutoNum type="arabicPeriod"/>
            </a:pPr>
            <a:endParaRPr lang="en-US" sz="2400" dirty="0">
              <a:solidFill>
                <a:schemeClr val="accent3">
                  <a:lumMod val="20000"/>
                  <a:lumOff val="80000"/>
                </a:schemeClr>
              </a:solidFill>
              <a:latin typeface="+mj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bg-BG" sz="2400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Деклариране и създаване</a:t>
            </a:r>
            <a:endParaRPr lang="en-US" sz="2400" i="1" dirty="0">
              <a:solidFill>
                <a:schemeClr val="accent3">
                  <a:lumMod val="20000"/>
                  <a:lumOff val="80000"/>
                </a:schemeClr>
              </a:solidFill>
              <a:latin typeface="+mj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bg-BG" sz="2400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Достъп до елементите на масива</a:t>
            </a:r>
            <a:endParaRPr lang="en-US" sz="2400" i="1" dirty="0">
              <a:solidFill>
                <a:schemeClr val="accent3">
                  <a:lumMod val="20000"/>
                  <a:lumOff val="80000"/>
                </a:schemeClr>
              </a:solidFill>
              <a:latin typeface="+mj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bg-BG" sz="2400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Записване и отпечатване на масив</a:t>
            </a:r>
            <a:endParaRPr lang="en-US" sz="2400" i="1" dirty="0">
              <a:solidFill>
                <a:schemeClr val="accent3">
                  <a:lumMod val="20000"/>
                  <a:lumOff val="80000"/>
                </a:schemeClr>
              </a:solidFill>
              <a:latin typeface="+mj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bg-BG" sz="2400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Обхождане на масив</a:t>
            </a:r>
            <a:endParaRPr lang="en-US" sz="2400" i="1" dirty="0">
              <a:solidFill>
                <a:schemeClr val="accent3">
                  <a:lumMod val="20000"/>
                  <a:lumOff val="80000"/>
                </a:schemeClr>
              </a:solidFill>
              <a:latin typeface="+mj-lt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bg-BG" sz="2400" i="1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Матрици и многомерни массиви</a:t>
            </a:r>
            <a:endParaRPr lang="en-US" sz="2400" i="1" dirty="0">
              <a:solidFill>
                <a:schemeClr val="accent3">
                  <a:lumMod val="20000"/>
                  <a:lumOff val="80000"/>
                </a:schemeClr>
              </a:solidFill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685800"/>
            <a:ext cx="4038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Съдържание</a:t>
            </a:r>
            <a:endParaRPr lang="en-US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8342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914400" y="1828800"/>
            <a:ext cx="4724400" cy="121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g-BG" sz="6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Деклариране и създаване</a:t>
            </a:r>
            <a:endParaRPr lang="en-US" sz="6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72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1905000"/>
            <a:ext cx="5181600" cy="2438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Wingdings" pitchFamily="2" charset="2"/>
              <a:buChar char="v"/>
            </a:pPr>
            <a:r>
              <a:rPr lang="bg-BG" sz="2400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Определяне </a:t>
            </a:r>
            <a:r>
              <a:rPr lang="bg-BG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типа на елементите</a:t>
            </a:r>
            <a:endParaRPr lang="en-US" sz="2400" dirty="0">
              <a:solidFill>
                <a:schemeClr val="accent3">
                  <a:lumMod val="20000"/>
                  <a:lumOff val="80000"/>
                </a:schemeClr>
              </a:solidFill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en-US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[]</a:t>
            </a:r>
            <a:r>
              <a:rPr lang="bg-BG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 означава масив</a:t>
            </a:r>
            <a:endParaRPr lang="en-US" sz="2400" dirty="0">
              <a:solidFill>
                <a:schemeClr val="accent3">
                  <a:lumMod val="20000"/>
                  <a:lumOff val="80000"/>
                </a:schemeClr>
              </a:solidFill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bg-BG" sz="2400" dirty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Примери:</a:t>
            </a:r>
            <a:endParaRPr lang="en-US" sz="2400" dirty="0">
              <a:solidFill>
                <a:schemeClr val="accent3">
                  <a:lumMod val="20000"/>
                  <a:lumOff val="80000"/>
                </a:schemeClr>
              </a:solidFill>
              <a:latin typeface="+mj-lt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i="1" dirty="0" err="1">
                <a:solidFill>
                  <a:srgbClr val="E4EF53"/>
                </a:solidFill>
                <a:latin typeface="+mj-lt"/>
              </a:rPr>
              <a:t>int</a:t>
            </a:r>
            <a:r>
              <a:rPr lang="en-US" sz="2400" i="1" dirty="0">
                <a:solidFill>
                  <a:srgbClr val="E4EF53"/>
                </a:solidFill>
                <a:latin typeface="+mj-lt"/>
              </a:rPr>
              <a:t>[] </a:t>
            </a:r>
            <a:r>
              <a:rPr lang="en-US" sz="2400" i="1" dirty="0" err="1">
                <a:solidFill>
                  <a:srgbClr val="E4EF53"/>
                </a:solidFill>
                <a:latin typeface="+mj-lt"/>
              </a:rPr>
              <a:t>IntArray</a:t>
            </a:r>
            <a:r>
              <a:rPr lang="en-US" sz="2400" i="1" dirty="0">
                <a:solidFill>
                  <a:srgbClr val="E4EF53"/>
                </a:solidFill>
                <a:latin typeface="+mj-lt"/>
              </a:rPr>
              <a:t>;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i="1" dirty="0">
                <a:solidFill>
                  <a:srgbClr val="E4EF53"/>
                </a:solidFill>
                <a:latin typeface="+mj-lt"/>
              </a:rPr>
              <a:t>String</a:t>
            </a:r>
            <a:r>
              <a:rPr lang="en-US" sz="2400" i="1" dirty="0" smtClean="0">
                <a:solidFill>
                  <a:srgbClr val="E4EF53"/>
                </a:solidFill>
                <a:latin typeface="+mj-lt"/>
              </a:rPr>
              <a:t>[] </a:t>
            </a:r>
            <a:r>
              <a:rPr lang="en-US" sz="2400" i="1" dirty="0" err="1" smtClean="0">
                <a:solidFill>
                  <a:srgbClr val="E4EF53"/>
                </a:solidFill>
                <a:latin typeface="+mj-lt"/>
              </a:rPr>
              <a:t>strArray</a:t>
            </a:r>
            <a:r>
              <a:rPr lang="en-US" sz="2400" i="1" dirty="0">
                <a:solidFill>
                  <a:srgbClr val="E4EF53"/>
                </a:solidFill>
                <a:latin typeface="+mj-lt"/>
              </a:rPr>
              <a:t>;</a:t>
            </a:r>
          </a:p>
        </p:txBody>
      </p:sp>
      <p:sp>
        <p:nvSpPr>
          <p:cNvPr id="6" name="Rectangle 5"/>
          <p:cNvSpPr/>
          <p:nvPr/>
        </p:nvSpPr>
        <p:spPr>
          <a:xfrm>
            <a:off x="990600" y="838200"/>
            <a:ext cx="4724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Декалриране на масив</a:t>
            </a:r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5213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63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5943600" cy="3124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Wingdings" pitchFamily="2" charset="2"/>
              <a:buChar char="v"/>
            </a:pPr>
            <a:r>
              <a:rPr lang="bg-BG" sz="2400" dirty="0">
                <a:latin typeface="+mj-lt"/>
              </a:rPr>
              <a:t>Използване на оператора </a:t>
            </a:r>
            <a:r>
              <a:rPr lang="en-US" sz="2400" b="1" dirty="0" smtClean="0">
                <a:solidFill>
                  <a:srgbClr val="E4EF53"/>
                </a:solidFill>
                <a:latin typeface="+mj-lt"/>
              </a:rPr>
              <a:t>new</a:t>
            </a:r>
            <a:endParaRPr lang="en-US" sz="2400" b="1" dirty="0">
              <a:solidFill>
                <a:srgbClr val="E4EF53"/>
              </a:solidFill>
              <a:latin typeface="+mj-lt"/>
            </a:endParaRPr>
          </a:p>
          <a:p>
            <a:pPr marL="342900" lvl="0" indent="-342900">
              <a:buFont typeface="Wingdings" pitchFamily="2" charset="2"/>
              <a:buChar char="v"/>
            </a:pPr>
            <a:r>
              <a:rPr lang="bg-BG" sz="2400" dirty="0">
                <a:latin typeface="+mj-lt"/>
              </a:rPr>
              <a:t>Пример </a:t>
            </a:r>
            <a:r>
              <a:rPr lang="en-US" sz="2400" i="1" dirty="0" err="1" smtClean="0">
                <a:solidFill>
                  <a:srgbClr val="E4EF53"/>
                </a:solidFill>
                <a:latin typeface="+mj-lt"/>
              </a:rPr>
              <a:t>intArray</a:t>
            </a:r>
            <a:r>
              <a:rPr lang="en-US" sz="2400" i="1" dirty="0" smtClean="0">
                <a:solidFill>
                  <a:srgbClr val="E4EF53"/>
                </a:solidFill>
                <a:latin typeface="+mj-lt"/>
              </a:rPr>
              <a:t>=new </a:t>
            </a:r>
            <a:r>
              <a:rPr lang="en-US" sz="2400" i="1" dirty="0" err="1" smtClean="0">
                <a:solidFill>
                  <a:srgbClr val="E4EF53"/>
                </a:solidFill>
                <a:latin typeface="+mj-lt"/>
              </a:rPr>
              <a:t>int</a:t>
            </a:r>
            <a:r>
              <a:rPr lang="en-US" sz="2400" i="1" dirty="0" smtClean="0">
                <a:solidFill>
                  <a:srgbClr val="E4EF53"/>
                </a:solidFill>
                <a:latin typeface="+mj-lt"/>
              </a:rPr>
              <a:t>[]; </a:t>
            </a:r>
            <a:endParaRPr lang="en-US" sz="2400" i="1" dirty="0">
              <a:solidFill>
                <a:srgbClr val="E4EF53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90600" y="838200"/>
            <a:ext cx="4724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Създаване на масив</a:t>
            </a:r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  <p:pic>
        <p:nvPicPr>
          <p:cNvPr id="1026" name="Picture 2" descr="D:\documents\Uni\IV kurs\Elektronno Obuchenie\Java pics\Untitled-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" y="3962400"/>
            <a:ext cx="560070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13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63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124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Wingdings" pitchFamily="2" charset="2"/>
              <a:buChar char="v"/>
            </a:pPr>
            <a:r>
              <a:rPr lang="bg-BG" sz="2400" dirty="0"/>
              <a:t>Създаване и инициализиране едновременно</a:t>
            </a:r>
            <a:endParaRPr lang="en-US" sz="2400" dirty="0"/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i="1" dirty="0" err="1">
                <a:solidFill>
                  <a:srgbClr val="E4EF53"/>
                </a:solidFill>
              </a:rPr>
              <a:t>i</a:t>
            </a:r>
            <a:r>
              <a:rPr lang="en-US" sz="2400" i="1" dirty="0" err="1" smtClean="0">
                <a:solidFill>
                  <a:srgbClr val="E4EF53"/>
                </a:solidFill>
              </a:rPr>
              <a:t>nt</a:t>
            </a:r>
            <a:r>
              <a:rPr lang="en-US" sz="2400" i="1" dirty="0" smtClean="0">
                <a:solidFill>
                  <a:srgbClr val="E4EF53"/>
                </a:solidFill>
              </a:rPr>
              <a:t>[] </a:t>
            </a:r>
            <a:r>
              <a:rPr lang="en-US" sz="2400" i="1" dirty="0" err="1" smtClean="0">
                <a:solidFill>
                  <a:srgbClr val="E4EF53"/>
                </a:solidFill>
              </a:rPr>
              <a:t>IntArray</a:t>
            </a:r>
            <a:r>
              <a:rPr lang="en-US" sz="2400" i="1" dirty="0" smtClean="0">
                <a:solidFill>
                  <a:srgbClr val="E4EF53"/>
                </a:solidFill>
              </a:rPr>
              <a:t> </a:t>
            </a:r>
            <a:r>
              <a:rPr lang="en-US" sz="2400" i="1" dirty="0">
                <a:solidFill>
                  <a:srgbClr val="E4EF53"/>
                </a:solidFill>
              </a:rPr>
              <a:t>= {1,2,3,4,5</a:t>
            </a:r>
            <a:r>
              <a:rPr lang="en-US" sz="2400" i="1" dirty="0" smtClean="0">
                <a:solidFill>
                  <a:srgbClr val="E4EF53"/>
                </a:solidFill>
              </a:rPr>
              <a:t>};</a:t>
            </a:r>
          </a:p>
          <a:p>
            <a:pPr marL="800100" lvl="1" indent="-342900">
              <a:buFont typeface="Arial" pitchFamily="34" charset="0"/>
              <a:buChar char="•"/>
            </a:pPr>
            <a:endParaRPr lang="en-US" sz="2400" dirty="0"/>
          </a:p>
          <a:p>
            <a:pPr marL="342900" lvl="0" indent="-342900">
              <a:buFont typeface="Wingdings" pitchFamily="2" charset="2"/>
              <a:buChar char="v"/>
            </a:pPr>
            <a:r>
              <a:rPr lang="bg-BG" sz="2400" dirty="0"/>
              <a:t>Оператора </a:t>
            </a:r>
            <a:r>
              <a:rPr lang="en-US" sz="2400" dirty="0"/>
              <a:t>new </a:t>
            </a:r>
            <a:r>
              <a:rPr lang="bg-BG" sz="2400" dirty="0"/>
              <a:t>не е задължителен, когато използваме </a:t>
            </a:r>
            <a:r>
              <a:rPr lang="en-US" sz="2400" dirty="0"/>
              <a:t>[];</a:t>
            </a:r>
          </a:p>
        </p:txBody>
      </p:sp>
      <p:sp>
        <p:nvSpPr>
          <p:cNvPr id="6" name="Rectangle 5"/>
          <p:cNvSpPr/>
          <p:nvPr/>
        </p:nvSpPr>
        <p:spPr>
          <a:xfrm>
            <a:off x="990600" y="838200"/>
            <a:ext cx="4724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4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Създаване на масив</a:t>
            </a:r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645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63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513008" y="1447800"/>
            <a:ext cx="4724400" cy="304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g-BG" sz="6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Достъп до елементите на масива</a:t>
            </a:r>
            <a:endParaRPr lang="en-US" sz="6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724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63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Font typeface="Wingdings" pitchFamily="2" charset="2"/>
              <a:buChar char="v"/>
            </a:pPr>
            <a:r>
              <a:rPr lang="bg-BG" sz="2000" dirty="0" smtClean="0"/>
              <a:t>Броя </a:t>
            </a:r>
            <a:r>
              <a:rPr lang="bg-BG" sz="2000" dirty="0"/>
              <a:t>на елемнтите се записва в </a:t>
            </a:r>
            <a:r>
              <a:rPr lang="en-US" sz="2000" dirty="0" smtClean="0"/>
              <a:t>[]</a:t>
            </a:r>
            <a:endParaRPr lang="bg-BG" sz="2000" dirty="0" smtClean="0"/>
          </a:p>
          <a:p>
            <a:pPr marL="342900" lvl="0" indent="-342900">
              <a:buFont typeface="Wingdings" pitchFamily="2" charset="2"/>
              <a:buChar char="v"/>
            </a:pP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bg-BG" sz="2000" dirty="0"/>
              <a:t>Първият елемент има индекс 0</a:t>
            </a:r>
            <a:endParaRPr lang="en-US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bg-BG" sz="2000" dirty="0"/>
              <a:t>Последният е синдекс </a:t>
            </a:r>
            <a:r>
              <a:rPr lang="en-US" sz="2000" i="1" dirty="0">
                <a:solidFill>
                  <a:srgbClr val="E4EF53"/>
                </a:solidFill>
              </a:rPr>
              <a:t>length-1</a:t>
            </a:r>
          </a:p>
          <a:p>
            <a:pPr marL="342900" lvl="0" indent="-342900">
              <a:buFont typeface="Wingdings" pitchFamily="2" charset="2"/>
              <a:buChar char="v"/>
            </a:pPr>
            <a:endParaRPr lang="bg-BG" sz="2000" dirty="0" smtClean="0"/>
          </a:p>
          <a:p>
            <a:pPr marL="342900" lvl="0" indent="-342900">
              <a:buFont typeface="Wingdings" pitchFamily="2" charset="2"/>
              <a:buChar char="v"/>
            </a:pPr>
            <a:r>
              <a:rPr lang="bg-BG" sz="2000" dirty="0" smtClean="0"/>
              <a:t>Извличяни </a:t>
            </a:r>
            <a:r>
              <a:rPr lang="bg-BG" sz="2000" dirty="0"/>
              <a:t>и </a:t>
            </a:r>
            <a:r>
              <a:rPr lang="bg-BG" sz="2000" dirty="0" smtClean="0"/>
              <a:t>промяна </a:t>
            </a:r>
            <a:r>
              <a:rPr lang="bg-BG" sz="2000" dirty="0"/>
              <a:t>чрез </a:t>
            </a:r>
            <a:r>
              <a:rPr lang="bg-BG" sz="2000" dirty="0" smtClean="0"/>
              <a:t>оператора </a:t>
            </a:r>
            <a:r>
              <a:rPr lang="en-US" sz="2000" dirty="0" smtClean="0"/>
              <a:t>[]</a:t>
            </a:r>
            <a:endParaRPr lang="en-US" sz="2000" dirty="0"/>
          </a:p>
          <a:p>
            <a:pPr marL="342900" lvl="0" indent="-342900">
              <a:buFont typeface="Wingdings" pitchFamily="2" charset="2"/>
              <a:buChar char="v"/>
            </a:pPr>
            <a:endParaRPr lang="bg-BG" sz="2000" dirty="0" smtClean="0"/>
          </a:p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914400" y="990600"/>
            <a:ext cx="60198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bg-BG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Достъп на </a:t>
            </a:r>
            <a:r>
              <a:rPr lang="bg-BG" sz="4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елементите на масива</a:t>
            </a:r>
            <a:endParaRPr lang="en-US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7685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documents\Uni\IV kurs\Elektronno Obuchenie\Java pics\Untitled-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3063"/>
            <a:ext cx="9144000" cy="6871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533400" y="1905000"/>
            <a:ext cx="6781800" cy="3733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18245" y="1447800"/>
            <a:ext cx="7391400" cy="1219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g-BG" sz="6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Извличане на </a:t>
            </a:r>
            <a:r>
              <a:rPr lang="bg-BG" sz="6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елементите</a:t>
            </a:r>
            <a:endParaRPr lang="en-US" sz="6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r>
              <a:rPr lang="bg-BG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no Pro Display" pitchFamily="18" charset="0"/>
              </a:rPr>
              <a:t>Демонстрация</a:t>
            </a:r>
            <a:endParaRPr lang="en-US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  <a:p>
            <a:pPr algn="ctr"/>
            <a:endParaRPr lang="en-US" sz="11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no Pro Display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457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278</Words>
  <Application>Microsoft Office PowerPoint</Application>
  <PresentationFormat>On-screen Show (4:3)</PresentationFormat>
  <Paragraphs>88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dbasharanov</dc:creator>
  <cp:lastModifiedBy>dbasharanov</cp:lastModifiedBy>
  <cp:revision>21</cp:revision>
  <dcterms:created xsi:type="dcterms:W3CDTF">2011-09-13T12:58:44Z</dcterms:created>
  <dcterms:modified xsi:type="dcterms:W3CDTF">2011-09-30T09:03:00Z</dcterms:modified>
</cp:coreProperties>
</file>