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0" r:id="rId3"/>
    <p:sldId id="267" r:id="rId4"/>
    <p:sldId id="268" r:id="rId5"/>
    <p:sldId id="269" r:id="rId6"/>
    <p:sldId id="271" r:id="rId7"/>
    <p:sldId id="274" r:id="rId8"/>
    <p:sldId id="272" r:id="rId9"/>
    <p:sldId id="273" r:id="rId10"/>
    <p:sldId id="275" r:id="rId11"/>
    <p:sldId id="276" r:id="rId12"/>
    <p:sldId id="277" r:id="rId13"/>
    <p:sldId id="285" r:id="rId14"/>
    <p:sldId id="278" r:id="rId15"/>
    <p:sldId id="280" r:id="rId16"/>
    <p:sldId id="279" r:id="rId17"/>
    <p:sldId id="286" r:id="rId18"/>
    <p:sldId id="281" r:id="rId19"/>
    <p:sldId id="284" r:id="rId20"/>
    <p:sldId id="287" r:id="rId21"/>
    <p:sldId id="282" r:id="rId22"/>
    <p:sldId id="283" r:id="rId23"/>
    <p:sldId id="288" r:id="rId24"/>
    <p:sldId id="289" r:id="rId25"/>
    <p:sldId id="290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91" r:id="rId3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97CEB-69EE-4CAF-AB27-49D7D6023539}" type="datetimeFigureOut">
              <a:rPr lang="bg-BG" smtClean="0"/>
              <a:t>16.2.2022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B531F-B0FF-41A0-AC94-4CAFDD353D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217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bg-BG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D30287E5-21DC-485F-A8F0-24C8BC99116C}" type="slidenum">
              <a:rPr lang="zh-CN" altLang="en-US" smtClean="0">
                <a:ea typeface="幼圆"/>
              </a:rPr>
              <a:pPr eaLnBrk="1" hangingPunct="1">
                <a:spcBef>
                  <a:spcPct val="0"/>
                </a:spcBef>
              </a:pPr>
              <a:t>28</a:t>
            </a:fld>
            <a:endParaRPr lang="zh-CN" altLang="en-US" smtClean="0">
              <a:ea typeface="幼圆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FAB7-F752-49BC-85B2-68B93052E239}" type="datetimeFigureOut">
              <a:rPr lang="bg-BG" smtClean="0"/>
              <a:t>16.2.2022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79D-2910-4670-AF81-DCE4A320FD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225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FAB7-F752-49BC-85B2-68B93052E239}" type="datetimeFigureOut">
              <a:rPr lang="bg-BG" smtClean="0"/>
              <a:t>16.2.2022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79D-2910-4670-AF81-DCE4A320FD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02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FAB7-F752-49BC-85B2-68B93052E239}" type="datetimeFigureOut">
              <a:rPr lang="bg-BG" smtClean="0"/>
              <a:t>16.2.2022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79D-2910-4670-AF81-DCE4A320FD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201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FAB7-F752-49BC-85B2-68B93052E239}" type="datetimeFigureOut">
              <a:rPr lang="bg-BG" smtClean="0"/>
              <a:t>16.2.2022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79D-2910-4670-AF81-DCE4A320FD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369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FAB7-F752-49BC-85B2-68B93052E239}" type="datetimeFigureOut">
              <a:rPr lang="bg-BG" smtClean="0"/>
              <a:t>16.2.2022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79D-2910-4670-AF81-DCE4A320FD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421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FAB7-F752-49BC-85B2-68B93052E239}" type="datetimeFigureOut">
              <a:rPr lang="bg-BG" smtClean="0"/>
              <a:t>16.2.2022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79D-2910-4670-AF81-DCE4A320FD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379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FAB7-F752-49BC-85B2-68B93052E239}" type="datetimeFigureOut">
              <a:rPr lang="bg-BG" smtClean="0"/>
              <a:t>16.2.2022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79D-2910-4670-AF81-DCE4A320FD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106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FAB7-F752-49BC-85B2-68B93052E239}" type="datetimeFigureOut">
              <a:rPr lang="bg-BG" smtClean="0"/>
              <a:t>16.2.2022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79D-2910-4670-AF81-DCE4A320FD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37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FAB7-F752-49BC-85B2-68B93052E239}" type="datetimeFigureOut">
              <a:rPr lang="bg-BG" smtClean="0"/>
              <a:t>16.2.2022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79D-2910-4670-AF81-DCE4A320FD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695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FAB7-F752-49BC-85B2-68B93052E239}" type="datetimeFigureOut">
              <a:rPr lang="bg-BG" smtClean="0"/>
              <a:t>16.2.2022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79D-2910-4670-AF81-DCE4A320FD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906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FAB7-F752-49BC-85B2-68B93052E239}" type="datetimeFigureOut">
              <a:rPr lang="bg-BG" smtClean="0"/>
              <a:t>16.2.2022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79D-2910-4670-AF81-DCE4A320FD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112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6FAB7-F752-49BC-85B2-68B93052E239}" type="datetimeFigureOut">
              <a:rPr lang="bg-BG" smtClean="0"/>
              <a:t>16.2.2022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9179D-2910-4670-AF81-DCE4A320FD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566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200" y="2996952"/>
            <a:ext cx="6400800" cy="1752600"/>
          </a:xfrm>
        </p:spPr>
        <p:txBody>
          <a:bodyPr/>
          <a:lstStyle/>
          <a:p>
            <a:r>
              <a:rPr lang="bg-BG" b="1" dirty="0" smtClean="0"/>
              <a:t>ЕВРОПЕЙСКИЯТ СЪЮЗ И СТРАНИТЕ ОТ ИЗТОЧНА АЗИЯ</a:t>
            </a:r>
          </a:p>
          <a:p>
            <a:r>
              <a:rPr lang="bg-BG" b="1" i="1" dirty="0" smtClean="0"/>
              <a:t>Доц. д-р Евгений Кандиларов</a:t>
            </a:r>
            <a:endParaRPr lang="bg-BG" b="1" i="1" dirty="0"/>
          </a:p>
        </p:txBody>
      </p:sp>
      <p:pic>
        <p:nvPicPr>
          <p:cNvPr id="1026" name="Picture 2" descr="C:\Users\Herodot\Documents\EU_ASI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rodot\Documents\EU_ASIA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4309"/>
            <a:ext cx="2761489" cy="16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rodot\Documents\EU_ASIA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8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ЕС-Република Корея</a:t>
            </a:r>
            <a:endParaRPr lang="bg-BG" dirty="0"/>
          </a:p>
        </p:txBody>
      </p:sp>
      <p:pic>
        <p:nvPicPr>
          <p:cNvPr id="7170" name="Picture 2" descr="C:\Users\Herodot\Documents\EU_ASIA\eu_south_korea_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65" y="1600200"/>
            <a:ext cx="69946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8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ЕС-Република Корея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/>
              <a:t>Рамковото</a:t>
            </a:r>
            <a:r>
              <a:rPr lang="ru-RU" b="1" dirty="0"/>
              <a:t> </a:t>
            </a:r>
            <a:r>
              <a:rPr lang="ru-RU" b="1" dirty="0" err="1"/>
              <a:t>споразумение</a:t>
            </a:r>
            <a:r>
              <a:rPr lang="ru-RU" b="1" dirty="0"/>
              <a:t> за </a:t>
            </a:r>
            <a:r>
              <a:rPr lang="ru-RU" b="1" dirty="0" err="1"/>
              <a:t>търговия</a:t>
            </a:r>
            <a:r>
              <a:rPr lang="ru-RU" b="1" dirty="0"/>
              <a:t> и </a:t>
            </a:r>
            <a:r>
              <a:rPr lang="ru-RU" b="1" dirty="0" err="1"/>
              <a:t>сътрудничество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dirty="0" err="1"/>
              <a:t>приложената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него </a:t>
            </a:r>
            <a:r>
              <a:rPr lang="ru-RU" b="1" dirty="0" err="1" smtClean="0"/>
              <a:t>Политическа</a:t>
            </a:r>
            <a:r>
              <a:rPr lang="ru-RU" b="1" dirty="0" smtClean="0"/>
              <a:t> </a:t>
            </a:r>
            <a:r>
              <a:rPr lang="ru-RU" b="1" dirty="0"/>
              <a:t>декларация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 smtClean="0"/>
              <a:t>влизат</a:t>
            </a:r>
            <a:r>
              <a:rPr lang="ru-RU" dirty="0" smtClean="0"/>
              <a:t> </a:t>
            </a:r>
            <a:r>
              <a:rPr lang="ru-RU" dirty="0"/>
              <a:t>в сила </a:t>
            </a:r>
            <a:r>
              <a:rPr lang="ru-RU" b="1" dirty="0" err="1"/>
              <a:t>през</a:t>
            </a:r>
            <a:r>
              <a:rPr lang="ru-RU" b="1" dirty="0"/>
              <a:t> 2001 г., </a:t>
            </a:r>
            <a:r>
              <a:rPr lang="ru-RU" dirty="0" err="1" smtClean="0"/>
              <a:t>представляват</a:t>
            </a:r>
            <a:r>
              <a:rPr lang="ru-RU" dirty="0" smtClean="0"/>
              <a:t> </a:t>
            </a:r>
            <a:r>
              <a:rPr lang="ru-RU" dirty="0"/>
              <a:t>нов </a:t>
            </a:r>
            <a:r>
              <a:rPr lang="ru-RU" dirty="0" err="1"/>
              <a:t>етап</a:t>
            </a:r>
            <a:r>
              <a:rPr lang="ru-RU" dirty="0"/>
              <a:t> на </a:t>
            </a:r>
            <a:r>
              <a:rPr lang="ru-RU" dirty="0" err="1"/>
              <a:t>отношенията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 smtClean="0"/>
              <a:t>съответства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нарастващата</a:t>
            </a:r>
            <a:r>
              <a:rPr lang="ru-RU" dirty="0"/>
              <a:t> </a:t>
            </a:r>
            <a:r>
              <a:rPr lang="ru-RU" dirty="0" err="1"/>
              <a:t>политическа</a:t>
            </a:r>
            <a:r>
              <a:rPr lang="ru-RU" dirty="0"/>
              <a:t> роля на ЕС и на </a:t>
            </a:r>
            <a:r>
              <a:rPr lang="ru-RU" dirty="0" err="1"/>
              <a:t>напредналата</a:t>
            </a:r>
            <a:r>
              <a:rPr lang="ru-RU" dirty="0"/>
              <a:t> </a:t>
            </a:r>
            <a:r>
              <a:rPr lang="ru-RU" dirty="0" err="1"/>
              <a:t>икономика</a:t>
            </a:r>
            <a:r>
              <a:rPr lang="ru-RU" dirty="0"/>
              <a:t> на </a:t>
            </a:r>
            <a:r>
              <a:rPr lang="ru-RU" dirty="0" err="1"/>
              <a:t>Южна</a:t>
            </a:r>
            <a:r>
              <a:rPr lang="ru-RU" dirty="0"/>
              <a:t> Корея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b="1" dirty="0" err="1" smtClean="0"/>
              <a:t>Споразумение</a:t>
            </a:r>
            <a:r>
              <a:rPr lang="ru-RU" b="1" dirty="0" smtClean="0"/>
              <a:t> за научно и технологично </a:t>
            </a:r>
            <a:r>
              <a:rPr lang="ru-RU" b="1" dirty="0" err="1" smtClean="0"/>
              <a:t>сътрудничество</a:t>
            </a:r>
            <a:r>
              <a:rPr lang="ru-RU" b="1" dirty="0" smtClean="0"/>
              <a:t> между ЕС и </a:t>
            </a:r>
            <a:r>
              <a:rPr lang="ru-RU" b="1" dirty="0" err="1" smtClean="0"/>
              <a:t>Южна</a:t>
            </a:r>
            <a:r>
              <a:rPr lang="ru-RU" b="1" dirty="0" smtClean="0"/>
              <a:t> Корея</a:t>
            </a:r>
            <a:r>
              <a:rPr lang="en-US" b="1" dirty="0" smtClean="0"/>
              <a:t> (</a:t>
            </a:r>
            <a:r>
              <a:rPr lang="ru-RU" b="1" dirty="0" smtClean="0"/>
              <a:t>2007 г.</a:t>
            </a:r>
            <a:r>
              <a:rPr lang="en-US" b="1" dirty="0" smtClean="0"/>
              <a:t>)</a:t>
            </a:r>
            <a:endParaRPr lang="bg-BG" b="1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5239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ЕС-Република Корея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2010 </a:t>
            </a:r>
            <a:r>
              <a:rPr lang="ru-RU" b="1" dirty="0" smtClean="0"/>
              <a:t>г. – </a:t>
            </a:r>
          </a:p>
          <a:p>
            <a:r>
              <a:rPr lang="ru-RU" i="1" dirty="0" err="1" smtClean="0"/>
              <a:t>Всеобхватно</a:t>
            </a:r>
            <a:r>
              <a:rPr lang="ru-RU" i="1" dirty="0" smtClean="0"/>
              <a:t> </a:t>
            </a:r>
            <a:r>
              <a:rPr lang="ru-RU" i="1" dirty="0" err="1" smtClean="0"/>
              <a:t>рамково</a:t>
            </a:r>
            <a:r>
              <a:rPr lang="ru-RU" i="1" dirty="0" smtClean="0"/>
              <a:t> </a:t>
            </a:r>
            <a:r>
              <a:rPr lang="ru-RU" i="1" dirty="0" err="1" smtClean="0"/>
              <a:t>споразумение</a:t>
            </a:r>
            <a:r>
              <a:rPr lang="ru-RU" i="1" dirty="0"/>
              <a:t>;</a:t>
            </a:r>
            <a:endParaRPr lang="ru-RU" i="1" dirty="0" smtClean="0"/>
          </a:p>
          <a:p>
            <a:r>
              <a:rPr lang="ru-RU" i="1" dirty="0" err="1" smtClean="0"/>
              <a:t>Споразумение</a:t>
            </a:r>
            <a:r>
              <a:rPr lang="ru-RU" i="1" dirty="0" smtClean="0"/>
              <a:t> </a:t>
            </a:r>
            <a:r>
              <a:rPr lang="ru-RU" i="1" dirty="0"/>
              <a:t>за свободна </a:t>
            </a:r>
            <a:r>
              <a:rPr lang="ru-RU" i="1" dirty="0" err="1"/>
              <a:t>търговия</a:t>
            </a:r>
            <a:r>
              <a:rPr lang="ru-RU" i="1" dirty="0"/>
              <a:t> (ССТ</a:t>
            </a:r>
            <a:r>
              <a:rPr lang="ru-RU" i="1" dirty="0" smtClean="0"/>
              <a:t>)</a:t>
            </a:r>
            <a:r>
              <a:rPr lang="ru-RU" dirty="0" smtClean="0"/>
              <a:t>;</a:t>
            </a:r>
          </a:p>
          <a:p>
            <a:r>
              <a:rPr lang="ru-RU" i="1" dirty="0" smtClean="0"/>
              <a:t>Декларация </a:t>
            </a:r>
            <a:r>
              <a:rPr lang="ru-RU" i="1" dirty="0"/>
              <a:t>за </a:t>
            </a:r>
            <a:r>
              <a:rPr lang="ru-RU" i="1" dirty="0" err="1"/>
              <a:t>стратегическо</a:t>
            </a:r>
            <a:r>
              <a:rPr lang="ru-RU" i="1" dirty="0"/>
              <a:t> </a:t>
            </a:r>
            <a:r>
              <a:rPr lang="ru-RU" i="1" dirty="0" err="1" smtClean="0"/>
              <a:t>партньорство</a:t>
            </a:r>
            <a:r>
              <a:rPr lang="ru-RU" dirty="0" smtClean="0"/>
              <a:t>;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9483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Споразумение за свободна търговия</a:t>
            </a:r>
            <a:r>
              <a:rPr lang="en-US" dirty="0" smtClean="0"/>
              <a:t> </a:t>
            </a:r>
            <a:r>
              <a:rPr lang="bg-BG" dirty="0" smtClean="0"/>
              <a:t>ЕС-Република Корея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Това</a:t>
            </a:r>
            <a:r>
              <a:rPr lang="ru-RU" dirty="0" smtClean="0"/>
              <a:t> е </a:t>
            </a:r>
            <a:r>
              <a:rPr lang="ru-RU" dirty="0" err="1" smtClean="0"/>
              <a:t>първото</a:t>
            </a:r>
            <a:r>
              <a:rPr lang="ru-RU" dirty="0" smtClean="0"/>
              <a:t> </a:t>
            </a:r>
            <a:r>
              <a:rPr lang="ru-RU" dirty="0" err="1" smtClean="0"/>
              <a:t>търговско</a:t>
            </a:r>
            <a:r>
              <a:rPr lang="ru-RU" dirty="0" smtClean="0"/>
              <a:t> </a:t>
            </a:r>
            <a:r>
              <a:rPr lang="ru-RU" dirty="0" err="1" smtClean="0"/>
              <a:t>споразумение</a:t>
            </a:r>
            <a:r>
              <a:rPr lang="ru-RU" dirty="0" smtClean="0"/>
              <a:t> от </a:t>
            </a:r>
            <a:r>
              <a:rPr lang="ru-RU" dirty="0" err="1" smtClean="0"/>
              <a:t>този</a:t>
            </a:r>
            <a:r>
              <a:rPr lang="ru-RU" dirty="0" smtClean="0"/>
              <a:t> вид между ЕС и </a:t>
            </a:r>
            <a:r>
              <a:rPr lang="ru-RU" dirty="0" err="1" smtClean="0"/>
              <a:t>азиатска</a:t>
            </a:r>
            <a:r>
              <a:rPr lang="ru-RU" dirty="0" smtClean="0"/>
              <a:t> </a:t>
            </a:r>
            <a:r>
              <a:rPr lang="ru-RU" dirty="0" err="1" smtClean="0"/>
              <a:t>държава</a:t>
            </a:r>
            <a:r>
              <a:rPr lang="ru-RU" dirty="0" smtClean="0"/>
              <a:t> и </a:t>
            </a:r>
            <a:r>
              <a:rPr lang="ru-RU" dirty="0" err="1" smtClean="0"/>
              <a:t>най-амбициозното</a:t>
            </a:r>
            <a:r>
              <a:rPr lang="ru-RU" dirty="0" smtClean="0"/>
              <a:t> и </a:t>
            </a:r>
            <a:r>
              <a:rPr lang="ru-RU" dirty="0" err="1" smtClean="0"/>
              <a:t>всеобхватно</a:t>
            </a:r>
            <a:r>
              <a:rPr lang="ru-RU" dirty="0" smtClean="0"/>
              <a:t> </a:t>
            </a:r>
            <a:r>
              <a:rPr lang="ru-RU" dirty="0" err="1" smtClean="0"/>
              <a:t>търговско</a:t>
            </a:r>
            <a:r>
              <a:rPr lang="ru-RU" dirty="0" smtClean="0"/>
              <a:t> </a:t>
            </a:r>
            <a:r>
              <a:rPr lang="ru-RU" dirty="0" err="1" smtClean="0"/>
              <a:t>споразумение</a:t>
            </a:r>
            <a:r>
              <a:rPr lang="ru-RU" dirty="0" smtClean="0"/>
              <a:t>, </a:t>
            </a:r>
            <a:r>
              <a:rPr lang="ru-RU" dirty="0" err="1" smtClean="0"/>
              <a:t>прилагано</a:t>
            </a:r>
            <a:r>
              <a:rPr lang="ru-RU" dirty="0" smtClean="0"/>
              <a:t> от ЕС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онзи</a:t>
            </a:r>
            <a:r>
              <a:rPr lang="ru-RU" dirty="0" smtClean="0"/>
              <a:t> момент. </a:t>
            </a:r>
            <a:r>
              <a:rPr lang="ru-RU" dirty="0" err="1" smtClean="0"/>
              <a:t>Това</a:t>
            </a:r>
            <a:r>
              <a:rPr lang="ru-RU" dirty="0" smtClean="0"/>
              <a:t> ново поколение </a:t>
            </a:r>
            <a:r>
              <a:rPr lang="ru-RU" dirty="0" err="1" smtClean="0"/>
              <a:t>споразумения</a:t>
            </a:r>
            <a:r>
              <a:rPr lang="ru-RU" dirty="0" smtClean="0"/>
              <a:t> </a:t>
            </a:r>
            <a:r>
              <a:rPr lang="ru-RU" dirty="0" err="1" smtClean="0"/>
              <a:t>излиза</a:t>
            </a:r>
            <a:r>
              <a:rPr lang="ru-RU" dirty="0" smtClean="0"/>
              <a:t> </a:t>
            </a:r>
            <a:r>
              <a:rPr lang="ru-RU" dirty="0" err="1" smtClean="0"/>
              <a:t>отвъд</a:t>
            </a:r>
            <a:r>
              <a:rPr lang="ru-RU" dirty="0" smtClean="0"/>
              <a:t>  </a:t>
            </a:r>
            <a:r>
              <a:rPr lang="ru-RU" dirty="0" err="1" smtClean="0"/>
              <a:t>предишните</a:t>
            </a:r>
            <a:r>
              <a:rPr lang="ru-RU" dirty="0" smtClean="0"/>
              <a:t> </a:t>
            </a:r>
            <a:r>
              <a:rPr lang="ru-RU" dirty="0" err="1" smtClean="0"/>
              <a:t>споразумения</a:t>
            </a:r>
            <a:r>
              <a:rPr lang="ru-RU" dirty="0" smtClean="0"/>
              <a:t> за свободна </a:t>
            </a:r>
            <a:r>
              <a:rPr lang="ru-RU" dirty="0" err="1" smtClean="0"/>
              <a:t>търговия</a:t>
            </a:r>
            <a:r>
              <a:rPr lang="ru-RU" dirty="0" smtClean="0"/>
              <a:t> . </a:t>
            </a:r>
            <a:r>
              <a:rPr lang="ru-RU" dirty="0" err="1" smtClean="0"/>
              <a:t>Споразумението</a:t>
            </a:r>
            <a:r>
              <a:rPr lang="ru-RU" dirty="0" smtClean="0"/>
              <a:t> </a:t>
            </a:r>
            <a:r>
              <a:rPr lang="ru-RU" dirty="0" err="1" smtClean="0"/>
              <a:t>премахва</a:t>
            </a:r>
            <a:r>
              <a:rPr lang="ru-RU" dirty="0" smtClean="0"/>
              <a:t> </a:t>
            </a:r>
            <a:r>
              <a:rPr lang="ru-RU" dirty="0" err="1" smtClean="0"/>
              <a:t>тарифите</a:t>
            </a:r>
            <a:r>
              <a:rPr lang="ru-RU" dirty="0" smtClean="0"/>
              <a:t> за </a:t>
            </a:r>
            <a:r>
              <a:rPr lang="ru-RU" dirty="0" err="1" smtClean="0"/>
              <a:t>промишлени</a:t>
            </a:r>
            <a:r>
              <a:rPr lang="ru-RU" dirty="0" smtClean="0"/>
              <a:t> и </a:t>
            </a:r>
            <a:r>
              <a:rPr lang="ru-RU" dirty="0" err="1" smtClean="0"/>
              <a:t>селскостопански</a:t>
            </a:r>
            <a:r>
              <a:rPr lang="ru-RU" dirty="0" smtClean="0"/>
              <a:t> стоки </a:t>
            </a:r>
            <a:r>
              <a:rPr lang="ru-RU" dirty="0" err="1" smtClean="0"/>
              <a:t>стъпка</a:t>
            </a:r>
            <a:r>
              <a:rPr lang="ru-RU" dirty="0" smtClean="0"/>
              <a:t> по </a:t>
            </a:r>
            <a:r>
              <a:rPr lang="ru-RU" dirty="0" err="1" smtClean="0"/>
              <a:t>стъпка</a:t>
            </a:r>
            <a:r>
              <a:rPr lang="ru-RU" dirty="0" smtClean="0"/>
              <a:t>. Само ограничен </a:t>
            </a:r>
            <a:r>
              <a:rPr lang="ru-RU" dirty="0" err="1" smtClean="0"/>
              <a:t>брой</a:t>
            </a:r>
            <a:r>
              <a:rPr lang="ru-RU" dirty="0" smtClean="0"/>
              <a:t> </a:t>
            </a:r>
            <a:r>
              <a:rPr lang="ru-RU" dirty="0" err="1" smtClean="0"/>
              <a:t>селскостопански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изключени</a:t>
            </a:r>
            <a:r>
              <a:rPr lang="ru-RU" dirty="0" smtClean="0"/>
              <a:t> от </a:t>
            </a:r>
            <a:r>
              <a:rPr lang="ru-RU" dirty="0" err="1" smtClean="0"/>
              <a:t>премахването</a:t>
            </a:r>
            <a:r>
              <a:rPr lang="ru-RU" dirty="0" smtClean="0"/>
              <a:t> на </a:t>
            </a:r>
            <a:r>
              <a:rPr lang="ru-RU" dirty="0" err="1" smtClean="0"/>
              <a:t>тарифите</a:t>
            </a:r>
            <a:r>
              <a:rPr lang="ru-RU" dirty="0" smtClean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8107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Споразумение за свободна търговия</a:t>
            </a:r>
            <a:r>
              <a:rPr lang="en-US" dirty="0" smtClean="0"/>
              <a:t> </a:t>
            </a:r>
            <a:r>
              <a:rPr lang="bg-BG" dirty="0" smtClean="0"/>
              <a:t>ЕС-Република Корея</a:t>
            </a:r>
            <a:endParaRPr lang="bg-BG" dirty="0"/>
          </a:p>
        </p:txBody>
      </p:sp>
      <p:pic>
        <p:nvPicPr>
          <p:cNvPr id="8195" name="Picture 3" descr="C:\Users\Herodot\Documents\EU_ASIA\png-clipart-european-union-south-korea-free-trade-agreement-economy-central-european-free-trade-agreement-text-servic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48872" cy="52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4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Споразумение за свободна търговия</a:t>
            </a:r>
            <a:r>
              <a:rPr lang="en-US" dirty="0" smtClean="0"/>
              <a:t> </a:t>
            </a:r>
            <a:r>
              <a:rPr lang="bg-BG" dirty="0" smtClean="0"/>
              <a:t>ЕС-Република Корея</a:t>
            </a:r>
            <a:endParaRPr lang="bg-BG" dirty="0"/>
          </a:p>
        </p:txBody>
      </p:sp>
      <p:pic>
        <p:nvPicPr>
          <p:cNvPr id="10243" name="Picture 3" descr="C:\Users\Herodot\Documents\EU_ASIA\CmRt9-3XgAIhi_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4969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32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Споразумение за свободна търговия</a:t>
            </a:r>
            <a:r>
              <a:rPr lang="en-US" dirty="0" smtClean="0"/>
              <a:t> </a:t>
            </a:r>
            <a:r>
              <a:rPr lang="bg-BG" dirty="0" smtClean="0"/>
              <a:t>ЕС-Република Корея</a:t>
            </a:r>
            <a:endParaRPr lang="bg-BG" dirty="0"/>
          </a:p>
        </p:txBody>
      </p:sp>
      <p:pic>
        <p:nvPicPr>
          <p:cNvPr id="9218" name="Picture 2" descr="C:\Users\Herodot\Documents\EU_ASIA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88" y="1600200"/>
            <a:ext cx="810242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9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Споразумение</a:t>
            </a:r>
            <a:r>
              <a:rPr lang="ru-RU" sz="2400" dirty="0" smtClean="0"/>
              <a:t> между </a:t>
            </a:r>
            <a:r>
              <a:rPr lang="ru-RU" sz="2400" dirty="0" err="1" smtClean="0"/>
              <a:t>Европейския</a:t>
            </a:r>
            <a:r>
              <a:rPr lang="ru-RU" sz="2400" dirty="0" smtClean="0"/>
              <a:t> </a:t>
            </a:r>
            <a:r>
              <a:rPr lang="ru-RU" sz="2400" dirty="0" err="1" smtClean="0"/>
              <a:t>съюз</a:t>
            </a:r>
            <a:r>
              <a:rPr lang="ru-RU" sz="2400" dirty="0" smtClean="0"/>
              <a:t> и </a:t>
            </a:r>
            <a:r>
              <a:rPr lang="ru-RU" sz="2400" dirty="0" err="1" smtClean="0"/>
              <a:t>Република</a:t>
            </a:r>
            <a:r>
              <a:rPr lang="ru-RU" sz="2400" dirty="0" smtClean="0"/>
              <a:t> Корея за </a:t>
            </a:r>
            <a:r>
              <a:rPr lang="ru-RU" sz="2400" dirty="0" err="1" smtClean="0"/>
              <a:t>създаване</a:t>
            </a:r>
            <a:r>
              <a:rPr lang="ru-RU" sz="2400" dirty="0" smtClean="0"/>
              <a:t> на рамка за </a:t>
            </a:r>
            <a:r>
              <a:rPr lang="ru-RU" sz="2400" dirty="0" err="1" smtClean="0"/>
              <a:t>участието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Република</a:t>
            </a:r>
            <a:r>
              <a:rPr lang="ru-RU" sz="2400" dirty="0" smtClean="0"/>
              <a:t> Корея в </a:t>
            </a:r>
            <a:r>
              <a:rPr lang="ru-RU" sz="2400" dirty="0" err="1" smtClean="0"/>
              <a:t>операциите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Европейския</a:t>
            </a:r>
            <a:r>
              <a:rPr lang="ru-RU" sz="2400" dirty="0" smtClean="0"/>
              <a:t> </a:t>
            </a:r>
            <a:r>
              <a:rPr lang="ru-RU" sz="2400" dirty="0" err="1" smtClean="0"/>
              <a:t>съюз</a:t>
            </a:r>
            <a:r>
              <a:rPr lang="ru-RU" sz="2400" dirty="0" smtClean="0"/>
              <a:t> за управление на </a:t>
            </a:r>
            <a:r>
              <a:rPr lang="ru-RU" sz="2400" dirty="0" err="1" smtClean="0"/>
              <a:t>кризи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сила от 2016 г.,</a:t>
            </a:r>
            <a:r>
              <a:rPr lang="ru-RU" dirty="0" err="1" smtClean="0"/>
              <a:t>укрепва</a:t>
            </a:r>
            <a:r>
              <a:rPr lang="ru-RU" dirty="0" smtClean="0"/>
              <a:t> </a:t>
            </a:r>
            <a:r>
              <a:rPr lang="ru-RU" dirty="0" err="1" smtClean="0"/>
              <a:t>стратегическото</a:t>
            </a:r>
            <a:r>
              <a:rPr lang="ru-RU" dirty="0" smtClean="0"/>
              <a:t> </a:t>
            </a:r>
            <a:r>
              <a:rPr lang="ru-RU" dirty="0" err="1" smtClean="0"/>
              <a:t>партньорство</a:t>
            </a:r>
            <a:r>
              <a:rPr lang="ru-RU" dirty="0" smtClean="0"/>
              <a:t> между ЕС и РК и политически </a:t>
            </a:r>
            <a:r>
              <a:rPr lang="ru-RU" dirty="0" err="1" smtClean="0"/>
              <a:t>подчертава</a:t>
            </a:r>
            <a:r>
              <a:rPr lang="ru-RU" dirty="0" smtClean="0"/>
              <a:t> </a:t>
            </a:r>
            <a:r>
              <a:rPr lang="ru-RU" dirty="0" err="1" smtClean="0"/>
              <a:t>техните</a:t>
            </a:r>
            <a:r>
              <a:rPr lang="ru-RU" dirty="0" smtClean="0"/>
              <a:t> </a:t>
            </a:r>
            <a:r>
              <a:rPr lang="ru-RU" dirty="0" err="1" smtClean="0"/>
              <a:t>споделени</a:t>
            </a:r>
            <a:r>
              <a:rPr lang="ru-RU" dirty="0" smtClean="0"/>
              <a:t> </a:t>
            </a:r>
            <a:r>
              <a:rPr lang="ru-RU" dirty="0" err="1" smtClean="0"/>
              <a:t>ценностии</a:t>
            </a:r>
            <a:r>
              <a:rPr lang="ru-RU" dirty="0" smtClean="0"/>
              <a:t> </a:t>
            </a:r>
            <a:r>
              <a:rPr lang="ru-RU" dirty="0" err="1" smtClean="0"/>
              <a:t>интереси</a:t>
            </a:r>
            <a:r>
              <a:rPr lang="ru-RU" dirty="0" smtClean="0"/>
              <a:t> в </a:t>
            </a:r>
            <a:r>
              <a:rPr lang="ru-RU" dirty="0" err="1" smtClean="0"/>
              <a:t>областта</a:t>
            </a:r>
            <a:r>
              <a:rPr lang="ru-RU" dirty="0" smtClean="0"/>
              <a:t> на  </a:t>
            </a:r>
            <a:r>
              <a:rPr lang="ru-RU" dirty="0" err="1" smtClean="0"/>
              <a:t>сигурността</a:t>
            </a: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12290" name="Picture 2" descr="C:\Users\Herodot\Documents\EU_ASIA\180915_eu-rok-summ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40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ЕС-Япония</a:t>
            </a:r>
            <a:endParaRPr lang="bg-BG" dirty="0"/>
          </a:p>
        </p:txBody>
      </p:sp>
      <p:pic>
        <p:nvPicPr>
          <p:cNvPr id="11266" name="Picture 2" descr="C:\Users\Herodot\Documents\EU_ASIA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42" y="1844824"/>
            <a:ext cx="708078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8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ЕС-Япония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През</a:t>
            </a:r>
            <a:r>
              <a:rPr lang="ru-RU" dirty="0" smtClean="0"/>
              <a:t> юли 1991 г. Токио и </a:t>
            </a:r>
            <a:r>
              <a:rPr lang="ru-RU" dirty="0" err="1" smtClean="0"/>
              <a:t>Брюксел</a:t>
            </a:r>
            <a:r>
              <a:rPr lang="ru-RU" dirty="0" smtClean="0"/>
              <a:t> </a:t>
            </a:r>
            <a:r>
              <a:rPr lang="ru-RU" dirty="0" err="1" smtClean="0"/>
              <a:t>подписват</a:t>
            </a:r>
            <a:r>
              <a:rPr lang="ru-RU" dirty="0" smtClean="0"/>
              <a:t> в </a:t>
            </a:r>
            <a:r>
              <a:rPr lang="ru-RU" dirty="0" err="1" smtClean="0"/>
              <a:t>Хага</a:t>
            </a:r>
            <a:r>
              <a:rPr lang="ru-RU" dirty="0" smtClean="0"/>
              <a:t> </a:t>
            </a:r>
            <a:r>
              <a:rPr lang="ru-RU" dirty="0" err="1" smtClean="0"/>
              <a:t>съвместна</a:t>
            </a:r>
            <a:r>
              <a:rPr lang="ru-RU" dirty="0" smtClean="0"/>
              <a:t> декларация за Отношения между </a:t>
            </a:r>
            <a:r>
              <a:rPr lang="ru-RU" dirty="0" err="1" smtClean="0"/>
              <a:t>Европейската</a:t>
            </a:r>
            <a:r>
              <a:rPr lang="ru-RU" dirty="0" smtClean="0"/>
              <a:t> </a:t>
            </a:r>
            <a:r>
              <a:rPr lang="ru-RU" dirty="0" err="1" smtClean="0"/>
              <a:t>общност</a:t>
            </a:r>
            <a:r>
              <a:rPr lang="ru-RU" dirty="0" smtClean="0"/>
              <a:t> и </a:t>
            </a:r>
            <a:r>
              <a:rPr lang="ru-RU" dirty="0" err="1" smtClean="0"/>
              <a:t>нейните</a:t>
            </a:r>
            <a:r>
              <a:rPr lang="ru-RU" dirty="0" smtClean="0"/>
              <a:t> </a:t>
            </a:r>
            <a:r>
              <a:rPr lang="ru-RU" dirty="0" err="1" smtClean="0"/>
              <a:t>държави-членки</a:t>
            </a:r>
            <a:r>
              <a:rPr lang="ru-RU" dirty="0" smtClean="0"/>
              <a:t> и Япония.</a:t>
            </a:r>
            <a:endParaRPr lang="bg-BG" dirty="0"/>
          </a:p>
        </p:txBody>
      </p:sp>
      <p:pic>
        <p:nvPicPr>
          <p:cNvPr id="13314" name="Picture 2" descr="C:\Users\Herodot\Documents\EU_ASIA\downlo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20046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</a:t>
            </a:r>
            <a:r>
              <a:rPr lang="ru-RU" dirty="0" err="1" smtClean="0"/>
              <a:t>тношенията</a:t>
            </a:r>
            <a:r>
              <a:rPr lang="ru-RU" dirty="0" smtClean="0"/>
              <a:t> между </a:t>
            </a:r>
            <a:r>
              <a:rPr lang="ru-RU" dirty="0" err="1" smtClean="0"/>
              <a:t>Европейския</a:t>
            </a:r>
            <a:r>
              <a:rPr lang="ru-RU" dirty="0" smtClean="0"/>
              <a:t> </a:t>
            </a:r>
            <a:r>
              <a:rPr lang="ru-RU" dirty="0" err="1" smtClean="0"/>
              <a:t>съюз</a:t>
            </a:r>
            <a:r>
              <a:rPr lang="ru-RU" dirty="0" smtClean="0"/>
              <a:t> и Азия </a:t>
            </a:r>
            <a:r>
              <a:rPr lang="ru-RU" dirty="0" err="1" smtClean="0"/>
              <a:t>са</a:t>
            </a:r>
            <a:r>
              <a:rPr lang="ru-RU" dirty="0" smtClean="0"/>
              <a:t> от </a:t>
            </a:r>
            <a:r>
              <a:rPr lang="ru-RU" dirty="0" err="1" smtClean="0"/>
              <a:t>глобално</a:t>
            </a:r>
            <a:r>
              <a:rPr lang="ru-RU" dirty="0" smtClean="0"/>
              <a:t> значение</a:t>
            </a:r>
            <a:endParaRPr lang="bg-BG" dirty="0"/>
          </a:p>
        </p:txBody>
      </p:sp>
      <p:pic>
        <p:nvPicPr>
          <p:cNvPr id="3074" name="Picture 2" descr="C:\Users\Herodot\Documents\EU_ASIA\Asia-Europe-infographi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0839"/>
            <a:ext cx="4680519" cy="52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53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ЕС-Япония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2001 г. -  План за действие Япония-ЕС за </a:t>
            </a:r>
            <a:r>
              <a:rPr lang="ru-RU" dirty="0" err="1" smtClean="0"/>
              <a:t>двустранно</a:t>
            </a:r>
            <a:r>
              <a:rPr lang="ru-RU" dirty="0" smtClean="0"/>
              <a:t> </a:t>
            </a:r>
            <a:r>
              <a:rPr lang="ru-RU" dirty="0" err="1" smtClean="0"/>
              <a:t>сътрудничество</a:t>
            </a:r>
            <a:r>
              <a:rPr lang="ru-RU" dirty="0" smtClean="0"/>
              <a:t>, </a:t>
            </a:r>
            <a:r>
              <a:rPr lang="ru-RU" dirty="0" err="1" smtClean="0"/>
              <a:t>озаглавен</a:t>
            </a: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i="1" dirty="0" err="1" smtClean="0"/>
              <a:t>Формиране</a:t>
            </a:r>
            <a:r>
              <a:rPr lang="ru-RU" i="1" dirty="0" smtClean="0"/>
              <a:t> на </a:t>
            </a:r>
            <a:r>
              <a:rPr lang="ru-RU" i="1" dirty="0" err="1" smtClean="0"/>
              <a:t>нашето</a:t>
            </a:r>
            <a:r>
              <a:rPr lang="ru-RU" i="1" dirty="0" smtClean="0"/>
              <a:t> </a:t>
            </a:r>
            <a:r>
              <a:rPr lang="ru-RU" i="1" dirty="0" err="1" smtClean="0"/>
              <a:t>общо</a:t>
            </a:r>
            <a:r>
              <a:rPr lang="ru-RU" i="1" dirty="0" smtClean="0"/>
              <a:t> </a:t>
            </a:r>
            <a:r>
              <a:rPr lang="ru-RU" i="1" dirty="0" err="1" smtClean="0"/>
              <a:t>бъдеще</a:t>
            </a:r>
            <a:r>
              <a:rPr lang="ru-RU" i="1" dirty="0" smtClean="0"/>
              <a:t>».</a:t>
            </a:r>
            <a:endParaRPr lang="bg-BG" dirty="0"/>
          </a:p>
        </p:txBody>
      </p:sp>
      <p:pic>
        <p:nvPicPr>
          <p:cNvPr id="14338" name="Picture 2" descr="C:\Users\Herodot\Documents\EU_ASIA\a13327_ca16244313274a91a944638a7e4fe088_mv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308"/>
            <a:ext cx="4038600" cy="269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139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ЕС-Япония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От 2013 г. </a:t>
            </a:r>
            <a:r>
              <a:rPr lang="ru-RU" dirty="0" err="1" smtClean="0"/>
              <a:t>Европейският</a:t>
            </a:r>
            <a:r>
              <a:rPr lang="ru-RU" dirty="0" smtClean="0"/>
              <a:t> </a:t>
            </a:r>
            <a:r>
              <a:rPr lang="ru-RU" dirty="0" err="1" smtClean="0"/>
              <a:t>съюз</a:t>
            </a:r>
            <a:r>
              <a:rPr lang="ru-RU" dirty="0" smtClean="0"/>
              <a:t> (ЕС) и Япония водят </a:t>
            </a:r>
            <a:r>
              <a:rPr lang="ru-RU" dirty="0" err="1" smtClean="0"/>
              <a:t>едновременно</a:t>
            </a:r>
            <a:r>
              <a:rPr lang="ru-RU" dirty="0" smtClean="0"/>
              <a:t> </a:t>
            </a:r>
            <a:r>
              <a:rPr lang="ru-RU" dirty="0" err="1" smtClean="0"/>
              <a:t>преговори</a:t>
            </a:r>
            <a:r>
              <a:rPr lang="en-US" dirty="0" smtClean="0"/>
              <a:t> </a:t>
            </a:r>
            <a:r>
              <a:rPr lang="bg-BG" dirty="0" smtClean="0"/>
              <a:t>за </a:t>
            </a:r>
            <a:r>
              <a:rPr lang="ru-RU" dirty="0" smtClean="0"/>
              <a:t>две </a:t>
            </a:r>
            <a:r>
              <a:rPr lang="ru-RU" dirty="0" err="1" smtClean="0"/>
              <a:t>споразумения</a:t>
            </a:r>
            <a:r>
              <a:rPr lang="ru-RU" dirty="0" smtClean="0"/>
              <a:t>: </a:t>
            </a:r>
            <a:r>
              <a:rPr lang="ru-RU" i="1" dirty="0" err="1" smtClean="0"/>
              <a:t>Споразумение</a:t>
            </a:r>
            <a:r>
              <a:rPr lang="ru-RU" i="1" dirty="0" smtClean="0"/>
              <a:t> за </a:t>
            </a:r>
            <a:r>
              <a:rPr lang="ru-RU" i="1" dirty="0" err="1" smtClean="0"/>
              <a:t>икономическо</a:t>
            </a:r>
            <a:r>
              <a:rPr lang="ru-RU" i="1" dirty="0" smtClean="0"/>
              <a:t> </a:t>
            </a:r>
            <a:r>
              <a:rPr lang="ru-RU" i="1" dirty="0" err="1" smtClean="0"/>
              <a:t>партньорство</a:t>
            </a:r>
            <a:r>
              <a:rPr lang="ru-RU" i="1" dirty="0" smtClean="0"/>
              <a:t>  </a:t>
            </a:r>
            <a:r>
              <a:rPr lang="ru-RU" dirty="0" smtClean="0"/>
              <a:t>и </a:t>
            </a:r>
            <a:r>
              <a:rPr lang="ru-RU" i="1" dirty="0" err="1" smtClean="0"/>
              <a:t>Споразумение</a:t>
            </a:r>
            <a:r>
              <a:rPr lang="ru-RU" i="1" dirty="0" smtClean="0"/>
              <a:t> за </a:t>
            </a:r>
            <a:r>
              <a:rPr lang="ru-RU" i="1" dirty="0" err="1" smtClean="0"/>
              <a:t>стратегическо</a:t>
            </a:r>
            <a:r>
              <a:rPr lang="ru-RU" i="1" dirty="0" smtClean="0"/>
              <a:t> </a:t>
            </a:r>
            <a:r>
              <a:rPr lang="ru-RU" i="1" dirty="0" err="1" smtClean="0"/>
              <a:t>партньорство</a:t>
            </a:r>
            <a:r>
              <a:rPr lang="ru-RU" dirty="0" smtClean="0"/>
              <a:t>. И </a:t>
            </a:r>
            <a:r>
              <a:rPr lang="ru-RU" dirty="0" err="1" smtClean="0"/>
              <a:t>двете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договорени</a:t>
            </a:r>
            <a:r>
              <a:rPr lang="ru-RU" dirty="0" smtClean="0"/>
              <a:t> на 24-та </a:t>
            </a:r>
            <a:r>
              <a:rPr lang="ru-RU" dirty="0" err="1" smtClean="0"/>
              <a:t>среща</a:t>
            </a:r>
            <a:r>
              <a:rPr lang="ru-RU" dirty="0" smtClean="0"/>
              <a:t> на </a:t>
            </a:r>
            <a:r>
              <a:rPr lang="ru-RU" dirty="0" err="1" smtClean="0"/>
              <a:t>върха</a:t>
            </a:r>
            <a:r>
              <a:rPr lang="ru-RU" dirty="0" smtClean="0"/>
              <a:t> ЕС-Япония </a:t>
            </a:r>
            <a:r>
              <a:rPr lang="ru-RU" dirty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юли 2017 г.</a:t>
            </a:r>
            <a:endParaRPr lang="bg-BG" dirty="0"/>
          </a:p>
        </p:txBody>
      </p:sp>
      <p:pic>
        <p:nvPicPr>
          <p:cNvPr id="15362" name="Picture 2" descr="C:\Users\Herodot\Documents\EU_ASIA\190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936625"/>
          </a:xfrm>
        </p:spPr>
        <p:txBody>
          <a:bodyPr>
            <a:noAutofit/>
          </a:bodyPr>
          <a:lstStyle/>
          <a:p>
            <a:r>
              <a:rPr lang="bg-BG" altLang="ja-JP" sz="2800" dirty="0" smtClean="0"/>
              <a:t>Ефектът на Споразумението за икономическо партньорство между ЕС и Япония</a:t>
            </a:r>
            <a:endParaRPr lang="ja-JP" altLang="en-US" sz="2800" dirty="0" smtClean="0"/>
          </a:p>
        </p:txBody>
      </p:sp>
      <p:sp>
        <p:nvSpPr>
          <p:cNvPr id="9219" name="コンテンツ プレースホルダ 2"/>
          <p:cNvSpPr>
            <a:spLocks noGrp="1"/>
          </p:cNvSpPr>
          <p:nvPr>
            <p:ph idx="1"/>
          </p:nvPr>
        </p:nvSpPr>
        <p:spPr>
          <a:xfrm>
            <a:off x="323850" y="1196975"/>
            <a:ext cx="8496300" cy="5111750"/>
          </a:xfrm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9220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8CE2E72-AA10-4EFF-95B5-5380C6F8B5C2}" type="slidenum">
              <a:rPr lang="en-US" altLang="ja-JP" sz="1400">
                <a:latin typeface="Calibri" pitchFamily="34" charset="0"/>
              </a:rPr>
              <a:pPr eaLnBrk="1" hangingPunct="1"/>
              <a:t>22</a:t>
            </a:fld>
            <a:endParaRPr lang="en-US" altLang="ja-JP" sz="1400">
              <a:latin typeface="Calibri" pitchFamily="34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475"/>
            <a:ext cx="912653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テキスト ボックス 5"/>
          <p:cNvSpPr txBox="1">
            <a:spLocks noChangeArrowheads="1"/>
          </p:cNvSpPr>
          <p:nvPr/>
        </p:nvSpPr>
        <p:spPr bwMode="auto">
          <a:xfrm>
            <a:off x="323850" y="5661025"/>
            <a:ext cx="170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000">
                <a:latin typeface="Calibri" pitchFamily="34" charset="0"/>
              </a:rPr>
              <a:t>(MOFA, Japan)</a:t>
            </a:r>
            <a:endParaRPr lang="ja-JP" altLang="en-US" sz="20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erodot\Documents\EU_ASIA\eu-japan-infograph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16" y="116632"/>
            <a:ext cx="4718515" cy="672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03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ЕС-Япония</a:t>
            </a:r>
            <a:endParaRPr lang="bg-BG" dirty="0"/>
          </a:p>
        </p:txBody>
      </p:sp>
      <p:pic>
        <p:nvPicPr>
          <p:cNvPr id="17410" name="Picture 2" descr="C:\Users\Herodot\Documents\EU_ASIA\3_s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25" y="1600200"/>
            <a:ext cx="680254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48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erodot\Documents\EU_ASIA\EFdLoxIUwAAUcT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2761"/>
            <a:ext cx="4464496" cy="66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60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dirty="0" smtClean="0">
                <a:solidFill>
                  <a:srgbClr val="7030A0"/>
                </a:solidFill>
                <a:latin typeface="Calibri" pitchFamily="34" charset="0"/>
                <a:ea typeface="幼圆"/>
                <a:cs typeface="Calibri" pitchFamily="34" charset="0"/>
              </a:rPr>
              <a:t>ЕС-Китай</a:t>
            </a:r>
            <a:endParaRPr lang="fr-FR" altLang="bg-BG" dirty="0" smtClean="0">
              <a:solidFill>
                <a:srgbClr val="7030A0"/>
              </a:solidFill>
              <a:latin typeface="Calibri" pitchFamily="34" charset="0"/>
              <a:ea typeface="幼圆"/>
              <a:cs typeface="Calibri" pitchFamily="34" charset="0"/>
            </a:endParaRPr>
          </a:p>
        </p:txBody>
      </p:sp>
      <p:sp>
        <p:nvSpPr>
          <p:cNvPr id="5632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方正舒体"/>
                <a:cs typeface="方正舒体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方正舒体"/>
                <a:cs typeface="方正舒体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277D487-7B82-4EC1-A048-CE69C1B70E9E}" type="slidenum">
              <a:rPr lang="zh-CN" altLang="en-US" sz="1600" smtClean="0">
                <a:solidFill>
                  <a:srgbClr val="FEFFFF"/>
                </a:solidFill>
                <a:latin typeface="Century Gothic" pitchFamily="34" charset="0"/>
                <a:ea typeface="幼圆"/>
                <a:cs typeface="幼圆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zh-CN" altLang="en-US" sz="1600" smtClean="0">
              <a:solidFill>
                <a:srgbClr val="FEFFFF"/>
              </a:solidFill>
              <a:latin typeface="Century Gothic" pitchFamily="34" charset="0"/>
              <a:ea typeface="幼圆"/>
              <a:cs typeface="幼圆"/>
            </a:endParaRPr>
          </a:p>
        </p:txBody>
      </p:sp>
      <p:pic>
        <p:nvPicPr>
          <p:cNvPr id="5632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86868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3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5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altLang="bg-BG" smtClean="0">
                <a:solidFill>
                  <a:srgbClr val="7030A0"/>
                </a:solidFill>
                <a:latin typeface="Calibri" pitchFamily="34" charset="0"/>
                <a:ea typeface="幼圆"/>
                <a:cs typeface="Calibri" pitchFamily="34" charset="0"/>
              </a:rPr>
              <a:t>ЕПЕП и Европа</a:t>
            </a:r>
            <a:endParaRPr lang="bg-BG" altLang="bg-BG" smtClean="0">
              <a:ea typeface="幼圆"/>
              <a:cs typeface="Calibri" pitchFamily="34" charset="0"/>
            </a:endParaRPr>
          </a:p>
        </p:txBody>
      </p:sp>
      <p:sp>
        <p:nvSpPr>
          <p:cNvPr id="57347" name="Content Placeholder 4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038600" cy="468153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bg-BG" altLang="bg-BG" smtClean="0">
                <a:ea typeface="方正舒体"/>
              </a:rPr>
              <a:t>успехът на инициативата „Един пояс, един път“ е пряко свързан с тясното сътрудничество на Китай с икономиката на ЕС </a:t>
            </a:r>
            <a:endParaRPr lang="en-US" altLang="bg-BG" smtClean="0">
              <a:ea typeface="方正舒体"/>
            </a:endParaRPr>
          </a:p>
          <a:p>
            <a:pPr eaLnBrk="1" hangingPunct="1"/>
            <a:r>
              <a:rPr lang="bg-BG" altLang="bg-BG" smtClean="0">
                <a:ea typeface="方正舒体"/>
              </a:rPr>
              <a:t>ЕС е най-големият търговски партньор на Китай,</a:t>
            </a:r>
          </a:p>
          <a:p>
            <a:pPr eaLnBrk="1" hangingPunct="1"/>
            <a:r>
              <a:rPr lang="bg-BG" altLang="bg-BG" smtClean="0">
                <a:ea typeface="方正舒体"/>
              </a:rPr>
              <a:t>КНР е вторият най-голям търговски партньор на ЕС след САЩ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DC662-6EB4-41D8-AD21-E5AAF7CE4325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  <p:pic>
        <p:nvPicPr>
          <p:cNvPr id="57349" name="Picture 2" descr="D:\CHINA\OBOR\https___www_friendsofeurope_org_wp_wp-content_uploads_2019_06_Screen-Shot-2017-05-27-at-17_54_3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690813"/>
            <a:ext cx="4038600" cy="2043112"/>
          </a:xfrm>
        </p:spPr>
      </p:pic>
    </p:spTree>
    <p:extLst>
      <p:ext uri="{BB962C8B-B14F-4D97-AF65-F5344CB8AC3E}">
        <p14:creationId xmlns:p14="http://schemas.microsoft.com/office/powerpoint/2010/main" val="22913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bg-BG" smtClean="0">
              <a:solidFill>
                <a:srgbClr val="7030A0"/>
              </a:solidFill>
              <a:latin typeface="Calibri" pitchFamily="34" charset="0"/>
              <a:ea typeface="幼圆"/>
              <a:cs typeface="Calibri" pitchFamily="34" charset="0"/>
            </a:endParaRPr>
          </a:p>
        </p:txBody>
      </p:sp>
      <p:sp>
        <p:nvSpPr>
          <p:cNvPr id="58371" name="Espace réservé du texte 2"/>
          <p:cNvSpPr>
            <a:spLocks noGrp="1"/>
          </p:cNvSpPr>
          <p:nvPr>
            <p:ph type="body" idx="2"/>
          </p:nvPr>
        </p:nvSpPr>
        <p:spPr>
          <a:xfrm>
            <a:off x="539750" y="1916113"/>
            <a:ext cx="2197100" cy="4262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bg-BG" sz="1900" smtClean="0">
                <a:solidFill>
                  <a:srgbClr val="7030A0"/>
                </a:solidFill>
                <a:latin typeface="Calibri" pitchFamily="34" charset="0"/>
                <a:ea typeface="幼圆"/>
                <a:cs typeface="Calibri" pitchFamily="34" charset="0"/>
              </a:rPr>
              <a:t>EU: 1st China trade partner</a:t>
            </a:r>
          </a:p>
          <a:p>
            <a:pPr eaLnBrk="1" hangingPunct="1">
              <a:lnSpc>
                <a:spcPct val="90000"/>
              </a:lnSpc>
            </a:pPr>
            <a:r>
              <a:rPr lang="fr-FR" altLang="bg-BG" sz="1900" smtClean="0">
                <a:solidFill>
                  <a:srgbClr val="7030A0"/>
                </a:solidFill>
                <a:latin typeface="Calibri" pitchFamily="34" charset="0"/>
                <a:ea typeface="幼圆"/>
                <a:cs typeface="Calibri" pitchFamily="34" charset="0"/>
              </a:rPr>
              <a:t>China: 2</a:t>
            </a:r>
            <a:r>
              <a:rPr lang="fr-FR" altLang="bg-BG" sz="1900" baseline="30000" smtClean="0">
                <a:solidFill>
                  <a:srgbClr val="7030A0"/>
                </a:solidFill>
                <a:latin typeface="Calibri" pitchFamily="34" charset="0"/>
                <a:ea typeface="幼圆"/>
                <a:cs typeface="Calibri" pitchFamily="34" charset="0"/>
              </a:rPr>
              <a:t>nd</a:t>
            </a:r>
            <a:r>
              <a:rPr lang="fr-FR" altLang="bg-BG" sz="1900" smtClean="0">
                <a:solidFill>
                  <a:srgbClr val="7030A0"/>
                </a:solidFill>
                <a:latin typeface="Calibri" pitchFamily="34" charset="0"/>
                <a:ea typeface="幼圆"/>
                <a:cs typeface="Calibri" pitchFamily="34" charset="0"/>
              </a:rPr>
              <a:t> trade partner after the US</a:t>
            </a:r>
          </a:p>
          <a:p>
            <a:pPr eaLnBrk="1" hangingPunct="1">
              <a:lnSpc>
                <a:spcPct val="90000"/>
              </a:lnSpc>
            </a:pPr>
            <a:endParaRPr lang="fr-FR" altLang="bg-BG" sz="1900" smtClean="0">
              <a:solidFill>
                <a:srgbClr val="7030A0"/>
              </a:solidFill>
              <a:latin typeface="Calibri" pitchFamily="34" charset="0"/>
              <a:ea typeface="幼圆"/>
              <a:cs typeface="Calibri" pitchFamily="34" charset="0"/>
            </a:endParaRPr>
          </a:p>
        </p:txBody>
      </p:sp>
      <p:pic>
        <p:nvPicPr>
          <p:cNvPr id="58372" name="Espace réservé du contenu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484313"/>
            <a:ext cx="5638800" cy="3813175"/>
          </a:xfrm>
        </p:spPr>
      </p:pic>
      <p:sp>
        <p:nvSpPr>
          <p:cNvPr id="58373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方正舒体"/>
                <a:cs typeface="方正舒体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方正舒体"/>
                <a:cs typeface="方正舒体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FC6E388-257F-4C10-B89F-B06CECB9CDD1}" type="slidenum">
              <a:rPr lang="zh-CN" altLang="en-US" sz="1600" smtClean="0">
                <a:solidFill>
                  <a:srgbClr val="FEFFFF"/>
                </a:solidFill>
                <a:latin typeface="Century Gothic" pitchFamily="34" charset="0"/>
                <a:ea typeface="幼圆"/>
                <a:cs typeface="幼圆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zh-CN" altLang="en-US" sz="1600" smtClean="0">
              <a:solidFill>
                <a:srgbClr val="FEFFFF"/>
              </a:solidFill>
              <a:latin typeface="Century Gothic" pitchFamily="34" charset="0"/>
              <a:ea typeface="幼圆"/>
              <a:cs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10207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bg-BG" sz="2800" smtClean="0">
                <a:ea typeface="方正舒体"/>
              </a:rPr>
              <a:t>Значението на проекта „Един пояс, един път“ за Европа, ЕС, ЦИЕ и България</a:t>
            </a:r>
            <a:endParaRPr lang="bg-BG" altLang="bg-BG" sz="2800" smtClean="0">
              <a:ea typeface="方正舒体"/>
            </a:endParaRPr>
          </a:p>
        </p:txBody>
      </p:sp>
      <p:sp>
        <p:nvSpPr>
          <p:cNvPr id="59395" name="Content Placeholder 3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r>
              <a:rPr lang="ru-RU" altLang="bg-BG" sz="2000" smtClean="0">
                <a:ea typeface="方正舒体"/>
              </a:rPr>
              <a:t>огромен потенциал за икономическото развитие и регионалната стабилност на Евразия, </a:t>
            </a:r>
            <a:endParaRPr lang="en-US" altLang="bg-BG" sz="2000" smtClean="0">
              <a:ea typeface="方正舒体"/>
            </a:endParaRPr>
          </a:p>
          <a:p>
            <a:pPr eaLnBrk="1" hangingPunct="1"/>
            <a:r>
              <a:rPr lang="ru-RU" altLang="bg-BG" sz="2000" smtClean="0">
                <a:ea typeface="方正舒体"/>
              </a:rPr>
              <a:t>както КНР така и ЕС може да извлече облаги по отношение на </a:t>
            </a:r>
            <a:r>
              <a:rPr lang="ru-RU" altLang="bg-BG" sz="2000" b="1" smtClean="0">
                <a:ea typeface="方正舒体"/>
              </a:rPr>
              <a:t>нови пазари и енергийна сигурност</a:t>
            </a:r>
            <a:r>
              <a:rPr lang="ru-RU" altLang="bg-BG" sz="2000" smtClean="0">
                <a:ea typeface="方正舒体"/>
              </a:rPr>
              <a:t>. </a:t>
            </a:r>
            <a:endParaRPr lang="en-US" altLang="bg-BG" sz="2000" smtClean="0">
              <a:ea typeface="方正舒体"/>
            </a:endParaRPr>
          </a:p>
          <a:p>
            <a:pPr eaLnBrk="1" hangingPunct="1"/>
            <a:r>
              <a:rPr lang="ru-RU" altLang="bg-BG" sz="2000" smtClean="0">
                <a:ea typeface="方正舒体"/>
              </a:rPr>
              <a:t>Проекта дава възможност на ЕС да развие своята политика в региона на Централна Азия. Същевременно проекта дава възможност за подобряване на отношенията между ЕС и Русия. </a:t>
            </a:r>
            <a:endParaRPr lang="bg-BG" altLang="bg-BG" sz="2000" smtClean="0">
              <a:ea typeface="方正舒体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BCCF3-8D98-4EFA-809E-C06F25A12BB5}" type="slidenum">
              <a:rPr lang="zh-CN" altLang="en-US"/>
              <a:pPr>
                <a:defRPr/>
              </a:pPr>
              <a:t>29</a:t>
            </a:fld>
            <a:endParaRPr lang="zh-CN" altLang="en-US"/>
          </a:p>
        </p:txBody>
      </p:sp>
      <p:pic>
        <p:nvPicPr>
          <p:cNvPr id="59397" name="Picture 5" descr="D:\CHINA\OBOR\1909-eu-countries-relations-china-thum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8830" y="1628800"/>
            <a:ext cx="4671470" cy="3024336"/>
          </a:xfrm>
        </p:spPr>
      </p:pic>
    </p:spTree>
    <p:extLst>
      <p:ext uri="{BB962C8B-B14F-4D97-AF65-F5344CB8AC3E}">
        <p14:creationId xmlns:p14="http://schemas.microsoft.com/office/powerpoint/2010/main" val="6140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Азия във външнополитическите стратегии на ЕС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“Towards a New </a:t>
            </a:r>
            <a:r>
              <a:rPr lang="en-US" i="1" dirty="0" smtClean="0"/>
              <a:t>Asia</a:t>
            </a:r>
            <a:r>
              <a:rPr lang="bg-BG" i="1" dirty="0" smtClean="0"/>
              <a:t> </a:t>
            </a:r>
            <a:r>
              <a:rPr lang="en-US" i="1" dirty="0" smtClean="0"/>
              <a:t>Strategy”</a:t>
            </a:r>
            <a:r>
              <a:rPr lang="bg-BG" i="1" dirty="0" smtClean="0"/>
              <a:t> </a:t>
            </a:r>
            <a:r>
              <a:rPr lang="en-US" i="1" dirty="0" smtClean="0"/>
              <a:t>(1994)</a:t>
            </a:r>
          </a:p>
          <a:p>
            <a:r>
              <a:rPr lang="en-US" i="1" dirty="0"/>
              <a:t>“Europe and Asia: A Strategic Framework for Enhanced Partnerships</a:t>
            </a:r>
            <a:r>
              <a:rPr lang="en-US" i="1" dirty="0" smtClean="0"/>
              <a:t>” (2001)</a:t>
            </a:r>
          </a:p>
          <a:p>
            <a:r>
              <a:rPr lang="en-US" i="1" dirty="0"/>
              <a:t>European Security Strategy </a:t>
            </a:r>
            <a:r>
              <a:rPr lang="en-US" i="1" dirty="0" smtClean="0"/>
              <a:t>(2003)</a:t>
            </a:r>
            <a:r>
              <a:rPr lang="en-US" dirty="0"/>
              <a:t> </a:t>
            </a:r>
            <a:r>
              <a:rPr lang="en-US" dirty="0" smtClean="0"/>
              <a:t>- mentions </a:t>
            </a:r>
            <a:r>
              <a:rPr lang="en-US" dirty="0" err="1" smtClean="0"/>
              <a:t>Japan,China</a:t>
            </a:r>
            <a:r>
              <a:rPr lang="en-US" dirty="0" smtClean="0"/>
              <a:t> </a:t>
            </a:r>
            <a:r>
              <a:rPr lang="en-US" dirty="0"/>
              <a:t>and India as one of the </a:t>
            </a:r>
            <a:r>
              <a:rPr lang="en-US" i="1" dirty="0"/>
              <a:t>EU’s strategic partners </a:t>
            </a:r>
            <a:r>
              <a:rPr lang="en-US" dirty="0"/>
              <a:t>in the framework of the </a:t>
            </a:r>
            <a:r>
              <a:rPr lang="en-US" dirty="0" smtClean="0"/>
              <a:t>Union’s expanded </a:t>
            </a:r>
            <a:r>
              <a:rPr lang="en-US" dirty="0"/>
              <a:t>international </a:t>
            </a:r>
            <a:r>
              <a:rPr lang="en-US" dirty="0" smtClean="0"/>
              <a:t>cooperation</a:t>
            </a:r>
          </a:p>
          <a:p>
            <a:r>
              <a:rPr lang="en-US" i="1" dirty="0"/>
              <a:t>“EU’s Foreign and Security Policy in East Asia</a:t>
            </a:r>
            <a:r>
              <a:rPr lang="en-US" i="1" dirty="0" smtClean="0"/>
              <a:t>”(2005)</a:t>
            </a:r>
          </a:p>
          <a:p>
            <a:r>
              <a:rPr lang="en-US" i="1" dirty="0"/>
              <a:t>“Connecting Europe and Asia –</a:t>
            </a:r>
          </a:p>
          <a:p>
            <a:r>
              <a:rPr lang="en-US" i="1" dirty="0"/>
              <a:t>Building blocks for an EU Strategy” </a:t>
            </a:r>
            <a:r>
              <a:rPr lang="en-US" dirty="0"/>
              <a:t>(2018</a:t>
            </a:r>
            <a:r>
              <a:rPr lang="en-US" dirty="0" smtClean="0"/>
              <a:t>)</a:t>
            </a:r>
          </a:p>
          <a:p>
            <a:r>
              <a:rPr lang="en-US" i="1" dirty="0"/>
              <a:t>“EU Strategy for cooperation in the</a:t>
            </a:r>
          </a:p>
          <a:p>
            <a:r>
              <a:rPr lang="en-US" i="1" dirty="0"/>
              <a:t>Indo-Pacific” </a:t>
            </a:r>
            <a:r>
              <a:rPr lang="en-US" dirty="0"/>
              <a:t>(2021)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86718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cs typeface="+mj-cs"/>
              </a:rPr>
              <a:t>Значението</a:t>
            </a:r>
            <a:r>
              <a:rPr lang="ru-RU" dirty="0">
                <a:cs typeface="+mj-cs"/>
              </a:rPr>
              <a:t> на проекта „Един пояс, един </a:t>
            </a:r>
            <a:r>
              <a:rPr lang="ru-RU" dirty="0" err="1">
                <a:cs typeface="+mj-cs"/>
              </a:rPr>
              <a:t>път</a:t>
            </a:r>
            <a:r>
              <a:rPr lang="ru-RU" dirty="0">
                <a:cs typeface="+mj-cs"/>
              </a:rPr>
              <a:t>“ за </a:t>
            </a:r>
            <a:r>
              <a:rPr lang="ru-RU" dirty="0" smtClean="0">
                <a:cs typeface="+mj-cs"/>
              </a:rPr>
              <a:t>Европа</a:t>
            </a:r>
            <a:endParaRPr lang="bg-BG" dirty="0"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E3E00-A0D9-40CB-B33C-3FF19F511B16}" type="slidenum">
              <a:rPr lang="zh-CN" altLang="en-US"/>
              <a:pPr>
                <a:defRPr/>
              </a:pPr>
              <a:t>30</a:t>
            </a:fld>
            <a:endParaRPr lang="zh-CN" altLang="en-US"/>
          </a:p>
        </p:txBody>
      </p:sp>
      <p:sp>
        <p:nvSpPr>
          <p:cNvPr id="60420" name="Content Placeholder 3"/>
          <p:cNvSpPr>
            <a:spLocks noGrp="1"/>
          </p:cNvSpPr>
          <p:nvPr>
            <p:ph sz="quarter" idx="1"/>
          </p:nvPr>
        </p:nvSpPr>
        <p:spPr>
          <a:xfrm>
            <a:off x="395288" y="1412875"/>
            <a:ext cx="8410575" cy="47815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bg-BG" sz="1800" smtClean="0">
                <a:latin typeface="Calibri" pitchFamily="34" charset="0"/>
                <a:ea typeface="方正舒体"/>
                <a:cs typeface="Calibri" pitchFamily="34" charset="0"/>
              </a:rPr>
              <a:t>възможността за съвместното създаване на "голям евразийски общ пазар". </a:t>
            </a:r>
          </a:p>
          <a:p>
            <a:pPr eaLnBrk="1" hangingPunct="1"/>
            <a:r>
              <a:rPr lang="ru-RU" altLang="bg-BG" sz="1800" smtClean="0">
                <a:latin typeface="Calibri" pitchFamily="34" charset="0"/>
                <a:ea typeface="方正舒体"/>
                <a:cs typeface="Calibri" pitchFamily="34" charset="0"/>
              </a:rPr>
              <a:t>възможността за ускоряване на процесите на регионална интеграция в самата Европа. </a:t>
            </a:r>
          </a:p>
          <a:p>
            <a:pPr eaLnBrk="1" hangingPunct="1"/>
            <a:r>
              <a:rPr lang="ru-RU" altLang="bg-BG" sz="1800" smtClean="0">
                <a:latin typeface="Calibri" pitchFamily="34" charset="0"/>
                <a:ea typeface="方正舒体"/>
                <a:cs typeface="Calibri" pitchFamily="34" charset="0"/>
              </a:rPr>
              <a:t>възможността да бъде преодляно сегашното отчуждение между Русия и Европа, което само би укрепило европейската (както и руската) стабилност. </a:t>
            </a:r>
          </a:p>
          <a:p>
            <a:pPr eaLnBrk="1" hangingPunct="1"/>
            <a:r>
              <a:rPr lang="ru-RU" altLang="bg-BG" sz="1800" smtClean="0">
                <a:latin typeface="Calibri" pitchFamily="34" charset="0"/>
                <a:ea typeface="方正舒体"/>
                <a:cs typeface="Calibri" pitchFamily="34" charset="0"/>
              </a:rPr>
              <a:t>възможността по-активно да се изполват шансовете, с които разполагат европейските компании в Азиатско-Тихоокеанския регион. </a:t>
            </a:r>
          </a:p>
          <a:p>
            <a:pPr eaLnBrk="1" hangingPunct="1"/>
            <a:r>
              <a:rPr lang="ru-RU" altLang="bg-BG" sz="1800" smtClean="0">
                <a:latin typeface="Calibri" pitchFamily="34" charset="0"/>
                <a:ea typeface="方正舒体"/>
                <a:cs typeface="Calibri" pitchFamily="34" charset="0"/>
              </a:rPr>
              <a:t>възможността за повишаване на собственато глобално влиняие (доколкото държавите, разположени в зоната на реализация на китайската инициатива, ще разчитат най-вече на европейския опит в сферата на глобалното и локално управление). </a:t>
            </a:r>
          </a:p>
          <a:p>
            <a:pPr eaLnBrk="1" hangingPunct="1"/>
            <a:r>
              <a:rPr lang="ru-RU" altLang="bg-BG" sz="1800" smtClean="0">
                <a:latin typeface="Calibri" pitchFamily="34" charset="0"/>
                <a:ea typeface="方正舒体"/>
                <a:cs typeface="Calibri" pitchFamily="34" charset="0"/>
              </a:rPr>
              <a:t>възможността, благодарение на ЕПЕП стратегическото партньорство между Китай и ЕС да достигне качествено ново равнище. </a:t>
            </a:r>
          </a:p>
          <a:p>
            <a:pPr eaLnBrk="1" hangingPunct="1"/>
            <a:r>
              <a:rPr lang="ru-RU" altLang="bg-BG" sz="1800" b="1" smtClean="0">
                <a:latin typeface="Calibri" pitchFamily="34" charset="0"/>
                <a:ea typeface="方正舒体"/>
                <a:cs typeface="Calibri" pitchFamily="34" charset="0"/>
              </a:rPr>
              <a:t>реализацията на инициативата дава възможност за постигане на баланс в трансатлантическите отношения, които в момента страдат заради асиметричната позиция на САЩ в тях.</a:t>
            </a:r>
            <a:endParaRPr lang="bg-BG" altLang="bg-BG" sz="1800" b="1" smtClean="0">
              <a:latin typeface="Calibri" pitchFamily="34" charset="0"/>
              <a:ea typeface="方正舒体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solidFill>
                  <a:srgbClr val="7030A0"/>
                </a:solidFill>
                <a:latin typeface="Calibri" pitchFamily="34" charset="0"/>
                <a:ea typeface="幼圆"/>
                <a:cs typeface="Calibri" pitchFamily="34" charset="0"/>
              </a:rPr>
              <a:t>Търговията Китай-ЕС</a:t>
            </a:r>
            <a:endParaRPr lang="fr-FR" altLang="bg-BG" smtClean="0">
              <a:solidFill>
                <a:srgbClr val="7030A0"/>
              </a:solidFill>
              <a:latin typeface="Calibri" pitchFamily="34" charset="0"/>
              <a:ea typeface="幼圆"/>
              <a:cs typeface="Calibri" pitchFamily="34" charset="0"/>
            </a:endParaRPr>
          </a:p>
        </p:txBody>
      </p:sp>
      <p:sp>
        <p:nvSpPr>
          <p:cNvPr id="6144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方正舒体"/>
                <a:cs typeface="方正舒体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方正舒体"/>
                <a:cs typeface="方正舒体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/>
                <a:cs typeface="方正舒体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2600329-6B7A-48C3-8318-4A02444B0232}" type="slidenum">
              <a:rPr lang="zh-CN" altLang="en-US" sz="1600" smtClean="0">
                <a:solidFill>
                  <a:srgbClr val="FEFFFF"/>
                </a:solidFill>
                <a:latin typeface="Century Gothic" pitchFamily="34" charset="0"/>
                <a:ea typeface="幼圆"/>
                <a:cs typeface="幼圆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zh-CN" altLang="en-US" sz="1600" smtClean="0">
              <a:solidFill>
                <a:srgbClr val="FEFFFF"/>
              </a:solidFill>
              <a:latin typeface="Century Gothic" pitchFamily="34" charset="0"/>
              <a:ea typeface="幼圆"/>
              <a:cs typeface="幼圆"/>
            </a:endParaRPr>
          </a:p>
        </p:txBody>
      </p:sp>
      <p:pic>
        <p:nvPicPr>
          <p:cNvPr id="61444" name="Picture 8" descr="C:\Users\Herodot\Documents\EU-China_Trad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268413"/>
            <a:ext cx="7632700" cy="5248275"/>
          </a:xfrm>
        </p:spPr>
      </p:pic>
    </p:spTree>
    <p:extLst>
      <p:ext uri="{BB962C8B-B14F-4D97-AF65-F5344CB8AC3E}">
        <p14:creationId xmlns:p14="http://schemas.microsoft.com/office/powerpoint/2010/main" val="14665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dirty="0" smtClean="0"/>
              <a:t>Китай и страните от ЦИЕ</a:t>
            </a:r>
            <a:endParaRPr lang="bg-BG" dirty="0"/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bg-BG" altLang="bg-BG" sz="2400" smtClean="0">
                <a:ea typeface="方正舒体"/>
              </a:rPr>
              <a:t>сътрудничество между 16 страни (вече 17 плюс Гърция) от Централна, Източна и Югоизточна Европа и Китай. </a:t>
            </a:r>
          </a:p>
          <a:p>
            <a:r>
              <a:rPr lang="bg-BG" altLang="bg-BG" sz="2400" smtClean="0">
                <a:ea typeface="方正舒体"/>
              </a:rPr>
              <a:t>отделен механизъм за партньорство с този регион </a:t>
            </a:r>
          </a:p>
          <a:p>
            <a:r>
              <a:rPr lang="bg-BG" altLang="bg-BG" sz="2400" smtClean="0">
                <a:ea typeface="方正舒体"/>
              </a:rPr>
              <a:t>Китай, Полша, Естония, Латвия, Литва, Румъния, България, Унгария, Чехия, Словакия, Словения, Босна и Херцеговина, Сърбия, Черна гора, Хърватия, Албания, Северна Македония. През 2019 г. към формата се присъедини и Гърция. </a:t>
            </a:r>
          </a:p>
          <a:p>
            <a:r>
              <a:rPr lang="bg-BG" altLang="bg-BG" sz="2400" smtClean="0">
                <a:ea typeface="方正舒体"/>
              </a:rPr>
              <a:t>На 22 май 2021 г. Литва обяви оттеглянето си от този механизъм за сътрудничество.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1CED3-7F9B-43FA-B487-98E1F9AD1131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871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sz="2000" b="1" dirty="0"/>
              <a:t>Разпределението на Китайските инвестиции на Балканите </a:t>
            </a:r>
            <a:r>
              <a:rPr lang="bg-BG" sz="2000" b="1" dirty="0" err="1"/>
              <a:t>зa</a:t>
            </a:r>
            <a:r>
              <a:rPr lang="bg-BG" sz="2000" b="1" dirty="0"/>
              <a:t> </a:t>
            </a:r>
            <a:r>
              <a:rPr lang="bg-BG" sz="2000" b="1" dirty="0" err="1"/>
              <a:t>пepиoдa</a:t>
            </a:r>
            <a:r>
              <a:rPr lang="bg-BG" sz="2000" b="1" dirty="0"/>
              <a:t> 2013 – 2019 г. (в щатски долари</a:t>
            </a:r>
            <a:r>
              <a:rPr lang="bg-BG" sz="2000" b="1" dirty="0" smtClean="0"/>
              <a:t>)</a:t>
            </a:r>
            <a:endParaRPr lang="bg-BG" sz="2000" dirty="0"/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r>
              <a:rPr lang="bg-BG" altLang="bg-BG" sz="2400" smtClean="0">
                <a:ea typeface="方正舒体"/>
              </a:rPr>
              <a:t>Cъбpия – 10,26 млрд. (мoдepнизaция нa жп. линията Бyдaпeщa-Бeлгpaд (1,8 млpд.);</a:t>
            </a:r>
          </a:p>
          <a:p>
            <a:r>
              <a:rPr lang="bg-BG" altLang="bg-BG" sz="2400" smtClean="0">
                <a:ea typeface="方正舒体"/>
              </a:rPr>
              <a:t>Гърция– 10,08 млрд.;</a:t>
            </a:r>
          </a:p>
          <a:p>
            <a:r>
              <a:rPr lang="bg-BG" altLang="bg-BG" sz="2400" smtClean="0">
                <a:ea typeface="方正舒体"/>
              </a:rPr>
              <a:t>Босна и Херцеговина– 2,5 млрд.;</a:t>
            </a:r>
          </a:p>
          <a:p>
            <a:r>
              <a:rPr lang="bg-BG" altLang="bg-BG" sz="2400" smtClean="0">
                <a:ea typeface="方正舒体"/>
              </a:rPr>
              <a:t>Cлoвeния – 2,18 млpд.;</a:t>
            </a:r>
          </a:p>
          <a:p>
            <a:r>
              <a:rPr lang="bg-BG" altLang="bg-BG" sz="2400" smtClean="0">
                <a:ea typeface="方正舒体"/>
              </a:rPr>
              <a:t>Черна Гора – 1,12 млрд.;</a:t>
            </a:r>
          </a:p>
          <a:p>
            <a:r>
              <a:rPr lang="bg-BG" altLang="bg-BG" sz="2400" smtClean="0">
                <a:ea typeface="方正舒体"/>
              </a:rPr>
              <a:t>Хърватия – 690 млн.;</a:t>
            </a:r>
          </a:p>
          <a:p>
            <a:r>
              <a:rPr lang="bg-BG" altLang="bg-BG" sz="2400" smtClean="0">
                <a:ea typeface="方正舒体"/>
              </a:rPr>
              <a:t>Северна Македония – 530 млн.;</a:t>
            </a:r>
          </a:p>
          <a:p>
            <a:r>
              <a:rPr lang="bg-BG" altLang="bg-BG" sz="2400" smtClean="0">
                <a:ea typeface="方正舒体"/>
              </a:rPr>
              <a:t>България – 460 млн.;</a:t>
            </a:r>
          </a:p>
          <a:p>
            <a:r>
              <a:rPr lang="bg-BG" altLang="bg-BG" sz="2400" smtClean="0">
                <a:ea typeface="方正舒体"/>
              </a:rPr>
              <a:t>Албания – на практика липсват инвестиции от страна на Пекин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37CBE-273A-41FB-B952-D0783CCD374B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692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dirty="0" smtClean="0"/>
              <a:t>КНР и Балканите</a:t>
            </a:r>
            <a:endParaRPr lang="bg-BG" dirty="0"/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r>
              <a:rPr lang="bg-BG" altLang="bg-BG" smtClean="0">
                <a:ea typeface="方正舒体"/>
              </a:rPr>
              <a:t>Paзпpeдeлeниeтo пo ceĸтopи пoĸaзвa, чe пpиopитeтнa e тpaнcпopтнaтa инфpacтpyĸтypa. </a:t>
            </a:r>
          </a:p>
          <a:p>
            <a:r>
              <a:rPr lang="bg-BG" altLang="bg-BG" smtClean="0">
                <a:ea typeface="方正舒体"/>
              </a:rPr>
              <a:t>Сред по-важните пpoeĸти в eнepгeтиĸaтa са въглищнa eлeĸтpoцeнтpaлa в Tyзлa, Бocнa и Xepцeгoвинa (зaeм oт нaд 600 млн. eвpo) и закупуването от китайски консорциум на нaй-гoлeмия мeтaлypгичeн зaвoд в Cъpбия (Жeлeзapa Cмeдepeвo) за 46 млн. eвpo.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5E943-1574-44FC-98CE-B3ED247DD05E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780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>
              <a:defRPr/>
            </a:pPr>
            <a:r>
              <a:rPr lang="bg-BG"/>
              <a:t>„16/17 + 1“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>
              <a:defRPr/>
            </a:pPr>
            <a:r>
              <a:rPr lang="bg-BG" dirty="0" smtClean="0"/>
              <a:t>„Три морета“</a:t>
            </a:r>
            <a:endParaRPr lang="bg-BG" dirty="0"/>
          </a:p>
        </p:txBody>
      </p:sp>
      <p:sp>
        <p:nvSpPr>
          <p:cNvPr id="6554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2800" smtClean="0">
                <a:ea typeface="方正舒体"/>
              </a:rPr>
              <a:t>Инициативата 16+1 срещу Инициативата „Три морета“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3801-2B62-4CE2-AF88-CF95BB77CF56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  <p:pic>
        <p:nvPicPr>
          <p:cNvPr id="65542" name="Picture 2" descr="C:\Users\Herodot\Documents\161-MEMBERS-scaled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8" y="2471738"/>
            <a:ext cx="4006850" cy="3817937"/>
          </a:xfrm>
        </p:spPr>
      </p:pic>
      <p:pic>
        <p:nvPicPr>
          <p:cNvPr id="65543" name="Picture 3" descr="C:\Users\Herodot\Documents\3S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341563"/>
            <a:ext cx="4033837" cy="4197350"/>
          </a:xfrm>
        </p:spPr>
      </p:pic>
    </p:spTree>
    <p:extLst>
      <p:ext uri="{BB962C8B-B14F-4D97-AF65-F5344CB8AC3E}">
        <p14:creationId xmlns:p14="http://schemas.microsoft.com/office/powerpoint/2010/main" val="3114749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7454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38492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‘EU Connectivity Strategy</a:t>
            </a:r>
            <a:r>
              <a:rPr lang="en-US" dirty="0" smtClean="0"/>
              <a:t>’ - </a:t>
            </a:r>
            <a:r>
              <a:rPr lang="ru-RU" dirty="0" err="1" smtClean="0"/>
              <a:t>Ангажимент</a:t>
            </a:r>
            <a:r>
              <a:rPr lang="bg-BG" dirty="0" err="1" smtClean="0"/>
              <a:t>ът</a:t>
            </a:r>
            <a:r>
              <a:rPr lang="ru-RU" dirty="0" smtClean="0"/>
              <a:t> на ЕС</a:t>
            </a:r>
            <a:r>
              <a:rPr lang="en-US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улесняване</a:t>
            </a:r>
            <a:r>
              <a:rPr lang="ru-RU" dirty="0" smtClean="0"/>
              <a:t> на </a:t>
            </a:r>
            <a:r>
              <a:rPr lang="ru-RU" dirty="0" err="1" smtClean="0"/>
              <a:t>развитието</a:t>
            </a:r>
            <a:r>
              <a:rPr lang="ru-RU" dirty="0" smtClean="0"/>
              <a:t> на </a:t>
            </a:r>
            <a:r>
              <a:rPr lang="ru-RU" dirty="0" err="1" smtClean="0"/>
              <a:t>свързаността</a:t>
            </a:r>
            <a:r>
              <a:rPr lang="ru-RU" dirty="0" smtClean="0"/>
              <a:t> между Европа и Азия</a:t>
            </a:r>
            <a:r>
              <a:rPr lang="en-US" dirty="0" smtClean="0"/>
              <a:t> </a:t>
            </a:r>
            <a:r>
              <a:rPr lang="ru-RU" dirty="0" smtClean="0"/>
              <a:t>се </a:t>
            </a:r>
            <a:r>
              <a:rPr lang="ru-RU" dirty="0" err="1" smtClean="0"/>
              <a:t>счита</a:t>
            </a:r>
            <a:r>
              <a:rPr lang="ru-RU" dirty="0" smtClean="0"/>
              <a:t> за </a:t>
            </a:r>
            <a:r>
              <a:rPr lang="ru-RU" dirty="0" err="1" smtClean="0"/>
              <a:t>неразделна</a:t>
            </a:r>
            <a:r>
              <a:rPr lang="ru-RU" dirty="0" smtClean="0"/>
              <a:t> част от </a:t>
            </a:r>
            <a:r>
              <a:rPr lang="ru-RU" dirty="0" err="1" smtClean="0"/>
              <a:t>стратегията</a:t>
            </a:r>
            <a:r>
              <a:rPr lang="ru-RU" dirty="0" smtClean="0"/>
              <a:t> на ЕС за Индо-</a:t>
            </a:r>
            <a:r>
              <a:rPr lang="ru-RU" dirty="0" err="1" smtClean="0"/>
              <a:t>Тихоокеанския</a:t>
            </a:r>
            <a:r>
              <a:rPr lang="ru-RU" dirty="0" smtClean="0"/>
              <a:t> регион.</a:t>
            </a:r>
          </a:p>
          <a:p>
            <a:r>
              <a:rPr lang="ru-RU" dirty="0" err="1" smtClean="0"/>
              <a:t>Въпреки</a:t>
            </a:r>
            <a:r>
              <a:rPr lang="ru-RU" dirty="0" smtClean="0"/>
              <a:t> че </a:t>
            </a:r>
            <a:r>
              <a:rPr lang="ru-RU" dirty="0" err="1" smtClean="0"/>
              <a:t>създаването</a:t>
            </a:r>
            <a:r>
              <a:rPr lang="ru-RU" dirty="0" smtClean="0"/>
              <a:t> на </a:t>
            </a:r>
            <a:r>
              <a:rPr lang="ru-RU" dirty="0" err="1" smtClean="0"/>
              <a:t>тази</a:t>
            </a:r>
            <a:r>
              <a:rPr lang="ru-RU" dirty="0" smtClean="0"/>
              <a:t> стратегия е до </a:t>
            </a:r>
            <a:r>
              <a:rPr lang="ru-RU" dirty="0" err="1" smtClean="0"/>
              <a:t>голяма</a:t>
            </a:r>
            <a:r>
              <a:rPr lang="ru-RU" dirty="0" smtClean="0"/>
              <a:t> степен в отговор на </a:t>
            </a:r>
            <a:r>
              <a:rPr lang="ru-RU" dirty="0" err="1" smtClean="0"/>
              <a:t>инициативата</a:t>
            </a:r>
            <a:r>
              <a:rPr lang="ru-RU" dirty="0" smtClean="0"/>
              <a:t> „Един пояс, един </a:t>
            </a:r>
            <a:r>
              <a:rPr lang="ru-RU" dirty="0" err="1" smtClean="0"/>
              <a:t>път</a:t>
            </a:r>
            <a:r>
              <a:rPr lang="ru-RU" dirty="0" smtClean="0"/>
              <a:t>“ (BRI), </a:t>
            </a:r>
            <a:r>
              <a:rPr lang="ru-RU" dirty="0" err="1" smtClean="0"/>
              <a:t>стратегията</a:t>
            </a:r>
            <a:r>
              <a:rPr lang="ru-RU" dirty="0" smtClean="0"/>
              <a:t> за </a:t>
            </a:r>
            <a:r>
              <a:rPr lang="ru-RU" dirty="0" err="1" smtClean="0"/>
              <a:t>свързаност</a:t>
            </a:r>
            <a:r>
              <a:rPr lang="ru-RU" dirty="0" smtClean="0"/>
              <a:t> се </a:t>
            </a:r>
            <a:r>
              <a:rPr lang="ru-RU" dirty="0" err="1" smtClean="0"/>
              <a:t>основава</a:t>
            </a:r>
            <a:r>
              <a:rPr lang="ru-RU" dirty="0" smtClean="0"/>
              <a:t> на </a:t>
            </a:r>
            <a:r>
              <a:rPr lang="ru-RU" dirty="0" err="1" smtClean="0"/>
              <a:t>съществуващи</a:t>
            </a:r>
            <a:r>
              <a:rPr lang="ru-RU" dirty="0" smtClean="0"/>
              <a:t> стратегии,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били </a:t>
            </a:r>
            <a:r>
              <a:rPr lang="ru-RU" dirty="0" err="1" smtClean="0"/>
              <a:t>прилагани</a:t>
            </a:r>
            <a:r>
              <a:rPr lang="ru-RU" dirty="0" smtClean="0"/>
              <a:t> в различна степен </a:t>
            </a: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последните</a:t>
            </a:r>
            <a:r>
              <a:rPr lang="ru-RU" dirty="0" smtClean="0"/>
              <a:t> </a:t>
            </a:r>
            <a:r>
              <a:rPr lang="ru-RU" dirty="0" err="1" smtClean="0"/>
              <a:t>години</a:t>
            </a: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2054" name="Picture 6" descr="C:\Users\Herodot\Documents\EU_ASIA\connecti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7370"/>
            <a:ext cx="8496944" cy="214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7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dot\Documents\EU_ASIA\1_mzLgfh3Ynz2e1SZhMIc7kQ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8766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9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147248" cy="4137323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Стратегия </a:t>
            </a:r>
            <a:r>
              <a:rPr lang="ru-RU" i="1" dirty="0"/>
              <a:t>на ЕС за </a:t>
            </a:r>
            <a:r>
              <a:rPr lang="ru-RU" i="1" dirty="0" err="1"/>
              <a:t>сътрудничество</a:t>
            </a:r>
            <a:r>
              <a:rPr lang="ru-RU" i="1" dirty="0"/>
              <a:t> в Индийско-</a:t>
            </a:r>
            <a:r>
              <a:rPr lang="ru-RU" i="1" dirty="0" err="1"/>
              <a:t>Тихоокеанския</a:t>
            </a:r>
            <a:r>
              <a:rPr lang="ru-RU" i="1" dirty="0"/>
              <a:t> </a:t>
            </a:r>
            <a:r>
              <a:rPr lang="ru-RU" i="1" dirty="0" smtClean="0"/>
              <a:t>регион (2021)</a:t>
            </a:r>
          </a:p>
          <a:p>
            <a:r>
              <a:rPr lang="ru-RU" dirty="0"/>
              <a:t>Индийско-</a:t>
            </a:r>
            <a:r>
              <a:rPr lang="ru-RU" dirty="0" err="1"/>
              <a:t>Тихоокеанският</a:t>
            </a:r>
            <a:r>
              <a:rPr lang="ru-RU" dirty="0"/>
              <a:t> регион </a:t>
            </a:r>
            <a:r>
              <a:rPr lang="ru-RU" dirty="0" err="1"/>
              <a:t>придобива</a:t>
            </a:r>
            <a:r>
              <a:rPr lang="ru-RU" dirty="0"/>
              <a:t> все </a:t>
            </a:r>
            <a:r>
              <a:rPr lang="ru-RU" dirty="0" err="1"/>
              <a:t>по-голямо</a:t>
            </a:r>
            <a:r>
              <a:rPr lang="ru-RU" dirty="0"/>
              <a:t> </a:t>
            </a:r>
            <a:r>
              <a:rPr lang="ru-RU" dirty="0" err="1"/>
              <a:t>стратегическо</a:t>
            </a:r>
            <a:r>
              <a:rPr lang="ru-RU" dirty="0"/>
              <a:t> значение за </a:t>
            </a:r>
            <a:r>
              <a:rPr lang="ru-RU" dirty="0" smtClean="0"/>
              <a:t>ЕС, </a:t>
            </a:r>
            <a:r>
              <a:rPr lang="ru-RU" dirty="0" err="1" smtClean="0"/>
              <a:t>защото</a:t>
            </a:r>
            <a:r>
              <a:rPr lang="ru-RU" dirty="0" smtClean="0"/>
              <a:t>  </a:t>
            </a:r>
            <a:r>
              <a:rPr lang="ru-RU" dirty="0" err="1" smtClean="0"/>
              <a:t>нарастващата</a:t>
            </a:r>
            <a:r>
              <a:rPr lang="ru-RU" dirty="0" smtClean="0"/>
              <a:t> </a:t>
            </a:r>
            <a:r>
              <a:rPr lang="ru-RU" dirty="0" err="1"/>
              <a:t>икономическа</a:t>
            </a:r>
            <a:r>
              <a:rPr lang="ru-RU" dirty="0"/>
              <a:t>, </a:t>
            </a:r>
            <a:r>
              <a:rPr lang="ru-RU" dirty="0" err="1"/>
              <a:t>демографска</a:t>
            </a:r>
            <a:r>
              <a:rPr lang="ru-RU" dirty="0"/>
              <a:t> и </a:t>
            </a:r>
            <a:r>
              <a:rPr lang="ru-RU" dirty="0" err="1"/>
              <a:t>политическа</a:t>
            </a:r>
            <a:r>
              <a:rPr lang="ru-RU" dirty="0"/>
              <a:t> </a:t>
            </a:r>
            <a:r>
              <a:rPr lang="ru-RU" dirty="0" err="1"/>
              <a:t>тежест</a:t>
            </a:r>
            <a:r>
              <a:rPr lang="ru-RU" dirty="0"/>
              <a:t> на региона 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превръща</a:t>
            </a:r>
            <a:r>
              <a:rPr lang="ru-RU" dirty="0"/>
              <a:t> в </a:t>
            </a:r>
            <a:r>
              <a:rPr lang="ru-RU" dirty="0" err="1"/>
              <a:t>ключов</a:t>
            </a:r>
            <a:r>
              <a:rPr lang="ru-RU" dirty="0"/>
              <a:t> участник в </a:t>
            </a:r>
            <a:r>
              <a:rPr lang="ru-RU" dirty="0" err="1"/>
              <a:t>структурирането</a:t>
            </a:r>
            <a:r>
              <a:rPr lang="ru-RU" dirty="0"/>
              <a:t> на </a:t>
            </a:r>
            <a:r>
              <a:rPr lang="ru-RU" dirty="0" err="1"/>
              <a:t>международния</a:t>
            </a:r>
            <a:r>
              <a:rPr lang="ru-RU" dirty="0"/>
              <a:t> </a:t>
            </a:r>
            <a:r>
              <a:rPr lang="ru-RU" dirty="0" err="1"/>
              <a:t>ред</a:t>
            </a:r>
            <a:r>
              <a:rPr lang="ru-RU" dirty="0"/>
              <a:t> и </a:t>
            </a:r>
            <a:r>
              <a:rPr lang="ru-RU" dirty="0" err="1"/>
              <a:t>справянето</a:t>
            </a:r>
            <a:r>
              <a:rPr lang="ru-RU" dirty="0"/>
              <a:t> с </a:t>
            </a:r>
            <a:r>
              <a:rPr lang="ru-RU" dirty="0" err="1"/>
              <a:t>глобалните</a:t>
            </a:r>
            <a:r>
              <a:rPr lang="ru-RU" dirty="0"/>
              <a:t> </a:t>
            </a:r>
            <a:r>
              <a:rPr lang="ru-RU" dirty="0" err="1"/>
              <a:t>предизвикателства</a:t>
            </a:r>
            <a:r>
              <a:rPr lang="ru-RU" dirty="0" smtClean="0"/>
              <a:t>.</a:t>
            </a:r>
          </a:p>
          <a:p>
            <a:endParaRPr lang="bg-BG" dirty="0"/>
          </a:p>
        </p:txBody>
      </p:sp>
      <p:pic>
        <p:nvPicPr>
          <p:cNvPr id="5122" name="Picture 2" descr="C:\Users\Herodot\Documents\EU_ASIA\factsheet_indo-pacif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-1"/>
            <a:ext cx="71437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7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dot\Documents\EU_ASIA\E_cRHx_UUAEYWI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6751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4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147248" cy="399330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Настоящата</a:t>
            </a:r>
            <a:r>
              <a:rPr lang="ru-RU" dirty="0"/>
              <a:t> динамика в Индийско-</a:t>
            </a:r>
            <a:r>
              <a:rPr lang="ru-RU" dirty="0" err="1"/>
              <a:t>Тихоокеанския</a:t>
            </a:r>
            <a:r>
              <a:rPr lang="ru-RU" dirty="0"/>
              <a:t> регион </a:t>
            </a:r>
            <a:r>
              <a:rPr lang="ru-RU" dirty="0" err="1"/>
              <a:t>обаче</a:t>
            </a:r>
            <a:r>
              <a:rPr lang="ru-RU" dirty="0"/>
              <a:t> </a:t>
            </a:r>
            <a:r>
              <a:rPr lang="ru-RU" dirty="0" err="1"/>
              <a:t>поражда</a:t>
            </a:r>
            <a:r>
              <a:rPr lang="ru-RU" dirty="0"/>
              <a:t> </a:t>
            </a:r>
            <a:r>
              <a:rPr lang="ru-RU" dirty="0" err="1"/>
              <a:t>интензивна</a:t>
            </a:r>
            <a:r>
              <a:rPr lang="ru-RU" dirty="0"/>
              <a:t> </a:t>
            </a:r>
            <a:r>
              <a:rPr lang="ru-RU" dirty="0" err="1"/>
              <a:t>геополитическа</a:t>
            </a:r>
            <a:r>
              <a:rPr lang="ru-RU" dirty="0"/>
              <a:t> конкуренция,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засилва</a:t>
            </a:r>
            <a:r>
              <a:rPr lang="ru-RU" dirty="0"/>
              <a:t> </a:t>
            </a:r>
            <a:r>
              <a:rPr lang="ru-RU" dirty="0" err="1"/>
              <a:t>напрежението</a:t>
            </a:r>
            <a:r>
              <a:rPr lang="ru-RU" dirty="0"/>
              <a:t> в </a:t>
            </a:r>
            <a:r>
              <a:rPr lang="ru-RU" dirty="0" err="1"/>
              <a:t>търговията</a:t>
            </a:r>
            <a:r>
              <a:rPr lang="ru-RU" dirty="0"/>
              <a:t> и </a:t>
            </a:r>
            <a:r>
              <a:rPr lang="ru-RU" dirty="0" err="1"/>
              <a:t>веригите</a:t>
            </a:r>
            <a:r>
              <a:rPr lang="ru-RU" dirty="0"/>
              <a:t> на доставки, </a:t>
            </a:r>
            <a:r>
              <a:rPr lang="ru-RU" dirty="0" err="1"/>
              <a:t>както</a:t>
            </a:r>
            <a:r>
              <a:rPr lang="ru-RU" dirty="0"/>
              <a:t> и в </a:t>
            </a:r>
            <a:r>
              <a:rPr lang="ru-RU" dirty="0" err="1"/>
              <a:t>областта</a:t>
            </a:r>
            <a:r>
              <a:rPr lang="ru-RU" dirty="0"/>
              <a:t> на </a:t>
            </a:r>
            <a:r>
              <a:rPr lang="ru-RU" dirty="0" err="1"/>
              <a:t>технологиите</a:t>
            </a:r>
            <a:r>
              <a:rPr lang="ru-RU" dirty="0"/>
              <a:t>, </a:t>
            </a:r>
            <a:r>
              <a:rPr lang="ru-RU" dirty="0" err="1"/>
              <a:t>политиката</a:t>
            </a:r>
            <a:r>
              <a:rPr lang="ru-RU" dirty="0"/>
              <a:t> и </a:t>
            </a:r>
            <a:r>
              <a:rPr lang="ru-RU" dirty="0" err="1"/>
              <a:t>сигурността</a:t>
            </a:r>
            <a:r>
              <a:rPr lang="ru-RU" dirty="0"/>
              <a:t>.</a:t>
            </a:r>
          </a:p>
          <a:p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dirty="0" err="1"/>
              <a:t>причината</a:t>
            </a:r>
            <a:r>
              <a:rPr lang="ru-RU" dirty="0"/>
              <a:t>, </a:t>
            </a:r>
            <a:r>
              <a:rPr lang="ru-RU" dirty="0" err="1"/>
              <a:t>поради</a:t>
            </a:r>
            <a:r>
              <a:rPr lang="ru-RU" dirty="0"/>
              <a:t> </a:t>
            </a:r>
            <a:r>
              <a:rPr lang="ru-RU" dirty="0" err="1"/>
              <a:t>която</a:t>
            </a:r>
            <a:r>
              <a:rPr lang="ru-RU" dirty="0"/>
              <a:t> ЕС е решен да </a:t>
            </a:r>
            <a:r>
              <a:rPr lang="ru-RU" dirty="0" err="1"/>
              <a:t>засили</a:t>
            </a:r>
            <a:r>
              <a:rPr lang="ru-RU" dirty="0"/>
              <a:t> </a:t>
            </a:r>
            <a:r>
              <a:rPr lang="ru-RU" dirty="0" err="1"/>
              <a:t>стратегическата</a:t>
            </a:r>
            <a:r>
              <a:rPr lang="ru-RU" dirty="0"/>
              <a:t> си </a:t>
            </a:r>
            <a:r>
              <a:rPr lang="ru-RU" dirty="0" err="1"/>
              <a:t>ангажираност</a:t>
            </a:r>
            <a:r>
              <a:rPr lang="ru-RU" dirty="0"/>
              <a:t> с Индийско-</a:t>
            </a:r>
            <a:r>
              <a:rPr lang="ru-RU" dirty="0" err="1"/>
              <a:t>Тихоокеанския</a:t>
            </a:r>
            <a:r>
              <a:rPr lang="ru-RU" dirty="0"/>
              <a:t> регион.</a:t>
            </a:r>
          </a:p>
          <a:p>
            <a:endParaRPr lang="bg-BG" dirty="0"/>
          </a:p>
        </p:txBody>
      </p:sp>
      <p:pic>
        <p:nvPicPr>
          <p:cNvPr id="4" name="Picture 2" descr="C:\Users\Herodot\Documents\EU_ASIA\factsheet_indo-pacif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-1"/>
            <a:ext cx="71437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5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4065315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Централната</a:t>
            </a:r>
            <a:r>
              <a:rPr lang="ru-RU" dirty="0" smtClean="0"/>
              <a:t> тема на „</a:t>
            </a:r>
            <a:r>
              <a:rPr lang="ru-RU" dirty="0" err="1" smtClean="0"/>
              <a:t>Стратегията</a:t>
            </a:r>
            <a:r>
              <a:rPr lang="ru-RU" dirty="0" smtClean="0"/>
              <a:t> на ЕС за </a:t>
            </a:r>
            <a:r>
              <a:rPr lang="ru-RU" dirty="0" err="1" smtClean="0"/>
              <a:t>сътрудничество</a:t>
            </a:r>
            <a:r>
              <a:rPr lang="ru-RU" dirty="0" smtClean="0"/>
              <a:t> в Индо-</a:t>
            </a:r>
            <a:r>
              <a:rPr lang="ru-RU" dirty="0" err="1" smtClean="0"/>
              <a:t>Тихоокеанския</a:t>
            </a:r>
            <a:r>
              <a:rPr lang="ru-RU" dirty="0" smtClean="0"/>
              <a:t> регион“ е </a:t>
            </a:r>
            <a:r>
              <a:rPr lang="ru-RU" dirty="0" err="1" smtClean="0"/>
              <a:t>диверсификацията</a:t>
            </a:r>
            <a:r>
              <a:rPr lang="ru-RU" dirty="0" smtClean="0"/>
              <a:t> и </a:t>
            </a:r>
            <a:r>
              <a:rPr lang="ru-RU" dirty="0" err="1" smtClean="0"/>
              <a:t>разширяването</a:t>
            </a:r>
            <a:r>
              <a:rPr lang="ru-RU" dirty="0" smtClean="0"/>
              <a:t> на </a:t>
            </a:r>
            <a:r>
              <a:rPr lang="ru-RU" dirty="0" err="1" smtClean="0"/>
              <a:t>стратегическите</a:t>
            </a:r>
            <a:r>
              <a:rPr lang="ru-RU" dirty="0" smtClean="0"/>
              <a:t> </a:t>
            </a:r>
            <a:r>
              <a:rPr lang="ru-RU" dirty="0" err="1" smtClean="0"/>
              <a:t>партньорства</a:t>
            </a:r>
            <a:r>
              <a:rPr lang="ru-RU" dirty="0" smtClean="0"/>
              <a:t> </a:t>
            </a:r>
            <a:r>
              <a:rPr lang="ru-RU" dirty="0" err="1" smtClean="0"/>
              <a:t>отвъд</a:t>
            </a:r>
            <a:r>
              <a:rPr lang="ru-RU" dirty="0" smtClean="0"/>
              <a:t> Китай, Япония, </a:t>
            </a:r>
            <a:r>
              <a:rPr lang="ru-RU" dirty="0" err="1" smtClean="0"/>
              <a:t>Републикана</a:t>
            </a:r>
            <a:r>
              <a:rPr lang="ru-RU" dirty="0" smtClean="0"/>
              <a:t> Корея и Индия и </a:t>
            </a:r>
            <a:r>
              <a:rPr lang="ru-RU" dirty="0" err="1" smtClean="0"/>
              <a:t>междурегионалните</a:t>
            </a:r>
            <a:r>
              <a:rPr lang="ru-RU" dirty="0" smtClean="0"/>
              <a:t> </a:t>
            </a:r>
            <a:r>
              <a:rPr lang="ru-RU" dirty="0" err="1" smtClean="0"/>
              <a:t>връзки</a:t>
            </a:r>
            <a:r>
              <a:rPr lang="ru-RU" dirty="0" smtClean="0"/>
              <a:t> с АСЕАН. По </a:t>
            </a:r>
            <a:r>
              <a:rPr lang="ru-RU" dirty="0" err="1" smtClean="0"/>
              <a:t>този</a:t>
            </a:r>
            <a:r>
              <a:rPr lang="ru-RU" dirty="0" smtClean="0"/>
              <a:t> начин ЕС </a:t>
            </a:r>
            <a:r>
              <a:rPr lang="ru-RU" dirty="0" err="1" smtClean="0"/>
              <a:t>очертава</a:t>
            </a:r>
            <a:r>
              <a:rPr lang="ru-RU" dirty="0" smtClean="0"/>
              <a:t> </a:t>
            </a:r>
            <a:r>
              <a:rPr lang="ru-RU" dirty="0" err="1" smtClean="0"/>
              <a:t>седем</a:t>
            </a:r>
            <a:r>
              <a:rPr lang="ru-RU" dirty="0" smtClean="0"/>
              <a:t> </a:t>
            </a:r>
            <a:r>
              <a:rPr lang="ru-RU" dirty="0" err="1" smtClean="0"/>
              <a:t>приоритетни</a:t>
            </a:r>
            <a:r>
              <a:rPr lang="ru-RU" dirty="0" smtClean="0"/>
              <a:t> области за Индо-</a:t>
            </a:r>
            <a:r>
              <a:rPr lang="ru-RU" dirty="0" err="1" smtClean="0"/>
              <a:t>Тихоокеанския</a:t>
            </a:r>
            <a:r>
              <a:rPr lang="ru-RU" dirty="0" smtClean="0"/>
              <a:t> регион, </a:t>
            </a:r>
            <a:r>
              <a:rPr lang="ru-RU" dirty="0" err="1" smtClean="0"/>
              <a:t>където</a:t>
            </a:r>
            <a:r>
              <a:rPr lang="ru-RU" dirty="0" smtClean="0"/>
              <a:t> се цели да </a:t>
            </a:r>
            <a:r>
              <a:rPr lang="ru-RU" dirty="0" err="1" smtClean="0"/>
              <a:t>поддържа</a:t>
            </a:r>
            <a:r>
              <a:rPr lang="ru-RU" dirty="0" smtClean="0"/>
              <a:t> „основан на правила </a:t>
            </a:r>
            <a:r>
              <a:rPr lang="ru-RU" dirty="0" err="1" smtClean="0"/>
              <a:t>международен</a:t>
            </a:r>
            <a:r>
              <a:rPr lang="ru-RU" dirty="0" smtClean="0"/>
              <a:t> </a:t>
            </a:r>
            <a:r>
              <a:rPr lang="ru-RU" dirty="0" err="1" smtClean="0"/>
              <a:t>ред</a:t>
            </a:r>
            <a:r>
              <a:rPr lang="ru-RU" dirty="0" smtClean="0"/>
              <a:t>“ и „справедлива среда за </a:t>
            </a:r>
            <a:r>
              <a:rPr lang="ru-RU" dirty="0" err="1" smtClean="0"/>
              <a:t>търговия</a:t>
            </a:r>
            <a:r>
              <a:rPr lang="ru-RU" dirty="0" smtClean="0"/>
              <a:t> и инвестиции“. </a:t>
            </a:r>
            <a:r>
              <a:rPr lang="ru-RU" dirty="0" err="1" smtClean="0"/>
              <a:t>Тези</a:t>
            </a:r>
            <a:r>
              <a:rPr lang="ru-RU" dirty="0" smtClean="0"/>
              <a:t> </a:t>
            </a:r>
            <a:r>
              <a:rPr lang="ru-RU" dirty="0" err="1" smtClean="0"/>
              <a:t>приоритетни</a:t>
            </a:r>
            <a:r>
              <a:rPr lang="ru-RU" dirty="0" smtClean="0"/>
              <a:t> </a:t>
            </a:r>
            <a:r>
              <a:rPr lang="ru-RU" dirty="0" err="1" smtClean="0"/>
              <a:t>областивключват</a:t>
            </a:r>
            <a:r>
              <a:rPr lang="ru-RU" dirty="0" smtClean="0"/>
              <a:t> устойчив и </a:t>
            </a:r>
            <a:r>
              <a:rPr lang="ru-RU" dirty="0" err="1" smtClean="0"/>
              <a:t>приобщаващ</a:t>
            </a:r>
            <a:r>
              <a:rPr lang="ru-RU" dirty="0" smtClean="0"/>
              <a:t> </a:t>
            </a:r>
            <a:r>
              <a:rPr lang="ru-RU" dirty="0" err="1" smtClean="0"/>
              <a:t>просперитет</a:t>
            </a:r>
            <a:r>
              <a:rPr lang="ru-RU" dirty="0" smtClean="0"/>
              <a:t>, зелен </a:t>
            </a:r>
            <a:r>
              <a:rPr lang="ru-RU" dirty="0" err="1" smtClean="0"/>
              <a:t>преход</a:t>
            </a:r>
            <a:r>
              <a:rPr lang="ru-RU" dirty="0" smtClean="0"/>
              <a:t>, управление на океана, </a:t>
            </a:r>
            <a:r>
              <a:rPr lang="ru-RU" dirty="0" err="1" smtClean="0"/>
              <a:t>цифрово</a:t>
            </a:r>
            <a:r>
              <a:rPr lang="ru-RU" dirty="0" smtClean="0"/>
              <a:t> управление и </a:t>
            </a:r>
            <a:r>
              <a:rPr lang="ru-RU" dirty="0" err="1" smtClean="0"/>
              <a:t>партньорства</a:t>
            </a:r>
            <a:r>
              <a:rPr lang="ru-RU" dirty="0" smtClean="0"/>
              <a:t>, </a:t>
            </a:r>
            <a:r>
              <a:rPr lang="ru-RU" dirty="0" err="1" smtClean="0"/>
              <a:t>свързаност</a:t>
            </a:r>
            <a:r>
              <a:rPr lang="ru-RU" dirty="0" smtClean="0"/>
              <a:t>, </a:t>
            </a:r>
            <a:r>
              <a:rPr lang="ru-RU" dirty="0" err="1" smtClean="0"/>
              <a:t>сигурност</a:t>
            </a:r>
            <a:r>
              <a:rPr lang="ru-RU" dirty="0" smtClean="0"/>
              <a:t> и </a:t>
            </a:r>
            <a:r>
              <a:rPr lang="ru-RU" dirty="0" err="1" smtClean="0"/>
              <a:t>отбрана</a:t>
            </a:r>
            <a:r>
              <a:rPr lang="ru-RU" dirty="0" smtClean="0"/>
              <a:t> и </a:t>
            </a:r>
            <a:r>
              <a:rPr lang="ru-RU" dirty="0" err="1" smtClean="0"/>
              <a:t>човешка</a:t>
            </a:r>
            <a:r>
              <a:rPr lang="ru-RU" dirty="0" smtClean="0"/>
              <a:t> </a:t>
            </a:r>
            <a:r>
              <a:rPr lang="ru-RU" dirty="0" err="1" smtClean="0"/>
              <a:t>сигурност</a:t>
            </a: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4" name="Picture 2" descr="C:\Users\Herodot\Documents\EU_ASIA\factsheet_indo-pacif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-1"/>
            <a:ext cx="71437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51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1217</Words>
  <Application>Microsoft Office PowerPoint</Application>
  <PresentationFormat>On-screen Show (4:3)</PresentationFormat>
  <Paragraphs>99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Отношенията между Европейския съюз и Азия са от глобално значение</vt:lpstr>
      <vt:lpstr>Азия във външнополитическите стратегии на ЕС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ЕС-Република Корея</vt:lpstr>
      <vt:lpstr>ЕС-Република Корея</vt:lpstr>
      <vt:lpstr>ЕС-Република Корея</vt:lpstr>
      <vt:lpstr>Споразумение за свободна търговия ЕС-Република Корея</vt:lpstr>
      <vt:lpstr>Споразумение за свободна търговия ЕС-Република Корея</vt:lpstr>
      <vt:lpstr>Споразумение за свободна търговия ЕС-Република Корея</vt:lpstr>
      <vt:lpstr>Споразумение за свободна търговия ЕС-Република Корея</vt:lpstr>
      <vt:lpstr>Споразумение между Европейския съюз и Република Корея за създаване на рамка за участието на Република Корея в операциите на Европейския съюз за управление на кризи</vt:lpstr>
      <vt:lpstr>ЕС-Япония</vt:lpstr>
      <vt:lpstr>ЕС-Япония</vt:lpstr>
      <vt:lpstr>ЕС-Япония</vt:lpstr>
      <vt:lpstr>ЕС-Япония</vt:lpstr>
      <vt:lpstr>Ефектът на Споразумението за икономическо партньорство между ЕС и Япония</vt:lpstr>
      <vt:lpstr>PowerPoint Presentation</vt:lpstr>
      <vt:lpstr>ЕС-Япония</vt:lpstr>
      <vt:lpstr>PowerPoint Presentation</vt:lpstr>
      <vt:lpstr>ЕС-Китай</vt:lpstr>
      <vt:lpstr>ЕПЕП и Европа</vt:lpstr>
      <vt:lpstr>PowerPoint Presentation</vt:lpstr>
      <vt:lpstr>Значението на проекта „Един пояс, един път“ за Европа, ЕС, ЦИЕ и България</vt:lpstr>
      <vt:lpstr>Значението на проекта „Един пояс, един път“ за Европа</vt:lpstr>
      <vt:lpstr>Търговията Китай-ЕС</vt:lpstr>
      <vt:lpstr>Китай и страните от ЦИЕ</vt:lpstr>
      <vt:lpstr>Разпределението на Китайските инвестиции на Балканите зa пepиoдa 2013 – 2019 г. (в щатски долари)</vt:lpstr>
      <vt:lpstr>КНР и Балканите</vt:lpstr>
      <vt:lpstr>Инициативата 16+1 срещу Инициативата „Три морета“</vt:lpstr>
      <vt:lpstr>Благодаря за вниманието!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Европейският съюз и страните от Източна Азия</dc:title>
  <dc:creator>Herodot</dc:creator>
  <cp:lastModifiedBy>Herodot</cp:lastModifiedBy>
  <cp:revision>18</cp:revision>
  <dcterms:created xsi:type="dcterms:W3CDTF">2022-02-16T14:38:19Z</dcterms:created>
  <dcterms:modified xsi:type="dcterms:W3CDTF">2022-02-17T21:15:31Z</dcterms:modified>
</cp:coreProperties>
</file>