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344" r:id="rId2"/>
    <p:sldId id="272" r:id="rId3"/>
    <p:sldId id="358" r:id="rId4"/>
    <p:sldId id="273" r:id="rId5"/>
    <p:sldId id="359" r:id="rId6"/>
    <p:sldId id="360" r:id="rId7"/>
    <p:sldId id="361" r:id="rId8"/>
    <p:sldId id="363" r:id="rId9"/>
    <p:sldId id="364" r:id="rId10"/>
    <p:sldId id="369" r:id="rId11"/>
    <p:sldId id="365" r:id="rId12"/>
    <p:sldId id="375" r:id="rId13"/>
    <p:sldId id="366" r:id="rId14"/>
    <p:sldId id="367" r:id="rId15"/>
    <p:sldId id="368" r:id="rId16"/>
    <p:sldId id="370" r:id="rId17"/>
    <p:sldId id="371" r:id="rId18"/>
    <p:sldId id="372" r:id="rId19"/>
    <p:sldId id="373" r:id="rId20"/>
    <p:sldId id="374" r:id="rId21"/>
    <p:sldId id="354" r:id="rId22"/>
    <p:sldId id="325" r:id="rId23"/>
    <p:sldId id="356" r:id="rId24"/>
    <p:sldId id="376" r:id="rId25"/>
    <p:sldId id="345" r:id="rId26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B9335D5-87D5-485E-936E-83BAD02E4C5D}">
          <p14:sldIdLst>
            <p14:sldId id="344"/>
            <p14:sldId id="272"/>
            <p14:sldId id="358"/>
            <p14:sldId id="273"/>
            <p14:sldId id="359"/>
            <p14:sldId id="360"/>
            <p14:sldId id="361"/>
            <p14:sldId id="363"/>
            <p14:sldId id="364"/>
            <p14:sldId id="369"/>
            <p14:sldId id="365"/>
            <p14:sldId id="375"/>
            <p14:sldId id="366"/>
            <p14:sldId id="367"/>
            <p14:sldId id="368"/>
            <p14:sldId id="370"/>
            <p14:sldId id="371"/>
            <p14:sldId id="372"/>
            <p14:sldId id="373"/>
            <p14:sldId id="374"/>
            <p14:sldId id="354"/>
            <p14:sldId id="325"/>
            <p14:sldId id="356"/>
            <p14:sldId id="3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>
      <p:cViewPr varScale="1">
        <p:scale>
          <a:sx n="88" d="100"/>
          <a:sy n="88" d="100"/>
        </p:scale>
        <p:origin x="110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3" d="100"/>
          <a:sy n="143" d="100"/>
        </p:scale>
        <p:origin x="132" y="6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DBC06B0-6E21-4B02-8DC1-D7F6AE5A01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132E04F-157F-431B-B03F-B824216487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787E0-0089-4F8A-89D3-979DF0A8ACF5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DEE7D98-5C2F-439F-A01E-4D0659020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6A57DF-0760-45AA-979A-1B6529B9D7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6503-E142-47FF-B7C6-55BFE3D4B2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233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0EDA5-17FC-4621-9354-7404824CA858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0A176-0E1B-4A76-831D-1A0E5B60E6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21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06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23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58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27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9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6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88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18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34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97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33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68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377190" y="2585323"/>
            <a:ext cx="83712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bg-BG" altLang="ko-KR" sz="2400" b="1" dirty="0" smtClean="0">
                <a:latin typeface="Times New Roman" panose="02020603050405020304" pitchFamily="18" charset="0"/>
                <a:ea typeface="KaiTi" pitchFamily="49" charset="-122"/>
              </a:rPr>
              <a:t>Политика в Североизточна Азия: политика и международни отношения на Тайван</a:t>
            </a:r>
            <a:endParaRPr lang="en-US" altLang="ko-KR" sz="2400" b="1" dirty="0">
              <a:latin typeface="Times New Roman" panose="02020603050405020304" pitchFamily="18" charset="0"/>
              <a:ea typeface="KaiTi" pitchFamily="49" charset="-122"/>
            </a:endParaRPr>
          </a:p>
          <a:p>
            <a:pPr algn="ctr" latinLnBrk="1"/>
            <a:r>
              <a:rPr lang="en-US" altLang="ko-KR" b="1" dirty="0">
                <a:latin typeface="KaiTi" pitchFamily="49" charset="-122"/>
                <a:ea typeface="KaiTi" pitchFamily="49" charset="-122"/>
              </a:rPr>
              <a:t>International Politics in Northeast Asia: Focusing on Taiwan and Cross-strait (Taiwan-China) Relations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9752" y="5531556"/>
            <a:ext cx="6624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ko-KR" sz="1600" dirty="0">
                <a:latin typeface="+mn-ea"/>
                <a:cs typeface="Times New Roman" panose="02020603050405020304" pitchFamily="18" charset="0"/>
              </a:rPr>
              <a:t>​Bumsig Ha(</a:t>
            </a:r>
            <a:r>
              <a:rPr lang="ko-KR" altLang="sv-SE" sz="1600" dirty="0">
                <a:latin typeface="+mn-ea"/>
                <a:cs typeface="Times New Roman" panose="02020603050405020304" pitchFamily="18" charset="0"/>
              </a:rPr>
              <a:t>河凡植</a:t>
            </a:r>
            <a:r>
              <a:rPr lang="sv-SE" altLang="ko-KR" sz="1600" dirty="0">
                <a:latin typeface="+mn-ea"/>
                <a:cs typeface="Times New Roman" panose="02020603050405020304" pitchFamily="18" charset="0"/>
              </a:rPr>
              <a:t>), Ph.D</a:t>
            </a:r>
          </a:p>
          <a:p>
            <a:r>
              <a:rPr lang="en-US" altLang="ko-KR" sz="1600" dirty="0">
                <a:latin typeface="+mn-ea"/>
                <a:cs typeface="Times New Roman" panose="02020603050405020304" pitchFamily="18" charset="0"/>
              </a:rPr>
              <a:t>​Professor and Director, Dept. of East Asian Languages and Literature</a:t>
            </a:r>
          </a:p>
          <a:p>
            <a:r>
              <a:rPr lang="en-US" altLang="ko-KR" sz="1600" dirty="0">
                <a:latin typeface="+mn-ea"/>
                <a:cs typeface="Times New Roman" panose="02020603050405020304" pitchFamily="18" charset="0"/>
              </a:rPr>
              <a:t>Director, Center for Korean Studies</a:t>
            </a:r>
          </a:p>
        </p:txBody>
      </p:sp>
      <p:cxnSp>
        <p:nvCxnSpPr>
          <p:cNvPr id="3" name="직선 연결선 2"/>
          <p:cNvCxnSpPr/>
          <p:nvPr/>
        </p:nvCxnSpPr>
        <p:spPr>
          <a:xfrm>
            <a:off x="2928937" y="4643438"/>
            <a:ext cx="621506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D:\個人資料夾\Desktop\logow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1" y="4973320"/>
            <a:ext cx="2690813" cy="4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194307F-2314-4156-8669-1C900C22965B}"/>
              </a:ext>
            </a:extLst>
          </p:cNvPr>
          <p:cNvSpPr/>
          <p:nvPr/>
        </p:nvSpPr>
        <p:spPr>
          <a:xfrm>
            <a:off x="179512" y="323364"/>
            <a:ext cx="62464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and exchange between Europe and Asia</a:t>
            </a:r>
          </a:p>
          <a:p>
            <a:pPr>
              <a:lnSpc>
                <a:spcPct val="150000"/>
              </a:lnSpc>
            </a:pPr>
            <a:r>
              <a:rPr lang="en-US" altLang="zh-TW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Sofia University St. </a:t>
            </a:r>
            <a:r>
              <a:rPr lang="en-US" altLang="zh-TW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Kliment</a:t>
            </a:r>
            <a:r>
              <a:rPr lang="en-US" altLang="zh-TW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Ohridski</a:t>
            </a:r>
            <a:endParaRPr lang="zh-TW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0E0869-8735-4B71-847F-375FD5B56A05}"/>
              </a:ext>
            </a:extLst>
          </p:cNvPr>
          <p:cNvSpPr/>
          <p:nvPr/>
        </p:nvSpPr>
        <p:spPr>
          <a:xfrm>
            <a:off x="6884640" y="1619508"/>
            <a:ext cx="200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>
                <a:solidFill>
                  <a:srgbClr val="000000"/>
                </a:solidFill>
                <a:latin typeface="Times New Roman" panose="02020603050405020304" pitchFamily="18" charset="0"/>
                <a:ea typeface="BatangChe" panose="02030609000101010101" pitchFamily="49" charset="-127"/>
              </a:rPr>
              <a:t>October 28, 2021</a:t>
            </a:r>
          </a:p>
        </p:txBody>
      </p:sp>
    </p:spTree>
    <p:extLst>
      <p:ext uri="{BB962C8B-B14F-4D97-AF65-F5344CB8AC3E}">
        <p14:creationId xmlns:p14="http://schemas.microsoft.com/office/powerpoint/2010/main" val="254960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Резултат от наскоро проведените водещи избори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Проблеми около изборите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Сключване на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ECFA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между Тайван и Китай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endParaRPr lang="bg-BG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Провеждане на търговия с услуги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ko-KR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Икономическа стагнация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ефект от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ECFA</a:t>
            </a:r>
            <a:r>
              <a:rPr lang="en-US" altLang="zh-TW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</a:t>
            </a:r>
            <a:r>
              <a:rPr lang="bg-BG" altLang="zh-TW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zh-TW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извинението на</a:t>
            </a:r>
            <a:r>
              <a:rPr lang="zh-TW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Цу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-ю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Резултат от изборите: победа на кандидата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 Прогресивната </a:t>
            </a:r>
            <a:r>
              <a:rPr lang="bg-BG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партия </a:t>
            </a:r>
            <a:r>
              <a:rPr lang="bg-BG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Цай</a:t>
            </a:r>
            <a:r>
              <a:rPr lang="bg-BG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Инуън</a:t>
            </a: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Местни избори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2018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Проблеми около изборите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икономика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подобряване на Тайванско-китайските отношения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),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независимост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резултати от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изборите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голяма победа на Народната партия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Общи избори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2020</a:t>
            </a:r>
            <a:endParaRPr lang="en-US" altLang="zh-TW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Проблеми около изборите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1600" dirty="0" smtClean="0">
                <a:solidFill>
                  <a:srgbClr val="92D05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Ревизиране на закона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solidFill>
                  <a:srgbClr val="92D05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за</a:t>
            </a:r>
            <a:r>
              <a:rPr lang="bg-BG" altLang="ko-KR" sz="1600" dirty="0" smtClean="0">
                <a:solidFill>
                  <a:srgbClr val="92D05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solidFill>
                  <a:srgbClr val="92D05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престъпниците от Хонконг</a:t>
            </a:r>
            <a:endParaRPr lang="en-US" altLang="ko-KR" sz="1600" dirty="0">
              <a:solidFill>
                <a:srgbClr val="92D05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Повторно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избиране на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Цай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Инуън</a:t>
            </a:r>
            <a:r>
              <a:rPr lang="ko-KR" altLang="en-US" sz="1600" dirty="0" smtClean="0">
                <a:solidFill>
                  <a:srgbClr val="00B05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600" dirty="0">
              <a:solidFill>
                <a:srgbClr val="00B05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международни отношения на 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周子瑜被迫公開道歉 國中老師好心疼">
            <a:hlinkClick r:id="" action="ppaction://media"/>
            <a:extLst>
              <a:ext uri="{FF2B5EF4-FFF2-40B4-BE49-F238E27FC236}">
                <a16:creationId xmlns:a16="http://schemas.microsoft.com/office/drawing/2014/main" id="{407DD9A4-E106-4E34-A68E-717E83987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229" y="1087870"/>
            <a:ext cx="4447650" cy="2163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B90BBC1-F0B9-464A-A77B-DD9F298B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844761"/>
            <a:ext cx="3387733" cy="19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1052736"/>
            <a:ext cx="8210322" cy="5112568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Управляващи партии на Тайван и промяна в международните отношения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Елементи в международните отношения на Тайван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Китайско правило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Легитимно е китайското правителство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Изискванията на китайското правило при сключване на дипломатически отношения между държави и институции и Китай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Основни проблеми при отношенията между Китай и Тайван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Взаимно политическо неодобрение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Връзки между правителствата (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X</a:t>
            </a: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),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Срещи на върха между Китай и Тайван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2015,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Наричат се „Учител“ (</a:t>
            </a:r>
            <a:r>
              <a:rPr lang="zh-TW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先</a:t>
            </a:r>
            <a:r>
              <a:rPr lang="zh-TW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生</a:t>
            </a:r>
            <a:r>
              <a:rPr lang="ko-KR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호칭</a:t>
            </a: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Консенсус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92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Устни спогодби между китайско-тайванския фонд и Сдружение за китайско-тайвански връзки</a:t>
            </a:r>
            <a:endParaRPr lang="en-US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Единен Китай-отделни системи (Единен Китай, собствено изразяване)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международни отношения на 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90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B200DFB-6F0B-47DE-80B2-B3BEC2BAD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74086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980728"/>
            <a:ext cx="8426346" cy="5688632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Отношение на водещите партии към Консенсус 1992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Народна партия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ko-KR" altLang="en-US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Използване на Консенсус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92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като възможност за развитие на </a:t>
            </a:r>
            <a:r>
              <a:rPr lang="bg-BG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айванско-китайските отношения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Търсене на възможности за икономически и дипломатически прогрес и извеждане на Китай напред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Прогресивна партия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Партийно кредо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Независимост на Тайван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Отричане на Консенсус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92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и Единен Китай-отделни системи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Поддържане на актуалните китайско-тайвански отношения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поддържане на икономическия обмен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Отношение на Китай към тайванско-китайските отношения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Условия на Консенсус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92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към китайско-тайванските отношения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част от стратегията за обединение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以民促官</a:t>
            </a:r>
            <a:r>
              <a:rPr lang="en-US" altLang="zh-TW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</a:t>
            </a:r>
            <a:r>
              <a:rPr lang="zh-TW" altLang="en-US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zh-TW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преминаване от частен към правителствен обмен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ko-KR" altLang="en-US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099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831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Статут на Тайван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Промяна според международната политическа ситуация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Период на студената война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Постоянен член на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Съвета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за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сигурност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ООН (1945-1971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Период на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задържане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(1971)  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Подобряване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статута на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член на ООН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напускане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ООН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Спад в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международния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статут на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Държави,постоянни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членки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Съвета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за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сигурност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ООН: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23 (2016) до 15 (2021)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държави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Обмен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със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страни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които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има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прекъснати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дипломатически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връзки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Инсталиране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народна система на заеми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856CEF-DA5B-43BE-AE90-1D311542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08720"/>
            <a:ext cx="346649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0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</a:pP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Участие в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международни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организации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Название при участие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 национален флаг 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Участие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Chinese Taipei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</a:t>
            </a:r>
            <a:endParaRPr lang="en-US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Използване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знамето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 пет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кръга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вместо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националното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Национални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състезания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Олимпиадата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Срещи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големи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международни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организации 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 Статус на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редовен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член   </a:t>
            </a:r>
            <a:endParaRPr lang="ru-RU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Икономически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антипрестъпни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организации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WTO, APEC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6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Състояние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наблюдател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WHO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 др.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Оттегляне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международни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конференции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поради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натиск от Китай на фона на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обтегнатите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 между </a:t>
            </a: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 и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A28C32-A03E-4382-A6E3-79422D70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014465"/>
            <a:ext cx="2118669" cy="14131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05EC86-EABA-47EE-A98C-4F0533B9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9" y="1014465"/>
            <a:ext cx="2167831" cy="144592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F9358A-64DD-48C8-A626-7EE0AEEE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623907"/>
            <a:ext cx="2996274" cy="219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1052735"/>
            <a:ext cx="8354338" cy="5652627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Идентичност на Тайван и международни отношения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Етнически групи </a:t>
            </a:r>
            <a:r>
              <a:rPr lang="en-US" altLang="zh-TW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(Ethnic </a:t>
            </a:r>
            <a:r>
              <a:rPr lang="en-US" altLang="zh-TW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Group</a:t>
            </a:r>
            <a:r>
              <a:rPr lang="en-US" altLang="zh-TW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bg-BG" altLang="zh-TW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и идентичност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Народна партия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КНР, китайци, поддържане на статукво</a:t>
            </a: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Демократична прогресивна партия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Тайван, тайванци, поддържане на статуквото/независимост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население </a:t>
            </a: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преобладаващо разселване на местни (</a:t>
            </a: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본성인</a:t>
            </a: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ного тайвански идентичности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Повечето са за поддържане на китайско-тайванските отношения в сегашното им състояние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Специфики на тайванците по отношение на китайско-тайванските отношения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Външни (</a:t>
            </a: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외성인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3-4 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поколение, загубили китайската си идентичност и обединение с Китай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Местни (</a:t>
            </a:r>
            <a:r>
              <a:rPr lang="ko-KR" altLang="en-US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본성인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en-US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предпочитат разширяване на китайско-тайванските отношения и нарастване на възможностите за работа в Китай</a:t>
            </a:r>
            <a:endParaRPr lang="en-US" altLang="ko-KR" sz="18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10B97A-9422-4848-A343-911B7C86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836712"/>
            <a:ext cx="3203848" cy="21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Движение за правилно наименование на Тайван</a:t>
            </a:r>
            <a:endParaRPr lang="zh-TW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438BE48-2E40-49FC-B0C9-5870E541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88" y="980728"/>
            <a:ext cx="8232768" cy="55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201732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Движение за правилно наименование на 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D655C4-B790-438F-BF86-50FAF2E3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3744416" cy="28083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17A2DC-DC99-4C88-BF1F-A7049104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05064"/>
            <a:ext cx="3888432" cy="26512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CE2FC5-2D3C-42DA-89B6-47CD9363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4005064"/>
            <a:ext cx="3888433" cy="26512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A85C009-A409-48A2-BB7B-321C4AD8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546" y="1239625"/>
            <a:ext cx="4157862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8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Позиция на партиите за външните отношения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Правителство на Народната партия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Поддържане на тайванско-китайските отношения, развитие на отношенията с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Р.Корея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(поддръжка на </a:t>
            </a:r>
            <a:r>
              <a:rPr lang="bg-BG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междукорейските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другари срещу Япония и комунизма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 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Поддържане на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тайванско-японски отношения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изискване на компенсация за жените за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утеха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),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поддържане на тайванско-американските отношения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Правителство на Демократично-прогресивната партия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граница в отношенията между Тайван и Китай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</a:t>
            </a: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развитие в тайванско-южнокорейските отношения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акцент върху демократизацията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Насърчаване на отношенията между Тайван и Япония</a:t>
            </a:r>
            <a:r>
              <a:rPr lang="bg-BG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сътрудничество с китайската стратегия за обкръжението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Специфики на отношенията между Корея и Тайван</a:t>
            </a: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Прекъсване на правителствените връзки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възприемане на принципа за Единен Китай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en-US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парламентарна дипломация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културен и икономически обмен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ko-KR" altLang="en-US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развитие на отношенията от частни към отношения на парламентарно ниво 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bg-BG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реални политически отношения</a:t>
            </a:r>
            <a:r>
              <a:rPr lang="en-US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6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Корея: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Отношенията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между Корея и Китай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имат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предимство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пред </a:t>
            </a:r>
            <a:r>
              <a:rPr lang="ru-RU" altLang="ko-KR" sz="16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отношенията</a:t>
            </a:r>
            <a:r>
              <a:rPr lang="ru-RU" altLang="ko-KR" sz="16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между Корея и </a:t>
            </a:r>
            <a:r>
              <a:rPr lang="ru-RU" altLang="ko-KR" sz="16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endParaRPr lang="en-US" altLang="ko-KR" sz="16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879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836712"/>
            <a:ext cx="8354338" cy="55446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err="1" smtClean="0">
                <a:latin typeface="Times New Roman" panose="02020603050405020304" pitchFamily="18" charset="0"/>
                <a:ea typeface="KaiTi" panose="02010609060101010101" pitchFamily="49" charset="-122"/>
              </a:rPr>
              <a:t>Север</a:t>
            </a:r>
            <a:r>
              <a:rPr lang="bg-BG" altLang="ko-KR" sz="2000" dirty="0" err="1">
                <a:latin typeface="Times New Roman" panose="02020603050405020304" pitchFamily="18" charset="0"/>
                <a:ea typeface="KaiTi" panose="02010609060101010101" pitchFamily="49" charset="-122"/>
              </a:rPr>
              <a:t>н</a:t>
            </a:r>
            <a:r>
              <a:rPr lang="bg-BG" altLang="ko-KR" sz="2000" dirty="0" err="1" smtClean="0">
                <a:latin typeface="Times New Roman" panose="02020603050405020304" pitchFamily="18" charset="0"/>
                <a:ea typeface="KaiTi" panose="02010609060101010101" pitchFamily="49" charset="-122"/>
              </a:rPr>
              <a:t>оазиатския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</a:rPr>
              <a:t>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</a:rPr>
              <a:t>регион</a:t>
            </a:r>
            <a:endParaRPr lang="en-US" altLang="zh-TW" sz="2000" dirty="0">
              <a:latin typeface="Times New Roman" panose="02020603050405020304" pitchFamily="18" charset="0"/>
              <a:ea typeface="KaiTi" panose="02010609060101010101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широк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диапазон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→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Корея,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Корея, Китай, Япония,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Тайван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, Монголия,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Русия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(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Далечния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Изток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тесен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обхват→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Южна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Корея, Китай,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Япония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Влияние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върху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политиката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Североизточна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Азия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→ САЩ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разделена нация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Южна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Корея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Корея</a:t>
            </a:r>
          </a:p>
          <a:p>
            <a:pPr latinLnBrk="1">
              <a:lnSpc>
                <a:spcPct val="150000"/>
              </a:lnSpc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→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Китай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</a:rPr>
              <a:t>Тайван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</a:rPr>
              <a:t>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</a:rPr>
              <a:t>(</a:t>
            </a:r>
            <a:r>
              <a:rPr lang="ko-KR" altLang="en-US" sz="2000" dirty="0">
                <a:latin typeface="Times New Roman" panose="02020603050405020304" pitchFamily="18" charset="0"/>
                <a:ea typeface="KaiTi" pitchFamily="49" charset="-122"/>
              </a:rPr>
              <a:t>양안</a:t>
            </a: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</a:rPr>
              <a:t>)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835696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 отношения в Североизточна Азия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E00A0C-8507-45B4-AF05-D4BB3674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053686"/>
            <a:ext cx="3600400" cy="24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7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Сравнение на националната мощ между Тайван и Китай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Елементи с влияние върху националните възможности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bg-BG" altLang="zh-TW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геополитика</a:t>
            </a:r>
            <a:r>
              <a:rPr lang="ko-KR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</a:t>
            </a:r>
            <a:r>
              <a:rPr lang="bg-BG" altLang="zh-TW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население</a:t>
            </a:r>
            <a:r>
              <a:rPr lang="bg-BG" altLang="zh-TW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природни дадености, икономическа сила, военна мощ</a:t>
            </a:r>
            <a:r>
              <a:rPr lang="ko-KR" altLang="en-US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altLang="zh-TW" sz="2000" u="sng" dirty="0">
              <a:solidFill>
                <a:srgbClr val="0000FF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 </a:t>
            </a:r>
            <a:r>
              <a:rPr lang="bg-BG" altLang="zh-TW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влияние на международната стратегия</a:t>
            </a:r>
            <a:r>
              <a:rPr lang="zh-TW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             </a:t>
            </a:r>
            <a:endParaRPr lang="bg-BG" altLang="zh-TW" sz="2000" dirty="0" smtClean="0">
              <a:solidFill>
                <a:srgbClr val="0000FF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altLang="ko-KR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Влияние върху националните възможности</a:t>
            </a:r>
            <a:endParaRPr lang="en-US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Геополитическо положение на Тайван</a:t>
            </a:r>
            <a:endParaRPr lang="en-US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САЩ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непотопяем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самолетоносач</a:t>
            </a:r>
            <a:endParaRPr lang="ko-KR" altLang="en-US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     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 блокира морските пътища</a:t>
            </a:r>
            <a:endParaRPr lang="ko-KR" altLang="en-US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Плацдарм </a:t>
            </a:r>
            <a:r>
              <a:rPr lang="ru-RU" altLang="ko-KR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към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западната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част на </a:t>
            </a:r>
            <a:endParaRPr lang="ru-RU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Тихия</a:t>
            </a:r>
            <a:r>
              <a:rPr lang="ru-RU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океан</a:t>
            </a:r>
            <a:endParaRPr lang="ko-KR" altLang="en-US" sz="2000" dirty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Въздействие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стратегическата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endParaRPr lang="ru-RU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конкуренция 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 САЩ и Китай         </a:t>
            </a:r>
            <a:endParaRPr lang="ru-RU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Изходната</a:t>
            </a:r>
            <a:r>
              <a:rPr lang="ru-RU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точка на </a:t>
            </a:r>
            <a:r>
              <a:rPr lang="ru-RU" altLang="ko-KR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националното</a:t>
            </a:r>
            <a:r>
              <a:rPr lang="ru-RU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разделение на </a:t>
            </a:r>
            <a:r>
              <a:rPr lang="ru-RU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</a:t>
            </a:r>
            <a:endParaRPr lang="ko-KR" altLang="en-US" sz="2000" dirty="0">
              <a:solidFill>
                <a:srgbClr val="FF000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7C5214-4954-4079-AACC-BDEAF1A9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816931"/>
            <a:ext cx="3594931" cy="35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2">
            <a:extLst>
              <a:ext uri="{FF2B5EF4-FFF2-40B4-BE49-F238E27FC236}">
                <a16:creationId xmlns:a16="http://schemas.microsoft.com/office/drawing/2014/main" id="{C00CB643-113D-48A4-B5E0-C663CC1EDD14}"/>
              </a:ext>
            </a:extLst>
          </p:cNvPr>
          <p:cNvSpPr/>
          <p:nvPr/>
        </p:nvSpPr>
        <p:spPr>
          <a:xfrm>
            <a:off x="611560" y="188640"/>
            <a:ext cx="8064896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международни</a:t>
            </a:r>
            <a:r>
              <a:rPr lang="ru-RU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отношения на </a:t>
            </a:r>
            <a:r>
              <a:rPr lang="ru-RU" altLang="ko-KR" sz="2800" b="1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6307CD1-162C-4747-8659-5319D72CD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500"/>
            <a:ext cx="3600400" cy="5855966"/>
          </a:xfrm>
          <a:prstGeom prst="rect">
            <a:avLst/>
          </a:prstGeom>
        </p:spPr>
      </p:pic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655AB274-0DCA-4E73-A27B-DEF7283B5BC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6709656"/>
              </p:ext>
            </p:extLst>
          </p:nvPr>
        </p:nvGraphicFramePr>
        <p:xfrm>
          <a:off x="4283968" y="980728"/>
          <a:ext cx="4612830" cy="54132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2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4270863899"/>
                    </a:ext>
                  </a:extLst>
                </a:gridCol>
              </a:tblGrid>
              <a:tr h="962853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Сравнение на икономическата мощ на Тайван и Китай 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032">
                <a:tc>
                  <a:txBody>
                    <a:bodyPr/>
                    <a:lstStyle/>
                    <a:p>
                      <a:pPr algn="ctr"/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Тайван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Китай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Тайван/Китай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Забележки 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Население (10млн)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2.357</a:t>
                      </a:r>
                    </a:p>
                    <a:p>
                      <a:pPr algn="ctr"/>
                      <a:r>
                        <a:rPr lang="en-US" altLang="ko-KR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139.8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1/59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US.</a:t>
                      </a:r>
                      <a:r>
                        <a:rPr lang="ko-KR" altLang="en-US" sz="1400" dirty="0">
                          <a:latin typeface="Times New Roman" panose="02020603050405020304" pitchFamily="18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Census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GDP(USD</a:t>
                      </a:r>
                      <a:r>
                        <a:rPr lang="en-US" altLang="zh-TW" sz="1400" baseline="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 100</a:t>
                      </a:r>
                      <a:r>
                        <a:rPr lang="bg-BG" altLang="zh-TW" sz="1400" baseline="0" dirty="0" err="1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ko-KR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6,355.47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148,607.75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bg-BG" altLang="zh-TW" sz="1400" baseline="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 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1/23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Световна банка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GDP(USD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28,305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10,483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1/0.37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Световна банка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Външна търговия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(USD 1 </a:t>
                      </a:r>
                      <a:r>
                        <a:rPr lang="bg-BG" altLang="ko-KR" sz="1400" dirty="0" err="1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млрд</a:t>
                      </a:r>
                      <a:r>
                        <a:rPr lang="bg-BG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ko-KR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631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4,647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bg-BG" altLang="zh-TW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r>
                        <a:rPr lang="en-US" altLang="ko-KR" sz="1400" dirty="0" smtClean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1/7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WTO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342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234" y="323385"/>
            <a:ext cx="8508238" cy="6489991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Търговски обмен между Китай и Тайван</a:t>
            </a:r>
            <a:endParaRPr lang="en-US" altLang="zh-TW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Търговия</a:t>
            </a:r>
            <a:endParaRPr lang="en-US" altLang="zh-TW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zh-TW" altLang="en-US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bg-BG" altLang="zh-TW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Търговия между Тайван и Китай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(2020</a:t>
            </a:r>
            <a:r>
              <a:rPr lang="en-US" altLang="ko-KR" sz="2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ko-KR" altLang="en-US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Развитие на търговията между Китай и Тайван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2200" y="1373025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altLang="ko-KR" dirty="0" smtClean="0"/>
              <a:t>валута</a:t>
            </a:r>
            <a:r>
              <a:rPr lang="en-US" altLang="ko-KR" dirty="0" smtClean="0"/>
              <a:t>: USD 100 </a:t>
            </a:r>
            <a:r>
              <a:rPr lang="bg-BG" altLang="ko-KR" dirty="0" err="1" smtClean="0"/>
              <a:t>млн</a:t>
            </a:r>
            <a:endParaRPr lang="zh-TW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52F86FE-7604-4310-83DC-46B23FDDA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85770"/>
              </p:ext>
            </p:extLst>
          </p:nvPr>
        </p:nvGraphicFramePr>
        <p:xfrm>
          <a:off x="467544" y="2060848"/>
          <a:ext cx="8208911" cy="13468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09934">
                  <a:extLst>
                    <a:ext uri="{9D8B030D-6E8A-4147-A177-3AD203B41FA5}">
                      <a16:colId xmlns:a16="http://schemas.microsoft.com/office/drawing/2014/main" val="1200370232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1738074163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1421708598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168220914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487833300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3993708867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1206169350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3826607829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4107425185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2069902071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73586987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Общ обем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износ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внос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търговия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3937185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bg-BG" altLang="zh-TW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държава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724283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Целия свят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6,310.6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3,452.2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2,858.4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593.7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1092093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bg-BG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Китай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1,660.2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1,024.4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29.7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635.7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22.2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388.7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3446290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72730F15-5B00-482E-9B76-0DC63B15B8B3}"/>
              </a:ext>
            </a:extLst>
          </p:cNvPr>
          <p:cNvSpPr/>
          <p:nvPr/>
        </p:nvSpPr>
        <p:spPr>
          <a:xfrm>
            <a:off x="6444208" y="3479820"/>
            <a:ext cx="2445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altLang="ko-KR" dirty="0"/>
              <a:t>валута: </a:t>
            </a:r>
            <a:r>
              <a:rPr lang="en-US" altLang="ko-KR" dirty="0"/>
              <a:t>USD 100 </a:t>
            </a:r>
            <a:r>
              <a:rPr lang="bg-BG" altLang="ko-KR" dirty="0" err="1"/>
              <a:t>млн</a:t>
            </a:r>
            <a:endParaRPr lang="bg-BG" altLang="ko-KR" dirty="0"/>
          </a:p>
          <a:p>
            <a:endParaRPr lang="zh-TW" altLang="en-US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83EB7C73-2815-4702-856B-7ADCD3B61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24288"/>
              </p:ext>
            </p:extLst>
          </p:nvPr>
        </p:nvGraphicFramePr>
        <p:xfrm>
          <a:off x="495601" y="4095492"/>
          <a:ext cx="8208915" cy="264587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20083">
                  <a:extLst>
                    <a:ext uri="{9D8B030D-6E8A-4147-A177-3AD203B41FA5}">
                      <a16:colId xmlns:a16="http://schemas.microsoft.com/office/drawing/2014/main" val="299269697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794644061"/>
                    </a:ext>
                  </a:extLst>
                </a:gridCol>
                <a:gridCol w="942648">
                  <a:extLst>
                    <a:ext uri="{9D8B030D-6E8A-4147-A177-3AD203B41FA5}">
                      <a16:colId xmlns:a16="http://schemas.microsoft.com/office/drawing/2014/main" val="399544674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705629390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1216847888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101011849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35978638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425137349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2190358510"/>
                    </a:ext>
                  </a:extLst>
                </a:gridCol>
                <a:gridCol w="772450">
                  <a:extLst>
                    <a:ext uri="{9D8B030D-6E8A-4147-A177-3AD203B41FA5}">
                      <a16:colId xmlns:a16="http://schemas.microsoft.com/office/drawing/2014/main" val="401637376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11106927"/>
                    </a:ext>
                  </a:extLst>
                </a:gridCol>
              </a:tblGrid>
              <a:tr h="377982">
                <a:tc>
                  <a:txBody>
                    <a:bodyPr/>
                    <a:lstStyle/>
                    <a:p>
                      <a:pPr algn="ctr"/>
                      <a:endParaRPr lang="en-US" altLang="ko-KR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Общ обем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g-BG" altLang="zh-TW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износ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zh-TW" sz="1600" dirty="0" smtClean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внос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Търговски </a:t>
                      </a:r>
                      <a:r>
                        <a:rPr lang="bg-BG" altLang="ko-KR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</a:t>
                      </a:r>
                      <a:endParaRPr lang="ko-KR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6569621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endParaRPr lang="en-US" altLang="ko-KR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място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zh-TW" alt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2639666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1,461.8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24.2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917.9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27.8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573.9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344.0</a:t>
                      </a:r>
                      <a:endParaRPr lang="en-US" altLang="zh-TW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91328135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1,502.9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24.2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964.9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537.9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18.8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427.0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1143340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1,387.8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24.3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887.4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500.4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387.0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822062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1,177.2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737.3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439.9</a:t>
                      </a:r>
                      <a:endParaRPr lang="zh-TW" alt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297.4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804174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1,153.9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712.0</a:t>
                      </a:r>
                      <a:endParaRPr lang="zh-TW" alt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441.8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270.2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587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94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12068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Характеристики на външната политика на управляващата партия в Тайван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Правителство на Народната партия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bg-BG" altLang="zh-TW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Отношения между Тайван и Китай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Икономически</a:t>
            </a:r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растеж</a:t>
            </a:r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дипломатическо</a:t>
            </a:r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 чрез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сътрудничество</a:t>
            </a:r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Китай, </a:t>
            </a:r>
            <a:r>
              <a:rPr lang="ru-RU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обклекчаване</a:t>
            </a:r>
            <a:r>
              <a:rPr lang="ru-RU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военното</a:t>
            </a:r>
            <a:r>
              <a:rPr lang="ru-RU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напрежение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Демократично-прогресивна партия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Правителство на ДПП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Икономика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поддържане на сътрудничеството между Тайван и Китай</a:t>
            </a:r>
            <a:r>
              <a:rPr lang="ko-KR" altLang="en-US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Сигурност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Укрепване на сигурността чрез стратегията на САЩ за обсаждане на Китай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между Тайван и Китай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по време на управлението на НП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разширяване на обмена, стабилизиране на отношенията</a:t>
            </a:r>
            <a:endParaRPr lang="en-US" altLang="ko-KR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2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по време на управлението на ДПП: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напрежение в отношенията, поддържане на икономическото сътрудничество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12068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Международната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среда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при </a:t>
            </a:r>
            <a:r>
              <a:rPr lang="bg-BG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Цай</a:t>
            </a:r>
            <a:r>
              <a:rPr lang="bg-BG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Инуън</a:t>
            </a:r>
            <a:endParaRPr lang="bg-BG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bg-BG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Засилване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китайско-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американската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конкуренция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Повишаване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геополитическия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стратегически 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статус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САЩ и Япония: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Включване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стабилността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Тайванския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проток в обхвата на Договора за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сигурност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между САЩ и Япония в случай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извънредна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ситуация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Отношения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между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САЩ и 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Япония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САЩ   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Укрепване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отношенията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с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разполагане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морски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пехотинци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(граждански статус) и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одобряване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износа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модерни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оръжия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(2010 г.)   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Изпращане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министър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здравеопазването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заместник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държавен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министър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изпращане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народни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представители,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преговори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за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рамково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споразумение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за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търговия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и инвестиции  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Назоваване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държава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държавен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секретар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Блинкен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Американска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асоциация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),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предоставяне</a:t>
            </a: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Moderna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Япония   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ko-KR" sz="2600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Накаяма 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заместник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-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министър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отбраната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):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трябва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да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бъде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защитен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като</a:t>
            </a:r>
            <a:r>
              <a:rPr lang="ru-RU" altLang="ko-KR" sz="2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600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демокрация</a:t>
            </a:r>
            <a:endParaRPr lang="ru-RU" altLang="ko-KR" sz="2600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5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ppt작업자료\social자료\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643446"/>
            <a:ext cx="1866900" cy="1800225"/>
          </a:xfrm>
          <a:prstGeom prst="rect">
            <a:avLst/>
          </a:prstGeom>
          <a:noFill/>
        </p:spPr>
      </p:pic>
      <p:pic>
        <p:nvPicPr>
          <p:cNvPr id="5" name="그림 4" descr="social-me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81128"/>
            <a:ext cx="4547557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115616" y="2060848"/>
            <a:ext cx="72728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bg-BG" altLang="ko-KR" sz="44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HY견고딕" pitchFamily="18" charset="-127"/>
                <a:ea typeface="HY견고딕" pitchFamily="18" charset="-127"/>
              </a:rPr>
              <a:t>Благодаря за вниманието</a:t>
            </a:r>
            <a:r>
              <a:rPr lang="en-US" altLang="ko-KR" sz="44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4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448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8352928" cy="5256584"/>
          </a:xfrm>
        </p:spPr>
        <p:txBody>
          <a:bodyPr>
            <a:noAutofit/>
          </a:bodyPr>
          <a:lstStyle/>
          <a:p>
            <a:pPr marL="309150" indent="-342900"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Политическа система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страните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Североизточна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Азия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еднокамерна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еднопартийна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 управление на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масите</a:t>
            </a:r>
            <a:endParaRPr lang="ru-RU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Япония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конституционна монархия,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камерна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парламентарен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кабинет,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многопартийна 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двукамерна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Корея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</a:t>
            </a:r>
            <a:r>
              <a:rPr lang="bg-BG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камерна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президентска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многопартийна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Корея 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еднокамерна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еднопартийна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система, система с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ръководство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президентска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 (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двойна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диктатура), многопартийна 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еднокамерна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Монголия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еднокамерна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 с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двойно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управление, многопартийна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Русия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Републиканска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федерална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двойна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диктатура,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полипартийна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двукамерна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система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Съществуващи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социалистически </a:t>
            </a:r>
            <a:r>
              <a:rPr lang="ru-RU" altLang="ko-KR" sz="18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държави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(идеология: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марксизъм-ленинизъм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endParaRPr lang="en-US" altLang="ko-KR" sz="18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Корея, Китай, </a:t>
            </a:r>
            <a:r>
              <a:rPr lang="ru-RU" altLang="ko-KR" sz="18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Виетнам</a:t>
            </a:r>
            <a:r>
              <a:rPr lang="ru-RU" altLang="ko-KR" sz="18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Лаос, </a:t>
            </a:r>
            <a:r>
              <a:rPr lang="ru-RU" altLang="ko-KR" sz="18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Куба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Международна политика в Североизточна Азия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15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573980"/>
            <a:ext cx="8426346" cy="6095380"/>
          </a:xfrm>
        </p:spPr>
        <p:txBody>
          <a:bodyPr>
            <a:noAutofit/>
          </a:bodyPr>
          <a:lstStyle/>
          <a:p>
            <a:pPr marL="309150" indent="-342900"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Взаимоотношения в Североизточна Азия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00000"/>
              </a:lnSpc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Отношения между Китай и САЩ</a:t>
            </a:r>
          </a:p>
          <a:p>
            <a:pPr latinLnBrk="1">
              <a:lnSpc>
                <a:spcPct val="100000"/>
              </a:lnSpc>
            </a:pPr>
            <a:r>
              <a:rPr lang="zh-TW" altLang="en-US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bg-BG" altLang="zh-TW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Съперничество: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Indo-Pacific </a:t>
            </a:r>
            <a:r>
              <a:rPr lang="en-US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Strategy,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лични отношения</a:t>
            </a: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bg-BG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bg-BG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bg-BG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Цел на отношения само един с друг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endParaRPr lang="bg-BG" altLang="ko-KR" sz="2000" dirty="0" smtClean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Спазване на </a:t>
            </a:r>
            <a:r>
              <a:rPr lang="bg-BG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синоцентристки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модел в Евразия</a:t>
            </a:r>
            <a:endParaRPr lang="en-US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Предизвикателство към САЩ-</a:t>
            </a:r>
            <a:r>
              <a:rPr lang="bg-BG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центричния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световен ред</a:t>
            </a:r>
            <a:r>
              <a:rPr lang="ko-KR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ko-KR" sz="20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Цели на </a:t>
            </a:r>
            <a:r>
              <a:rPr lang="bg-BG" altLang="ko-KR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Индо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-тихоокеанската стратегия</a:t>
            </a:r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изграждане на свободен открит </a:t>
            </a:r>
            <a:r>
              <a:rPr lang="bg-BG" altLang="ko-KR" sz="20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И</a:t>
            </a:r>
            <a:r>
              <a:rPr lang="bg-BG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ндийски Пасифик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2413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Международна политика в Североизточна Азия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339735-2A74-4398-A10E-B905D05C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5184576" cy="2977628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22B4FFD4-D85F-4966-A57C-90D2E496059E}"/>
              </a:ext>
            </a:extLst>
          </p:cNvPr>
          <p:cNvSpPr/>
          <p:nvPr/>
        </p:nvSpPr>
        <p:spPr>
          <a:xfrm>
            <a:off x="6228184" y="1772816"/>
            <a:ext cx="2809722" cy="403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1600" dirty="0" smtClean="0"/>
              <a:t>Геополитическа теория</a:t>
            </a:r>
            <a:endParaRPr lang="en-US" altLang="ko-KR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altLang="ko-KR" sz="1400" dirty="0" err="1" smtClean="0"/>
              <a:t>Макиндер</a:t>
            </a:r>
            <a:r>
              <a:rPr lang="bg-BG" altLang="ko-KR" sz="1400" dirty="0" smtClean="0"/>
              <a:t> </a:t>
            </a:r>
            <a:r>
              <a:rPr lang="en-US" altLang="ko-KR" sz="1400" dirty="0" smtClean="0"/>
              <a:t>(1904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r>
              <a:rPr lang="en-US" altLang="ko-KR" sz="1400" dirty="0"/>
              <a:t>–</a:t>
            </a:r>
            <a:r>
              <a:rPr lang="ko-KR" altLang="en-US" sz="1400" dirty="0"/>
              <a:t> </a:t>
            </a:r>
            <a:r>
              <a:rPr lang="bg-BG" altLang="ko-KR" sz="1400" dirty="0" smtClean="0"/>
              <a:t>Теория за зона сърцевина</a:t>
            </a:r>
            <a:endParaRPr lang="en-US" altLang="ko-KR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altLang="ko-KR" sz="1400" dirty="0" smtClean="0"/>
              <a:t>Световна география</a:t>
            </a:r>
            <a:r>
              <a:rPr lang="en-US" altLang="ko-KR" sz="1400" dirty="0" smtClean="0"/>
              <a:t>: </a:t>
            </a:r>
            <a:r>
              <a:rPr lang="bg-BG" altLang="ko-KR" sz="1400" dirty="0" smtClean="0"/>
              <a:t>разделяне на Световни острови</a:t>
            </a:r>
            <a:r>
              <a:rPr lang="en-US" altLang="ko-KR" sz="1400" dirty="0" smtClean="0"/>
              <a:t>, </a:t>
            </a:r>
            <a:r>
              <a:rPr lang="bg-BG" altLang="ko-KR" sz="1400" dirty="0" smtClean="0"/>
              <a:t>Офшорни острови</a:t>
            </a:r>
            <a:r>
              <a:rPr lang="en-US" altLang="ko-KR" sz="1400" dirty="0" smtClean="0"/>
              <a:t>, </a:t>
            </a:r>
            <a:r>
              <a:rPr lang="bg-BG" altLang="ko-KR" sz="1400" dirty="0" smtClean="0"/>
              <a:t>Външни острови</a:t>
            </a:r>
            <a:endParaRPr lang="en-US" altLang="ko-KR" sz="1400" dirty="0"/>
          </a:p>
          <a:p>
            <a:pPr marL="342900" indent="-342900" algn="just">
              <a:buFont typeface="+mj-lt"/>
              <a:buAutoNum type="arabicPeriod"/>
            </a:pPr>
            <a:r>
              <a:rPr lang="bg-BG" altLang="ko-KR" sz="1400" dirty="0" smtClean="0"/>
              <a:t>Зоната сърцевина в Световен остров</a:t>
            </a:r>
            <a:endParaRPr lang="en-US" altLang="ko-KR" sz="1400" dirty="0"/>
          </a:p>
          <a:p>
            <a:pPr marL="342900" indent="-342900" algn="just">
              <a:buFont typeface="+mj-lt"/>
              <a:buAutoNum type="arabicPeriod"/>
            </a:pPr>
            <a:r>
              <a:rPr lang="bg-BG" altLang="ko-KR" sz="1400" dirty="0" smtClean="0"/>
              <a:t>Страна, владетел на зоната </a:t>
            </a:r>
            <a:r>
              <a:rPr lang="bg-BG" altLang="ko-KR" sz="1400" dirty="0" smtClean="0"/>
              <a:t>сърцевина: </a:t>
            </a:r>
            <a:r>
              <a:rPr lang="bg-BG" altLang="ko-KR" sz="1400" dirty="0" smtClean="0"/>
              <a:t>управление на световния остров</a:t>
            </a:r>
            <a:endParaRPr lang="en-US" altLang="ko-KR" sz="1400" dirty="0"/>
          </a:p>
          <a:p>
            <a:pPr marL="342900" indent="-342900" algn="just">
              <a:buFont typeface="+mj-lt"/>
              <a:buAutoNum type="arabicPeriod"/>
            </a:pPr>
            <a:r>
              <a:rPr lang="bg-BG" altLang="ko-KR" sz="1400" dirty="0" smtClean="0"/>
              <a:t>Зона сърцевина (Източна Европа – Русия): Централна Азия: , Кавказ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38535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764704"/>
            <a:ext cx="8354338" cy="5760640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Междукорейски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Конфронтацията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ядрената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енергия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THAAD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Фаза на диалог за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денуклеаризация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рещи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върха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Корея и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Китай,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Южна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Корея, Корея-САЩ,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Корея-САЩ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Фаза на тих разговор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Прекъсване на п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реговорите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Северна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Корея и САЩ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 Ханой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Тежки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междукорейски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взривяване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междукорейския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офис за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връзка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Трудности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възстановяването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междукорейския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диалог</a:t>
            </a:r>
            <a:r>
              <a:rPr lang="en-US" altLang="zh-TW" sz="2000" dirty="0" smtClean="0">
                <a:latin typeface="KaiTi" pitchFamily="49" charset="-122"/>
                <a:ea typeface="KaiTi" pitchFamily="49" charset="-122"/>
              </a:rPr>
              <a:t> 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Международна политика в Североизточна Азия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09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1052736"/>
            <a:ext cx="8498354" cy="5616624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Корейско-японски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отношения</a:t>
            </a:r>
            <a:endParaRPr lang="en-US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bg-BG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нфарктна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фаза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Исторически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проблеми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Икономически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проблеми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Отношения между Китай и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Правителство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политически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военен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обмен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Г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ражданско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ниво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Икономически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социален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културен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обмен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Японско-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тайвански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близки отношения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Япония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: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Поддръжка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ваксини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(AZ) (2,37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милиона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дози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Корейско-тайвански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отношения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Частен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икономически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и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културен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обмен</a:t>
            </a:r>
            <a:endParaRPr lang="en-US" altLang="zh-TW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Международна политика в Североизточна Азия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55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История и население на Тайван</a:t>
            </a: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bg-BG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местни/от китайски произход/външни </a:t>
            </a:r>
            <a:r>
              <a:rPr lang="en-US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/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местно население/втора вълна</a:t>
            </a:r>
            <a:endParaRPr lang="en-US" altLang="ko-KR" sz="2000" dirty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Политика и международни връзки на Тайван</a:t>
            </a:r>
            <a:endParaRPr lang="zh-TW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DC19D2-EACC-4BD4-B0B4-C6669C67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4" y="1340768"/>
            <a:ext cx="856082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980728"/>
            <a:ext cx="8426346" cy="5688632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Развитие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политическата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 на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военно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положение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Правителството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КНР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се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премества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в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(1949)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Партийно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управление (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еднопартийна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диктатура на Гоминдан), общ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контрол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(избран от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Народното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събрание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Периодът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демократизация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Създадена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е Демократично -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прогресивната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партия (86),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военното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положение е отменено (87) и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има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пряко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развитие на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пазара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(94).  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Въвеждане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директна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президентска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система (96),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смяна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режима (2000, 2008, 2016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партийна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политика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Водещи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партии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(в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рамките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Камарата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представителите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  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Народна партия, 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Демократична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прогресивна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партия, </a:t>
            </a:r>
            <a:r>
              <a:rPr lang="bg-BG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Партия „Нова сила“,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Тайванска партия за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изграждане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страната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международни отношения на 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414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908720"/>
            <a:ext cx="8354338" cy="5760640"/>
          </a:xfrm>
        </p:spPr>
        <p:txBody>
          <a:bodyPr>
            <a:noAutofit/>
          </a:bodyPr>
          <a:lstStyle/>
          <a:p>
            <a:pPr latinLnBrk="1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Тайвански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политически партии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-Народна партия 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Външноцентристка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Консервативна 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Акцент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върху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сътрудничеството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между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и Китай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Демократична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прогресивна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партия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От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местни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лица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Прогресивна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Ориентирана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към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независимост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,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предупреждава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за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възможността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страната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да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бъде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усвоена от Китай</a:t>
            </a: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-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изборна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програма</a:t>
            </a:r>
            <a:endParaRPr lang="ru-RU" altLang="ko-KR" sz="2000" dirty="0" smtClean="0">
              <a:latin typeface="Times New Roman" panose="02020603050405020304" pitchFamily="18" charset="0"/>
              <a:ea typeface="KaiTi" pitchFamily="49" charset="-122"/>
              <a:cs typeface="Times New Roman" panose="02020603050405020304" pitchFamily="18" charset="0"/>
            </a:endParaRPr>
          </a:p>
          <a:p>
            <a:pPr marL="0" indent="0" latinLnBrk="1">
              <a:lnSpc>
                <a:spcPct val="100000"/>
              </a:lnSpc>
              <a:buNone/>
            </a:pP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→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Икономика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(отношения между Китай и </a:t>
            </a:r>
            <a:r>
              <a:rPr lang="ru-RU" altLang="ko-KR" sz="2000" dirty="0" err="1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Тайван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),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промяна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името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на 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страната</a:t>
            </a:r>
            <a:r>
              <a:rPr lang="ru-RU" altLang="ko-KR" sz="2000" dirty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 (</a:t>
            </a:r>
            <a:r>
              <a:rPr lang="ru-RU" altLang="ko-KR" sz="2000" dirty="0" err="1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независимост</a:t>
            </a:r>
            <a:r>
              <a:rPr lang="ru-RU" altLang="ko-KR" sz="2000" dirty="0" smtClean="0">
                <a:latin typeface="Times New Roman" panose="02020603050405020304" pitchFamily="18" charset="0"/>
                <a:ea typeface="KaiTi" pitchFamily="49" charset="-122"/>
                <a:cs typeface="Times New Roman" panose="02020603050405020304" pitchFamily="18" charset="0"/>
              </a:rPr>
              <a:t>)</a:t>
            </a:r>
            <a:r>
              <a:rPr lang="ko-KR" altLang="en-US" sz="2000" dirty="0" smtClean="0">
                <a:latin typeface="KaiTi" pitchFamily="49" charset="-122"/>
                <a:ea typeface="KaiTi" pitchFamily="49" charset="-122"/>
              </a:rPr>
              <a:t> </a:t>
            </a:r>
            <a:endParaRPr lang="en-US" altLang="ko-KR" sz="2000" dirty="0">
              <a:solidFill>
                <a:srgbClr val="00B05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ko-KR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Политика и международни отношения на Тайван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3410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5772</TotalTime>
  <Words>2051</Words>
  <Application>Microsoft Office PowerPoint</Application>
  <PresentationFormat>Презентация на цял екран (4:3)</PresentationFormat>
  <Paragraphs>387</Paragraphs>
  <Slides>25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37" baseType="lpstr">
      <vt:lpstr>Batang</vt:lpstr>
      <vt:lpstr>BatangChe</vt:lpstr>
      <vt:lpstr>HY견고딕</vt:lpstr>
      <vt:lpstr>KaiTi</vt:lpstr>
      <vt:lpstr>맑은 고딕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新型大國關係下中國對北韓政策</dc:title>
  <dc:creator>superuser</dc:creator>
  <cp:lastModifiedBy>DELL</cp:lastModifiedBy>
  <cp:revision>408</cp:revision>
  <cp:lastPrinted>2019-06-20T12:42:47Z</cp:lastPrinted>
  <dcterms:created xsi:type="dcterms:W3CDTF">2013-12-16T13:19:56Z</dcterms:created>
  <dcterms:modified xsi:type="dcterms:W3CDTF">2021-10-19T20:11:00Z</dcterms:modified>
</cp:coreProperties>
</file>