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32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15"/>
    <p:restoredTop sz="94622"/>
  </p:normalViewPr>
  <p:slideViewPr>
    <p:cSldViewPr snapToGrid="0" snapToObjects="1">
      <p:cViewPr>
        <p:scale>
          <a:sx n="60" d="100"/>
          <a:sy n="60" d="100"/>
        </p:scale>
        <p:origin x="13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cking STEM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599" y="2514600"/>
            <a:ext cx="5029201" cy="94077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5200">
                <a:solidFill>
                  <a:srgbClr val="FEC32C"/>
                </a:solidFill>
              </a:defRPr>
            </a:lvl1pPr>
          </a:lstStyle>
          <a:p>
            <a:r>
              <a:rPr lang="en-US" dirty="0"/>
              <a:t>Hacking 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" y="3446585"/>
            <a:ext cx="5029201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0143CD-0625-004F-B0AC-93A2A0F6F5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397" y="5195165"/>
            <a:ext cx="1828800" cy="3678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4563AA-301F-FE43-BC2A-0E87418E2CF2}"/>
              </a:ext>
            </a:extLst>
          </p:cNvPr>
          <p:cNvCxnSpPr>
            <a:cxnSpLocks/>
          </p:cNvCxnSpPr>
          <p:nvPr userDrawn="1"/>
        </p:nvCxnSpPr>
        <p:spPr>
          <a:xfrm>
            <a:off x="614397" y="5762801"/>
            <a:ext cx="18288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99DA662-7C1F-084B-96CA-EC5FEE4D2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6481" y="690406"/>
            <a:ext cx="1711871" cy="36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09781F-0819-4D45-AB3D-EBE1327B5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8073" t="2128" r="10891" b="2128"/>
          <a:stretch/>
        </p:blipFill>
        <p:spPr>
          <a:xfrm>
            <a:off x="6096000" y="0"/>
            <a:ext cx="6170141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7246C52-6CF1-FB4D-8BA9-379EC9084805}"/>
              </a:ext>
            </a:extLst>
          </p:cNvPr>
          <p:cNvSpPr txBox="1">
            <a:spLocks/>
          </p:cNvSpPr>
          <p:nvPr userDrawn="1"/>
        </p:nvSpPr>
        <p:spPr>
          <a:xfrm>
            <a:off x="618391" y="5934808"/>
            <a:ext cx="1828801" cy="2373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tabLst/>
              <a:defRPr sz="2200" b="0" i="0" kern="1200">
                <a:solidFill>
                  <a:schemeClr val="bg1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1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bg1">
                    <a:lumMod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bg1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bg1">
                    <a:lumMod val="2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25000"/>
                  </a:schemeClr>
                </a:solidFill>
              </a:rPr>
              <a:t>A hack for good</a:t>
            </a:r>
          </a:p>
        </p:txBody>
      </p:sp>
    </p:spTree>
    <p:extLst>
      <p:ext uri="{BB962C8B-B14F-4D97-AF65-F5344CB8AC3E}">
        <p14:creationId xmlns:p14="http://schemas.microsoft.com/office/powerpoint/2010/main" val="177858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85800"/>
            <a:ext cx="10961077" cy="914400"/>
          </a:xfrm>
          <a:prstGeom prst="rect">
            <a:avLst/>
          </a:prstGeom>
        </p:spPr>
        <p:txBody>
          <a:bodyPr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14600"/>
            <a:ext cx="10961077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4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h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85800"/>
            <a:ext cx="5029201" cy="914400"/>
          </a:xfrm>
          <a:prstGeom prst="rect">
            <a:avLst/>
          </a:prstGeom>
        </p:spPr>
        <p:txBody>
          <a:bodyPr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2514601"/>
            <a:ext cx="5029201" cy="3657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9B759-1BA2-B545-92F9-C031C9E96C4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F53DD6-188C-1648-A17C-E5A01016CF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89345"/>
            <a:ext cx="10972802" cy="910855"/>
          </a:xfrm>
          <a:prstGeom prst="rect">
            <a:avLst/>
          </a:prstGeom>
        </p:spPr>
        <p:txBody>
          <a:bodyPr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514600"/>
            <a:ext cx="5029201" cy="300827"/>
          </a:xfrm>
        </p:spPr>
        <p:txBody>
          <a:bodyPr anchor="t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3428999"/>
            <a:ext cx="5029202" cy="27606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D2BB9E-EE80-C443-80FC-2BB95F4A7A4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2514600"/>
            <a:ext cx="5486400" cy="300827"/>
          </a:xfrm>
        </p:spPr>
        <p:txBody>
          <a:bodyPr anchor="t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858D9CA-1647-0740-835F-1AA3B7D77C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3428999"/>
            <a:ext cx="5029202" cy="27606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0134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85800"/>
            <a:ext cx="10961077" cy="571500"/>
          </a:xfrm>
          <a:prstGeom prst="rect">
            <a:avLst/>
          </a:prstGeom>
        </p:spPr>
        <p:txBody>
          <a:bodyPr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85800"/>
            <a:ext cx="10961077" cy="571500"/>
          </a:xfrm>
          <a:prstGeom prst="rect">
            <a:avLst/>
          </a:prstGeom>
        </p:spPr>
        <p:txBody>
          <a:bodyPr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746591-E04E-0A45-9B8A-DD2ADE222B4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16420470"/>
              </p:ext>
            </p:extLst>
          </p:nvPr>
        </p:nvGraphicFramePr>
        <p:xfrm>
          <a:off x="609599" y="1600200"/>
          <a:ext cx="10972800" cy="45720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51957352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149843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4057686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688148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6869873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02535507"/>
                    </a:ext>
                  </a:extLst>
                </a:gridCol>
              </a:tblGrid>
              <a:tr h="499297"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20471"/>
                  </a:ext>
                </a:extLst>
              </a:tr>
              <a:tr h="1018176"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918118"/>
                  </a:ext>
                </a:extLst>
              </a:tr>
              <a:tr h="1018176"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857652"/>
                  </a:ext>
                </a:extLst>
              </a:tr>
              <a:tr h="1018176"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3912"/>
                  </a:ext>
                </a:extLst>
              </a:tr>
              <a:tr h="1018176"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597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21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fu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85800"/>
            <a:ext cx="10961077" cy="571500"/>
          </a:xfrm>
          <a:prstGeom prst="rect">
            <a:avLst/>
          </a:prstGeom>
        </p:spPr>
        <p:txBody>
          <a:bodyPr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746591-E04E-0A45-9B8A-DD2ADE222B4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15330174"/>
              </p:ext>
            </p:extLst>
          </p:nvPr>
        </p:nvGraphicFramePr>
        <p:xfrm>
          <a:off x="609599" y="1600200"/>
          <a:ext cx="10972800" cy="45720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351957352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149843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4057686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688148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76869873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02535507"/>
                    </a:ext>
                  </a:extLst>
                </a:gridCol>
              </a:tblGrid>
              <a:tr h="499297"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b="1" i="0" dirty="0">
                        <a:solidFill>
                          <a:schemeClr val="bg1"/>
                        </a:solidFill>
                        <a:latin typeface="Segoe UI Semibold" panose="020B0502040204020203" pitchFamily="34" charset="0"/>
                        <a:cs typeface="Segoe UI Semibold" panose="020B05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20471"/>
                  </a:ext>
                </a:extLst>
              </a:tr>
              <a:tr h="1018176"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pPr marL="171450" indent="-171450">
                        <a:buClr>
                          <a:schemeClr val="bg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</a:pPr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918118"/>
                  </a:ext>
                </a:extLst>
              </a:tr>
              <a:tr h="1018176"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pPr marL="171450" indent="-171450">
                        <a:buClr>
                          <a:schemeClr val="bg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</a:pPr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857652"/>
                  </a:ext>
                </a:extLst>
              </a:tr>
              <a:tr h="1018176"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pPr marL="171450" indent="-171450">
                        <a:buClr>
                          <a:schemeClr val="bg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</a:pPr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3912"/>
                  </a:ext>
                </a:extLst>
              </a:tr>
              <a:tr h="1018176"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pPr marL="171450" indent="-171450">
                        <a:buClr>
                          <a:schemeClr val="bg1">
                            <a:lumMod val="75000"/>
                          </a:schemeClr>
                        </a:buClr>
                        <a:buSzPct val="80000"/>
                        <a:buFont typeface="Arial" panose="020B0604020202020204" pitchFamily="34" charset="0"/>
                        <a:buChar char="•"/>
                      </a:pPr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2238" marR="0" lvl="0" indent="-1222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Test</a:t>
                      </a:r>
                    </a:p>
                    <a:p>
                      <a:endParaRPr lang="en-US" sz="10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597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659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4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600201"/>
            <a:ext cx="5029201" cy="1426028"/>
          </a:xfrm>
          <a:prstGeom prst="rect">
            <a:avLst/>
          </a:prstGeom>
        </p:spPr>
        <p:txBody>
          <a:bodyPr tIns="0" rIns="0" bIns="0" anchor="b">
            <a:norm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29001"/>
            <a:ext cx="5029200" cy="9144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898B-7C8D-4644-B1CE-E801E1D55065}" type="datetimeFigureOut">
              <a:rPr lang="en-US" smtClean="0"/>
              <a:t>6/5/2021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CDD79-0E8C-704B-B2AA-EF87822DCC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B9DAD2-2252-F949-B7BE-C81B46514A6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FB6564-9BBC-2347-AD3A-6AC5332F0D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5999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4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323" y="2514600"/>
            <a:ext cx="10949354" cy="3657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53598" y="6533213"/>
            <a:ext cx="914401" cy="123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A6FC898B-7C8D-4644-B1CE-E801E1D55065}" type="datetimeFigureOut">
              <a:rPr lang="en-US" smtClean="0"/>
              <a:pPr/>
              <a:t>6/5/2021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999" y="6533213"/>
            <a:ext cx="914402" cy="123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8FECDD79-0E8C-704B-B2AA-EF87822DC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C3CC05F3-5247-E548-A002-B8BA8B00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744200" cy="59323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A34955-829D-664B-A190-FF13104F2C0C}"/>
              </a:ext>
            </a:extLst>
          </p:cNvPr>
          <p:cNvSpPr/>
          <p:nvPr userDrawn="1"/>
        </p:nvSpPr>
        <p:spPr>
          <a:xfrm>
            <a:off x="618301" y="6536861"/>
            <a:ext cx="158336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800" baseline="0" dirty="0">
                <a:solidFill>
                  <a:schemeClr val="bg1">
                    <a:lumMod val="65000"/>
                  </a:schemeClr>
                </a:solidFill>
              </a:rPr>
              <a:t>© 2019 Microsoft.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4008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4" r:id="rId2"/>
    <p:sldLayoutId id="2147483676" r:id="rId3"/>
    <p:sldLayoutId id="2147483677" r:id="rId4"/>
    <p:sldLayoutId id="2147483678" r:id="rId5"/>
    <p:sldLayoutId id="2147483680" r:id="rId6"/>
    <p:sldLayoutId id="2147483681" r:id="rId7"/>
    <p:sldLayoutId id="2147483679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Arial" panose="020B0604020202020204" pitchFamily="34" charset="0"/>
        <a:buNone/>
        <a:tabLst/>
        <a:defRPr sz="2000" b="0" i="0" kern="1200">
          <a:solidFill>
            <a:schemeClr val="bg1">
              <a:lumMod val="25000"/>
            </a:schemeClr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349250" indent="-1143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Arial" panose="020B0604020202020204" pitchFamily="34" charset="0"/>
        <a:buChar char="•"/>
        <a:tabLst/>
        <a:defRPr sz="1800" b="0" i="0" kern="1200">
          <a:solidFill>
            <a:schemeClr val="bg1">
              <a:lumMod val="25000"/>
            </a:schemeClr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77850" indent="-1143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Arial" panose="020B0604020202020204" pitchFamily="34" charset="0"/>
        <a:buChar char="•"/>
        <a:tabLst/>
        <a:defRPr sz="1600" b="0" i="0" kern="1200">
          <a:solidFill>
            <a:schemeClr val="bg1">
              <a:lumMod val="25000"/>
            </a:schemeClr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804863" indent="-1143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Arial" panose="020B0604020202020204" pitchFamily="34" charset="0"/>
        <a:buChar char="•"/>
        <a:tabLst/>
        <a:defRPr sz="1400" b="0" i="0" kern="1200">
          <a:solidFill>
            <a:schemeClr val="bg1">
              <a:lumMod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033463" indent="-1143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Arial" panose="020B0604020202020204" pitchFamily="34" charset="0"/>
        <a:buChar char="•"/>
        <a:tabLst/>
        <a:defRPr sz="1200" b="0" i="0" kern="1200">
          <a:solidFill>
            <a:schemeClr val="bg1">
              <a:lumMod val="25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5ACBF0"/>
          </p15:clr>
        </p15:guide>
        <p15:guide id="4" pos="960" userDrawn="1">
          <p15:clr>
            <a:srgbClr val="FBAE40"/>
          </p15:clr>
        </p15:guide>
        <p15:guide id="5" pos="1536" userDrawn="1">
          <p15:clr>
            <a:srgbClr val="FBAE40"/>
          </p15:clr>
        </p15:guide>
        <p15:guide id="6" pos="2112" userDrawn="1">
          <p15:clr>
            <a:srgbClr val="FBAE40"/>
          </p15:clr>
        </p15:guide>
        <p15:guide id="7" pos="2688" userDrawn="1">
          <p15:clr>
            <a:srgbClr val="FBAE40"/>
          </p15:clr>
        </p15:guide>
        <p15:guide id="8" pos="3264" userDrawn="1">
          <p15:clr>
            <a:srgbClr val="FBAE40"/>
          </p15:clr>
        </p15:guide>
        <p15:guide id="9" pos="4416" userDrawn="1">
          <p15:clr>
            <a:srgbClr val="FBAE40"/>
          </p15:clr>
        </p15:guide>
        <p15:guide id="10" pos="4992" userDrawn="1">
          <p15:clr>
            <a:srgbClr val="FBAE40"/>
          </p15:clr>
        </p15:guide>
        <p15:guide id="11" pos="5568" userDrawn="1">
          <p15:clr>
            <a:srgbClr val="FBAE40"/>
          </p15:clr>
        </p15:guide>
        <p15:guide id="12" pos="6144" userDrawn="1">
          <p15:clr>
            <a:srgbClr val="FBAE40"/>
          </p15:clr>
        </p15:guide>
        <p15:guide id="13" pos="6720" userDrawn="1">
          <p15:clr>
            <a:srgbClr val="FBAE40"/>
          </p15:clr>
        </p15:guide>
        <p15:guide id="15" pos="3552" userDrawn="1">
          <p15:clr>
            <a:srgbClr val="FBAE40"/>
          </p15:clr>
        </p15:guide>
        <p15:guide id="16" orient="horz" pos="1008" userDrawn="1">
          <p15:clr>
            <a:srgbClr val="FBAE40"/>
          </p15:clr>
        </p15:guide>
        <p15:guide id="17" orient="horz" pos="2160" userDrawn="1">
          <p15:clr>
            <a:srgbClr val="FBAE40"/>
          </p15:clr>
        </p15:guide>
        <p15:guide id="18" orient="horz" pos="1584" userDrawn="1">
          <p15:clr>
            <a:srgbClr val="FBAE40"/>
          </p15:clr>
        </p15:guide>
        <p15:guide id="20" orient="horz" pos="2736" userDrawn="1">
          <p15:clr>
            <a:srgbClr val="FBAE40"/>
          </p15:clr>
        </p15:guide>
        <p15:guide id="21" orient="horz" pos="3312" userDrawn="1">
          <p15:clr>
            <a:srgbClr val="FBAE40"/>
          </p15:clr>
        </p15:guide>
        <p15:guide id="23" orient="horz" pos="4176" userDrawn="1">
          <p15:clr>
            <a:srgbClr val="FBAE40"/>
          </p15:clr>
        </p15:guide>
        <p15:guide id="24" pos="384" userDrawn="1">
          <p15:clr>
            <a:srgbClr val="5ACBF0"/>
          </p15:clr>
        </p15:guide>
        <p15:guide id="25" pos="7296" userDrawn="1">
          <p15:clr>
            <a:srgbClr val="5ACBF0"/>
          </p15:clr>
        </p15:guide>
        <p15:guide id="26" orient="horz" pos="432" userDrawn="1">
          <p15:clr>
            <a:srgbClr val="5ACBF0"/>
          </p15:clr>
        </p15:guide>
        <p15:guide id="27" orient="horz" pos="3888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B7B55-1B9D-A540-8487-29C32CE38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52CD74-14EB-6C43-A802-74B6275727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g-BG" dirty="0"/>
              <a:t>Процес на дизайн на лимонена батерия и превключвател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71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E41B-7451-5843-AF7B-21C4251B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13524"/>
            <a:ext cx="5029201" cy="662709"/>
          </a:xfrm>
        </p:spPr>
        <p:txBody>
          <a:bodyPr>
            <a:normAutofit fontScale="90000"/>
          </a:bodyPr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Задача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2: </a:t>
            </a:r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Проектирайте превключвател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BF98-0C74-574A-BB89-C42A59660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14601"/>
            <a:ext cx="4895274" cy="3657600"/>
          </a:xfrm>
        </p:spPr>
        <p:txBody>
          <a:bodyPr/>
          <a:lstStyle/>
          <a:p>
            <a:r>
              <a:rPr lang="bg-BG" dirty="0"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Опишете вашия прототип и процеса, който следвахте, за да го изработите.</a:t>
            </a:r>
            <a:endParaRPr lang="en-US" dirty="0">
              <a:latin typeface="Segoe UI" panose="020B0502040204020203" pitchFamily="34" charset="0"/>
              <a:ea typeface="Segoe UI Black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ea typeface="Segoe UI Black"/>
              <a:cs typeface="Segoe UI" panose="020B0502040204020203" pitchFamily="34" charset="0"/>
            </a:endParaRPr>
          </a:p>
          <a:p>
            <a:r>
              <a:rPr lang="bg-BG" dirty="0"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Имахте ли запомнящи се „провали“, чрез които подобрихте своя прототип?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 descr="A picture containing wall, indoor, sky&#10;&#10;Description automatically generated">
            <a:extLst>
              <a:ext uri="{FF2B5EF4-FFF2-40B4-BE49-F238E27FC236}">
                <a16:creationId xmlns:a16="http://schemas.microsoft.com/office/drawing/2014/main" id="{9FDAC1FB-08BD-0F4B-8180-BB3C8CEFE76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15000"/>
          <a:stretch/>
        </p:blipFill>
        <p:spPr>
          <a:xfrm flipH="1">
            <a:off x="6096000" y="0"/>
            <a:ext cx="660375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8934C-791B-AC4A-A3D7-CF3329D320A1}"/>
              </a:ext>
            </a:extLst>
          </p:cNvPr>
          <p:cNvSpPr txBox="1"/>
          <p:nvPr/>
        </p:nvSpPr>
        <p:spPr>
          <a:xfrm>
            <a:off x="526474" y="1285224"/>
            <a:ext cx="1542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Размисли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9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E41B-7451-5843-AF7B-21C4251B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Задача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1: </a:t>
            </a:r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Изработете лимонена батерия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BF98-0C74-574A-BB89-C42A59660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14600"/>
            <a:ext cx="4706471" cy="3657600"/>
          </a:xfrm>
        </p:spPr>
        <p:txBody>
          <a:bodyPr/>
          <a:lstStyle/>
          <a:p>
            <a:r>
              <a:rPr lang="bg-BG" dirty="0">
                <a:latin typeface="Segoe UI" panose="020B0502040204020203" pitchFamily="34" charset="0"/>
                <a:cs typeface="Segoe UI" panose="020B0502040204020203" pitchFamily="34" charset="0"/>
              </a:rPr>
              <a:t>Тежка буря е прекъснала електричеството във вашия град. Устройствата с батерии вече нямат захранване и няма налично осветление през тъмните часове на денонощието.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bg-BG" dirty="0">
                <a:latin typeface="Segoe UI" panose="020B0502040204020203" pitchFamily="34" charset="0"/>
                <a:cs typeface="Segoe UI" panose="020B0502040204020203" pitchFamily="34" charset="0"/>
              </a:rPr>
              <a:t>Вие и вашият отбор от учени и инженери имате задачата да захраните електрическа крушка с наличните материали.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934C-791B-AC4A-A3D7-CF3329D320A1}"/>
              </a:ext>
            </a:extLst>
          </p:cNvPr>
          <p:cNvSpPr txBox="1"/>
          <p:nvPr/>
        </p:nvSpPr>
        <p:spPr>
          <a:xfrm>
            <a:off x="526474" y="1285224"/>
            <a:ext cx="1542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Сценарий 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47B59F-A7FA-534D-8ED8-60068E8E9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9126" y="16002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47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E41B-7451-5843-AF7B-21C4251B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Задача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1: </a:t>
            </a:r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Изработете лимонена батерия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BF98-0C74-574A-BB89-C42A59660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514600"/>
            <a:ext cx="5056094" cy="3657600"/>
          </a:xfrm>
        </p:spPr>
        <p:txBody>
          <a:bodyPr/>
          <a:lstStyle/>
          <a:p>
            <a:r>
              <a:rPr lang="bg-BG" dirty="0">
                <a:latin typeface="Segoe UI" panose="020B0502040204020203" pitchFamily="34" charset="0"/>
                <a:cs typeface="Segoe UI" panose="020B0502040204020203" pitchFamily="34" charset="0"/>
              </a:rPr>
              <a:t>Мога да работя в екип, за да изработя батерия с материалите, които ми е предоставил ръководителят.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934C-791B-AC4A-A3D7-CF3329D320A1}"/>
              </a:ext>
            </a:extLst>
          </p:cNvPr>
          <p:cNvSpPr txBox="1"/>
          <p:nvPr/>
        </p:nvSpPr>
        <p:spPr>
          <a:xfrm>
            <a:off x="526473" y="1285224"/>
            <a:ext cx="2503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Цели на обучението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6187F2-2DFA-C349-98A8-AC3E88530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93" y="1419985"/>
            <a:ext cx="5459326" cy="42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59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3B00-37DC-6742-BDBC-A21ADB39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0"/>
            <a:ext cx="10961077" cy="914400"/>
          </a:xfrm>
        </p:spPr>
        <p:txBody>
          <a:bodyPr/>
          <a:lstStyle/>
          <a:p>
            <a:r>
              <a:rPr lang="bg-BG" dirty="0"/>
              <a:t>Подсказка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ED09EF-3F73-444B-AA4F-C536551A5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993" y="1708727"/>
            <a:ext cx="10839862" cy="4463473"/>
          </a:xfrm>
        </p:spPr>
      </p:pic>
    </p:spTree>
    <p:extLst>
      <p:ext uri="{BB962C8B-B14F-4D97-AF65-F5344CB8AC3E}">
        <p14:creationId xmlns:p14="http://schemas.microsoft.com/office/powerpoint/2010/main" val="316465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E41B-7451-5843-AF7B-21C4251B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Задача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1: </a:t>
            </a:r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Изработете лимонена батерия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BF98-0C74-574A-BB89-C42A59660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514600"/>
            <a:ext cx="4930588" cy="3657600"/>
          </a:xfrm>
        </p:spPr>
        <p:txBody>
          <a:bodyPr/>
          <a:lstStyle/>
          <a:p>
            <a:r>
              <a:rPr lang="bg-BG" dirty="0">
                <a:latin typeface="Segoe UI" panose="020B0502040204020203" pitchFamily="34" charset="0"/>
                <a:cs typeface="Segoe UI" panose="020B0502040204020203" pitchFamily="34" charset="0"/>
              </a:rPr>
              <a:t>Успя ли вашият отбор да изработи батерия? Подкрепете отговора си с доказателства.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934C-791B-AC4A-A3D7-CF3329D320A1}"/>
              </a:ext>
            </a:extLst>
          </p:cNvPr>
          <p:cNvSpPr txBox="1"/>
          <p:nvPr/>
        </p:nvSpPr>
        <p:spPr>
          <a:xfrm>
            <a:off x="526473" y="1285224"/>
            <a:ext cx="25030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Размисли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2D934-17C4-C042-9266-415A28A8E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96" y="1213507"/>
            <a:ext cx="5356042" cy="40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0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E41B-7451-5843-AF7B-21C4251B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4" y="685800"/>
            <a:ext cx="6261653" cy="662709"/>
          </a:xfrm>
        </p:spPr>
        <p:txBody>
          <a:bodyPr>
            <a:normAutofit fontScale="90000"/>
          </a:bodyPr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Задача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2: </a:t>
            </a:r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Изработете превключвател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BF98-0C74-574A-BB89-C42A59660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14601"/>
            <a:ext cx="4895274" cy="3657600"/>
          </a:xfrm>
        </p:spPr>
        <p:txBody>
          <a:bodyPr/>
          <a:lstStyle/>
          <a:p>
            <a:r>
              <a:rPr lang="bg-BG" dirty="0">
                <a:latin typeface="Segoe UI" panose="020B0502040204020203" pitchFamily="34" charset="0"/>
                <a:cs typeface="Segoe UI" panose="020B0502040204020203" pitchFamily="34" charset="0"/>
              </a:rPr>
              <a:t>Тъй като вече успешно сте захранили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LED </a:t>
            </a:r>
            <a:r>
              <a:rPr lang="bg-BG" dirty="0">
                <a:latin typeface="Segoe UI" panose="020B0502040204020203" pitchFamily="34" charset="0"/>
                <a:cs typeface="Segoe UI" panose="020B0502040204020203" pitchFamily="34" charset="0"/>
              </a:rPr>
              <a:t> светлина с лимонена батерия, ще ви трябва превключвател, с който да я изключвате, когато не я използвате.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 descr="A picture containing wall, indoor, sky&#10;&#10;Description automatically generated">
            <a:extLst>
              <a:ext uri="{FF2B5EF4-FFF2-40B4-BE49-F238E27FC236}">
                <a16:creationId xmlns:a16="http://schemas.microsoft.com/office/drawing/2014/main" id="{9FDAC1FB-08BD-0F4B-8180-BB3C8CEFE76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15000"/>
          <a:stretch/>
        </p:blipFill>
        <p:spPr>
          <a:xfrm flipH="1">
            <a:off x="6096000" y="0"/>
            <a:ext cx="660375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8934C-791B-AC4A-A3D7-CF3329D320A1}"/>
              </a:ext>
            </a:extLst>
          </p:cNvPr>
          <p:cNvSpPr txBox="1"/>
          <p:nvPr/>
        </p:nvSpPr>
        <p:spPr>
          <a:xfrm>
            <a:off x="526474" y="1285224"/>
            <a:ext cx="1542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Сценарий 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99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E41B-7451-5843-AF7B-21C4251B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Задача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2: </a:t>
            </a:r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Изработете превключвател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BF98-0C74-574A-BB89-C42A59660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14600"/>
            <a:ext cx="4383741" cy="3657600"/>
          </a:xfrm>
        </p:spPr>
        <p:txBody>
          <a:bodyPr/>
          <a:lstStyle/>
          <a:p>
            <a:r>
              <a:rPr lang="bg-BG" dirty="0"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Мога да използвам инженерен процес на дизайн, за да изработя превключвател за </a:t>
            </a:r>
            <a:r>
              <a:rPr lang="en-US" dirty="0"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LED</a:t>
            </a:r>
            <a:r>
              <a:rPr lang="bg-BG" dirty="0"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 светлината, захранвана от лимонена батерия.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934C-791B-AC4A-A3D7-CF3329D320A1}"/>
              </a:ext>
            </a:extLst>
          </p:cNvPr>
          <p:cNvSpPr txBox="1"/>
          <p:nvPr/>
        </p:nvSpPr>
        <p:spPr>
          <a:xfrm>
            <a:off x="526473" y="1285224"/>
            <a:ext cx="2972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Цели на обучението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6" name="Picture 5" descr="A picture containing wall, indoor, refrigerator&#10;&#10;Description automatically generated">
            <a:extLst>
              <a:ext uri="{FF2B5EF4-FFF2-40B4-BE49-F238E27FC236}">
                <a16:creationId xmlns:a16="http://schemas.microsoft.com/office/drawing/2014/main" id="{2D250887-7DAD-0944-A5A7-E739B9C41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024" y="1143000"/>
            <a:ext cx="5680503" cy="392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4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E41B-7451-5843-AF7B-21C4251B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0"/>
            <a:ext cx="5029201" cy="662709"/>
          </a:xfrm>
        </p:spPr>
        <p:txBody>
          <a:bodyPr>
            <a:normAutofit fontScale="90000"/>
          </a:bodyPr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Инженерен процес на дизайн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BF98-0C74-574A-BB89-C42A59660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14601"/>
            <a:ext cx="4895274" cy="3657600"/>
          </a:xfrm>
        </p:spPr>
        <p:txBody>
          <a:bodyPr/>
          <a:lstStyle/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Обяснение на проекта 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Проучване 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Идеи/Скици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Оценяване на идеите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Избиране на най-добрата идея 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Скица на окончателния дизайн 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Прототип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Изпробване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Размисли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934C-791B-AC4A-A3D7-CF3329D320A1}"/>
              </a:ext>
            </a:extLst>
          </p:cNvPr>
          <p:cNvSpPr txBox="1"/>
          <p:nvPr/>
        </p:nvSpPr>
        <p:spPr>
          <a:xfrm>
            <a:off x="526474" y="1285224"/>
            <a:ext cx="22259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Цикъл на проектиране и дизайн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00B00F-6C82-DB46-9E37-C354C40658BE}"/>
              </a:ext>
            </a:extLst>
          </p:cNvPr>
          <p:cNvGrpSpPr/>
          <p:nvPr/>
        </p:nvGrpSpPr>
        <p:grpSpPr>
          <a:xfrm>
            <a:off x="6439893" y="788637"/>
            <a:ext cx="5341495" cy="5280725"/>
            <a:chOff x="6170951" y="811122"/>
            <a:chExt cx="5341495" cy="52807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11D1BA-BC76-EE4B-A287-EFA0E3F12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141" y="1400069"/>
              <a:ext cx="4211941" cy="41977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346EB9-0054-AB48-8961-A8A909894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759" y="811122"/>
              <a:ext cx="1355345" cy="13553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7690F8-9684-3D4A-A793-C0A31AAA6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9429" y="1261198"/>
              <a:ext cx="1355345" cy="13553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6C987A-84B3-D846-81EE-B4EE92458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01" y="2460913"/>
              <a:ext cx="1355345" cy="13553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D24F54-74D1-FB49-951E-001B9B65C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950" y="3808322"/>
              <a:ext cx="1355345" cy="13553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4DDDB5D-92B9-6943-BF38-6D8D18664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816" y="4721527"/>
              <a:ext cx="1355345" cy="13553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5914CC-B321-9B42-AC47-C211F243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730" y="4736502"/>
              <a:ext cx="1355345" cy="135534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884CD8-46FB-A94F-B715-0E26A4715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888" y="3858117"/>
              <a:ext cx="1355345" cy="135534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782CB9-4DD2-CC4B-A1B1-4DE880E94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951" y="2488693"/>
              <a:ext cx="1355345" cy="13553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2EC731-D85D-F74F-A625-4D92232F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950" y="1282427"/>
              <a:ext cx="1384183" cy="1355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531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E41B-7451-5843-AF7B-21C4251B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0"/>
            <a:ext cx="5029201" cy="662709"/>
          </a:xfrm>
        </p:spPr>
        <p:txBody>
          <a:bodyPr>
            <a:normAutofit fontScale="90000"/>
          </a:bodyPr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Инженерен процес на проектиране и дизайн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BF98-0C74-574A-BB89-C42A59660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14601"/>
            <a:ext cx="4895274" cy="3657600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Clr>
                <a:schemeClr val="tx1"/>
              </a:buClr>
              <a:buSzPct val="60000"/>
            </a:pPr>
            <a:r>
              <a:rPr lang="bg-BG" b="1" dirty="0">
                <a:latin typeface="Segoe UI Semibold" panose="020B0502040204020203" pitchFamily="34" charset="0"/>
                <a:ea typeface="Segoe UI Black" panose="020B0A02040204020203" pitchFamily="34" charset="0"/>
                <a:cs typeface="Segoe UI Semibold" panose="020B0502040204020203" pitchFamily="34" charset="0"/>
              </a:rPr>
              <a:t>Материали за прототип</a:t>
            </a:r>
            <a:endParaRPr lang="en-US" b="1" dirty="0">
              <a:latin typeface="Segoe UI Semibold" panose="020B0502040204020203" pitchFamily="34" charset="0"/>
              <a:ea typeface="Segoe UI Black" panose="020B0A02040204020203" pitchFamily="34" charset="0"/>
              <a:cs typeface="Segoe UI Semibold" panose="020B0502040204020203" pitchFamily="34" charset="0"/>
            </a:endParaRPr>
          </a:p>
          <a:p>
            <a:pPr>
              <a:spcAft>
                <a:spcPts val="1000"/>
              </a:spcAft>
              <a:buClr>
                <a:schemeClr val="tx1"/>
              </a:buClr>
              <a:buSzPct val="60000"/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Осигурени за вас: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sz="14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Кламер</a:t>
            </a:r>
            <a:endParaRPr lang="en-US" sz="140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sz="1400" dirty="0">
                <a:latin typeface="Segoe UI" panose="020B0502040204020203" pitchFamily="34" charset="0"/>
                <a:cs typeface="Segoe UI" panose="020B0502040204020203" pitchFamily="34" charset="0"/>
              </a:rPr>
              <a:t>Мини прототипна платка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400"/>
              </a:spcBef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</a:pPr>
            <a:r>
              <a:rPr lang="bg-BG" sz="1400" dirty="0">
                <a:latin typeface="Segoe UI" panose="020B0502040204020203" pitchFamily="34" charset="0"/>
                <a:cs typeface="Segoe UI" panose="020B0502040204020203" pitchFamily="34" charset="0"/>
              </a:rPr>
              <a:t>Външна батерия с 2 батерии АА (резервно захранване, което да замени лимонената батерия)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1600"/>
              </a:spcBef>
              <a:buClr>
                <a:schemeClr val="tx1"/>
              </a:buClr>
            </a:pPr>
            <a:r>
              <a:rPr lang="bg-BG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Осигурени от вас:</a:t>
            </a:r>
            <a:endParaRPr lang="en-US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bg-BG" sz="1400" dirty="0">
                <a:latin typeface="Segoe UI" panose="020B0502040204020203" pitchFamily="34" charset="0"/>
                <a:cs typeface="Segoe UI" panose="020B0502040204020203" pitchFamily="34" charset="0"/>
              </a:rPr>
              <a:t>Всички други материали на масата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chemeClr val="tx1"/>
              </a:buClr>
            </a:pPr>
            <a:r>
              <a:rPr lang="bg-BG" sz="1600" dirty="0">
                <a:latin typeface="Segoe UI" panose="020B0502040204020203" pitchFamily="34" charset="0"/>
                <a:cs typeface="Segoe UI" panose="020B0502040204020203" pitchFamily="34" charset="0"/>
              </a:rPr>
              <a:t>Ще имате 10 минути, за да измислите идеи, да вземете решение с цялата група и да започнете работа по вашия прототип.</a:t>
            </a:r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chemeClr val="tx1"/>
              </a:buClr>
            </a:pP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934C-791B-AC4A-A3D7-CF3329D320A1}"/>
              </a:ext>
            </a:extLst>
          </p:cNvPr>
          <p:cNvSpPr txBox="1"/>
          <p:nvPr/>
        </p:nvSpPr>
        <p:spPr>
          <a:xfrm>
            <a:off x="526473" y="1622106"/>
            <a:ext cx="34448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bg1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Идеи/Скици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00B00F-6C82-DB46-9E37-C354C40658BE}"/>
              </a:ext>
            </a:extLst>
          </p:cNvPr>
          <p:cNvGrpSpPr/>
          <p:nvPr/>
        </p:nvGrpSpPr>
        <p:grpSpPr>
          <a:xfrm>
            <a:off x="6439893" y="788637"/>
            <a:ext cx="5341495" cy="5280725"/>
            <a:chOff x="6170951" y="811122"/>
            <a:chExt cx="5341495" cy="52807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11D1BA-BC76-EE4B-A287-EFA0E3F12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141" y="1400069"/>
              <a:ext cx="4211941" cy="41977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346EB9-0054-AB48-8961-A8A909894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759" y="811122"/>
              <a:ext cx="1355345" cy="13553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7690F8-9684-3D4A-A793-C0A31AAA6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9429" y="1261198"/>
              <a:ext cx="1355345" cy="13553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6C987A-84B3-D846-81EE-B4EE92458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7101" y="2460913"/>
              <a:ext cx="1355345" cy="13553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D24F54-74D1-FB49-951E-001B9B65C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950" y="3808322"/>
              <a:ext cx="1355345" cy="13553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4DDDB5D-92B9-6943-BF38-6D8D18664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816" y="4721527"/>
              <a:ext cx="1355345" cy="13553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5914CC-B321-9B42-AC47-C211F243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730" y="4736502"/>
              <a:ext cx="1355345" cy="135534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884CD8-46FB-A94F-B715-0E26A4715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888" y="3858117"/>
              <a:ext cx="1355345" cy="135534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782CB9-4DD2-CC4B-A1B1-4DE880E94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951" y="2488693"/>
              <a:ext cx="1355345" cy="13553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2EC731-D85D-F74F-A625-4D92232F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950" y="1282427"/>
              <a:ext cx="1384183" cy="1355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0799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cking STEM">
      <a:dk1>
        <a:srgbClr val="222222"/>
      </a:dk1>
      <a:lt1>
        <a:srgbClr val="F7F7F7"/>
      </a:lt1>
      <a:dk2>
        <a:srgbClr val="222222"/>
      </a:dk2>
      <a:lt2>
        <a:srgbClr val="FEFFFF"/>
      </a:lt2>
      <a:accent1>
        <a:srgbClr val="0276D6"/>
      </a:accent1>
      <a:accent2>
        <a:srgbClr val="FE8C02"/>
      </a:accent2>
      <a:accent3>
        <a:srgbClr val="E2018C"/>
      </a:accent3>
      <a:accent4>
        <a:srgbClr val="00B293"/>
      </a:accent4>
      <a:accent5>
        <a:srgbClr val="B4009D"/>
      </a:accent5>
      <a:accent6>
        <a:srgbClr val="107A0E"/>
      </a:accent6>
      <a:hlink>
        <a:srgbClr val="0276D6"/>
      </a:hlink>
      <a:folHlink>
        <a:srgbClr val="BFBFB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1499</TotalTime>
  <Words>303</Words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Segoe UI</vt:lpstr>
      <vt:lpstr>Segoe UI Light</vt:lpstr>
      <vt:lpstr>Segoe UI Semibold</vt:lpstr>
      <vt:lpstr>Segoe UI Semilight</vt:lpstr>
      <vt:lpstr>Office Theme</vt:lpstr>
      <vt:lpstr>PowerPoint Presentation</vt:lpstr>
      <vt:lpstr>Задача 1: Изработете лимонена батерия</vt:lpstr>
      <vt:lpstr>Задача 1: Изработете лимонена батерия</vt:lpstr>
      <vt:lpstr>Подсказка</vt:lpstr>
      <vt:lpstr>Задача 1: Изработете лимонена батерия</vt:lpstr>
      <vt:lpstr>Задача 2: Изработете превключвател</vt:lpstr>
      <vt:lpstr>Задача 2: Изработете превключвател</vt:lpstr>
      <vt:lpstr>Инженерен процес на дизайн</vt:lpstr>
      <vt:lpstr>Инженерен процес на проектиране и дизайн</vt:lpstr>
      <vt:lpstr>Задача 2: Проектирайте превключвател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2018-10-11T21:44:18Z</dcterms:created>
  <dcterms:modified xsi:type="dcterms:W3CDTF">2021-06-05T13:24:16Z</dcterms:modified>
</cp:coreProperties>
</file>