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211156-7537-49FA-BD4E-C1C2CD43125D}" type="datetimeFigureOut">
              <a:rPr lang="bg-BG" smtClean="0"/>
              <a:pPr/>
              <a:t>10.06.2011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B9C6E8-5604-4FBA-814D-6FD1C990DD01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Тема 1. </a:t>
            </a:r>
            <a:r>
              <a:rPr lang="bg-BG" b="1" cap="all" dirty="0" smtClean="0"/>
              <a:t>сигнали в съвременните комуникации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1"/>
            <a:ext cx="8229600" cy="2786082"/>
          </a:xfrm>
        </p:spPr>
        <p:txBody>
          <a:bodyPr/>
          <a:lstStyle/>
          <a:p>
            <a:r>
              <a:rPr lang="bg-BG" b="1" i="1" u="sng" dirty="0"/>
              <a:t>Аналогов</a:t>
            </a:r>
            <a:r>
              <a:rPr lang="bg-BG" dirty="0"/>
              <a:t> се нарича сигнал, чието изменение във времето или пространството има непрекъснат характер и се описва с непрекъсната функция </a:t>
            </a:r>
            <a:r>
              <a:rPr lang="en-US" i="1" dirty="0"/>
              <a:t>Y</a:t>
            </a:r>
            <a:r>
              <a:rPr lang="ru-RU" i="1" dirty="0"/>
              <a:t>(</a:t>
            </a:r>
            <a:r>
              <a:rPr lang="en-US" i="1" dirty="0"/>
              <a:t>T</a:t>
            </a:r>
            <a:r>
              <a:rPr lang="ru-RU" i="1" dirty="0"/>
              <a:t>)</a:t>
            </a:r>
            <a:endParaRPr lang="bg-BG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143248"/>
            <a:ext cx="4714908" cy="27146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291"/>
            <a:ext cx="8229600" cy="3571900"/>
          </a:xfrm>
        </p:spPr>
        <p:txBody>
          <a:bodyPr>
            <a:normAutofit/>
          </a:bodyPr>
          <a:lstStyle/>
          <a:p>
            <a:r>
              <a:rPr lang="bg-BG" b="1" i="1" dirty="0"/>
              <a:t>Дискретен сигнал</a:t>
            </a:r>
            <a:r>
              <a:rPr lang="bg-BG" b="1" dirty="0"/>
              <a:t> </a:t>
            </a:r>
            <a:r>
              <a:rPr lang="bg-BG" dirty="0"/>
              <a:t>е дефиниран само за определени стойности на аргумента. Дискретният сигнал има крайно множество стойности и се описва с последователност </a:t>
            </a:r>
            <a:r>
              <a:rPr lang="bg-BG" i="1" dirty="0"/>
              <a:t>Y</a:t>
            </a:r>
            <a:r>
              <a:rPr lang="bg-BG" dirty="0"/>
              <a:t>(</a:t>
            </a:r>
            <a:r>
              <a:rPr lang="bg-BG" i="1" dirty="0"/>
              <a:t>N</a:t>
            </a:r>
            <a:r>
              <a:rPr lang="bg-BG" dirty="0"/>
              <a:t>ΔT), </a:t>
            </a:r>
            <a:r>
              <a:rPr lang="bg-BG" dirty="0" smtClean="0"/>
              <a:t> </a:t>
            </a:r>
            <a:r>
              <a:rPr lang="bg-BG" dirty="0" err="1" smtClean="0"/>
              <a:t>ΔT</a:t>
            </a:r>
            <a:r>
              <a:rPr lang="bg-BG" dirty="0" smtClean="0"/>
              <a:t> </a:t>
            </a:r>
            <a:r>
              <a:rPr lang="bg-BG" dirty="0"/>
              <a:t>е стъпката на </a:t>
            </a:r>
            <a:r>
              <a:rPr lang="bg-BG" dirty="0" err="1"/>
              <a:t>дискретизацията</a:t>
            </a:r>
            <a:r>
              <a:rPr lang="bg-BG" dirty="0"/>
              <a:t> по време, </a:t>
            </a:r>
            <a:r>
              <a:rPr lang="bg-BG" i="1" dirty="0"/>
              <a:t>n</a:t>
            </a:r>
            <a:r>
              <a:rPr lang="bg-BG" dirty="0"/>
              <a:t> = 0, 1, 2,...,</a:t>
            </a:r>
            <a:r>
              <a:rPr lang="bg-BG" i="1" dirty="0"/>
              <a:t>N</a:t>
            </a:r>
            <a:r>
              <a:rPr lang="bg-BG" dirty="0"/>
              <a:t>; f =1/</a:t>
            </a:r>
            <a:r>
              <a:rPr lang="bg-BG" dirty="0" err="1"/>
              <a:t>ΔT-</a:t>
            </a:r>
            <a:r>
              <a:rPr lang="bg-BG" dirty="0"/>
              <a:t> честота на </a:t>
            </a:r>
            <a:r>
              <a:rPr lang="bg-BG" dirty="0" err="1"/>
              <a:t>дискретизацията</a:t>
            </a:r>
            <a:r>
              <a:rPr lang="bg-BG" dirty="0"/>
              <a:t>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929066"/>
            <a:ext cx="4000528" cy="23574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3286148"/>
          </a:xfrm>
        </p:spPr>
        <p:txBody>
          <a:bodyPr/>
          <a:lstStyle/>
          <a:p>
            <a:r>
              <a:rPr lang="bg-BG" b="1" i="1" u="sng" dirty="0"/>
              <a:t>Цифров сигнал</a:t>
            </a:r>
            <a:r>
              <a:rPr lang="bg-BG" dirty="0"/>
              <a:t> е вид дискретен сигнал, но неговите стойности са </a:t>
            </a:r>
            <a:r>
              <a:rPr lang="bg-BG" dirty="0" err="1"/>
              <a:t>квантувани</a:t>
            </a:r>
            <a:r>
              <a:rPr lang="bg-BG" dirty="0"/>
              <a:t>. Той се описва с помощта на </a:t>
            </a:r>
            <a:r>
              <a:rPr lang="bg-BG" dirty="0" err="1"/>
              <a:t>квантувана</a:t>
            </a:r>
            <a:r>
              <a:rPr lang="bg-BG" dirty="0"/>
              <a:t> решетъчна функция Y</a:t>
            </a:r>
            <a:r>
              <a:rPr lang="bg-BG" baseline="-25000" dirty="0"/>
              <a:t>N </a:t>
            </a:r>
            <a:r>
              <a:rPr lang="bg-BG" dirty="0"/>
              <a:t>= Q</a:t>
            </a:r>
            <a:r>
              <a:rPr lang="bg-BG" baseline="-25000" dirty="0"/>
              <a:t>K</a:t>
            </a:r>
            <a:r>
              <a:rPr lang="bg-BG" dirty="0"/>
              <a:t>[Y(N T)], 	</a:t>
            </a:r>
          </a:p>
          <a:p>
            <a:r>
              <a:rPr lang="bg-BG" dirty="0"/>
              <a:t>където </a:t>
            </a:r>
            <a:r>
              <a:rPr lang="bg-BG" dirty="0" err="1"/>
              <a:t>Q</a:t>
            </a:r>
            <a:r>
              <a:rPr lang="bg-BG" baseline="-25000" dirty="0" err="1"/>
              <a:t>k</a:t>
            </a:r>
            <a:r>
              <a:rPr lang="bg-BG" baseline="-25000" dirty="0"/>
              <a:t> </a:t>
            </a:r>
            <a:r>
              <a:rPr lang="bg-BG" dirty="0"/>
              <a:t>е функция на </a:t>
            </a:r>
            <a:r>
              <a:rPr lang="bg-BG" dirty="0" err="1"/>
              <a:t>квантуване</a:t>
            </a:r>
            <a:r>
              <a:rPr lang="bg-BG" dirty="0"/>
              <a:t>, която има </a:t>
            </a:r>
            <a:r>
              <a:rPr lang="bg-BG" i="1" dirty="0"/>
              <a:t>к</a:t>
            </a:r>
            <a:r>
              <a:rPr lang="bg-BG" dirty="0"/>
              <a:t> нива на </a:t>
            </a:r>
            <a:r>
              <a:rPr lang="bg-BG" dirty="0" err="1"/>
              <a:t>квантуване</a:t>
            </a:r>
            <a:r>
              <a:rPr lang="bg-BG" dirty="0"/>
              <a:t>. </a:t>
            </a:r>
          </a:p>
          <a:p>
            <a:endParaRPr lang="bg-BG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000504"/>
            <a:ext cx="4071966" cy="23574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2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bg-BG" sz="2800" dirty="0" smtClean="0">
                <a:solidFill>
                  <a:schemeClr val="tx1"/>
                </a:solidFill>
              </a:rPr>
              <a:t>Цветан Станимиров Цветков</a:t>
            </a:r>
            <a:br>
              <a:rPr lang="bg-BG" sz="2800" dirty="0" smtClean="0">
                <a:solidFill>
                  <a:schemeClr val="tx1"/>
                </a:solidFill>
              </a:rPr>
            </a:br>
            <a:r>
              <a:rPr lang="bg-BG" sz="2800" dirty="0" smtClean="0">
                <a:solidFill>
                  <a:schemeClr val="tx1"/>
                </a:solidFill>
              </a:rPr>
              <a:t>Студент от специалност приложна математика 4-ти курс ф.н. 31149</a:t>
            </a:r>
            <a:br>
              <a:rPr lang="bg-BG" sz="2800" dirty="0" smtClean="0">
                <a:solidFill>
                  <a:schemeClr val="tx1"/>
                </a:solidFill>
              </a:rPr>
            </a:br>
            <a:endParaRPr lang="bg-BG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429000"/>
            <a:ext cx="6400800" cy="785818"/>
          </a:xfrm>
        </p:spPr>
        <p:txBody>
          <a:bodyPr>
            <a:normAutofit/>
          </a:bodyPr>
          <a:lstStyle/>
          <a:p>
            <a:r>
              <a:rPr lang="bg-BG" dirty="0" smtClean="0"/>
              <a:t>Съставил:</a:t>
            </a:r>
            <a:endParaRPr lang="bg-B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cap="all" dirty="0" smtClean="0"/>
              <a:t>1. </a:t>
            </a:r>
            <a:r>
              <a:rPr lang="bg-BG" b="1" cap="all" dirty="0"/>
              <a:t>СИГНАЛИ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Функции </a:t>
            </a:r>
            <a:r>
              <a:rPr lang="bg-BG" dirty="0"/>
              <a:t>от вида </a:t>
            </a:r>
            <a:r>
              <a:rPr lang="bg-BG" b="1" dirty="0"/>
              <a:t>S(</a:t>
            </a:r>
            <a:r>
              <a:rPr lang="en-US" b="1" dirty="0"/>
              <a:t>T</a:t>
            </a:r>
            <a:r>
              <a:rPr lang="bg-BG" b="1" dirty="0"/>
              <a:t>)</a:t>
            </a:r>
            <a:r>
              <a:rPr lang="bg-BG" dirty="0"/>
              <a:t>, използвани за предаване на информацията, се наричат сигнали. </a:t>
            </a:r>
            <a:endParaRPr lang="bg-BG" dirty="0" smtClean="0"/>
          </a:p>
          <a:p>
            <a:r>
              <a:rPr lang="bg-BG" dirty="0" smtClean="0"/>
              <a:t>Понятието </a:t>
            </a:r>
            <a:r>
              <a:rPr lang="bg-BG" i="1" dirty="0" smtClean="0"/>
              <a:t>информация</a:t>
            </a:r>
            <a:r>
              <a:rPr lang="bg-BG" dirty="0" smtClean="0"/>
              <a:t> означава сведения и данни, които са обект на съхраняване, предаване, преобразуване, възприятие и управление.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bg-BG" dirty="0" smtClean="0"/>
              <a:t>Сигналът като материален носител на информацията представлява физически процес, един от параметрите на който е функционално свързан с предаваната информация.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2.Шум </a:t>
            </a:r>
            <a:r>
              <a:rPr lang="bg-BG" b="1" dirty="0"/>
              <a:t>и смущение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При приемане или регистрация на сигналите, съдържащи полезна информация, заедно с основния сигнал едновременно се сумират и съпровождащи сигнали - шумове и смущения от най-различни източници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14488"/>
            <a:ext cx="4429156" cy="28575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714488"/>
            <a:ext cx="4357718" cy="28575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85918" y="4643446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dirty="0" smtClean="0"/>
              <a:t>Сигнал</a:t>
            </a:r>
            <a:endParaRPr lang="bg-BG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214942" y="4643446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dirty="0"/>
              <a:t>Сигнал </a:t>
            </a:r>
            <a:r>
              <a:rPr lang="bg-BG" sz="3200" dirty="0" smtClean="0"/>
              <a:t>+ смущение</a:t>
            </a:r>
            <a:endParaRPr lang="bg-BG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28625" y="1500174"/>
            <a:ext cx="8258175" cy="4929222"/>
          </a:xfrm>
        </p:spPr>
        <p:txBody>
          <a:bodyPr>
            <a:normAutofit/>
          </a:bodyPr>
          <a:lstStyle/>
          <a:p>
            <a:r>
              <a:rPr lang="bg-BG" dirty="0"/>
              <a:t>Източници на смущението могат да бъдат </a:t>
            </a:r>
            <a:r>
              <a:rPr lang="bg-BG" i="1" dirty="0"/>
              <a:t>вътрешни</a:t>
            </a:r>
            <a:r>
              <a:rPr lang="bg-BG" dirty="0"/>
              <a:t> и </a:t>
            </a:r>
            <a:r>
              <a:rPr lang="bg-BG" i="1" dirty="0"/>
              <a:t>външни</a:t>
            </a:r>
            <a:r>
              <a:rPr lang="bg-BG" dirty="0" smtClean="0"/>
              <a:t>.</a:t>
            </a:r>
          </a:p>
          <a:p>
            <a:endParaRPr lang="bg-BG" dirty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r>
              <a:rPr lang="bg-BG" dirty="0"/>
              <a:t>Вътрешният шум може да се дължи на вътрешната природа на източника на </a:t>
            </a:r>
            <a:r>
              <a:rPr lang="bg-BG" dirty="0" smtClean="0"/>
              <a:t>сигналите </a:t>
            </a:r>
            <a:r>
              <a:rPr lang="bg-BG" dirty="0"/>
              <a:t>или да се появи в измерителните устройства </a:t>
            </a: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8115328" cy="4340237"/>
          </a:xfrm>
        </p:spPr>
        <p:txBody>
          <a:bodyPr>
            <a:normAutofit/>
          </a:bodyPr>
          <a:lstStyle/>
          <a:p>
            <a:r>
              <a:rPr lang="bg-BG" dirty="0" smtClean="0"/>
              <a:t>Външните източници на шума се делят на </a:t>
            </a:r>
            <a:r>
              <a:rPr lang="bg-BG" i="1" dirty="0" smtClean="0"/>
              <a:t>естествени</a:t>
            </a:r>
            <a:r>
              <a:rPr lang="bg-BG" dirty="0" smtClean="0"/>
              <a:t> </a:t>
            </a:r>
            <a:r>
              <a:rPr lang="ru-RU" dirty="0" smtClean="0"/>
              <a:t>(</a:t>
            </a:r>
            <a:r>
              <a:rPr lang="bg-BG" dirty="0" smtClean="0"/>
              <a:t>мълнии, </a:t>
            </a:r>
            <a:r>
              <a:rPr lang="bg-BG" dirty="0" err="1" smtClean="0"/>
              <a:t>флуктуация</a:t>
            </a:r>
            <a:r>
              <a:rPr lang="bg-BG" dirty="0" smtClean="0"/>
              <a:t> на магнитното поле, отражения от морето, земята, облаците и дъжда в радиолокацията</a:t>
            </a:r>
            <a:r>
              <a:rPr lang="ru-RU" dirty="0" smtClean="0"/>
              <a:t>) </a:t>
            </a:r>
            <a:r>
              <a:rPr lang="bg-BG" dirty="0" smtClean="0"/>
              <a:t>и </a:t>
            </a:r>
            <a:r>
              <a:rPr lang="bg-BG" i="1" dirty="0" smtClean="0"/>
              <a:t>изкуствени</a:t>
            </a:r>
            <a:r>
              <a:rPr lang="ru-RU" dirty="0" smtClean="0"/>
              <a:t> (</a:t>
            </a:r>
            <a:r>
              <a:rPr lang="bg-BG" dirty="0" smtClean="0"/>
              <a:t>двигатели, превключватели, генератори на сигнали</a:t>
            </a:r>
            <a:r>
              <a:rPr lang="ru-RU" dirty="0" smtClean="0"/>
              <a:t>)</a:t>
            </a:r>
            <a:r>
              <a:rPr lang="bg-BG" dirty="0" smtClean="0"/>
              <a:t>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/>
              <a:t>3.Едномерни </a:t>
            </a:r>
            <a:r>
              <a:rPr lang="bg-BG" b="1" dirty="0"/>
              <a:t>и многомерни сигнали.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14620"/>
            <a:ext cx="8186766" cy="3411543"/>
          </a:xfrm>
        </p:spPr>
        <p:txBody>
          <a:bodyPr/>
          <a:lstStyle/>
          <a:p>
            <a:r>
              <a:rPr lang="bg-BG" dirty="0"/>
              <a:t>Най-простите сигнали са едномерни сигнали, например, </a:t>
            </a:r>
            <a:r>
              <a:rPr lang="bg-BG" dirty="0" err="1"/>
              <a:t>радиолокационни</a:t>
            </a:r>
            <a:r>
              <a:rPr lang="bg-BG" dirty="0"/>
              <a:t> импулси S(</a:t>
            </a:r>
            <a:r>
              <a:rPr lang="en-US" dirty="0"/>
              <a:t>T</a:t>
            </a:r>
            <a:r>
              <a:rPr lang="bg-BG" dirty="0"/>
              <a:t>), електрически ток и напрежение. Стойностите на едномерни сигнали зависят само от една независима променлива </a:t>
            </a:r>
            <a:r>
              <a:rPr lang="bg-BG" dirty="0" smtClean="0"/>
              <a:t>време.</a:t>
            </a: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cap="all" dirty="0" smtClean="0"/>
              <a:t>4.Типове </a:t>
            </a:r>
            <a:r>
              <a:rPr lang="bg-BG" b="1" cap="all" dirty="0"/>
              <a:t>сигнали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86058"/>
            <a:ext cx="8043890" cy="3340105"/>
          </a:xfrm>
        </p:spPr>
        <p:txBody>
          <a:bodyPr/>
          <a:lstStyle/>
          <a:p>
            <a:r>
              <a:rPr lang="bg-BG" b="1" i="1" dirty="0" smtClean="0"/>
              <a:t>Аналогов</a:t>
            </a:r>
          </a:p>
          <a:p>
            <a:endParaRPr lang="bg-BG" b="1" i="1" dirty="0"/>
          </a:p>
          <a:p>
            <a:r>
              <a:rPr lang="bg-BG" b="1" i="1" dirty="0"/>
              <a:t>Дискретен </a:t>
            </a:r>
            <a:r>
              <a:rPr lang="bg-BG" b="1" i="1" dirty="0" smtClean="0"/>
              <a:t>сигнал</a:t>
            </a:r>
          </a:p>
          <a:p>
            <a:endParaRPr lang="bg-BG" b="1" i="1" dirty="0"/>
          </a:p>
          <a:p>
            <a:r>
              <a:rPr lang="bg-BG" b="1" i="1" dirty="0"/>
              <a:t>Цифров сигнал</a:t>
            </a:r>
            <a:r>
              <a:rPr lang="bg-BG" b="1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321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Тема 1. сигнали в съвременните комуникации </vt:lpstr>
      <vt:lpstr>1. СИГНАЛИ </vt:lpstr>
      <vt:lpstr>Slide 3</vt:lpstr>
      <vt:lpstr>2.Шум и смущение</vt:lpstr>
      <vt:lpstr>Slide 5</vt:lpstr>
      <vt:lpstr>Slide 6</vt:lpstr>
      <vt:lpstr>Slide 7</vt:lpstr>
      <vt:lpstr>3.Едномерни и многомерни сигнали.</vt:lpstr>
      <vt:lpstr>4.Типове сигнали</vt:lpstr>
      <vt:lpstr>Slide 10</vt:lpstr>
      <vt:lpstr>Slide 11</vt:lpstr>
      <vt:lpstr>Slide 12</vt:lpstr>
      <vt:lpstr>Цветан Станимиров Цветков Студент от специалност приложна математика 4-ти курс ф.н. 31149 </vt:lpstr>
    </vt:vector>
  </TitlesOfParts>
  <Company>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сигнали в съвременните комуникации </dc:title>
  <dc:creator>User</dc:creator>
  <cp:lastModifiedBy>User</cp:lastModifiedBy>
  <cp:revision>6</cp:revision>
  <dcterms:created xsi:type="dcterms:W3CDTF">2011-06-08T17:12:23Z</dcterms:created>
  <dcterms:modified xsi:type="dcterms:W3CDTF">2011-06-10T12:35:56Z</dcterms:modified>
</cp:coreProperties>
</file>