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1128" r:id="rId3"/>
    <p:sldId id="1133" r:id="rId4"/>
    <p:sldId id="1138" r:id="rId5"/>
    <p:sldId id="1129" r:id="rId6"/>
    <p:sldId id="264" r:id="rId7"/>
    <p:sldId id="274" r:id="rId8"/>
    <p:sldId id="1130" r:id="rId9"/>
    <p:sldId id="1147" r:id="rId10"/>
    <p:sldId id="1139" r:id="rId11"/>
    <p:sldId id="1144" r:id="rId12"/>
    <p:sldId id="1131" r:id="rId13"/>
    <p:sldId id="1146" r:id="rId14"/>
    <p:sldId id="1134" r:id="rId15"/>
    <p:sldId id="1140" r:id="rId16"/>
    <p:sldId id="1143" r:id="rId17"/>
    <p:sldId id="1145" r:id="rId18"/>
    <p:sldId id="1135" r:id="rId19"/>
    <p:sldId id="1132" r:id="rId20"/>
    <p:sldId id="864" r:id="rId21"/>
    <p:sldId id="1142" r:id="rId22"/>
    <p:sldId id="890" r:id="rId23"/>
    <p:sldId id="892" r:id="rId24"/>
    <p:sldId id="1137" r:id="rId25"/>
    <p:sldId id="869" r:id="rId26"/>
    <p:sldId id="1136" r:id="rId27"/>
    <p:sldId id="1064" r:id="rId28"/>
    <p:sldId id="7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47" Type="http://schemas.openxmlformats.org/officeDocument/2006/relationships/image" Target="../media/image74.png"/><Relationship Id="rId50" Type="http://schemas.openxmlformats.org/officeDocument/2006/relationships/image" Target="../media/image77.png"/><Relationship Id="rId55" Type="http://schemas.openxmlformats.org/officeDocument/2006/relationships/image" Target="../media/image82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9" Type="http://schemas.openxmlformats.org/officeDocument/2006/relationships/image" Target="../media/image56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image" Target="../media/image72.png"/><Relationship Id="rId53" Type="http://schemas.openxmlformats.org/officeDocument/2006/relationships/image" Target="../media/image80.png"/><Relationship Id="rId58" Type="http://schemas.openxmlformats.org/officeDocument/2006/relationships/image" Target="../media/image85.png"/><Relationship Id="rId5" Type="http://schemas.openxmlformats.org/officeDocument/2006/relationships/image" Target="../media/image32.png"/><Relationship Id="rId61" Type="http://schemas.openxmlformats.org/officeDocument/2006/relationships/image" Target="../media/image88.png"/><Relationship Id="rId19" Type="http://schemas.openxmlformats.org/officeDocument/2006/relationships/image" Target="../media/image4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43" Type="http://schemas.openxmlformats.org/officeDocument/2006/relationships/image" Target="../media/image70.png"/><Relationship Id="rId48" Type="http://schemas.openxmlformats.org/officeDocument/2006/relationships/image" Target="../media/image75.png"/><Relationship Id="rId56" Type="http://schemas.openxmlformats.org/officeDocument/2006/relationships/image" Target="../media/image83.png"/><Relationship Id="rId8" Type="http://schemas.openxmlformats.org/officeDocument/2006/relationships/image" Target="../media/image35.png"/><Relationship Id="rId51" Type="http://schemas.openxmlformats.org/officeDocument/2006/relationships/image" Target="../media/image78.png"/><Relationship Id="rId3" Type="http://schemas.openxmlformats.org/officeDocument/2006/relationships/image" Target="../media/image3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59" Type="http://schemas.openxmlformats.org/officeDocument/2006/relationships/image" Target="../media/image86.png"/><Relationship Id="rId20" Type="http://schemas.openxmlformats.org/officeDocument/2006/relationships/image" Target="../media/image47.png"/><Relationship Id="rId41" Type="http://schemas.openxmlformats.org/officeDocument/2006/relationships/image" Target="../media/image68.png"/><Relationship Id="rId54" Type="http://schemas.openxmlformats.org/officeDocument/2006/relationships/image" Target="../media/image81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49" Type="http://schemas.openxmlformats.org/officeDocument/2006/relationships/image" Target="../media/image76.png"/><Relationship Id="rId57" Type="http://schemas.openxmlformats.org/officeDocument/2006/relationships/image" Target="../media/image84.png"/><Relationship Id="rId10" Type="http://schemas.openxmlformats.org/officeDocument/2006/relationships/image" Target="../media/image37.png"/><Relationship Id="rId31" Type="http://schemas.openxmlformats.org/officeDocument/2006/relationships/image" Target="../media/image58.png"/><Relationship Id="rId44" Type="http://schemas.openxmlformats.org/officeDocument/2006/relationships/image" Target="../media/image71.png"/><Relationship Id="rId52" Type="http://schemas.openxmlformats.org/officeDocument/2006/relationships/image" Target="../media/image79.png"/><Relationship Id="rId60" Type="http://schemas.openxmlformats.org/officeDocument/2006/relationships/image" Target="../media/image8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C07C-78B5-4680-B4BC-058769CB653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2829-99BF-40A8-84FB-6F60A323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C444-7E63-4103-85FA-1FE31E2158B2}" type="slidenum">
              <a:rPr lang="he-IL" smtClean="0"/>
              <a:pPr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401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E6AF-9910-F447-B2AC-683F4213F77A}" type="datetime1">
              <a:rPr lang="en-US" smtClean="0"/>
              <a:t>11/7/20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045D-734F-7A4D-A267-CDA909283995}" type="datetime1">
              <a:rPr lang="en-US" smtClean="0"/>
              <a:t>11/7/20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4C3A-8CF4-A142-9BCE-0D9F1A80FBC7}" type="datetime1">
              <a:rPr lang="en-US" smtClean="0"/>
              <a:t>11/7/20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8B54D-1D3F-D74C-86EC-F4CAD60F9BF5}" type="datetime1">
              <a:rPr lang="en-US" smtClean="0"/>
              <a:t>11/7/20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AA77-A5B5-4A4A-BD37-E9A242A4F6D5}" type="datetime1">
              <a:rPr lang="en-US" smtClean="0"/>
              <a:t>11/7/20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12F82-300D-8142-898A-959CFAF7908A}" type="datetime1">
              <a:rPr lang="en-US" smtClean="0"/>
              <a:t>11/7/20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A27A-D24C-EA41-9FC3-6C622BDFFF62}" type="datetime1">
              <a:rPr lang="en-US" smtClean="0"/>
              <a:t>11/7/20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B405-805E-FF40-90D2-FF24CDD8CC36}" type="datetime1">
              <a:rPr lang="en-US" smtClean="0"/>
              <a:t>11/7/20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64DE-A317-B64E-809F-F7B5651BA6D6}" type="datetime1">
              <a:rPr lang="en-US" smtClean="0"/>
              <a:t>11/7/20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A901-FB67-9346-8FC9-24AFB3988705}" type="datetime1">
              <a:rPr lang="en-US" smtClean="0"/>
              <a:t>11/7/20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B979-B7BC-7143-8EA0-EFBD4AE1030F}" type="datetime1">
              <a:rPr lang="en-US" smtClean="0"/>
              <a:t>11/7/20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AA9EB-2639-CD49-B2C7-BF206B126439}" type="datetime1">
              <a:rPr lang="en-US" smtClean="0"/>
              <a:t>11/7/20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Lecture 26</a:t>
            </a:r>
            <a:br>
              <a:rPr lang="en-US" sz="3600" b="1" dirty="0">
                <a:solidFill>
                  <a:srgbClr val="C00000"/>
                </a:solidFill>
              </a:rPr>
            </a:br>
            <a:br>
              <a:rPr lang="en-US" sz="3600" dirty="0"/>
            </a:br>
            <a:r>
              <a:rPr lang="en-US" sz="3600" b="1" dirty="0"/>
              <a:t>Infrastructure Building for Applied AI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613257"/>
            <a:ext cx="9144000" cy="1655762"/>
          </a:xfrm>
        </p:spPr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Big databases platforms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359" y="299717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FF48E-49E7-1E40-A8D8-C12EA1CDD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894" y="1229861"/>
            <a:ext cx="9209765" cy="482306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885FA-24D0-6A49-B707-276911B43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754419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361" y="385155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Popular and commercial  data sets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9D5F7-3C2C-BC4F-90E3-1FD62A879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36276"/>
            <a:ext cx="2971800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BCBF-A237-114E-8589-6149E336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913" y="1087012"/>
            <a:ext cx="3944237" cy="528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862B3-C910-C947-8001-8B7045D42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64" y="3676462"/>
            <a:ext cx="4147372" cy="2456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5F39C6-8BBF-0A45-817C-1637137F7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161" y="2155352"/>
            <a:ext cx="5473700" cy="102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E735F4-5194-A74B-9DB2-EE74BAB3D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300" y="4978914"/>
            <a:ext cx="3784600" cy="1054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D119E1-BFF7-B448-AA8B-83D4BD1A5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1650" y="3368999"/>
            <a:ext cx="2603500" cy="10033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A54AD3-9783-AC45-BEC0-A1F6D652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8194" name="Picture 2" descr="IHS Markit | Leading Source of Critical Information">
            <a:extLst>
              <a:ext uri="{FF2B5EF4-FFF2-40B4-BE49-F238E27FC236}">
                <a16:creationId xmlns:a16="http://schemas.microsoft.com/office/drawing/2014/main" id="{4753DF79-FFBC-E14B-BEB0-E74029406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8" y="2717172"/>
            <a:ext cx="4713080" cy="13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33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8F587D-A086-F14E-A506-BFD8AA43A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41" y="763676"/>
            <a:ext cx="6858516" cy="5514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357" y="381475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D119CD-B656-714F-A6D9-29149CF4A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218044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16845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Software frameworks for machine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357" y="381475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B55B6-E788-3C40-8DA6-A05E60E03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412" y="476941"/>
            <a:ext cx="6314033" cy="5925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29A78-14B9-1D40-A927-1EBCFA53C19A}"/>
              </a:ext>
            </a:extLst>
          </p:cNvPr>
          <p:cNvSpPr txBox="1"/>
          <p:nvPr/>
        </p:nvSpPr>
        <p:spPr>
          <a:xfrm>
            <a:off x="171450" y="6408668"/>
            <a:ext cx="4600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Nguyen2019_Article_MachineLearningAndDeepLearning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B18B2F-8485-F845-9010-8BD6BAA9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069717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Critical software languages related to applied AI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357" y="381475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230FC-4B89-9747-9DA0-E8A17070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71" y="763676"/>
            <a:ext cx="10040287" cy="56282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CF71C-FB72-A64A-8A20-5E6117E2A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8104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Critical Python libraries related to applied AI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357" y="381475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54C40-02AB-F145-95C1-DF882CCB1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2825"/>
            <a:ext cx="9500197" cy="534386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F3B8B5-AA0A-0849-A90A-0D97F2F45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810588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4230A-CDA2-E449-A16A-B6CAA9B7A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7" y="1427933"/>
            <a:ext cx="7450418" cy="2858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29" y="20675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Integrated platforms vs. free packages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B200F-F8A7-B443-8EF0-29D1CCFB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829" y="3514938"/>
            <a:ext cx="5234180" cy="28414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5A05-C6B2-4A43-B3E6-CE8F1D1D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AE8EEA98-1549-7540-B425-E944C3C23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10" y="845480"/>
            <a:ext cx="2299073" cy="5006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Times New Roman" charset="0"/>
                <a:sym typeface="Hoefler Text" charset="0"/>
              </a:rPr>
              <a:t>Drag-and-drop</a:t>
            </a:r>
            <a:endParaRPr lang="en-US" sz="2400" b="1" dirty="0">
              <a:solidFill>
                <a:srgbClr val="FF0000"/>
              </a:solidFill>
              <a:latin typeface="Times New Roman" charset="0"/>
              <a:sym typeface="Hoefler Text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B89A767-F77E-8648-A506-CC1558A6F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509" y="2973388"/>
            <a:ext cx="3428820" cy="500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Times New Roman" charset="0"/>
                <a:sym typeface="Hoefler Text" charset="0"/>
              </a:rPr>
              <a:t>Code writing/debugging</a:t>
            </a:r>
            <a:endParaRPr lang="en-US" sz="2400" b="1" dirty="0">
              <a:solidFill>
                <a:srgbClr val="FF0000"/>
              </a:solidFill>
              <a:latin typeface="Times New Roman" charset="0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14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Autofit/>
          </a:bodyPr>
          <a:lstStyle/>
          <a:p>
            <a:r>
              <a:rPr lang="en-US" sz="2400" b="1" dirty="0"/>
              <a:t>2020 Magic Quadrant For Data Science And Machine Learning Platforms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990" y="4524761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 descr="Gartner MQ for DSML">
            <a:extLst>
              <a:ext uri="{FF2B5EF4-FFF2-40B4-BE49-F238E27FC236}">
                <a16:creationId xmlns:a16="http://schemas.microsoft.com/office/drawing/2014/main" id="{B551D786-DD41-8545-BA46-E92216C7D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96" y="1070261"/>
            <a:ext cx="4979504" cy="49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46C3F-665B-8948-99F0-83A38C04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226938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Popular free machine learning platform: Scikit Learn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A909C-4451-AA49-B97A-CDC63BD3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103" y="763676"/>
            <a:ext cx="5690198" cy="2503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AD3CD3-2203-904A-BDA8-26E759F9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26" y="3501365"/>
            <a:ext cx="11302088" cy="229700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93EC4-CADF-7D4E-B4D6-D04152149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785936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61006BB-9CF0-EA4F-962F-1FEB87C25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88" y="763676"/>
            <a:ext cx="7437625" cy="5534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894" y="4614214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04A72-CF54-2141-9B57-B2A2E9E6B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927233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Troika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734043-B873-FE4C-8B2E-7B13D96932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54978" y="886909"/>
            <a:ext cx="8457210" cy="476085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DB06F-9AE6-8A4A-8BF2-1DDE731F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4C02F3-A5D6-9541-9819-C23742DA6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008744"/>
            <a:ext cx="392236" cy="4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60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179"/>
          </a:xfrm>
        </p:spPr>
        <p:txBody>
          <a:bodyPr>
            <a:normAutofit/>
          </a:bodyPr>
          <a:lstStyle/>
          <a:p>
            <a:r>
              <a:rPr lang="en-US" sz="2400" dirty="0"/>
              <a:t>Microsoft Azure Machine Learning Studio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62636"/>
            <a:ext cx="10515600" cy="4351338"/>
          </a:xfrm>
        </p:spPr>
        <p:txBody>
          <a:bodyPr>
            <a:normAutofit/>
          </a:bodyPr>
          <a:lstStyle/>
          <a:p>
            <a:r>
              <a:rPr lang="sr-Latn-RS" sz="2000" dirty="0"/>
              <a:t>C</a:t>
            </a:r>
            <a:r>
              <a:rPr lang="en-US" sz="2000" dirty="0" err="1"/>
              <a:t>ollaborative</a:t>
            </a:r>
            <a:r>
              <a:rPr lang="en-US" sz="2000" dirty="0"/>
              <a:t>, drag-and-drop tool you can use to build, test, and deploy AI-generated solutions on your data. </a:t>
            </a:r>
            <a:endParaRPr lang="sr-Latn-RS" sz="2000" dirty="0"/>
          </a:p>
          <a:p>
            <a:r>
              <a:rPr lang="sr-Latn-RS" sz="2000" dirty="0"/>
              <a:t>ML </a:t>
            </a:r>
            <a:r>
              <a:rPr lang="en-US" sz="2000" dirty="0"/>
              <a:t>Studio publishes models as web services that can easily be consumed by custom apps or BI tools such as Excel.</a:t>
            </a:r>
          </a:p>
          <a:p>
            <a:endParaRPr lang="en-US" sz="2000" dirty="0"/>
          </a:p>
        </p:txBody>
      </p:sp>
      <p:pic>
        <p:nvPicPr>
          <p:cNvPr id="7" name="Picture 2" descr="What is machine learning? Basic workflow to operationalize predictive analytics on Azure Machine Learning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5954" y="2561970"/>
            <a:ext cx="9691219" cy="379438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F6207-D5C7-8147-B954-4498B85AA6BE}"/>
              </a:ext>
            </a:extLst>
          </p:cNvPr>
          <p:cNvSpPr txBox="1"/>
          <p:nvPr/>
        </p:nvSpPr>
        <p:spPr>
          <a:xfrm>
            <a:off x="279699" y="6187018"/>
            <a:ext cx="4206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b="1" dirty="0"/>
              <a:t>A. Njeguš, </a:t>
            </a:r>
            <a:r>
              <a:rPr lang="en-US" sz="1200" dirty="0"/>
              <a:t>Introduction to the Microsoft Azure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A580C-29CE-904A-9AA2-CA1EE38D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F7DDE-B237-DC4E-A082-2AB73F5DA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47729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840"/>
          </a:xfrm>
        </p:spPr>
        <p:txBody>
          <a:bodyPr>
            <a:normAutofit/>
          </a:bodyPr>
          <a:lstStyle/>
          <a:p>
            <a:r>
              <a:rPr lang="sr-Latn-RS" sz="2400" dirty="0"/>
              <a:t>Model </a:t>
            </a:r>
            <a:r>
              <a:rPr lang="sr-Latn-RS" sz="2400" dirty="0" err="1"/>
              <a:t>development</a:t>
            </a:r>
            <a:r>
              <a:rPr lang="sr-Latn-RS" sz="2400" dirty="0"/>
              <a:t> </a:t>
            </a:r>
            <a:r>
              <a:rPr lang="sr-Latn-RS" sz="2400" dirty="0" err="1"/>
              <a:t>steps</a:t>
            </a:r>
            <a:r>
              <a:rPr lang="sr-Latn-RS" sz="2400" dirty="0"/>
              <a:t> are </a:t>
            </a:r>
            <a:r>
              <a:rPr lang="sr-Latn-RS" sz="2400" dirty="0" err="1"/>
              <a:t>user-friendly</a:t>
            </a:r>
            <a:r>
              <a:rPr lang="sr-Latn-RS" sz="2400" dirty="0"/>
              <a:t> in a </a:t>
            </a:r>
            <a:r>
              <a:rPr lang="sr-Latn-RS" sz="2400" dirty="0" err="1"/>
              <a:t>dialog</a:t>
            </a:r>
            <a:r>
              <a:rPr lang="sr-Latn-RS" sz="2400" dirty="0"/>
              <a:t> mode</a:t>
            </a:r>
            <a:endParaRPr lang="en-US" sz="2400" dirty="0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559" y="1560088"/>
            <a:ext cx="8962771" cy="457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5072" y="1690688"/>
            <a:ext cx="2140368" cy="457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1AC7C-3607-594B-9C2C-696C58D5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45757-4F4D-4D47-9786-272B252D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308555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13" y="174099"/>
            <a:ext cx="10515600" cy="616666"/>
          </a:xfrm>
        </p:spPr>
        <p:txBody>
          <a:bodyPr>
            <a:normAutofit/>
          </a:bodyPr>
          <a:lstStyle/>
          <a:p>
            <a:r>
              <a:rPr lang="sr-Latn-RS" sz="2400" dirty="0"/>
              <a:t>Azure model </a:t>
            </a:r>
            <a:r>
              <a:rPr lang="sr-Latn-RS" sz="2400" dirty="0" err="1"/>
              <a:t>development</a:t>
            </a:r>
            <a:r>
              <a:rPr lang="sr-Latn-RS" sz="2400" dirty="0"/>
              <a:t> </a:t>
            </a:r>
            <a:r>
              <a:rPr lang="sr-Latn-RS" sz="2400" dirty="0" err="1"/>
              <a:t>flow</a:t>
            </a:r>
            <a:r>
              <a:rPr lang="sr-Latn-RS" sz="2400" dirty="0"/>
              <a:t> </a:t>
            </a:r>
            <a:r>
              <a:rPr lang="sr-Latn-RS" sz="2400" dirty="0" err="1"/>
              <a:t>example</a:t>
            </a:r>
            <a:r>
              <a:rPr lang="sr-Latn-RS" sz="2400" dirty="0"/>
              <a:t> </a:t>
            </a:r>
            <a:endParaRPr lang="en-US" sz="2400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972" y="790765"/>
            <a:ext cx="5689324" cy="542423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FA797-B667-8C44-A9D3-083775F33C00}"/>
              </a:ext>
            </a:extLst>
          </p:cNvPr>
          <p:cNvSpPr txBox="1"/>
          <p:nvPr/>
        </p:nvSpPr>
        <p:spPr>
          <a:xfrm>
            <a:off x="44533" y="6387559"/>
            <a:ext cx="4206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b="1" dirty="0"/>
              <a:t>A. Njeguš, </a:t>
            </a:r>
            <a:r>
              <a:rPr lang="en-US" sz="1200" dirty="0"/>
              <a:t>Introduction to the Microsoft Azure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BA8D8-2F8C-3143-8CFF-D138D23B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282D0-E512-7449-8F51-99B9606A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637161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7692"/>
          </a:xfrm>
        </p:spPr>
        <p:txBody>
          <a:bodyPr>
            <a:normAutofit/>
          </a:bodyPr>
          <a:lstStyle/>
          <a:p>
            <a:r>
              <a:rPr lang="sr-Latn-RS" sz="2400" dirty="0"/>
              <a:t>Azure model </a:t>
            </a:r>
            <a:r>
              <a:rPr lang="sr-Latn-RS" sz="2400" dirty="0" err="1"/>
              <a:t>deployment</a:t>
            </a:r>
            <a:r>
              <a:rPr lang="sr-Latn-RS" sz="2400" dirty="0"/>
              <a:t> </a:t>
            </a:r>
            <a:r>
              <a:rPr lang="en-US" sz="2400" dirty="0"/>
              <a:t>as a web service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To convert your training experiment to a predictive experiment, click </a:t>
            </a:r>
            <a:r>
              <a:rPr lang="en-US" sz="2200" b="1" dirty="0"/>
              <a:t>Run</a:t>
            </a:r>
            <a:r>
              <a:rPr lang="en-US" sz="2200" dirty="0"/>
              <a:t> at the bottom of the experiment canvas, click </a:t>
            </a:r>
            <a:r>
              <a:rPr lang="en-US" sz="2200" b="1" dirty="0"/>
              <a:t>Set Up Web Service</a:t>
            </a:r>
            <a:r>
              <a:rPr lang="en-US" sz="2200" dirty="0"/>
              <a:t>, then select </a:t>
            </a:r>
            <a:r>
              <a:rPr lang="en-US" sz="2200" b="1" dirty="0"/>
              <a:t>Predictive Web Service</a:t>
            </a:r>
            <a:r>
              <a:rPr lang="en-US" sz="2200" dirty="0"/>
              <a:t>.</a:t>
            </a:r>
          </a:p>
          <a:p>
            <a:endParaRPr lang="sr-Latn-RS" sz="2200" dirty="0"/>
          </a:p>
          <a:p>
            <a:endParaRPr lang="sr-Latn-RS" sz="2200" dirty="0"/>
          </a:p>
          <a:p>
            <a:endParaRPr lang="sr-Latn-RS" sz="2200" dirty="0"/>
          </a:p>
          <a:p>
            <a:endParaRPr lang="sr-Latn-RS" sz="2200" dirty="0"/>
          </a:p>
          <a:p>
            <a:r>
              <a:rPr lang="en-US" sz="2200" dirty="0"/>
              <a:t>To deploy your predictive experiment, click </a:t>
            </a:r>
            <a:r>
              <a:rPr lang="en-US" sz="2200" b="1" dirty="0"/>
              <a:t>Run</a:t>
            </a:r>
            <a:r>
              <a:rPr lang="en-US" sz="2200" dirty="0"/>
              <a:t> at the bottom of the experiment canvas. Once the experiment has finished running, click </a:t>
            </a:r>
            <a:r>
              <a:rPr lang="en-US" sz="2200" b="1" dirty="0"/>
              <a:t>Deploy Web Service</a:t>
            </a:r>
            <a:r>
              <a:rPr lang="en-US" sz="2200" dirty="0"/>
              <a:t> and select </a:t>
            </a:r>
            <a:r>
              <a:rPr lang="en-US" sz="2200" b="1" dirty="0"/>
              <a:t>Deploy Web Service New</a:t>
            </a:r>
            <a:r>
              <a:rPr lang="en-US" sz="2200" dirty="0"/>
              <a:t>. </a:t>
            </a:r>
            <a:endParaRPr lang="sr-Latn-RS" sz="2200" dirty="0"/>
          </a:p>
          <a:p>
            <a:r>
              <a:rPr lang="en-US" sz="2200" dirty="0"/>
              <a:t>The deployment page of the Machine Learning Web Service portal opens.</a:t>
            </a:r>
          </a:p>
          <a:p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8213" y="2460386"/>
            <a:ext cx="52387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0197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 err="1"/>
              <a:t>MLOps</a:t>
            </a: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47226-C6A5-BF4F-8F58-DCE880430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26" y="4023401"/>
            <a:ext cx="8890000" cy="256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2793E8-BC13-104A-AD15-66604F4F2642}"/>
              </a:ext>
            </a:extLst>
          </p:cNvPr>
          <p:cNvSpPr txBox="1"/>
          <p:nvPr/>
        </p:nvSpPr>
        <p:spPr>
          <a:xfrm>
            <a:off x="2119255" y="697046"/>
            <a:ext cx="7584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MLOps</a:t>
            </a:r>
            <a:r>
              <a:rPr lang="en-US" dirty="0"/>
              <a:t> (a compound of “Machine Learning” and “Operations”) is a practice for collaboration and communication between data scientists and operations professionals to help manage production ML (or deep learning) lifecycle.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7F9427-7247-F14C-9DF0-EE01999C8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20376"/>
            <a:ext cx="5542977" cy="240302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DB6C7-0674-BB47-A35B-F77B2408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6146" name="Picture 2" descr="DevOps | Office of the Chief Software Officer, U.S Air Force">
            <a:extLst>
              <a:ext uri="{FF2B5EF4-FFF2-40B4-BE49-F238E27FC236}">
                <a16:creationId xmlns:a16="http://schemas.microsoft.com/office/drawing/2014/main" id="{5E90BD0D-BEE6-514B-A155-4DB31247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74" y="1952296"/>
            <a:ext cx="41402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98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Machine learning as a service vendors map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943" y="47395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4C1C8-5313-5F4C-834E-6D9B7D38D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820" y="908331"/>
            <a:ext cx="7187453" cy="530336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EDA0A-C8AE-0D48-A38D-52387040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751011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An example of a service  similar to machine learning as a service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352C2-4854-B34A-A0C1-47B8D123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93" y="1683893"/>
            <a:ext cx="5351110" cy="2578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1C3E7-FC60-2946-91E0-AF9D63A98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991" y="1425490"/>
            <a:ext cx="5899426" cy="349951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8D3FE-0B31-7E4D-AFA9-84C3C1AD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677049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82C-5D2B-274A-B038-A8FA3895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12" y="90091"/>
            <a:ext cx="10515600" cy="57005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26 “Infrastructure building for applied AI” </a:t>
            </a:r>
            <a:br>
              <a:rPr lang="en-US" sz="2800" dirty="0"/>
            </a:br>
            <a:r>
              <a:rPr lang="en-US" sz="28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6F00-9AE7-3140-A438-4C979CDE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2" y="375119"/>
            <a:ext cx="11758108" cy="4520332"/>
          </a:xfrm>
        </p:spPr>
        <p:txBody>
          <a:bodyPr>
            <a:noAutofit/>
          </a:bodyPr>
          <a:lstStyle/>
          <a:p>
            <a:pPr marL="0" indent="0" hangingPunct="0">
              <a:buNone/>
            </a:pPr>
            <a:endParaRPr lang="en-US" sz="2400" b="1" dirty="0"/>
          </a:p>
          <a:p>
            <a:r>
              <a:rPr lang="en-US" sz="2400" b="1" dirty="0"/>
              <a:t>Except for deep learning, no specialized hardware for other AI technologies is needed  </a:t>
            </a:r>
          </a:p>
          <a:p>
            <a:r>
              <a:rPr lang="en-US" sz="2400" b="1" dirty="0"/>
              <a:t>Recently, several big database tools gradually replace relational databases </a:t>
            </a:r>
          </a:p>
          <a:p>
            <a:r>
              <a:rPr lang="en-US" sz="2400" b="1" dirty="0"/>
              <a:t>Python has become the dominant programming language to apply AI methods</a:t>
            </a:r>
            <a:endParaRPr lang="en-US" sz="2000" b="1" dirty="0"/>
          </a:p>
          <a:p>
            <a:r>
              <a:rPr lang="en-US" sz="2400" b="1" dirty="0"/>
              <a:t>An adequately integrated software platform is recommended for using AI to solve real-world problems and deliver value</a:t>
            </a:r>
            <a:endParaRPr lang="en-US" sz="2000" b="1" dirty="0"/>
          </a:p>
          <a:p>
            <a:r>
              <a:rPr lang="en-US" sz="2400" b="1" dirty="0"/>
              <a:t>A cloud-based work process, such as Azure, is recommended for AI-based systems development and deployment</a:t>
            </a:r>
          </a:p>
          <a:p>
            <a:r>
              <a:rPr lang="en-US" sz="2400" b="1" dirty="0"/>
              <a:t>A recommended alternative of infrastructure development for the small business application of AI is using the growing AI as a service capability</a:t>
            </a:r>
          </a:p>
          <a:p>
            <a:r>
              <a:rPr lang="en-US" sz="2400" b="1" dirty="0"/>
              <a:t>Google with the latest options before making decisions.</a:t>
            </a:r>
            <a:endParaRPr lang="en-US" sz="18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D6F1C41-E9FB-0E40-9F7E-72FED119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12" y="5176275"/>
            <a:ext cx="12192000" cy="1200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1435" tIns="45718" rIns="91435" bIns="45718">
            <a:spAutoFit/>
          </a:bodyPr>
          <a:lstStyle/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Bottom Line</a:t>
            </a:r>
          </a:p>
          <a:p>
            <a:pPr algn="ctr" hangingPunct="0"/>
            <a:r>
              <a:rPr lang="en-US" sz="2400" b="1" dirty="0">
                <a:solidFill>
                  <a:srgbClr val="FF0000"/>
                </a:solidFill>
              </a:rPr>
              <a:t>Many possibilities for developing AI infrastructure are available, including using external resources to solve your real-world problems with this technology.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DBB4-53F0-544B-AB52-F2950E0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760C78C2-CDE4-4FEF-94FB-F11C578D031C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F85E6-7255-5C4A-8B33-D34C51EA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69115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30450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Details on this topic are given in the following chapters of “Applying Data Science” book:</a:t>
            </a:r>
            <a:br>
              <a:rPr lang="en-US" sz="2700" dirty="0"/>
            </a:br>
            <a:r>
              <a:rPr lang="en-US" sz="2700" dirty="0"/>
              <a:t>Chapter 12</a:t>
            </a:r>
            <a:br>
              <a:rPr lang="en-US" dirty="0"/>
            </a:b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4B5B-5031-3049-9D31-80098B3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217C4-D60D-9440-9B8A-A417EE279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17600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AA9CB1-C4D7-6C4B-AF39-702C4DEE0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92" y="559709"/>
            <a:ext cx="7991697" cy="5890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52" y="88932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Hardware infrastructure options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293" y="201822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9449D-EB97-0C48-B81A-2065866B0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4145685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Hardware infrastructure hierarchy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293" y="201822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BDA80-2FB7-F34A-91C6-2AB499F2E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96" y="1036560"/>
            <a:ext cx="6729208" cy="50469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5C3B9-F483-DD44-8EA0-5A3C784C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655211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Hardware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5</a:t>
            </a:fld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AC4EF6B-0B44-3B4B-9A20-80CA9A3BC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597" y="1381123"/>
            <a:ext cx="3497615" cy="500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Times New Roman" charset="0"/>
                <a:sym typeface="Hoefler Text" charset="0"/>
              </a:rPr>
              <a:t>No-specialized hardware</a:t>
            </a:r>
            <a:endParaRPr lang="en-US" sz="2400" b="1" dirty="0">
              <a:solidFill>
                <a:srgbClr val="FF0000"/>
              </a:solidFill>
              <a:latin typeface="Times New Roman" charset="0"/>
              <a:sym typeface="Hoefler Text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D5FF2B8-A887-2349-9B41-461225F7D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597" y="3041339"/>
            <a:ext cx="2572457" cy="500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Times New Roman" charset="0"/>
                <a:sym typeface="Hoefler Text" charset="0"/>
              </a:rPr>
              <a:t>Specialized chips</a:t>
            </a:r>
            <a:endParaRPr lang="en-US" sz="2400" b="1" dirty="0">
              <a:solidFill>
                <a:srgbClr val="FF0000"/>
              </a:solidFill>
              <a:latin typeface="Times New Roman" charset="0"/>
              <a:sym typeface="Hoefler Text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080FD124-3EF1-3F47-81CF-4BACA11F6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596" y="5109060"/>
            <a:ext cx="2572457" cy="500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Times New Roman" charset="0"/>
                <a:sym typeface="Hoefler Text" charset="0"/>
              </a:rPr>
              <a:t>Cloud computing</a:t>
            </a:r>
            <a:endParaRPr lang="en-US" sz="2400" b="1" dirty="0">
              <a:solidFill>
                <a:srgbClr val="FF0000"/>
              </a:solidFill>
              <a:latin typeface="Times New Roman" charset="0"/>
              <a:sym typeface="Hoefler Text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BA59A71-F3DB-EC46-8B7F-D626237D6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09" y="498760"/>
            <a:ext cx="2040835" cy="204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PC Processors - Intel Xeon, Nvidia GPU and AMD FirePro">
            <a:extLst>
              <a:ext uri="{FF2B5EF4-FFF2-40B4-BE49-F238E27FC236}">
                <a16:creationId xmlns:a16="http://schemas.microsoft.com/office/drawing/2014/main" id="{5BB90A70-32B9-E545-92A4-290E7DC5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52" y="260586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oogle's TPU Chip Creates More Questions Than Answers">
            <a:extLst>
              <a:ext uri="{FF2B5EF4-FFF2-40B4-BE49-F238E27FC236}">
                <a16:creationId xmlns:a16="http://schemas.microsoft.com/office/drawing/2014/main" id="{7B41E06D-74E2-B944-9985-6716A1AE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96" y="2483612"/>
            <a:ext cx="2288209" cy="17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9CA0BE64-313E-C542-B7F6-515D75DB3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496" y="2656019"/>
            <a:ext cx="773043" cy="4390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Times New Roman" charset="0"/>
                <a:sym typeface="Hoefler Text" charset="0"/>
              </a:rPr>
              <a:t>TPU</a:t>
            </a:r>
            <a:endParaRPr lang="en-US" sz="2000" b="1" dirty="0">
              <a:solidFill>
                <a:srgbClr val="FF0000"/>
              </a:solidFill>
              <a:latin typeface="Times New Roman" charset="0"/>
              <a:sym typeface="Hoefler Text" charset="0"/>
            </a:endParaRPr>
          </a:p>
        </p:txBody>
      </p:sp>
      <p:pic>
        <p:nvPicPr>
          <p:cNvPr id="3080" name="Picture 8" descr="Introduction to Cloud Security with AWS | by Aregbesola Olumuyiwa | Data  Driven Investor | Medium">
            <a:extLst>
              <a:ext uri="{FF2B5EF4-FFF2-40B4-BE49-F238E27FC236}">
                <a16:creationId xmlns:a16="http://schemas.microsoft.com/office/drawing/2014/main" id="{71749972-A937-344B-8CAF-3043669D0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03" y="4480703"/>
            <a:ext cx="2188689" cy="163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oogle Cloud Logo | evolution history and meaning, PNG">
            <a:extLst>
              <a:ext uri="{FF2B5EF4-FFF2-40B4-BE49-F238E27FC236}">
                <a16:creationId xmlns:a16="http://schemas.microsoft.com/office/drawing/2014/main" id="{488DC9AE-BFB5-7548-8088-EA7E2152A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93" y="4514559"/>
            <a:ext cx="2927507" cy="163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icrosoft Azure Cloud Logo - LogoDix">
            <a:extLst>
              <a:ext uri="{FF2B5EF4-FFF2-40B4-BE49-F238E27FC236}">
                <a16:creationId xmlns:a16="http://schemas.microsoft.com/office/drawing/2014/main" id="{DF996708-D8D9-204B-A23F-9A447573E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96" y="4717818"/>
            <a:ext cx="2393121" cy="124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4C525-BB8A-0447-9D7A-0C0C5505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4072A-9424-2947-9ADF-B60864C1A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6949" y="2576636"/>
            <a:ext cx="2171700" cy="1574800"/>
          </a:xfrm>
          <a:prstGeom prst="rect">
            <a:avLst/>
          </a:prstGeom>
        </p:spPr>
      </p:pic>
      <p:pic>
        <p:nvPicPr>
          <p:cNvPr id="3086" name="Picture 14" descr="Cell Phone Radiation vs. Nuclear Radiation">
            <a:extLst>
              <a:ext uri="{FF2B5EF4-FFF2-40B4-BE49-F238E27FC236}">
                <a16:creationId xmlns:a16="http://schemas.microsoft.com/office/drawing/2014/main" id="{4F3BB4C9-FFB6-754D-9A84-50759668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15" y="881969"/>
            <a:ext cx="1695003" cy="133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47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753"/>
          </a:xfrm>
        </p:spPr>
        <p:txBody>
          <a:bodyPr>
            <a:normAutofit/>
          </a:bodyPr>
          <a:lstStyle/>
          <a:p>
            <a:r>
              <a:rPr lang="en-US" sz="2400" dirty="0"/>
              <a:t>GPU Peak Performance vs. CPU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819" y="1903430"/>
            <a:ext cx="6850272" cy="3543036"/>
          </a:xfrm>
          <a:prstGeom prst="rect">
            <a:avLst/>
          </a:prstGeom>
        </p:spPr>
      </p:pic>
      <p:pic>
        <p:nvPicPr>
          <p:cNvPr id="7" name="Picture 2" descr="Rosto Pensativo Emoj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16" y="2251537"/>
            <a:ext cx="575320" cy="5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3A996-AD58-0344-AF84-2AAAFB017507}"/>
              </a:ext>
            </a:extLst>
          </p:cNvPr>
          <p:cNvSpPr txBox="1"/>
          <p:nvPr/>
        </p:nvSpPr>
        <p:spPr>
          <a:xfrm>
            <a:off x="279699" y="6187018"/>
            <a:ext cx="4206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b="1" dirty="0"/>
              <a:t>S. </a:t>
            </a:r>
            <a:r>
              <a:rPr lang="sr-Latn-RS" sz="1200" b="1" dirty="0" err="1"/>
              <a:t>Yun</a:t>
            </a:r>
            <a:r>
              <a:rPr lang="sr-Latn-RS" sz="1200" b="1" dirty="0"/>
              <a:t>, </a:t>
            </a:r>
            <a:r>
              <a:rPr lang="en-US" sz="1200" dirty="0"/>
              <a:t>GPU introduction</a:t>
            </a:r>
            <a:endParaRPr lang="en-US" dirty="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BF52ABF-15EC-6042-A634-996C207CA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33" y="1268114"/>
            <a:ext cx="2500244" cy="4390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Times New Roman" charset="0"/>
                <a:sym typeface="Hoefler Text" charset="0"/>
              </a:rPr>
              <a:t>GPU’s Moore’s Law</a:t>
            </a:r>
            <a:endParaRPr lang="en-US" sz="2000" b="1" dirty="0">
              <a:solidFill>
                <a:srgbClr val="FF0000"/>
              </a:solidFill>
              <a:latin typeface="Times New Roman" charset="0"/>
              <a:sym typeface="Hoefler Text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74834D2-F78E-F24C-AFF6-98EC21CB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6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48C83EA-DB5D-204D-B4FD-E7EAA90B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78533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">
            <a:extLst>
              <a:ext uri="{FF2B5EF4-FFF2-40B4-BE49-F238E27FC236}">
                <a16:creationId xmlns:a16="http://schemas.microsoft.com/office/drawing/2014/main" id="{98BEF7C4-7FAF-BD41-86C5-58D4C00EA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5540" y="182880"/>
            <a:ext cx="7246620" cy="70866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Some tricks in GPU pipeline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83929C-90B2-0A4B-8FB3-7D4122416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58340" y="1160277"/>
            <a:ext cx="8161020" cy="24859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Pipeline implemented in hardware</a:t>
            </a:r>
          </a:p>
          <a:p>
            <a:pPr eaLnBrk="1" hangingPunct="1"/>
            <a:r>
              <a:rPr lang="en-US" altLang="en-US" sz="2400" dirty="0"/>
              <a:t>Each stage does fixed task</a:t>
            </a:r>
          </a:p>
          <a:p>
            <a:pPr eaLnBrk="1" hangingPunct="1"/>
            <a:r>
              <a:rPr lang="en-US" altLang="en-US" sz="2400" dirty="0"/>
              <a:t>Tasks are parameterized</a:t>
            </a:r>
          </a:p>
          <a:p>
            <a:pPr eaLnBrk="1" hangingPunct="1"/>
            <a:r>
              <a:rPr lang="en-US" altLang="en-US" sz="2400" dirty="0"/>
              <a:t>Inflexible – fixed, parameterized functions</a:t>
            </a:r>
          </a:p>
          <a:p>
            <a:pPr eaLnBrk="1" hangingPunct="1"/>
            <a:r>
              <a:rPr lang="en-US" altLang="en-US" sz="2400" dirty="0"/>
              <a:t>Vector-matrix operations (some parallelism).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EC1F6D-0865-1241-85CF-2F021A8ADA3A}"/>
              </a:ext>
            </a:extLst>
          </p:cNvPr>
          <p:cNvGrpSpPr/>
          <p:nvPr/>
        </p:nvGrpSpPr>
        <p:grpSpPr>
          <a:xfrm>
            <a:off x="1535430" y="3795256"/>
            <a:ext cx="8698230" cy="2057400"/>
            <a:chOff x="1706880" y="4560570"/>
            <a:chExt cx="8698230" cy="2057400"/>
          </a:xfrm>
        </p:grpSpPr>
        <p:sp>
          <p:nvSpPr>
            <p:cNvPr id="16386" name="Rectangle 13">
              <a:extLst>
                <a:ext uri="{FF2B5EF4-FFF2-40B4-BE49-F238E27FC236}">
                  <a16:creationId xmlns:a16="http://schemas.microsoft.com/office/drawing/2014/main" id="{BB718D01-2497-2C46-B907-F40F985C9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60" y="4560570"/>
              <a:ext cx="4869180" cy="205740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9pPr>
            </a:lstStyle>
            <a:p>
              <a:pPr eaLnBrk="1" hangingPunct="1"/>
              <a:endParaRPr lang="en-US" altLang="en-US" sz="288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72645F-57E6-4A42-9029-AB4795FA6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6880" y="5006340"/>
              <a:ext cx="1143000" cy="114300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27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CPU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869ABE-43AE-1448-9CC8-7CC381588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4700" y="5074920"/>
              <a:ext cx="1143000" cy="114300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27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Frame</a:t>
              </a:r>
            </a:p>
            <a:p>
              <a:pPr>
                <a:defRPr/>
              </a:pPr>
              <a:r>
                <a:rPr lang="en-US" sz="27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buffer</a:t>
              </a:r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4A2489A0-5D64-B442-B467-859DBAD95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6360" y="5006340"/>
              <a:ext cx="1428750" cy="1143000"/>
            </a:xfrm>
            <a:prstGeom prst="roundRect">
              <a:avLst>
                <a:gd name="adj" fmla="val 15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27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Display</a:t>
              </a:r>
            </a:p>
          </p:txBody>
        </p:sp>
        <p:sp>
          <p:nvSpPr>
            <p:cNvPr id="16392" name="AutoShape 6">
              <a:extLst>
                <a:ext uri="{FF2B5EF4-FFF2-40B4-BE49-F238E27FC236}">
                  <a16:creationId xmlns:a16="http://schemas.microsoft.com/office/drawing/2014/main" id="{FB7E4993-4116-8546-AD19-B29C3C4AB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9140" y="5486400"/>
              <a:ext cx="480060" cy="342900"/>
            </a:xfrm>
            <a:prstGeom prst="rightArrow">
              <a:avLst>
                <a:gd name="adj1" fmla="val 32000"/>
                <a:gd name="adj2" fmla="val 44003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9pPr>
            </a:lstStyle>
            <a:p>
              <a:pPr eaLnBrk="1" hangingPunct="1"/>
              <a:endParaRPr lang="en-US" altLang="en-US" sz="2880"/>
            </a:p>
          </p:txBody>
        </p:sp>
        <p:sp>
          <p:nvSpPr>
            <p:cNvPr id="16393" name="AutoShape 7">
              <a:extLst>
                <a:ext uri="{FF2B5EF4-FFF2-40B4-BE49-F238E27FC236}">
                  <a16:creationId xmlns:a16="http://schemas.microsoft.com/office/drawing/2014/main" id="{CCDE3989-5EFC-9745-AB14-EB6CBE59B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320" y="5280660"/>
              <a:ext cx="514350" cy="617220"/>
            </a:xfrm>
            <a:prstGeom prst="rightArrow">
              <a:avLst>
                <a:gd name="adj1" fmla="val 32000"/>
                <a:gd name="adj2" fmla="val 44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9pPr>
            </a:lstStyle>
            <a:p>
              <a:pPr eaLnBrk="1" hangingPunct="1"/>
              <a:endParaRPr lang="en-US" altLang="en-US" sz="2880"/>
            </a:p>
          </p:txBody>
        </p:sp>
        <p:grpSp>
          <p:nvGrpSpPr>
            <p:cNvPr id="16394" name="Group 12">
              <a:extLst>
                <a:ext uri="{FF2B5EF4-FFF2-40B4-BE49-F238E27FC236}">
                  <a16:creationId xmlns:a16="http://schemas.microsoft.com/office/drawing/2014/main" id="{24030086-0F52-394E-9431-EA44FD913C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5700" y="4732020"/>
              <a:ext cx="3017520" cy="1851660"/>
              <a:chOff x="546100" y="1041400"/>
              <a:chExt cx="8788400" cy="5816600"/>
            </a:xfrm>
          </p:grpSpPr>
          <p:sp>
            <p:nvSpPr>
              <p:cNvPr id="9" name="Rectangle 2">
                <a:extLst>
                  <a:ext uri="{FF2B5EF4-FFF2-40B4-BE49-F238E27FC236}">
                    <a16:creationId xmlns:a16="http://schemas.microsoft.com/office/drawing/2014/main" id="{A57B9358-87D7-5346-9DFD-BE5472E35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100" y="1041400"/>
                <a:ext cx="3162492" cy="1270139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08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Scene Transformations</a:t>
                </a:r>
              </a:p>
            </p:txBody>
          </p:sp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CDD6E0FF-FE46-864F-909D-6B1E16F4E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9502" y="2567360"/>
                <a:ext cx="2625700" cy="1270139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08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Lighting &amp; Shading</a:t>
                </a:r>
              </a:p>
            </p:txBody>
          </p:sp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328B8960-B69E-A94A-9F84-123C02D66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056" y="4012534"/>
                <a:ext cx="3025172" cy="1270139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08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Viewing</a:t>
                </a:r>
              </a:p>
              <a:p>
                <a:pPr>
                  <a:defRPr/>
                </a:pPr>
                <a:r>
                  <a:rPr lang="en-US" sz="99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Transformations</a:t>
                </a:r>
              </a:p>
            </p:txBody>
          </p:sp>
          <p:sp>
            <p:nvSpPr>
              <p:cNvPr id="12" name="Rectangle 5">
                <a:extLst>
                  <a:ext uri="{FF2B5EF4-FFF2-40B4-BE49-F238E27FC236}">
                    <a16:creationId xmlns:a16="http://schemas.microsoft.com/office/drawing/2014/main" id="{E5D81272-43D3-9741-96DA-7A3F3D7FC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4638" y="5587864"/>
                <a:ext cx="2629862" cy="1270136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08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Rasterization</a:t>
                </a:r>
                <a:endParaRPr lang="en-US" sz="108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16395" name="TextBox 14">
              <a:extLst>
                <a:ext uri="{FF2B5EF4-FFF2-40B4-BE49-F238E27FC236}">
                  <a16:creationId xmlns:a16="http://schemas.microsoft.com/office/drawing/2014/main" id="{D9FD172D-6920-DF42-B325-5B3391D02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8840" y="4732020"/>
              <a:ext cx="907621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9pPr>
            </a:lstStyle>
            <a:p>
              <a:pPr eaLnBrk="1" hangingPunct="1"/>
              <a:r>
                <a:rPr lang="en-US" altLang="en-US" sz="2880"/>
                <a:t>GPU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815B4A9-1B68-2F45-B139-64671BB64059}"/>
              </a:ext>
            </a:extLst>
          </p:cNvPr>
          <p:cNvSpPr txBox="1"/>
          <p:nvPr/>
        </p:nvSpPr>
        <p:spPr>
          <a:xfrm>
            <a:off x="220980" y="6353740"/>
            <a:ext cx="4206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b="1" dirty="0"/>
              <a:t>S. </a:t>
            </a:r>
            <a:r>
              <a:rPr lang="sr-Latn-RS" sz="1200" b="1" dirty="0" err="1"/>
              <a:t>Yun</a:t>
            </a:r>
            <a:r>
              <a:rPr lang="sr-Latn-RS" sz="1200" b="1" dirty="0"/>
              <a:t>, </a:t>
            </a:r>
            <a:r>
              <a:rPr lang="en-US" sz="1200" dirty="0"/>
              <a:t>GPU introduction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CFD98-E06C-6345-AE7F-A65E5A45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3408EF-C761-014C-9D33-6E932E7AB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89311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919FB1-894E-434A-9B01-C9C7FEC90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64" y="763676"/>
            <a:ext cx="7969362" cy="5651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26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359" y="299717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4C78E-A7F3-BA40-A2AF-9542C2C3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971063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Relational Databases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4C78E-A7F3-BA40-A2AF-9542C2C3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124" name="Picture 4" descr="Relational database architecture - Modern Big Data Processing with Hadoop  [Book]">
            <a:extLst>
              <a:ext uri="{FF2B5EF4-FFF2-40B4-BE49-F238E27FC236}">
                <a16:creationId xmlns:a16="http://schemas.microsoft.com/office/drawing/2014/main" id="{55BB71C8-109B-E04E-B2EC-62489898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62" y="2555690"/>
            <a:ext cx="4241559" cy="326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sing Relational Databases With Serverless Functions">
            <a:extLst>
              <a:ext uri="{FF2B5EF4-FFF2-40B4-BE49-F238E27FC236}">
                <a16:creationId xmlns:a16="http://schemas.microsoft.com/office/drawing/2014/main" id="{907C73D9-B157-6D43-9468-341DFCFD9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78" y="2698816"/>
            <a:ext cx="4854712" cy="312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3C00A-3DCB-534F-98C2-F0EB37810530}"/>
              </a:ext>
            </a:extLst>
          </p:cNvPr>
          <p:cNvSpPr txBox="1"/>
          <p:nvPr/>
        </p:nvSpPr>
        <p:spPr>
          <a:xfrm>
            <a:off x="2213576" y="812756"/>
            <a:ext cx="729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 </a:t>
            </a:r>
            <a:r>
              <a:rPr lang="en-US" b="1" dirty="0"/>
              <a:t>relational database</a:t>
            </a:r>
            <a:r>
              <a:rPr lang="en-US" dirty="0"/>
              <a:t> is a collection of </a:t>
            </a:r>
            <a:r>
              <a:rPr lang="en-US" b="1" dirty="0"/>
              <a:t>data</a:t>
            </a:r>
            <a:r>
              <a:rPr lang="en-US" dirty="0"/>
              <a:t> items with pre-defined relationships between them. These items are organized as a set of tables with columns and rows. Tables are used to hold information about the objects to be represented in the </a:t>
            </a:r>
            <a:r>
              <a:rPr lang="en-US" b="1" dirty="0"/>
              <a:t>database</a:t>
            </a:r>
            <a:r>
              <a:rPr lang="en-US" dirty="0"/>
              <a:t>.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ED7BB7B5-7083-7A4D-A64B-063032E9A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757" y="2234427"/>
            <a:ext cx="7070960" cy="408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Times New Roman" charset="0"/>
                <a:sym typeface="Hoefler Text" charset="0"/>
              </a:rPr>
              <a:t>Relational databases are limited to numerical and categorical data</a:t>
            </a:r>
            <a:endParaRPr lang="en-US" b="1" dirty="0">
              <a:solidFill>
                <a:srgbClr val="FF0000"/>
              </a:solidFill>
              <a:latin typeface="Times New Roman" charset="0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1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200145</TotalTime>
  <Words>714</Words>
  <Application>Microsoft Macintosh PowerPoint</Application>
  <PresentationFormat>Widescreen</PresentationFormat>
  <Paragraphs>132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Gill Sans</vt:lpstr>
      <vt:lpstr>Times New Roman</vt:lpstr>
      <vt:lpstr>Office Theme</vt:lpstr>
      <vt:lpstr>Applied Artificial Intelligence  Lecture 26  Infrastructure Building for Applied AI</vt:lpstr>
      <vt:lpstr>The Troika</vt:lpstr>
      <vt:lpstr>Hardware infrastructure options</vt:lpstr>
      <vt:lpstr>Hardware infrastructure hierarchy</vt:lpstr>
      <vt:lpstr>Hardware infrastructure</vt:lpstr>
      <vt:lpstr>GPU Peak Performance vs. CPU</vt:lpstr>
      <vt:lpstr>Some tricks in GPU pipeline</vt:lpstr>
      <vt:lpstr>Lecture 26 agenda</vt:lpstr>
      <vt:lpstr>Relational Databases</vt:lpstr>
      <vt:lpstr>Big databases platforms</vt:lpstr>
      <vt:lpstr>Popular and commercial  data sets</vt:lpstr>
      <vt:lpstr>Lecture 26 agenda</vt:lpstr>
      <vt:lpstr>Software frameworks for machine learning</vt:lpstr>
      <vt:lpstr>Critical software languages related to applied AI</vt:lpstr>
      <vt:lpstr>Critical Python libraries related to applied AI</vt:lpstr>
      <vt:lpstr>Integrated platforms vs. free packages</vt:lpstr>
      <vt:lpstr>2020 Magic Quadrant For Data Science And Machine Learning Platforms</vt:lpstr>
      <vt:lpstr>Popular free machine learning platform: Scikit Learn</vt:lpstr>
      <vt:lpstr>Lecture 26 agenda</vt:lpstr>
      <vt:lpstr>Microsoft Azure Machine Learning Studio</vt:lpstr>
      <vt:lpstr>Model development steps are user-friendly in a dialog mode</vt:lpstr>
      <vt:lpstr>Azure model development flow example </vt:lpstr>
      <vt:lpstr>Azure model deployment as a web service example</vt:lpstr>
      <vt:lpstr>MLOps</vt:lpstr>
      <vt:lpstr>Machine learning as a service vendors map 2020</vt:lpstr>
      <vt:lpstr>An example of a service  similar to machine learning as a service </vt:lpstr>
      <vt:lpstr>Lecture 26 “Infrastructure building for applied AI”  Summary</vt:lpstr>
      <vt:lpstr>Details on this topic are given in the following chapters of “Applying Data Science” book: Chapter 12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Analytics Work Process</dc:title>
  <dc:creator>Kordon, Arthur (Non-Employee)</dc:creator>
  <cp:lastModifiedBy>Arthur Kordon</cp:lastModifiedBy>
  <cp:revision>1278</cp:revision>
  <cp:lastPrinted>2020-05-15T22:07:03Z</cp:lastPrinted>
  <dcterms:created xsi:type="dcterms:W3CDTF">2017-01-12T15:32:32Z</dcterms:created>
  <dcterms:modified xsi:type="dcterms:W3CDTF">2020-11-08T20:55:58Z</dcterms:modified>
</cp:coreProperties>
</file>