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65" r:id="rId5"/>
    <p:sldId id="266" r:id="rId6"/>
    <p:sldId id="258" r:id="rId7"/>
    <p:sldId id="267" r:id="rId8"/>
    <p:sldId id="268" r:id="rId9"/>
    <p:sldId id="259" r:id="rId10"/>
    <p:sldId id="269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63" r:id="rId22"/>
    <p:sldId id="285" r:id="rId23"/>
    <p:sldId id="284" r:id="rId24"/>
    <p:sldId id="261" r:id="rId25"/>
    <p:sldId id="279" r:id="rId26"/>
    <p:sldId id="280" r:id="rId27"/>
    <p:sldId id="281" r:id="rId28"/>
    <p:sldId id="262" r:id="rId29"/>
    <p:sldId id="264" r:id="rId30"/>
    <p:sldId id="282" r:id="rId31"/>
    <p:sldId id="283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54" autoAdjust="0"/>
  </p:normalViewPr>
  <p:slideViewPr>
    <p:cSldViewPr>
      <p:cViewPr varScale="1">
        <p:scale>
          <a:sx n="114" d="100"/>
          <a:sy n="114" d="100"/>
        </p:scale>
        <p:origin x="21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11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580A12-E2C7-405D-AC6E-C6E4709DB833}" type="datetimeFigureOut">
              <a:rPr lang="ko-KR" altLang="en-US" smtClean="0"/>
              <a:t>2021-10-30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A92DAC8-68A7-4027-9B55-EE18FAECF21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4138" y="1340768"/>
            <a:ext cx="7992318" cy="150019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ko-KR" altLang="en-US" b="1" dirty="0">
                <a:effectLst/>
              </a:rPr>
              <a:t>다른 세계로의 여행과 문화의 만남</a:t>
            </a:r>
            <a:br>
              <a:rPr lang="ko-KR" altLang="en-US" dirty="0">
                <a:effectLst/>
              </a:rPr>
            </a:br>
            <a:r>
              <a:rPr lang="en-US" altLang="ko-KR" sz="3100" dirty="0">
                <a:effectLst/>
              </a:rPr>
              <a:t>-</a:t>
            </a:r>
            <a:r>
              <a:rPr lang="ko-KR" altLang="en-US" sz="3100" dirty="0">
                <a:effectLst/>
              </a:rPr>
              <a:t>한국고전문학 작품의 사례</a:t>
            </a:r>
            <a:r>
              <a:rPr lang="en-US" altLang="ko-KR" sz="3100" dirty="0">
                <a:effectLst/>
              </a:rPr>
              <a:t>-</a:t>
            </a:r>
            <a:endParaRPr lang="ko-KR" altLang="en-US" sz="3100" dirty="0">
              <a:solidFill>
                <a:srgbClr val="7030A0"/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500990" cy="857256"/>
          </a:xfrm>
        </p:spPr>
        <p:txBody>
          <a:bodyPr>
            <a:normAutofit fontScale="77500" lnSpcReduction="20000"/>
          </a:bodyPr>
          <a:lstStyle/>
          <a:p>
            <a:endParaRPr lang="en-US" altLang="ko-KR" dirty="0"/>
          </a:p>
          <a:p>
            <a:r>
              <a:rPr lang="ko-KR" altLang="en-US" sz="4100" dirty="0">
                <a:solidFill>
                  <a:schemeClr val="tx1"/>
                </a:solidFill>
              </a:rPr>
              <a:t>     </a:t>
            </a:r>
            <a:r>
              <a:rPr lang="ko-KR" altLang="en-US" sz="3600" dirty="0" err="1">
                <a:solidFill>
                  <a:schemeClr val="tx1"/>
                </a:solidFill>
              </a:rPr>
              <a:t>진재교</a:t>
            </a:r>
            <a:r>
              <a:rPr lang="en-US" altLang="ko-KR" sz="3600" dirty="0">
                <a:solidFill>
                  <a:schemeClr val="tx1"/>
                </a:solidFill>
              </a:rPr>
              <a:t>(</a:t>
            </a:r>
            <a:r>
              <a:rPr lang="ko-KR" altLang="en-US" sz="3600" dirty="0">
                <a:solidFill>
                  <a:schemeClr val="tx1"/>
                </a:solidFill>
              </a:rPr>
              <a:t>한국</a:t>
            </a:r>
            <a:r>
              <a:rPr lang="en-US" altLang="ko-KR" sz="3600" dirty="0">
                <a:solidFill>
                  <a:schemeClr val="tx1"/>
                </a:solidFill>
              </a:rPr>
              <a:t>, </a:t>
            </a:r>
            <a:r>
              <a:rPr lang="ko-KR" altLang="en-US" sz="3600" dirty="0">
                <a:solidFill>
                  <a:schemeClr val="tx1"/>
                </a:solidFill>
              </a:rPr>
              <a:t>성균관대학교 교수</a:t>
            </a:r>
            <a:r>
              <a:rPr lang="en-US" altLang="ko-KR" sz="3600" dirty="0">
                <a:solidFill>
                  <a:schemeClr val="tx1"/>
                </a:solidFill>
              </a:rPr>
              <a:t>)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5793507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dirty="0" err="1"/>
              <a:t>최부는</a:t>
            </a:r>
            <a:r>
              <a:rPr lang="ko-KR" altLang="en-US" dirty="0"/>
              <a:t> 강남지방에서 견문한 국제 무역과 해양 지식</a:t>
            </a:r>
            <a:r>
              <a:rPr lang="en-US" altLang="ko-KR" dirty="0"/>
              <a:t>, </a:t>
            </a:r>
            <a:r>
              <a:rPr lang="ko-KR" altLang="en-US" dirty="0"/>
              <a:t>그리고 강을 활용한 운송 등을 주목하였음</a:t>
            </a:r>
            <a:r>
              <a:rPr lang="en-US" altLang="ko-KR" dirty="0"/>
              <a:t>. </a:t>
            </a:r>
            <a:r>
              <a:rPr lang="ko-KR" altLang="en-US" dirty="0"/>
              <a:t>무엇보다 동아시아 문화의 중심이었던 명나라 내륙 지역을 두루 다니면서 당시 조선 사람으로서는 좀처럼 체험하기 어려웠던 중국의 속을 깊숙하게 들여다보고</a:t>
            </a:r>
            <a:r>
              <a:rPr lang="en-US" altLang="ko-KR" dirty="0"/>
              <a:t>, </a:t>
            </a:r>
            <a:r>
              <a:rPr lang="ko-KR" altLang="en-US" dirty="0"/>
              <a:t>내부의 움직임을 날카로운 시선으로 관찰하였음</a:t>
            </a:r>
            <a:r>
              <a:rPr lang="en-US" altLang="ko-KR" dirty="0"/>
              <a:t>. </a:t>
            </a:r>
            <a:endParaRPr lang="ko-KR" altLang="en-US" dirty="0"/>
          </a:p>
          <a:p>
            <a:pPr algn="just" fontAlgn="base">
              <a:lnSpc>
                <a:spcPct val="170000"/>
              </a:lnSpc>
            </a:pPr>
            <a:r>
              <a:rPr lang="ko-KR" altLang="en-US" dirty="0" err="1"/>
              <a:t>최부의</a:t>
            </a:r>
            <a:r>
              <a:rPr lang="ko-KR" altLang="en-US" dirty="0"/>
              <a:t> </a:t>
            </a:r>
            <a:r>
              <a:rPr lang="en-US" altLang="ko-KR" dirty="0"/>
              <a:t>『</a:t>
            </a:r>
            <a:r>
              <a:rPr lang="ko-KR" altLang="en-US" dirty="0" err="1"/>
              <a:t>표해록</a:t>
            </a:r>
            <a:r>
              <a:rPr lang="en-US" altLang="ko-KR" dirty="0"/>
              <a:t>』</a:t>
            </a:r>
            <a:r>
              <a:rPr lang="ko-KR" altLang="en-US" dirty="0"/>
              <a:t>은 조정 보고를 위해 작성이 되었지만</a:t>
            </a:r>
            <a:r>
              <a:rPr lang="en-US" altLang="ko-KR" dirty="0"/>
              <a:t>, </a:t>
            </a:r>
            <a:r>
              <a:rPr lang="ko-KR" altLang="en-US" dirty="0"/>
              <a:t>보기 드물게 에도</a:t>
            </a:r>
            <a:r>
              <a:rPr lang="en-US" altLang="ko-KR" dirty="0"/>
              <a:t>〔</a:t>
            </a:r>
            <a:r>
              <a:rPr lang="ko-KR" altLang="en-US" dirty="0"/>
              <a:t>江戶</a:t>
            </a:r>
            <a:r>
              <a:rPr lang="en-US" altLang="ko-KR" dirty="0"/>
              <a:t>〕</a:t>
            </a:r>
            <a:r>
              <a:rPr lang="ko-KR" altLang="en-US" dirty="0"/>
              <a:t>시대 일본에까지 유입되어 상업 출판의 대상이 됨</a:t>
            </a:r>
            <a:r>
              <a:rPr lang="en-US" altLang="ko-KR" dirty="0"/>
              <a:t>. </a:t>
            </a:r>
            <a:r>
              <a:rPr lang="ko-KR" altLang="en-US" dirty="0"/>
              <a:t>일본은 </a:t>
            </a:r>
            <a:r>
              <a:rPr lang="en-US" altLang="ko-KR" dirty="0"/>
              <a:t>1796</a:t>
            </a:r>
            <a:r>
              <a:rPr lang="ko-KR" altLang="en-US" dirty="0"/>
              <a:t>년에 </a:t>
            </a:r>
            <a:r>
              <a:rPr lang="en-US" altLang="ko-KR" dirty="0"/>
              <a:t>『</a:t>
            </a:r>
            <a:r>
              <a:rPr lang="ko-KR" altLang="en-US" dirty="0" err="1"/>
              <a:t>당토행정기</a:t>
            </a:r>
            <a:r>
              <a:rPr lang="en-US" altLang="ko-KR" dirty="0"/>
              <a:t>(</a:t>
            </a:r>
            <a:r>
              <a:rPr lang="ko-KR" altLang="en-US" dirty="0"/>
              <a:t>唐土行程記</a:t>
            </a:r>
            <a:r>
              <a:rPr lang="en-US" altLang="ko-KR" dirty="0"/>
              <a:t>)』</a:t>
            </a:r>
            <a:r>
              <a:rPr lang="ko-KR" altLang="en-US" dirty="0"/>
              <a:t>라는 이름으로 </a:t>
            </a:r>
            <a:r>
              <a:rPr lang="en-US" altLang="ko-KR" dirty="0"/>
              <a:t>『</a:t>
            </a:r>
            <a:r>
              <a:rPr lang="ko-KR" altLang="en-US" dirty="0" err="1"/>
              <a:t>표해록</a:t>
            </a:r>
            <a:r>
              <a:rPr lang="en-US" altLang="ko-KR" dirty="0"/>
              <a:t>』</a:t>
            </a:r>
            <a:r>
              <a:rPr lang="ko-KR" altLang="en-US" dirty="0"/>
              <a:t>을 번역하여 유통</a:t>
            </a:r>
            <a:r>
              <a:rPr lang="en-US" altLang="ko-KR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dirty="0"/>
              <a:t>일본은 당시 중국과 외교관계를 통해 교류를 하지 않았기 때문에 에도 막부의 지식인들은 이러한 저서를 통해 간접적으로 중국 관련 지식</a:t>
            </a:r>
            <a:r>
              <a:rPr lang="en-US" altLang="ko-KR" dirty="0"/>
              <a:t>·</a:t>
            </a:r>
            <a:r>
              <a:rPr lang="ko-KR" altLang="en-US" dirty="0"/>
              <a:t>정보와 조선 지식인이 중국을 보는 시각 등을 이해할 수 있는 통로로 삼았음</a:t>
            </a:r>
            <a:r>
              <a:rPr lang="en-US" altLang="ko-KR" dirty="0"/>
              <a:t>. </a:t>
            </a:r>
            <a:r>
              <a:rPr lang="ko-KR" altLang="en-US" dirty="0"/>
              <a:t>에도 시대 일본 지식인들이 </a:t>
            </a:r>
            <a:r>
              <a:rPr lang="ko-KR" altLang="en-US" dirty="0" err="1"/>
              <a:t>최부의</a:t>
            </a:r>
            <a:r>
              <a:rPr lang="ko-KR" altLang="en-US" dirty="0"/>
              <a:t> </a:t>
            </a:r>
            <a:r>
              <a:rPr lang="en-US" altLang="ko-KR" dirty="0"/>
              <a:t>『</a:t>
            </a:r>
            <a:r>
              <a:rPr lang="ko-KR" altLang="en-US" dirty="0" err="1"/>
              <a:t>표해록</a:t>
            </a:r>
            <a:r>
              <a:rPr lang="en-US" altLang="ko-KR" dirty="0"/>
              <a:t>』</a:t>
            </a:r>
            <a:r>
              <a:rPr lang="ko-KR" altLang="en-US" dirty="0"/>
              <a:t>을 재발견한 것이거니와</a:t>
            </a:r>
            <a:r>
              <a:rPr lang="en-US" altLang="ko-KR" dirty="0"/>
              <a:t>, </a:t>
            </a:r>
            <a:r>
              <a:rPr lang="ko-KR" altLang="en-US" dirty="0"/>
              <a:t>국내보다 일본에서 먼저 문화교류사의 가치를 인정받은 셈이다</a:t>
            </a:r>
            <a:r>
              <a:rPr lang="en-US" altLang="ko-KR" dirty="0"/>
              <a:t>. </a:t>
            </a:r>
            <a:r>
              <a:rPr lang="ko-KR" altLang="en-US" dirty="0"/>
              <a:t>일본의 출판업자들은 다시 개정판을 내어 </a:t>
            </a:r>
            <a:r>
              <a:rPr lang="en-US" altLang="ko-KR" dirty="0"/>
              <a:t>『</a:t>
            </a:r>
            <a:r>
              <a:rPr lang="ko-KR" altLang="en-US" dirty="0" err="1"/>
              <a:t>통속표해록</a:t>
            </a:r>
            <a:r>
              <a:rPr lang="en-US" altLang="ko-KR" dirty="0"/>
              <a:t>』</a:t>
            </a:r>
            <a:r>
              <a:rPr lang="ko-KR" altLang="en-US" dirty="0"/>
              <a:t>으로 간행할 정도로 </a:t>
            </a:r>
            <a:r>
              <a:rPr lang="en-US" altLang="ko-KR" dirty="0"/>
              <a:t>『</a:t>
            </a:r>
            <a:r>
              <a:rPr lang="ko-KR" altLang="en-US" dirty="0" err="1"/>
              <a:t>표해록</a:t>
            </a:r>
            <a:r>
              <a:rPr lang="en-US" altLang="ko-KR" dirty="0"/>
              <a:t>』</a:t>
            </a:r>
            <a:r>
              <a:rPr lang="ko-KR" altLang="en-US" dirty="0"/>
              <a:t>은 상업 출판의 중요한 대상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51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3000" b="1" dirty="0"/>
              <a:t>2.</a:t>
            </a:r>
            <a:r>
              <a:rPr lang="ko-KR" altLang="en-US" sz="3000" b="1" dirty="0"/>
              <a:t> 이방인</a:t>
            </a:r>
            <a:r>
              <a:rPr lang="en-US" altLang="ko-KR" sz="3000" b="1" dirty="0"/>
              <a:t>(</a:t>
            </a:r>
            <a:r>
              <a:rPr lang="ko-KR" altLang="en-US" sz="3000" b="1" dirty="0"/>
              <a:t>異邦人</a:t>
            </a:r>
            <a:r>
              <a:rPr lang="en-US" altLang="ko-KR" sz="3000" b="1" dirty="0"/>
              <a:t>)</a:t>
            </a:r>
            <a:r>
              <a:rPr lang="ko-KR" altLang="en-US" sz="3000" b="1" dirty="0"/>
              <a:t>이 본 조선</a:t>
            </a:r>
            <a:endParaRPr lang="en-US" altLang="ko-KR" sz="3000" b="1" dirty="0"/>
          </a:p>
          <a:p>
            <a:pPr>
              <a:buNone/>
            </a:pPr>
            <a:endParaRPr lang="ko-KR" altLang="en-US" sz="24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전근대 조선인이 서양</a:t>
            </a:r>
            <a:r>
              <a:rPr lang="en-US" altLang="ko-KR" sz="1800" dirty="0"/>
              <a:t>(</a:t>
            </a:r>
            <a:r>
              <a:rPr lang="ko-KR" altLang="en-US" sz="1800" dirty="0"/>
              <a:t>西洋</a:t>
            </a:r>
            <a:r>
              <a:rPr lang="en-US" altLang="ko-KR" sz="1800" dirty="0"/>
              <a:t>)</a:t>
            </a:r>
            <a:r>
              <a:rPr lang="ko-KR" altLang="en-US" sz="1800" dirty="0"/>
              <a:t>을 만나는 방법은 조선 해안에 표류한 경우가 유일</a:t>
            </a:r>
            <a:r>
              <a:rPr lang="en-US" altLang="ko-KR" sz="1800" dirty="0"/>
              <a:t>. </a:t>
            </a:r>
            <a:r>
              <a:rPr lang="ko-KR" altLang="en-US" sz="1800" dirty="0"/>
              <a:t>그 반대로 서양인이 조선과 만나는 경우도 마찬가지</a:t>
            </a:r>
            <a:r>
              <a:rPr lang="en-US" altLang="ko-KR" sz="1800" dirty="0"/>
              <a:t>. 17</a:t>
            </a:r>
            <a:r>
              <a:rPr lang="ko-KR" altLang="en-US" sz="1800" dirty="0"/>
              <a:t>세기 전후 서양은 국제 무역을 위해 마카오나 일본의 나가사키에 왔음</a:t>
            </a:r>
            <a:r>
              <a:rPr lang="en-US" altLang="ko-KR" sz="1800" dirty="0"/>
              <a:t>. </a:t>
            </a:r>
            <a:r>
              <a:rPr lang="ko-KR" altLang="en-US" sz="1800" dirty="0"/>
              <a:t>네덜란드 동인도 회사의 선박이 대표적 경우임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중국과 일본을 비롯한 동남아에서 무역을 하던 동인도 회사 선박이 가는 길에 풍랑을 만나 표류하며 미지의 세계에 표착하는 경우가 종종 있었음</a:t>
            </a:r>
            <a:r>
              <a:rPr lang="en-US" altLang="ko-KR" sz="1800" dirty="0"/>
              <a:t>. </a:t>
            </a:r>
            <a:r>
              <a:rPr lang="ko-KR" altLang="en-US" sz="1800" dirty="0"/>
              <a:t>정상적인 길을 벗어나 표류하는 것은 원하지 않은 미지의 세계로의 여행을 의미하지만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그것은 행복한 여행은 아니었음</a:t>
            </a:r>
            <a:r>
              <a:rPr lang="en-US" altLang="ko-KR" sz="1800" dirty="0"/>
              <a:t>. </a:t>
            </a:r>
            <a:r>
              <a:rPr lang="ko-KR" altLang="en-US" sz="1800" dirty="0"/>
              <a:t>일본 나가사키로 가다가 풍랑을 만나 제주도에 표착한 네덜란드인 </a:t>
            </a:r>
            <a:r>
              <a:rPr lang="ko-KR" altLang="en-US" sz="1800" dirty="0" err="1"/>
              <a:t>하멜도</a:t>
            </a:r>
            <a:r>
              <a:rPr lang="ko-KR" altLang="en-US" sz="1800" dirty="0"/>
              <a:t> 그 중의 한 </a:t>
            </a:r>
            <a:r>
              <a:rPr lang="ko-KR" altLang="en-US" sz="1800" dirty="0" err="1"/>
              <a:t>사람이었음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 fontAlgn="base">
              <a:lnSpc>
                <a:spcPct val="150000"/>
              </a:lnSpc>
            </a:pPr>
            <a:r>
              <a:rPr lang="en-US" altLang="ko-KR" sz="1800" dirty="0"/>
              <a:t>1653</a:t>
            </a:r>
            <a:r>
              <a:rPr lang="ko-KR" altLang="en-US" sz="1800" dirty="0"/>
              <a:t>년 네덜란드 동인도회사 소속인 무역선 </a:t>
            </a:r>
            <a:r>
              <a:rPr lang="ko-KR" altLang="en-US" sz="1800" dirty="0" err="1"/>
              <a:t>스페르붸르</a:t>
            </a:r>
            <a:r>
              <a:rPr lang="en-US" altLang="ko-KR" sz="1800" dirty="0"/>
              <a:t>(</a:t>
            </a:r>
            <a:r>
              <a:rPr lang="en-US" altLang="ko-KR" sz="1800" dirty="0" err="1"/>
              <a:t>Sperwer</a:t>
            </a:r>
            <a:r>
              <a:rPr lang="en-US" altLang="ko-KR" sz="1800" dirty="0"/>
              <a:t>)</a:t>
            </a:r>
            <a:r>
              <a:rPr lang="ko-KR" altLang="en-US" sz="1800" dirty="0"/>
              <a:t>호에 승선한 </a:t>
            </a:r>
            <a:r>
              <a:rPr lang="en-US" altLang="ko-KR" sz="1800" dirty="0"/>
              <a:t>36</a:t>
            </a:r>
            <a:r>
              <a:rPr lang="ko-KR" altLang="en-US" sz="1800" dirty="0"/>
              <a:t>명은 나가사키로 향하던 중 태풍을 만나 제주도의 해안가에 표착</a:t>
            </a:r>
            <a:r>
              <a:rPr lang="en-US" altLang="ko-KR" sz="1800" dirty="0"/>
              <a:t>. </a:t>
            </a:r>
            <a:r>
              <a:rPr lang="ko-KR" altLang="en-US" sz="1800" dirty="0"/>
              <a:t>여기에는 이 선박의 서기 </a:t>
            </a:r>
            <a:r>
              <a:rPr lang="ko-KR" altLang="en-US" sz="1800" dirty="0" err="1"/>
              <a:t>헨드릭</a:t>
            </a:r>
            <a:r>
              <a:rPr lang="ko-KR" altLang="en-US" sz="1800" dirty="0"/>
              <a:t> </a:t>
            </a:r>
            <a:r>
              <a:rPr lang="ko-KR" altLang="en-US" sz="1800" dirty="0" err="1"/>
              <a:t>하멜</a:t>
            </a:r>
            <a:r>
              <a:rPr lang="en-US" altLang="ko-KR" sz="1800" dirty="0"/>
              <a:t>(?</a:t>
            </a:r>
            <a:r>
              <a:rPr lang="ko-KR" altLang="en-US" sz="1800" dirty="0"/>
              <a:t>∼</a:t>
            </a:r>
            <a:r>
              <a:rPr lang="en-US" altLang="ko-KR" sz="1800" dirty="0"/>
              <a:t>1692, </a:t>
            </a:r>
            <a:r>
              <a:rPr lang="en-US" altLang="ko-KR" sz="1800" dirty="0" err="1"/>
              <a:t>Hendrick</a:t>
            </a:r>
            <a:r>
              <a:rPr lang="en-US" altLang="ko-KR" sz="1800" dirty="0"/>
              <a:t> Hamel)</a:t>
            </a:r>
            <a:r>
              <a:rPr lang="ko-KR" altLang="en-US" sz="1800" dirty="0"/>
              <a:t>도 있었음</a:t>
            </a:r>
            <a:r>
              <a:rPr lang="en-US" altLang="ko-KR" sz="1800" dirty="0"/>
              <a:t>. </a:t>
            </a:r>
            <a:r>
              <a:rPr lang="ko-KR" altLang="en-US" sz="1800" dirty="0"/>
              <a:t>조선에 표착한 </a:t>
            </a:r>
            <a:r>
              <a:rPr lang="ko-KR" altLang="en-US" sz="1800" dirty="0" err="1"/>
              <a:t>하멜은</a:t>
            </a:r>
            <a:r>
              <a:rPr lang="ko-KR" altLang="en-US" sz="1800" dirty="0"/>
              <a:t> </a:t>
            </a:r>
            <a:r>
              <a:rPr lang="en-US" altLang="ko-KR" sz="1800" dirty="0"/>
              <a:t>13</a:t>
            </a:r>
            <a:r>
              <a:rPr lang="ko-KR" altLang="en-US" sz="1800" dirty="0"/>
              <a:t>년 만에 탈출한 뒤</a:t>
            </a:r>
            <a:r>
              <a:rPr lang="en-US" altLang="ko-KR" sz="1800" dirty="0"/>
              <a:t>, </a:t>
            </a:r>
            <a:r>
              <a:rPr lang="ko-KR" altLang="en-US" sz="1800" dirty="0"/>
              <a:t>억류 기간 동안의 밀린 임금을 청구하기 위해 보고서를 작성</a:t>
            </a:r>
            <a:r>
              <a:rPr lang="en-US" altLang="ko-KR" sz="1800" dirty="0"/>
              <a:t>. </a:t>
            </a:r>
            <a:r>
              <a:rPr lang="ko-KR" altLang="en-US" sz="1800" dirty="0"/>
              <a:t>조선에서의 </a:t>
            </a:r>
            <a:r>
              <a:rPr lang="ko-KR" altLang="en-US" sz="1800" dirty="0" err="1"/>
              <a:t>표류체험을</a:t>
            </a:r>
            <a:r>
              <a:rPr lang="ko-KR" altLang="en-US" sz="1800" dirty="0"/>
              <a:t> 네덜란드 동인도회사 문서 양식에 맞추어 쓴 기록이 바로 </a:t>
            </a:r>
            <a:r>
              <a:rPr lang="en-US" altLang="ko-KR" sz="1800" dirty="0"/>
              <a:t>&lt;</a:t>
            </a:r>
            <a:r>
              <a:rPr lang="ko-KR" altLang="en-US" sz="1800" dirty="0" err="1"/>
              <a:t>하멜표류기</a:t>
            </a:r>
            <a:r>
              <a:rPr lang="en-US" altLang="ko-KR" sz="1800" dirty="0"/>
              <a:t>&gt;</a:t>
            </a:r>
            <a:r>
              <a:rPr lang="ko-KR" altLang="en-US" sz="1800" dirty="0"/>
              <a:t>임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5865515"/>
          </a:xfrm>
        </p:spPr>
        <p:txBody>
          <a:bodyPr>
            <a:normAutofit fontScale="92500"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altLang="ko-KR" sz="1800" dirty="0"/>
              <a:t>17</a:t>
            </a:r>
            <a:r>
              <a:rPr lang="ko-KR" altLang="en-US" sz="1800" dirty="0"/>
              <a:t>세기 전후로 네덜란드 사람이 조선에 표류한 것은 </a:t>
            </a:r>
            <a:r>
              <a:rPr lang="ko-KR" altLang="en-US" sz="1800" dirty="0" err="1"/>
              <a:t>하멜이</a:t>
            </a:r>
            <a:r>
              <a:rPr lang="ko-KR" altLang="en-US" sz="1800" dirty="0"/>
              <a:t> 처음은 아니었음</a:t>
            </a:r>
            <a:r>
              <a:rPr lang="en-US" altLang="ko-KR" sz="1800" dirty="0"/>
              <a:t>. </a:t>
            </a:r>
            <a:r>
              <a:rPr lang="ko-KR" altLang="en-US" sz="1800" dirty="0"/>
              <a:t>이미 박연</a:t>
            </a:r>
            <a:r>
              <a:rPr lang="en-US" altLang="ko-KR" sz="1800" dirty="0"/>
              <a:t>〔</a:t>
            </a:r>
            <a:r>
              <a:rPr lang="ko-KR" altLang="en-US" sz="1800" dirty="0" err="1"/>
              <a:t>벨테브레</a:t>
            </a:r>
            <a:r>
              <a:rPr lang="en-US" altLang="ko-KR" sz="1800" dirty="0"/>
              <a:t>〕</a:t>
            </a:r>
            <a:r>
              <a:rPr lang="ko-KR" altLang="en-US" sz="1800" dirty="0"/>
              <a:t>이 있었음</a:t>
            </a:r>
            <a:r>
              <a:rPr lang="en-US" altLang="ko-KR" sz="1800" dirty="0"/>
              <a:t>. </a:t>
            </a:r>
            <a:r>
              <a:rPr lang="ko-KR" altLang="en-US" sz="1800" dirty="0"/>
              <a:t>바로 전에 그는 표류하다가 제주에 표착하여 조선에 귀화</a:t>
            </a:r>
            <a:r>
              <a:rPr lang="en-US" altLang="ko-KR" sz="1800" dirty="0"/>
              <a:t>(</a:t>
            </a:r>
            <a:r>
              <a:rPr lang="ko-KR" altLang="en-US" sz="1800" dirty="0"/>
              <a:t>歸化</a:t>
            </a:r>
            <a:r>
              <a:rPr lang="en-US" altLang="ko-KR" sz="1800" dirty="0"/>
              <a:t>)</a:t>
            </a:r>
            <a:r>
              <a:rPr lang="ko-KR" altLang="en-US" sz="1800" dirty="0"/>
              <a:t>하여 살고 있었음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하멜이</a:t>
            </a:r>
            <a:r>
              <a:rPr lang="ko-KR" altLang="en-US" sz="1800" dirty="0"/>
              <a:t> 표류하다가 제주도에 이르렀는데</a:t>
            </a:r>
            <a:r>
              <a:rPr lang="en-US" altLang="ko-KR" sz="1800" dirty="0"/>
              <a:t>, </a:t>
            </a:r>
            <a:r>
              <a:rPr lang="ko-KR" altLang="en-US" sz="1800" dirty="0"/>
              <a:t>제주 목사가 그를 심문할 때</a:t>
            </a:r>
            <a:r>
              <a:rPr lang="en-US" altLang="ko-KR" sz="1800" dirty="0"/>
              <a:t>, </a:t>
            </a:r>
            <a:r>
              <a:rPr lang="ko-KR" altLang="en-US" sz="1800" dirty="0"/>
              <a:t>박연이 관복을 입고 통역하자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하멜은</a:t>
            </a:r>
            <a:r>
              <a:rPr lang="ko-KR" altLang="en-US" sz="1800" dirty="0"/>
              <a:t> 깜짝 놀람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당시 조선 정부는 훈련도감</a:t>
            </a:r>
            <a:r>
              <a:rPr lang="en-US" altLang="ko-KR" sz="1800" dirty="0"/>
              <a:t>(</a:t>
            </a:r>
            <a:r>
              <a:rPr lang="ko-KR" altLang="en-US" sz="1800" dirty="0"/>
              <a:t>무기 만드는 곳</a:t>
            </a:r>
            <a:r>
              <a:rPr lang="en-US" altLang="ko-KR" sz="1800" dirty="0"/>
              <a:t>)</a:t>
            </a:r>
            <a:r>
              <a:rPr lang="ko-KR" altLang="en-US" sz="1800" dirty="0"/>
              <a:t>에 박연을 배치하여 명나라로부터 들여온 </a:t>
            </a:r>
            <a:r>
              <a:rPr lang="ko-KR" altLang="en-US" sz="1800" dirty="0" err="1"/>
              <a:t>홍이포</a:t>
            </a:r>
            <a:r>
              <a:rPr lang="en-US" altLang="ko-KR" sz="1800" dirty="0"/>
              <a:t>(</a:t>
            </a:r>
            <a:r>
              <a:rPr lang="ko-KR" altLang="en-US" sz="1800" dirty="0"/>
              <a:t>紅夷砲</a:t>
            </a:r>
            <a:r>
              <a:rPr lang="en-US" altLang="ko-KR" sz="1800" dirty="0"/>
              <a:t>)</a:t>
            </a:r>
            <a:r>
              <a:rPr lang="ko-KR" altLang="en-US" sz="1800" dirty="0"/>
              <a:t>의 제작과 조작법을 익히게 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또한 병자호란</a:t>
            </a:r>
            <a:r>
              <a:rPr lang="en-US" altLang="ko-KR" sz="1800" dirty="0"/>
              <a:t>(</a:t>
            </a:r>
            <a:r>
              <a:rPr lang="ko-KR" altLang="en-US" sz="1800" dirty="0"/>
              <a:t>丙子胡亂</a:t>
            </a:r>
            <a:r>
              <a:rPr lang="en-US" altLang="ko-KR" sz="1800" dirty="0"/>
              <a:t>) </a:t>
            </a:r>
            <a:r>
              <a:rPr lang="ko-KR" altLang="en-US" sz="1800" dirty="0"/>
              <a:t>때에는 청나라와 전투에도 박연을 참여시킨 바 있었음</a:t>
            </a:r>
            <a:r>
              <a:rPr lang="en-US" altLang="ko-KR" sz="1800" dirty="0"/>
              <a:t>. </a:t>
            </a:r>
            <a:r>
              <a:rPr lang="ko-KR" altLang="en-US" sz="1800" dirty="0"/>
              <a:t>조선 정부가 </a:t>
            </a:r>
            <a:r>
              <a:rPr lang="ko-KR" altLang="en-US" sz="1800" dirty="0" err="1"/>
              <a:t>하멜을</a:t>
            </a:r>
            <a:r>
              <a:rPr lang="ko-KR" altLang="en-US" sz="1800" dirty="0"/>
              <a:t> 억류하여 네덜란드로 돌려보내지 않은 것은 것 역시 </a:t>
            </a:r>
            <a:r>
              <a:rPr lang="ko-KR" altLang="en-US" sz="1800" dirty="0" err="1"/>
              <a:t>하멜을</a:t>
            </a:r>
            <a:r>
              <a:rPr lang="ko-KR" altLang="en-US" sz="1800" dirty="0"/>
              <a:t> 통해 서구 문물을 배우기 위해서 였음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특히 국왕인 효종</a:t>
            </a:r>
            <a:r>
              <a:rPr lang="en-US" altLang="ko-KR" sz="1800" dirty="0"/>
              <a:t>(</a:t>
            </a:r>
            <a:r>
              <a:rPr lang="ko-KR" altLang="en-US" sz="1800" dirty="0"/>
              <a:t>孝宗</a:t>
            </a:r>
            <a:r>
              <a:rPr lang="en-US" altLang="ko-KR" sz="1800" dirty="0"/>
              <a:t>)</a:t>
            </a:r>
            <a:r>
              <a:rPr lang="ko-KR" altLang="en-US" sz="1800" dirty="0"/>
              <a:t>은 청나라를 친다는 북벌</a:t>
            </a:r>
            <a:r>
              <a:rPr lang="en-US" altLang="ko-KR" sz="1800" dirty="0"/>
              <a:t>(</a:t>
            </a:r>
            <a:r>
              <a:rPr lang="ko-KR" altLang="en-US" sz="1800" dirty="0"/>
              <a:t>北伐</a:t>
            </a:r>
            <a:r>
              <a:rPr lang="en-US" altLang="ko-KR" sz="1800" dirty="0"/>
              <a:t>)</a:t>
            </a:r>
            <a:r>
              <a:rPr lang="ko-KR" altLang="en-US" sz="1800" dirty="0"/>
              <a:t>을 위해 서양 화포의 조작법을 아는 </a:t>
            </a:r>
            <a:r>
              <a:rPr lang="ko-KR" altLang="en-US" sz="1800" dirty="0" err="1"/>
              <a:t>하멜을</a:t>
            </a:r>
            <a:r>
              <a:rPr lang="ko-KR" altLang="en-US" sz="1800" dirty="0"/>
              <a:t> 각별하게 대접하였음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하지만 </a:t>
            </a:r>
            <a:r>
              <a:rPr lang="ko-KR" altLang="en-US" sz="1800" dirty="0" err="1"/>
              <a:t>하멜은</a:t>
            </a:r>
            <a:r>
              <a:rPr lang="ko-KR" altLang="en-US" sz="1800" dirty="0"/>
              <a:t> 전혀 원하지 않은 미지의 세계로의 여행에</a:t>
            </a:r>
            <a:r>
              <a:rPr lang="en-US" altLang="ko-KR" sz="1800" dirty="0"/>
              <a:t> </a:t>
            </a:r>
            <a:r>
              <a:rPr lang="ko-KR" altLang="en-US" sz="1800" dirty="0"/>
              <a:t>고통스러워하며 고국으로 돌아가고자 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조선에서의 생활은 돌아갈 기약 없는 여행이었지만</a:t>
            </a:r>
            <a:r>
              <a:rPr lang="en-US" altLang="ko-KR" sz="1800" dirty="0"/>
              <a:t>, </a:t>
            </a:r>
            <a:r>
              <a:rPr lang="ko-KR" altLang="en-US" sz="1800" dirty="0"/>
              <a:t>그는 조선의 문화를 다양하게 체험하고 많은 조선인과 풍속을 체험하였음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하멜은</a:t>
            </a:r>
            <a:r>
              <a:rPr lang="ko-KR" altLang="en-US" sz="1800" dirty="0"/>
              <a:t> 귀국 후 자신이 적은 기록</a:t>
            </a:r>
            <a:r>
              <a:rPr lang="en-US" altLang="ko-KR" sz="1800" dirty="0"/>
              <a:t>(</a:t>
            </a:r>
            <a:r>
              <a:rPr lang="ko-KR" altLang="en-US" sz="1800" dirty="0"/>
              <a:t>표류기</a:t>
            </a:r>
            <a:r>
              <a:rPr lang="en-US" altLang="ko-KR" sz="1800" dirty="0"/>
              <a:t>)</a:t>
            </a:r>
            <a:r>
              <a:rPr lang="ko-KR" altLang="en-US" sz="1800" dirty="0"/>
              <a:t>에서 조선의 사회와 조선인의 생활상을 비교적 정확하게 포착한 것은 다양하게 자신이 보고 듣고 체험한 것을 기록하였기 때문임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>
              <a:buNone/>
            </a:pPr>
            <a:endParaRPr lang="ko-KR" altLang="en-US" sz="1800" dirty="0"/>
          </a:p>
          <a:p>
            <a:pPr algn="just"/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771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192688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sz="1800" dirty="0" err="1"/>
              <a:t>하멜은</a:t>
            </a:r>
            <a:r>
              <a:rPr lang="ko-KR" altLang="en-US" sz="1800" dirty="0"/>
              <a:t> 귀국 후 </a:t>
            </a:r>
            <a:r>
              <a:rPr lang="en-US" altLang="ko-KR" sz="1800" dirty="0"/>
              <a:t>1668</a:t>
            </a:r>
            <a:r>
              <a:rPr lang="ko-KR" altLang="en-US" sz="1800" dirty="0"/>
              <a:t>년에 로테르담에서 네덜란드어로 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하멜표류기</a:t>
            </a:r>
            <a:r>
              <a:rPr lang="en-US" altLang="ko-KR" sz="1800" dirty="0"/>
              <a:t>』</a:t>
            </a:r>
            <a:r>
              <a:rPr lang="ko-KR" altLang="en-US" sz="1800" dirty="0"/>
              <a:t>를 출판</a:t>
            </a:r>
            <a:r>
              <a:rPr lang="en-US" altLang="ko-KR" sz="1800" dirty="0"/>
              <a:t>. </a:t>
            </a:r>
            <a:r>
              <a:rPr lang="ko-KR" altLang="en-US" sz="1800" dirty="0"/>
              <a:t>그 뒤에 이 책은 영어</a:t>
            </a:r>
            <a:r>
              <a:rPr lang="en-US" altLang="ko-KR" sz="1800" dirty="0"/>
              <a:t>, </a:t>
            </a:r>
            <a:r>
              <a:rPr lang="ko-KR" altLang="en-US" sz="1800" dirty="0"/>
              <a:t>불어</a:t>
            </a:r>
            <a:r>
              <a:rPr lang="en-US" altLang="ko-KR" sz="1800" dirty="0"/>
              <a:t>, </a:t>
            </a:r>
            <a:r>
              <a:rPr lang="ko-KR" altLang="en-US" sz="1800" dirty="0"/>
              <a:t>독어로 번역되어 유럽인들에게 조선의 존재를 널리 알리는 데 결정적으로 기여를 함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하멜표류기</a:t>
            </a:r>
            <a:r>
              <a:rPr lang="en-US" altLang="ko-KR" sz="1800" dirty="0"/>
              <a:t>』</a:t>
            </a:r>
            <a:r>
              <a:rPr lang="ko-KR" altLang="en-US" sz="1800" dirty="0"/>
              <a:t>는 조선 땅을 거쳐 간 서양인 최초의 발자취이기도 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조선을 세계에 알린 ‘스테디셀러</a:t>
            </a:r>
            <a:r>
              <a:rPr lang="en-US" altLang="ko-KR" sz="1800" dirty="0"/>
              <a:t>’</a:t>
            </a:r>
            <a:r>
              <a:rPr lang="ko-KR" altLang="en-US" sz="1800" dirty="0"/>
              <a:t>이기도 함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하지만 조선은 </a:t>
            </a:r>
            <a:r>
              <a:rPr lang="ko-KR" altLang="en-US" sz="1800" dirty="0" err="1"/>
              <a:t>하멜과</a:t>
            </a:r>
            <a:r>
              <a:rPr lang="ko-KR" altLang="en-US" sz="1800" dirty="0"/>
              <a:t> 불행하게 만나고 헤어지고 말았음</a:t>
            </a:r>
            <a:r>
              <a:rPr lang="en-US" altLang="ko-KR" sz="1800" dirty="0"/>
              <a:t>. </a:t>
            </a:r>
            <a:r>
              <a:rPr lang="ko-KR" altLang="en-US" sz="1800" dirty="0"/>
              <a:t>당시 조선은 </a:t>
            </a:r>
            <a:r>
              <a:rPr lang="ko-KR" altLang="en-US" sz="1800" dirty="0" err="1"/>
              <a:t>하멜</a:t>
            </a:r>
            <a:r>
              <a:rPr lang="ko-KR" altLang="en-US" sz="1800" dirty="0"/>
              <a:t> 일행을 통하여 서양의 문물과 과학기술을 적극적으로 수용하려는 노력을 하지 않았음</a:t>
            </a:r>
            <a:r>
              <a:rPr lang="en-US" altLang="ko-KR" sz="1800" dirty="0"/>
              <a:t>. </a:t>
            </a:r>
            <a:r>
              <a:rPr lang="ko-KR" altLang="en-US" sz="1800" dirty="0"/>
              <a:t>더욱이 이들을 통해 서구의 동향이나 서구와 관련한 지식과 정보를 얻으려는 시도는 미미하였음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조선은 </a:t>
            </a:r>
            <a:r>
              <a:rPr lang="ko-KR" altLang="en-US" sz="1800" dirty="0" err="1"/>
              <a:t>하멜</a:t>
            </a:r>
            <a:r>
              <a:rPr lang="ko-KR" altLang="en-US" sz="1800" dirty="0"/>
              <a:t> 일행을 </a:t>
            </a:r>
            <a:r>
              <a:rPr lang="en-US" altLang="ko-KR" sz="1800" dirty="0"/>
              <a:t>13</a:t>
            </a:r>
            <a:r>
              <a:rPr lang="ko-KR" altLang="en-US" sz="1800" dirty="0"/>
              <a:t>년간이나 억류하였지만</a:t>
            </a:r>
            <a:r>
              <a:rPr lang="en-US" altLang="ko-KR" sz="1800" dirty="0"/>
              <a:t>, </a:t>
            </a:r>
            <a:r>
              <a:rPr lang="ko-KR" altLang="en-US" sz="1800" dirty="0"/>
              <a:t>이들의 머리에 있는 선진적인 이</a:t>
            </a:r>
            <a:r>
              <a:rPr lang="en-US" altLang="ko-KR" sz="1800" dirty="0"/>
              <a:t>(</a:t>
            </a:r>
            <a:r>
              <a:rPr lang="ko-KR" altLang="en-US" sz="1800" dirty="0"/>
              <a:t>異</a:t>
            </a:r>
            <a:r>
              <a:rPr lang="en-US" altLang="ko-KR" sz="1800" dirty="0"/>
              <a:t>)</a:t>
            </a:r>
            <a:r>
              <a:rPr lang="ko-KR" altLang="en-US" sz="1800" dirty="0"/>
              <a:t> 문화를 받아들여 자국 문화를 성찰하고 발전시키는  계기로 삼지 못하였음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그야말로 당대 조선 지식인의 폐쇄적인 세계 인식을 보여준 꼴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조선은 </a:t>
            </a:r>
            <a:r>
              <a:rPr lang="ko-KR" altLang="en-US" sz="1800" dirty="0" err="1"/>
              <a:t>하멜</a:t>
            </a:r>
            <a:r>
              <a:rPr lang="ko-KR" altLang="en-US" sz="1800" dirty="0"/>
              <a:t> 일행으로부터 획득한 서구의 다양한 지식과 정보는 극히 적었음에 반해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하멜이</a:t>
            </a:r>
            <a:r>
              <a:rPr lang="ko-KR" altLang="en-US" sz="1800" dirty="0"/>
              <a:t> 조선을 기록한 지식과 정보는 그 양과 질에서 조선을 이해하는 데 충분하였음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>
              <a:lnSpc>
                <a:spcPct val="17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102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altLang="ko-KR" sz="1900" dirty="0"/>
              <a:t>17</a:t>
            </a:r>
            <a:r>
              <a:rPr lang="ko-KR" altLang="en-US" sz="1900" dirty="0"/>
              <a:t>세기 전후로 조선조는 해양을 중시</a:t>
            </a:r>
            <a:r>
              <a:rPr lang="en-US" altLang="ko-KR" sz="1900" dirty="0"/>
              <a:t>(</a:t>
            </a:r>
            <a:r>
              <a:rPr lang="ko-KR" altLang="en-US" sz="1900" dirty="0"/>
              <a:t>重視</a:t>
            </a:r>
            <a:r>
              <a:rPr lang="en-US" altLang="ko-KR" sz="1900" dirty="0"/>
              <a:t>)</a:t>
            </a:r>
            <a:r>
              <a:rPr lang="ko-KR" altLang="en-US" sz="1900" dirty="0"/>
              <a:t>하지도 않았고</a:t>
            </a:r>
            <a:r>
              <a:rPr lang="en-US" altLang="ko-KR" sz="1900" dirty="0"/>
              <a:t>, </a:t>
            </a:r>
            <a:r>
              <a:rPr lang="ko-KR" altLang="en-US" sz="1900" dirty="0"/>
              <a:t>바다 </a:t>
            </a:r>
            <a:r>
              <a:rPr lang="ko-KR" altLang="en-US" sz="1900" dirty="0" err="1"/>
              <a:t>너머로부터</a:t>
            </a:r>
            <a:r>
              <a:rPr lang="ko-KR" altLang="en-US" sz="1900" dirty="0"/>
              <a:t> 오는 서양의 다양한 소식과 선진적인 문화 등에 귀를 막고 시선조차 두지 않았음</a:t>
            </a:r>
            <a:r>
              <a:rPr lang="en-US" altLang="ko-KR" sz="1900" dirty="0"/>
              <a:t>. </a:t>
            </a:r>
            <a:r>
              <a:rPr lang="ko-KR" altLang="en-US" sz="1900" dirty="0"/>
              <a:t>이러한 상황은 </a:t>
            </a:r>
            <a:r>
              <a:rPr lang="en-US" altLang="ko-KR" sz="1900" dirty="0"/>
              <a:t>19</a:t>
            </a:r>
            <a:r>
              <a:rPr lang="ko-KR" altLang="en-US" sz="1900" dirty="0"/>
              <a:t>세기까지 이어졌음</a:t>
            </a:r>
            <a:r>
              <a:rPr lang="en-US" altLang="ko-KR" sz="19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ko-KR" altLang="en-US" sz="1900" dirty="0"/>
              <a:t>당시 조선과 달리 일본은 메이지</a:t>
            </a:r>
            <a:r>
              <a:rPr lang="en-US" altLang="ko-KR" sz="1900" dirty="0"/>
              <a:t>(</a:t>
            </a:r>
            <a:r>
              <a:rPr lang="ko-KR" altLang="en-US" sz="1900" dirty="0"/>
              <a:t>明治</a:t>
            </a:r>
            <a:r>
              <a:rPr lang="en-US" altLang="ko-KR" sz="1900" dirty="0"/>
              <a:t>)</a:t>
            </a:r>
            <a:r>
              <a:rPr lang="ko-KR" altLang="en-US" sz="1900" dirty="0"/>
              <a:t>유신을 단행하면서 문명개화를 부르짖으며 개방과 체제 전환을 통해 새로운 길로 나아갔음</a:t>
            </a:r>
            <a:r>
              <a:rPr lang="en-US" altLang="ko-KR" sz="1900" dirty="0"/>
              <a:t>. </a:t>
            </a:r>
            <a:r>
              <a:rPr lang="ko-KR" altLang="en-US" sz="1900" dirty="0"/>
              <a:t>일본의 </a:t>
            </a:r>
            <a:r>
              <a:rPr lang="ko-KR" altLang="en-US" sz="1900" dirty="0" err="1"/>
              <a:t>명치유신과</a:t>
            </a:r>
            <a:r>
              <a:rPr lang="ko-KR" altLang="en-US" sz="1900" dirty="0"/>
              <a:t> 개방은 외국의 압력 때문만은 아니었음</a:t>
            </a:r>
            <a:r>
              <a:rPr lang="en-US" altLang="ko-KR" sz="1900" dirty="0"/>
              <a:t>. </a:t>
            </a:r>
            <a:r>
              <a:rPr lang="ko-KR" altLang="en-US" sz="1900" dirty="0"/>
              <a:t>일찍이 포르투갈을 통해 일부 기술 문면을 수용하였고</a:t>
            </a:r>
            <a:r>
              <a:rPr lang="en-US" altLang="ko-KR" sz="1900" dirty="0"/>
              <a:t>, </a:t>
            </a:r>
            <a:r>
              <a:rPr lang="ko-KR" altLang="en-US" sz="1900" dirty="0"/>
              <a:t>이후 </a:t>
            </a:r>
            <a:r>
              <a:rPr lang="en-US" altLang="ko-KR" sz="1900" dirty="0"/>
              <a:t>‘</a:t>
            </a:r>
            <a:r>
              <a:rPr lang="ko-KR" altLang="en-US" sz="1900" dirty="0" err="1"/>
              <a:t>난학</a:t>
            </a:r>
            <a:r>
              <a:rPr lang="en-US" altLang="ko-KR" sz="1900" dirty="0"/>
              <a:t>(</a:t>
            </a:r>
            <a:r>
              <a:rPr lang="ko-KR" altLang="en-US" sz="1900" dirty="0"/>
              <a:t>蘭學 </a:t>
            </a:r>
            <a:r>
              <a:rPr lang="en-US" altLang="ko-KR" sz="1900" dirty="0"/>
              <a:t>: </a:t>
            </a:r>
            <a:r>
              <a:rPr lang="ko-KR" altLang="en-US" sz="1900" dirty="0"/>
              <a:t>네덜란드로 부터 받아들여 성립한 학문</a:t>
            </a:r>
            <a:r>
              <a:rPr lang="en-US" altLang="ko-KR" sz="1900" dirty="0"/>
              <a:t>)’</a:t>
            </a:r>
            <a:r>
              <a:rPr lang="ko-KR" altLang="en-US" sz="1900" dirty="0"/>
              <a:t>같이 축적된 서양의 이해와 세계로 시선을 열어 두었음</a:t>
            </a:r>
            <a:r>
              <a:rPr lang="en-US" altLang="ko-KR" sz="1900" dirty="0"/>
              <a:t>. </a:t>
            </a:r>
            <a:r>
              <a:rPr lang="ko-KR" altLang="en-US" sz="1900" dirty="0"/>
              <a:t>특히 해양의 출구를 닫지 않았고 바다 너머의 소식과 정보에 귀를 열어 두었기 때문에  가능하였던 것임</a:t>
            </a:r>
            <a:r>
              <a:rPr lang="en-US" altLang="ko-KR" sz="19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ko-KR" altLang="en-US" sz="1900" dirty="0"/>
              <a:t>조선조 지식인들이 바다 너머 미지의 세계를 적극적으로 인식하지 못한 것은 큰 </a:t>
            </a:r>
            <a:r>
              <a:rPr lang="ko-KR" altLang="en-US" sz="1900" dirty="0" err="1"/>
              <a:t>패착이었음</a:t>
            </a:r>
            <a:r>
              <a:rPr lang="en-US" altLang="ko-KR" sz="1900" dirty="0"/>
              <a:t>. </a:t>
            </a:r>
            <a:r>
              <a:rPr lang="ko-KR" altLang="en-US" sz="1900" dirty="0"/>
              <a:t>일부 조선의 지식인들이 해양을 향해 </a:t>
            </a:r>
            <a:r>
              <a:rPr lang="ko-KR" altLang="en-US" sz="1900" dirty="0" err="1"/>
              <a:t>학지</a:t>
            </a:r>
            <a:r>
              <a:rPr lang="en-US" altLang="ko-KR" sz="1900" dirty="0"/>
              <a:t>(</a:t>
            </a:r>
            <a:r>
              <a:rPr lang="ko-KR" altLang="en-US" sz="1900" dirty="0"/>
              <a:t>學知</a:t>
            </a:r>
            <a:r>
              <a:rPr lang="en-US" altLang="ko-KR" sz="1900" dirty="0"/>
              <a:t>)</a:t>
            </a:r>
            <a:r>
              <a:rPr lang="ko-KR" altLang="en-US" sz="1900" dirty="0"/>
              <a:t>를 열어 두었 지만</a:t>
            </a:r>
            <a:r>
              <a:rPr lang="en-US" altLang="ko-KR" sz="1900" dirty="0"/>
              <a:t>, </a:t>
            </a:r>
            <a:r>
              <a:rPr lang="ko-KR" altLang="en-US" sz="1900" dirty="0"/>
              <a:t>해양을 활용하여 구체화하지 못하였음</a:t>
            </a:r>
            <a:r>
              <a:rPr lang="en-US" altLang="ko-KR" sz="1900" dirty="0"/>
              <a:t>. </a:t>
            </a:r>
            <a:r>
              <a:rPr lang="ko-KR" altLang="en-US" sz="1900" dirty="0"/>
              <a:t>그 결과 조선은 </a:t>
            </a:r>
            <a:r>
              <a:rPr lang="en-US" altLang="ko-KR" sz="1900" dirty="0"/>
              <a:t>19</a:t>
            </a:r>
            <a:r>
              <a:rPr lang="ko-KR" altLang="en-US" sz="1900" dirty="0"/>
              <a:t>세기 밀려오는 西世東漸의 시대적 흐름을 파악하거나 이를 장악하는 동력을 상실하고 말았음</a:t>
            </a:r>
            <a:r>
              <a:rPr lang="en-US" altLang="ko-KR" sz="1900" dirty="0"/>
              <a:t>.</a:t>
            </a:r>
            <a:endParaRPr lang="ko-KR" altLang="en-US" sz="19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066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b="1" dirty="0"/>
              <a:t>3.</a:t>
            </a:r>
            <a:r>
              <a:rPr lang="ko-KR" altLang="en-US" sz="2800" b="1" dirty="0"/>
              <a:t>중국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그리고 중국 너머</a:t>
            </a:r>
            <a:endParaRPr lang="en-US" altLang="ko-KR" sz="2800" b="1" dirty="0"/>
          </a:p>
          <a:p>
            <a:pPr marL="0" indent="0">
              <a:buNone/>
            </a:pPr>
            <a:r>
              <a:rPr lang="ko-KR" altLang="en-US" sz="2400" b="1" dirty="0"/>
              <a:t> </a:t>
            </a:r>
            <a:endParaRPr lang="ko-KR" altLang="en-US" sz="2400" dirty="0"/>
          </a:p>
          <a:p>
            <a:pPr algn="just">
              <a:lnSpc>
                <a:spcPct val="150000"/>
              </a:lnSpc>
            </a:pPr>
            <a:r>
              <a:rPr lang="ko-KR" altLang="en-US" sz="1800" dirty="0"/>
              <a:t>전근대 세계는 하나의 문화권을 중심으로 세계를 형성하였음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세게 각 지역의 하나의 문화권은 하나의 </a:t>
            </a:r>
            <a:r>
              <a:rPr lang="ko-KR" altLang="en-US" sz="1800" dirty="0" err="1"/>
              <a:t>소우주이자</a:t>
            </a:r>
            <a:r>
              <a:rPr lang="ko-KR" altLang="en-US" sz="1800" dirty="0"/>
              <a:t> 작은 세계였음</a:t>
            </a:r>
            <a:r>
              <a:rPr lang="en-US" altLang="ko-KR" sz="1800" dirty="0"/>
              <a:t>. </a:t>
            </a:r>
            <a:r>
              <a:rPr lang="ko-KR" altLang="en-US" sz="1800" dirty="0"/>
              <a:t>라틴 문화권</a:t>
            </a:r>
            <a:r>
              <a:rPr lang="en-US" altLang="ko-KR" sz="1800" dirty="0"/>
              <a:t>,</a:t>
            </a:r>
            <a:r>
              <a:rPr lang="ko-KR" altLang="en-US" sz="1800" dirty="0"/>
              <a:t> 이슬람 문화권</a:t>
            </a:r>
            <a:r>
              <a:rPr lang="en-US" altLang="ko-KR" sz="1800" dirty="0"/>
              <a:t>, </a:t>
            </a:r>
            <a:r>
              <a:rPr lang="ko-KR" altLang="en-US" sz="1800" dirty="0"/>
              <a:t>불교 문화권 등과 같이</a:t>
            </a:r>
            <a:r>
              <a:rPr lang="en-US" altLang="ko-KR" sz="1800" dirty="0"/>
              <a:t> </a:t>
            </a:r>
            <a:r>
              <a:rPr lang="ko-KR" altLang="en-US" sz="1800" dirty="0"/>
              <a:t>동아시아 한자문화권도 그중 하나</a:t>
            </a:r>
            <a:r>
              <a:rPr lang="en-US" altLang="ko-KR" sz="1800" dirty="0"/>
              <a:t>.</a:t>
            </a:r>
            <a:r>
              <a:rPr lang="ko-KR" altLang="en-US" sz="1800" dirty="0"/>
              <a:t> </a:t>
            </a:r>
            <a:endParaRPr lang="en-US" altLang="ko-KR" sz="1800" dirty="0"/>
          </a:p>
          <a:p>
            <a:pPr algn="just">
              <a:lnSpc>
                <a:spcPct val="150000"/>
              </a:lnSpc>
            </a:pPr>
            <a:r>
              <a:rPr lang="ko-KR" altLang="en-US" sz="1800" dirty="0"/>
              <a:t>한자문화권은 중국을 중심으로 국제질서가 형성된 하나의 </a:t>
            </a:r>
            <a:r>
              <a:rPr lang="ko-KR" altLang="en-US" sz="1800" dirty="0" err="1"/>
              <a:t>소우주이자</a:t>
            </a:r>
            <a:r>
              <a:rPr lang="ko-KR" altLang="en-US" sz="1800" dirty="0"/>
              <a:t> 작은 세계</a:t>
            </a:r>
            <a:r>
              <a:rPr lang="en-US" altLang="ko-KR" sz="1800" dirty="0"/>
              <a:t>. </a:t>
            </a:r>
            <a:r>
              <a:rPr lang="ko-KR" altLang="en-US" sz="1800" dirty="0"/>
              <a:t>한자문화권에 속한 한국은 중국과 불가분의 관계</a:t>
            </a:r>
            <a:r>
              <a:rPr lang="en-US" altLang="ko-KR" sz="1800" dirty="0"/>
              <a:t>. </a:t>
            </a:r>
            <a:r>
              <a:rPr lang="ko-KR" altLang="en-US" sz="1800" dirty="0"/>
              <a:t>전근대 한반도 지식인은 중국을 통해 세계를 인식하고</a:t>
            </a:r>
            <a:r>
              <a:rPr lang="en-US" altLang="ko-KR" sz="1800" dirty="0"/>
              <a:t>, </a:t>
            </a:r>
            <a:r>
              <a:rPr lang="ko-KR" altLang="en-US" sz="1800" dirty="0"/>
              <a:t>중국을 놓고 존재를 확인하거나</a:t>
            </a:r>
            <a:r>
              <a:rPr lang="en-US" altLang="ko-KR" sz="1800" dirty="0"/>
              <a:t>, </a:t>
            </a:r>
            <a:r>
              <a:rPr lang="ko-KR" altLang="en-US" sz="1800" dirty="0"/>
              <a:t>중국이라는 창을 통해 그 너머를 엿보았기 때문임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97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altLang="ko-KR" sz="4600" b="1" dirty="0"/>
              <a:t>    </a:t>
            </a:r>
            <a:r>
              <a:rPr lang="en-US" altLang="ko-KR" sz="8000" b="1" dirty="0"/>
              <a:t>(1) </a:t>
            </a:r>
            <a:r>
              <a:rPr lang="ko-KR" altLang="en-US" sz="8000" b="1" dirty="0"/>
              <a:t>문화와 지식의 큰 창구</a:t>
            </a:r>
            <a:r>
              <a:rPr lang="en-US" altLang="ko-KR" sz="8000" b="1" dirty="0"/>
              <a:t>, </a:t>
            </a:r>
            <a:r>
              <a:rPr lang="ko-KR" altLang="en-US" sz="8000" b="1" dirty="0"/>
              <a:t>중국</a:t>
            </a:r>
          </a:p>
          <a:p>
            <a:pPr marL="0" indent="0" fontAlgn="base">
              <a:buNone/>
            </a:pPr>
            <a:endParaRPr lang="ko-KR" altLang="en-US" sz="80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7200" dirty="0"/>
              <a:t>한반도에서 성립한 국가가 중국과 만나는 방식은 두 가지</a:t>
            </a:r>
            <a:r>
              <a:rPr lang="en-US" altLang="ko-KR" sz="7200" dirty="0"/>
              <a:t>. </a:t>
            </a:r>
            <a:r>
              <a:rPr lang="ko-KR" altLang="en-US" sz="7200" dirty="0"/>
              <a:t>대립과 협력</a:t>
            </a:r>
            <a:r>
              <a:rPr lang="en-US" altLang="ko-KR" sz="7200" dirty="0"/>
              <a:t>. </a:t>
            </a:r>
            <a:r>
              <a:rPr lang="ko-KR" altLang="en-US" sz="7200" dirty="0"/>
              <a:t>대립은 침략의 형태로</a:t>
            </a:r>
            <a:r>
              <a:rPr lang="en-US" altLang="ko-KR" sz="7200" dirty="0"/>
              <a:t>, </a:t>
            </a:r>
            <a:r>
              <a:rPr lang="ko-KR" altLang="en-US" sz="7200" dirty="0"/>
              <a:t>협력은 교린의 형태로 나타남</a:t>
            </a:r>
            <a:r>
              <a:rPr lang="en-US" altLang="ko-KR" sz="7200" dirty="0"/>
              <a:t>. </a:t>
            </a:r>
            <a:r>
              <a:rPr lang="ko-KR" altLang="en-US" sz="7200" dirty="0"/>
              <a:t>역사상 중국 주변에 존재하였던 다수의 이민족은 중국을 침략한 뒤</a:t>
            </a:r>
            <a:r>
              <a:rPr lang="en-US" altLang="ko-KR" sz="7200" dirty="0"/>
              <a:t>,</a:t>
            </a:r>
            <a:r>
              <a:rPr lang="ko-KR" altLang="en-US" sz="7200" dirty="0"/>
              <a:t> 건국하면 무력을 동원하여 이어서 한반도의 국가를 침공하는 경우가 많았음</a:t>
            </a:r>
            <a:r>
              <a:rPr lang="en-US" altLang="ko-KR" sz="72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7200" dirty="0"/>
              <a:t>한반도 지식인들은 중국과 대립과 협력하는 과정에서 중국으로부터 새로운 지식과 문화를 보고 수용하기도 하며</a:t>
            </a:r>
            <a:r>
              <a:rPr lang="en-US" altLang="ko-KR" sz="7200" dirty="0"/>
              <a:t>,</a:t>
            </a:r>
            <a:r>
              <a:rPr lang="ko-KR" altLang="en-US" sz="7200" dirty="0"/>
              <a:t> 자국의 지식 정보도 건네주기도 하였음</a:t>
            </a:r>
            <a:r>
              <a:rPr lang="en-US" altLang="ko-KR" sz="7200" dirty="0"/>
              <a:t>. </a:t>
            </a:r>
            <a:r>
              <a:rPr lang="ko-KR" altLang="en-US" sz="7200" dirty="0"/>
              <a:t>당시 지식인들은 중국을 새로운 문화 수용의창구로 여기는 경우가 많았음</a:t>
            </a:r>
            <a:r>
              <a:rPr lang="en-US" altLang="ko-KR" sz="7200" dirty="0"/>
              <a:t>. </a:t>
            </a:r>
            <a:r>
              <a:rPr lang="ko-KR" altLang="en-US" sz="7200" dirty="0"/>
              <a:t>명나라와 청나라의 경우도 마찬가지였음</a:t>
            </a:r>
            <a:r>
              <a:rPr lang="en-US" altLang="ko-KR" sz="7200" dirty="0"/>
              <a:t>. </a:t>
            </a:r>
            <a:r>
              <a:rPr lang="ko-KR" altLang="en-US" sz="7200" dirty="0"/>
              <a:t>특히 </a:t>
            </a:r>
            <a:r>
              <a:rPr lang="en-US" altLang="ko-KR" sz="7200" dirty="0"/>
              <a:t>17</a:t>
            </a:r>
            <a:r>
              <a:rPr lang="ko-KR" altLang="en-US" sz="7200" dirty="0"/>
              <a:t>세기 이후 세계적인 제국 청의 수도 북경은 다양한 이</a:t>
            </a:r>
            <a:r>
              <a:rPr lang="en-US" altLang="ko-KR" sz="7200" dirty="0"/>
              <a:t>(</a:t>
            </a:r>
            <a:r>
              <a:rPr lang="ko-KR" altLang="en-US" sz="7200" dirty="0"/>
              <a:t>異</a:t>
            </a:r>
            <a:r>
              <a:rPr lang="en-US" altLang="ko-KR" sz="7200" dirty="0"/>
              <a:t>) </a:t>
            </a:r>
            <a:r>
              <a:rPr lang="ko-KR" altLang="en-US" sz="7200" dirty="0"/>
              <a:t>문화가 공존하고</a:t>
            </a:r>
            <a:r>
              <a:rPr lang="en-US" altLang="ko-KR" sz="7200" dirty="0"/>
              <a:t>, </a:t>
            </a:r>
            <a:r>
              <a:rPr lang="ko-KR" altLang="en-US" sz="7200" dirty="0"/>
              <a:t>새로운 지식과 정보가 생성하고 교류하는 선진문화의 공간</a:t>
            </a:r>
            <a:r>
              <a:rPr lang="en-US" altLang="ko-KR" sz="7200" dirty="0"/>
              <a:t>. </a:t>
            </a:r>
            <a:r>
              <a:rPr lang="ko-KR" altLang="en-US" sz="7200" dirty="0"/>
              <a:t>청나라의 선진 문명을 받아들이자는 북학</a:t>
            </a:r>
            <a:r>
              <a:rPr lang="en-US" altLang="ko-KR" sz="7200" dirty="0"/>
              <a:t>(</a:t>
            </a:r>
            <a:r>
              <a:rPr lang="ko-KR" altLang="en-US" sz="7200" dirty="0"/>
              <a:t>北學</a:t>
            </a:r>
            <a:r>
              <a:rPr lang="en-US" altLang="ko-KR" sz="7200" dirty="0"/>
              <a:t>)</a:t>
            </a:r>
            <a:r>
              <a:rPr lang="ko-KR" altLang="en-US" sz="7200" dirty="0"/>
              <a:t>은 그래서 탄생하였음</a:t>
            </a:r>
            <a:r>
              <a:rPr lang="en-US" altLang="ko-KR" sz="72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7200" dirty="0"/>
              <a:t>청나라는 북벌</a:t>
            </a:r>
            <a:r>
              <a:rPr lang="en-US" altLang="ko-KR" sz="7200" dirty="0"/>
              <a:t>(</a:t>
            </a:r>
            <a:r>
              <a:rPr lang="ko-KR" altLang="en-US" sz="7200" dirty="0"/>
              <a:t>北伐</a:t>
            </a:r>
            <a:r>
              <a:rPr lang="en-US" altLang="ko-KR" sz="7200" dirty="0"/>
              <a:t>)</a:t>
            </a:r>
            <a:r>
              <a:rPr lang="ko-KR" altLang="en-US" sz="7200" dirty="0"/>
              <a:t>의 대상이 아니라 배워야 할 대상이라는 것이 북학의 요지</a:t>
            </a:r>
            <a:r>
              <a:rPr lang="en-US" altLang="ko-KR" sz="7200" dirty="0"/>
              <a:t>. </a:t>
            </a:r>
            <a:r>
              <a:rPr lang="ko-KR" altLang="en-US" sz="7200" dirty="0"/>
              <a:t>조선 지식인들이 세계적인 제국의 수도 북경을 방문한 뒤</a:t>
            </a:r>
            <a:r>
              <a:rPr lang="en-US" altLang="ko-KR" sz="7200" dirty="0"/>
              <a:t>, </a:t>
            </a:r>
            <a:r>
              <a:rPr lang="ko-KR" altLang="en-US" sz="7200" dirty="0"/>
              <a:t>오랑캐라고 여겼던 만주족 청나라의 선진 문화에 놀라지 않을 수 없었음</a:t>
            </a:r>
            <a:r>
              <a:rPr lang="en-US" altLang="ko-KR" sz="7200" dirty="0"/>
              <a:t>. </a:t>
            </a:r>
            <a:r>
              <a:rPr lang="ko-KR" altLang="en-US" sz="7200" dirty="0"/>
              <a:t>당시 조선은 문화적으로 중국의 정통을 잇는다는 소중화</a:t>
            </a:r>
            <a:r>
              <a:rPr lang="en-US" altLang="ko-KR" sz="7200" dirty="0"/>
              <a:t>(</a:t>
            </a:r>
            <a:r>
              <a:rPr lang="ko-KR" altLang="en-US" sz="7200" dirty="0"/>
              <a:t>小中華</a:t>
            </a:r>
            <a:r>
              <a:rPr lang="en-US" altLang="ko-KR" sz="7200" dirty="0"/>
              <a:t>) </a:t>
            </a:r>
            <a:r>
              <a:rPr lang="ko-KR" altLang="en-US" sz="7200" dirty="0"/>
              <a:t>의식에 사로잡혀 만주족을 문화가 없는 야만으로 여기고  청나라를 무시하였음</a:t>
            </a:r>
            <a:r>
              <a:rPr lang="en-US" altLang="ko-KR" sz="7200" dirty="0"/>
              <a:t>. 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61786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300" dirty="0"/>
              <a:t>이러한 중국 문화의 정통이 자신에게 있다는 소중화 의식은 결과적으로 세계의 흐름이나 조선의 객관적 현실을 제대로 보지 못하는 관념에 지나지 않았던 허구였음</a:t>
            </a:r>
            <a:r>
              <a:rPr lang="en-US" altLang="ko-KR" sz="3300" dirty="0"/>
              <a:t>. </a:t>
            </a:r>
            <a:r>
              <a:rPr lang="ko-KR" altLang="en-US" sz="3300" dirty="0"/>
              <a:t>이를 극복하고자 한 것이 실학</a:t>
            </a:r>
            <a:r>
              <a:rPr lang="en-US" altLang="ko-KR" sz="3300" dirty="0"/>
              <a:t>(</a:t>
            </a:r>
            <a:r>
              <a:rPr lang="ko-KR" altLang="en-US" sz="3300" dirty="0"/>
              <a:t>實學</a:t>
            </a:r>
            <a:r>
              <a:rPr lang="en-US" altLang="ko-KR" sz="3300" dirty="0"/>
              <a:t>)</a:t>
            </a:r>
            <a:r>
              <a:rPr lang="ko-KR" altLang="en-US" sz="3300" dirty="0"/>
              <a:t>이며 북학</a:t>
            </a:r>
            <a:r>
              <a:rPr lang="en-US" altLang="ko-KR" sz="3300" dirty="0"/>
              <a:t>(</a:t>
            </a:r>
            <a:r>
              <a:rPr lang="ko-KR" altLang="en-US" sz="3300" dirty="0"/>
              <a:t>北學</a:t>
            </a:r>
            <a:r>
              <a:rPr lang="en-US" altLang="ko-KR" sz="3300" dirty="0"/>
              <a:t>)</a:t>
            </a:r>
            <a:r>
              <a:rPr lang="ko-KR" altLang="en-US" sz="3300" dirty="0"/>
              <a:t>이었음</a:t>
            </a:r>
            <a:r>
              <a:rPr lang="en-US" altLang="ko-KR" sz="3300" dirty="0"/>
              <a:t>.</a:t>
            </a:r>
          </a:p>
          <a:p>
            <a:pPr algn="just" fontAlgn="base">
              <a:lnSpc>
                <a:spcPct val="160000"/>
              </a:lnSpc>
            </a:pPr>
            <a:r>
              <a:rPr lang="ko-KR" altLang="en-US" sz="3300" dirty="0"/>
              <a:t>북학파</a:t>
            </a:r>
            <a:r>
              <a:rPr lang="en-US" altLang="ko-KR" sz="3300" dirty="0"/>
              <a:t>(</a:t>
            </a:r>
            <a:r>
              <a:rPr lang="ko-KR" altLang="en-US" sz="3300" dirty="0"/>
              <a:t>北學派</a:t>
            </a:r>
            <a:r>
              <a:rPr lang="en-US" altLang="ko-KR" sz="3300" dirty="0"/>
              <a:t>, </a:t>
            </a:r>
            <a:r>
              <a:rPr lang="ko-KR" altLang="en-US" sz="3300" dirty="0"/>
              <a:t>利用厚生派</a:t>
            </a:r>
            <a:r>
              <a:rPr lang="en-US" altLang="ko-KR" sz="3300" dirty="0"/>
              <a:t>)</a:t>
            </a:r>
            <a:r>
              <a:rPr lang="ko-KR" altLang="en-US" sz="3300" dirty="0"/>
              <a:t>는 이러한 문제를 일거에 깨뜨리고</a:t>
            </a:r>
            <a:r>
              <a:rPr lang="en-US" altLang="ko-KR" sz="3300" dirty="0"/>
              <a:t>, </a:t>
            </a:r>
            <a:r>
              <a:rPr lang="ko-KR" altLang="en-US" sz="3300" dirty="0"/>
              <a:t>청조의 선진문물을 배우기 위해 북학을 제시</a:t>
            </a:r>
            <a:r>
              <a:rPr lang="en-US" altLang="ko-KR" sz="3300" dirty="0"/>
              <a:t>. </a:t>
            </a:r>
            <a:r>
              <a:rPr lang="ko-KR" altLang="en-US" sz="3300" dirty="0"/>
              <a:t>북학은 연행</a:t>
            </a:r>
            <a:r>
              <a:rPr lang="en-US" altLang="ko-KR" sz="3300" dirty="0"/>
              <a:t>(</a:t>
            </a:r>
            <a:r>
              <a:rPr lang="ko-KR" altLang="en-US" sz="3300" dirty="0"/>
              <a:t>燕行</a:t>
            </a:r>
            <a:r>
              <a:rPr lang="en-US" altLang="ko-KR" sz="3300" dirty="0"/>
              <a:t>, </a:t>
            </a:r>
            <a:r>
              <a:rPr lang="ko-KR" altLang="en-US" sz="3300" dirty="0"/>
              <a:t>청나라의 수도 북경에 사신을 다녀오는 것</a:t>
            </a:r>
            <a:r>
              <a:rPr lang="en-US" altLang="ko-KR" sz="3300" dirty="0"/>
              <a:t>)</a:t>
            </a:r>
            <a:r>
              <a:rPr lang="ko-KR" altLang="en-US" sz="3300" dirty="0"/>
              <a:t>을 통해 형성된 것임</a:t>
            </a:r>
            <a:r>
              <a:rPr lang="en-US" altLang="ko-KR" sz="3300" dirty="0"/>
              <a:t>. </a:t>
            </a:r>
            <a:r>
              <a:rPr lang="ko-KR" altLang="en-US" sz="3300" dirty="0"/>
              <a:t>연행은 청조와의 조공체제하에서의 의례적 외교이지만</a:t>
            </a:r>
            <a:r>
              <a:rPr lang="en-US" altLang="ko-KR" sz="3300" dirty="0"/>
              <a:t>, </a:t>
            </a:r>
            <a:r>
              <a:rPr lang="ko-KR" altLang="en-US" sz="3300" dirty="0"/>
              <a:t>한편 청조의 정세를 파악하고</a:t>
            </a:r>
            <a:r>
              <a:rPr lang="en-US" altLang="ko-KR" sz="3300" dirty="0"/>
              <a:t>, </a:t>
            </a:r>
            <a:r>
              <a:rPr lang="ko-KR" altLang="en-US" sz="3300" dirty="0"/>
              <a:t>세계적인 제국 청조를 통해 밖을 엿보는 창구 역할을 하기도 함</a:t>
            </a:r>
            <a:r>
              <a:rPr lang="en-US" altLang="ko-KR" sz="3300" dirty="0"/>
              <a:t>. </a:t>
            </a:r>
            <a:r>
              <a:rPr lang="ko-KR" altLang="en-US" sz="3300" dirty="0"/>
              <a:t>그뿐만 아니라</a:t>
            </a:r>
            <a:r>
              <a:rPr lang="en-US" altLang="ko-KR" sz="3300" dirty="0"/>
              <a:t>, </a:t>
            </a:r>
            <a:r>
              <a:rPr lang="ko-KR" altLang="en-US" sz="3300" dirty="0"/>
              <a:t>해양을 닫아 놓은 상황에서 더 넓은 미지의 세계에 대한 지식과 정보를 얻을 수 있는 것도 연행이며</a:t>
            </a:r>
            <a:r>
              <a:rPr lang="en-US" altLang="ko-KR" sz="3300" dirty="0"/>
              <a:t>, </a:t>
            </a:r>
            <a:r>
              <a:rPr lang="ko-KR" altLang="en-US" sz="3300" dirty="0"/>
              <a:t>청조에 드나들던 서양인과 서양문물을 접할 수 있는 것도 연행</a:t>
            </a:r>
            <a:r>
              <a:rPr lang="en-US" altLang="ko-KR" sz="3300" dirty="0"/>
              <a:t>.</a:t>
            </a:r>
            <a:r>
              <a:rPr lang="ko-KR" altLang="en-US" sz="3300" dirty="0"/>
              <a:t> </a:t>
            </a:r>
            <a:endParaRPr lang="en-US" altLang="ko-KR" sz="3300" dirty="0"/>
          </a:p>
          <a:p>
            <a:pPr algn="just" fontAlgn="base">
              <a:lnSpc>
                <a:spcPct val="160000"/>
              </a:lnSpc>
            </a:pPr>
            <a:r>
              <a:rPr lang="ko-KR" altLang="en-US" sz="3300" dirty="0" err="1"/>
              <a:t>연암</a:t>
            </a:r>
            <a:r>
              <a:rPr lang="en-US" altLang="ko-KR" sz="3300" dirty="0"/>
              <a:t>(</a:t>
            </a:r>
            <a:r>
              <a:rPr lang="ko-KR" altLang="en-US" sz="3300" dirty="0"/>
              <a:t>燕巖</a:t>
            </a:r>
            <a:r>
              <a:rPr lang="en-US" altLang="ko-KR" sz="3300" dirty="0"/>
              <a:t>)</a:t>
            </a:r>
            <a:r>
              <a:rPr lang="ko-KR" altLang="en-US" sz="3300" dirty="0"/>
              <a:t> 박지원</a:t>
            </a:r>
            <a:r>
              <a:rPr lang="en-US" altLang="ko-KR" sz="3300" dirty="0"/>
              <a:t>(</a:t>
            </a:r>
            <a:r>
              <a:rPr lang="ko-KR" altLang="en-US" sz="3300" dirty="0"/>
              <a:t>朴趾源</a:t>
            </a:r>
            <a:r>
              <a:rPr lang="en-US" altLang="ko-KR" sz="3300" dirty="0"/>
              <a:t>)</a:t>
            </a:r>
            <a:r>
              <a:rPr lang="ko-KR" altLang="en-US" sz="3300" dirty="0"/>
              <a:t>이 </a:t>
            </a:r>
            <a:r>
              <a:rPr lang="en-US" altLang="ko-KR" sz="3300" dirty="0"/>
              <a:t>『</a:t>
            </a:r>
            <a:r>
              <a:rPr lang="ko-KR" altLang="en-US" sz="3300" dirty="0"/>
              <a:t>열하일기</a:t>
            </a:r>
            <a:r>
              <a:rPr lang="en-US" altLang="ko-KR" sz="3300" dirty="0"/>
              <a:t>(</a:t>
            </a:r>
            <a:r>
              <a:rPr lang="ko-KR" altLang="en-US" sz="3300" dirty="0"/>
              <a:t>熱河日記</a:t>
            </a:r>
            <a:r>
              <a:rPr lang="en-US" altLang="ko-KR" sz="3300" dirty="0"/>
              <a:t>)』</a:t>
            </a:r>
            <a:r>
              <a:rPr lang="ko-KR" altLang="en-US" sz="3300" dirty="0"/>
              <a:t>에서 연행의 목적이 청나라를 둘러싼 내부 동향과 함께 세계질서의 흐름을 엿보는 데 있다고 언급한 바 있음</a:t>
            </a:r>
            <a:r>
              <a:rPr lang="en-US" altLang="ko-KR" sz="3300" dirty="0"/>
              <a:t>. </a:t>
            </a:r>
            <a:r>
              <a:rPr lang="ko-KR" altLang="en-US" sz="3300" dirty="0" err="1"/>
              <a:t>연암의</a:t>
            </a:r>
            <a:r>
              <a:rPr lang="ko-KR" altLang="en-US" sz="3300" dirty="0"/>
              <a:t> 언급 역시 중국의 창을 통해 중국의 내면과 세계사의 조류를 읽으려고 한 것임</a:t>
            </a:r>
            <a:r>
              <a:rPr lang="en-US" altLang="ko-KR" sz="3300" dirty="0"/>
              <a:t>.</a:t>
            </a:r>
            <a:r>
              <a:rPr lang="ko-KR" altLang="en-US" sz="3300" dirty="0"/>
              <a:t>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867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59724" cy="6336704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en-US" altLang="ko-KR" sz="8000" dirty="0"/>
              <a:t>  (2) </a:t>
            </a:r>
            <a:r>
              <a:rPr lang="ko-KR" altLang="en-US" sz="8000" dirty="0"/>
              <a:t>중국에서 만난 이역</a:t>
            </a:r>
            <a:r>
              <a:rPr lang="en-US" altLang="ko-KR" sz="8000" dirty="0"/>
              <a:t>(</a:t>
            </a:r>
            <a:r>
              <a:rPr lang="ko-KR" altLang="en-US" sz="8000" dirty="0"/>
              <a:t>異域</a:t>
            </a:r>
            <a:r>
              <a:rPr lang="en-US" altLang="ko-KR" sz="8000" dirty="0"/>
              <a:t>) </a:t>
            </a:r>
            <a:r>
              <a:rPr lang="ko-KR" altLang="en-US" sz="8000" dirty="0"/>
              <a:t>사람들</a:t>
            </a:r>
            <a:endParaRPr lang="en-US" altLang="ko-KR" sz="8000" dirty="0"/>
          </a:p>
          <a:p>
            <a:pPr marL="0" indent="0" fontAlgn="base">
              <a:buNone/>
            </a:pPr>
            <a:endParaRPr lang="en-US" altLang="ko-KR" sz="3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7200" dirty="0"/>
              <a:t>한반도에 이역인</a:t>
            </a:r>
            <a:r>
              <a:rPr lang="en-US" altLang="ko-KR" sz="7200" dirty="0"/>
              <a:t>(</a:t>
            </a:r>
            <a:r>
              <a:rPr lang="ko-KR" altLang="en-US" sz="7200" dirty="0"/>
              <a:t>異域人</a:t>
            </a:r>
            <a:r>
              <a:rPr lang="en-US" altLang="ko-KR" sz="7200" dirty="0"/>
              <a:t>)</a:t>
            </a:r>
            <a:r>
              <a:rPr lang="ko-KR" altLang="en-US" sz="7200" dirty="0"/>
              <a:t>이 거주한 예도 있음</a:t>
            </a:r>
            <a:r>
              <a:rPr lang="en-US" altLang="ko-KR" sz="7200" dirty="0"/>
              <a:t>. </a:t>
            </a:r>
            <a:r>
              <a:rPr lang="ko-KR" altLang="en-US" sz="7200" dirty="0"/>
              <a:t>조선 </a:t>
            </a:r>
            <a:r>
              <a:rPr lang="en-US" altLang="ko-KR" sz="7200" dirty="0"/>
              <a:t>&lt;</a:t>
            </a:r>
            <a:r>
              <a:rPr lang="ko-KR" altLang="en-US" sz="7200" dirty="0" err="1"/>
              <a:t>태종실록</a:t>
            </a:r>
            <a:r>
              <a:rPr lang="en-US" altLang="ko-KR" sz="7200" dirty="0"/>
              <a:t>&gt;</a:t>
            </a:r>
            <a:r>
              <a:rPr lang="ko-KR" altLang="en-US" sz="7200" dirty="0"/>
              <a:t>에 “</a:t>
            </a:r>
            <a:r>
              <a:rPr lang="ko-KR" altLang="en-US" sz="7200" dirty="0" err="1"/>
              <a:t>회회사문</a:t>
            </a:r>
            <a:r>
              <a:rPr lang="en-US" altLang="ko-KR" sz="7200" dirty="0"/>
              <a:t>(</a:t>
            </a:r>
            <a:r>
              <a:rPr lang="ko-KR" altLang="en-US" sz="7200" dirty="0"/>
              <a:t>回回沙門</a:t>
            </a:r>
            <a:r>
              <a:rPr lang="en-US" altLang="ko-KR" sz="7200" dirty="0"/>
              <a:t>) </a:t>
            </a:r>
            <a:r>
              <a:rPr lang="ko-KR" altLang="en-US" sz="7200" dirty="0" err="1"/>
              <a:t>도노</a:t>
            </a:r>
            <a:r>
              <a:rPr lang="en-US" altLang="ko-KR" sz="7200" dirty="0"/>
              <a:t>(</a:t>
            </a:r>
            <a:r>
              <a:rPr lang="ko-KR" altLang="en-US" sz="7200" dirty="0"/>
              <a:t>都老</a:t>
            </a:r>
            <a:r>
              <a:rPr lang="en-US" altLang="ko-KR" sz="7200" dirty="0"/>
              <a:t>)</a:t>
            </a:r>
            <a:r>
              <a:rPr lang="ko-KR" altLang="en-US" sz="7200" dirty="0"/>
              <a:t>가 처자를 거느리고 와서 조선에 살기를 원하므로 집을 주어 살게 했다</a:t>
            </a:r>
            <a:r>
              <a:rPr lang="en-US" altLang="ko-KR" sz="7200" dirty="0"/>
              <a:t>.”</a:t>
            </a:r>
            <a:r>
              <a:rPr lang="ko-KR" altLang="en-US" sz="7200" dirty="0"/>
              <a:t>라 함</a:t>
            </a:r>
            <a:r>
              <a:rPr lang="en-US" altLang="ko-KR" sz="7200" dirty="0"/>
              <a:t>. </a:t>
            </a:r>
            <a:r>
              <a:rPr lang="ko-KR" altLang="en-US" sz="7200" dirty="0"/>
              <a:t>이슬람 계통의 사람들이 귀화하여 살며 문화적으로 교섭</a:t>
            </a:r>
            <a:r>
              <a:rPr lang="en-US" altLang="ko-KR" sz="7200" dirty="0"/>
              <a:t>. </a:t>
            </a:r>
            <a:r>
              <a:rPr lang="ko-KR" altLang="en-US" sz="7200" dirty="0"/>
              <a:t>하지만 이는 예외적이며</a:t>
            </a:r>
            <a:r>
              <a:rPr lang="en-US" altLang="ko-KR" sz="7200" dirty="0"/>
              <a:t>, </a:t>
            </a:r>
            <a:r>
              <a:rPr lang="ko-KR" altLang="en-US" sz="7200" dirty="0" err="1"/>
              <a:t>이역인과</a:t>
            </a:r>
            <a:r>
              <a:rPr lang="ko-KR" altLang="en-US" sz="7200" dirty="0"/>
              <a:t> 이역 문명의 만남은 주로 중국에서 이루어지는 경우가 대부분임</a:t>
            </a:r>
            <a:r>
              <a:rPr lang="en-US" altLang="ko-KR" sz="7200" dirty="0"/>
              <a:t>. </a:t>
            </a:r>
            <a:r>
              <a:rPr lang="ko-KR" altLang="en-US" sz="7200" dirty="0"/>
              <a:t>원</a:t>
            </a:r>
            <a:r>
              <a:rPr lang="en-US" altLang="ko-KR" sz="7200" dirty="0"/>
              <a:t>(</a:t>
            </a:r>
            <a:r>
              <a:rPr lang="ko-KR" altLang="en-US" sz="7200" dirty="0"/>
              <a:t>元</a:t>
            </a:r>
            <a:r>
              <a:rPr lang="en-US" altLang="ko-KR" sz="7200" dirty="0"/>
              <a:t>)</a:t>
            </a:r>
            <a:r>
              <a:rPr lang="ko-KR" altLang="en-US" sz="7200" dirty="0"/>
              <a:t>나라 시기에도 이러한 경우는 있었지만</a:t>
            </a:r>
            <a:r>
              <a:rPr lang="en-US" altLang="ko-KR" sz="7200" dirty="0"/>
              <a:t>, </a:t>
            </a:r>
            <a:r>
              <a:rPr lang="ko-KR" altLang="en-US" sz="7200" dirty="0"/>
              <a:t>조선조의 경우</a:t>
            </a:r>
            <a:r>
              <a:rPr lang="en-US" altLang="ko-KR" sz="7200" dirty="0"/>
              <a:t>, </a:t>
            </a:r>
            <a:r>
              <a:rPr lang="ko-KR" altLang="en-US" sz="7200" dirty="0"/>
              <a:t>연행 사행에 참여한 조선 지식인들은 북경에 사신으로 온 이역의 사람과 만나 지식과 정보를 주고받으며 교류하는 경우가 대부분</a:t>
            </a:r>
            <a:r>
              <a:rPr lang="en-US" altLang="ko-KR" sz="7200" dirty="0"/>
              <a:t>. </a:t>
            </a:r>
            <a:endParaRPr lang="ko-KR" altLang="en-US" sz="72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7200" dirty="0" err="1"/>
              <a:t>유득공</a:t>
            </a:r>
            <a:r>
              <a:rPr lang="en-US" altLang="ko-KR" sz="7200" dirty="0"/>
              <a:t>(</a:t>
            </a:r>
            <a:r>
              <a:rPr lang="ko-KR" altLang="en-US" sz="7200" dirty="0"/>
              <a:t>柳得恭</a:t>
            </a:r>
            <a:r>
              <a:rPr lang="en-US" altLang="ko-KR" sz="7200" dirty="0"/>
              <a:t>, 1749~1807)</a:t>
            </a:r>
            <a:r>
              <a:rPr lang="ko-KR" altLang="en-US" sz="7200" dirty="0"/>
              <a:t>은 연행 도중에 </a:t>
            </a:r>
            <a:r>
              <a:rPr lang="ko-KR" altLang="en-US" sz="7200" dirty="0" err="1"/>
              <a:t>회회인</a:t>
            </a:r>
            <a:r>
              <a:rPr lang="en-US" altLang="ko-KR" sz="7200" dirty="0"/>
              <a:t>(</a:t>
            </a:r>
            <a:r>
              <a:rPr lang="ko-KR" altLang="en-US" sz="7200" dirty="0"/>
              <a:t>回回人</a:t>
            </a:r>
            <a:r>
              <a:rPr lang="en-US" altLang="ko-KR" sz="7200" dirty="0"/>
              <a:t>)</a:t>
            </a:r>
            <a:r>
              <a:rPr lang="ko-KR" altLang="en-US" sz="7200" dirty="0"/>
              <a:t>을 만나 교류</a:t>
            </a:r>
            <a:r>
              <a:rPr lang="en-US" altLang="ko-KR" sz="7200" dirty="0"/>
              <a:t>. </a:t>
            </a:r>
            <a:r>
              <a:rPr lang="ko-KR" altLang="en-US" sz="7200" dirty="0" err="1"/>
              <a:t>유득공이</a:t>
            </a:r>
            <a:r>
              <a:rPr lang="ko-KR" altLang="en-US" sz="7200" dirty="0"/>
              <a:t> 연행하던 </a:t>
            </a:r>
            <a:r>
              <a:rPr lang="en-US" altLang="ko-KR" sz="7200" dirty="0"/>
              <a:t>1790</a:t>
            </a:r>
            <a:r>
              <a:rPr lang="ko-KR" altLang="en-US" sz="7200" dirty="0"/>
              <a:t>년은 청조가 원정을 감행하여 영토를 최대로 넓혀 놓았던 때</a:t>
            </a:r>
            <a:r>
              <a:rPr lang="en-US" altLang="ko-KR" sz="7200" dirty="0"/>
              <a:t>. </a:t>
            </a:r>
            <a:r>
              <a:rPr lang="ko-KR" altLang="en-US" sz="7200" dirty="0"/>
              <a:t>당시 청조는 생산력과 무역에서 이미 제국의 규모를 갖춤</a:t>
            </a:r>
            <a:r>
              <a:rPr lang="en-US" altLang="ko-KR" sz="7200" dirty="0"/>
              <a:t>. </a:t>
            </a:r>
            <a:r>
              <a:rPr lang="ko-KR" altLang="en-US" sz="7200" dirty="0"/>
              <a:t>연행에 참여한 </a:t>
            </a:r>
            <a:r>
              <a:rPr lang="ko-KR" altLang="en-US" sz="7200" dirty="0" err="1"/>
              <a:t>유득공이</a:t>
            </a:r>
            <a:r>
              <a:rPr lang="ko-KR" altLang="en-US" sz="7200" dirty="0"/>
              <a:t> 본 것은 청조의 번성은 물론</a:t>
            </a:r>
            <a:r>
              <a:rPr lang="en-US" altLang="ko-KR" sz="7200" dirty="0"/>
              <a:t>, </a:t>
            </a:r>
            <a:r>
              <a:rPr lang="ko-KR" altLang="en-US" sz="7200" dirty="0"/>
              <a:t>청조에 사신 온 주변국 지식인</a:t>
            </a:r>
            <a:r>
              <a:rPr lang="en-US" altLang="ko-KR" sz="7200" dirty="0"/>
              <a:t>, </a:t>
            </a:r>
            <a:r>
              <a:rPr lang="ko-KR" altLang="en-US" sz="7200" dirty="0"/>
              <a:t>서구의 선교사</a:t>
            </a:r>
            <a:r>
              <a:rPr lang="en-US" altLang="ko-KR" sz="7200" dirty="0"/>
              <a:t>, </a:t>
            </a:r>
            <a:r>
              <a:rPr lang="ko-KR" altLang="en-US" sz="7200" dirty="0"/>
              <a:t>이역</a:t>
            </a:r>
            <a:r>
              <a:rPr lang="en-US" altLang="ko-KR" sz="7200" dirty="0"/>
              <a:t>(</a:t>
            </a:r>
            <a:r>
              <a:rPr lang="ko-KR" altLang="en-US" sz="7200" dirty="0"/>
              <a:t>異域</a:t>
            </a:r>
            <a:r>
              <a:rPr lang="en-US" altLang="ko-KR" sz="7200" dirty="0"/>
              <a:t>)</a:t>
            </a:r>
            <a:r>
              <a:rPr lang="ko-KR" altLang="en-US" sz="7200" dirty="0"/>
              <a:t> 사신 등임</a:t>
            </a:r>
            <a:r>
              <a:rPr lang="en-US" altLang="ko-KR" sz="7200" dirty="0"/>
              <a:t>. </a:t>
            </a:r>
            <a:r>
              <a:rPr lang="ko-KR" altLang="en-US" sz="7200" dirty="0"/>
              <a:t>이들과 만나 교류함</a:t>
            </a:r>
            <a:r>
              <a:rPr lang="en-US" altLang="ko-KR" sz="7200" dirty="0"/>
              <a:t>. </a:t>
            </a:r>
            <a:r>
              <a:rPr lang="ko-KR" altLang="en-US" sz="7200" dirty="0"/>
              <a:t>조선조 후기 연행에 참여한 조선 지식인은 몽고</a:t>
            </a:r>
            <a:r>
              <a:rPr lang="en-US" altLang="ko-KR" sz="7200" dirty="0"/>
              <a:t>, </a:t>
            </a:r>
            <a:r>
              <a:rPr lang="ko-KR" altLang="en-US" sz="7200" dirty="0"/>
              <a:t>대만</a:t>
            </a:r>
            <a:r>
              <a:rPr lang="en-US" altLang="ko-KR" sz="7200" dirty="0"/>
              <a:t>, </a:t>
            </a:r>
            <a:r>
              <a:rPr lang="ko-KR" altLang="en-US" sz="7200" dirty="0" err="1"/>
              <a:t>안남</a:t>
            </a:r>
            <a:r>
              <a:rPr lang="en-US" altLang="ko-KR" sz="7200" dirty="0"/>
              <a:t>(</a:t>
            </a:r>
            <a:r>
              <a:rPr lang="ko-KR" altLang="en-US" sz="7200" dirty="0"/>
              <a:t>安南</a:t>
            </a:r>
            <a:r>
              <a:rPr lang="en-US" altLang="ko-KR" sz="7200" dirty="0"/>
              <a:t>, </a:t>
            </a:r>
            <a:r>
              <a:rPr lang="ko-KR" altLang="en-US" sz="7200" dirty="0"/>
              <a:t>지금의 베트남</a:t>
            </a:r>
            <a:r>
              <a:rPr lang="en-US" altLang="ko-KR" sz="7200" dirty="0"/>
              <a:t>)</a:t>
            </a:r>
            <a:r>
              <a:rPr lang="ko-KR" altLang="en-US" sz="7200" dirty="0"/>
              <a:t>을 비롯하여 한자문화권이 아닌 </a:t>
            </a:r>
            <a:r>
              <a:rPr lang="ko-KR" altLang="en-US" sz="7200" dirty="0" err="1"/>
              <a:t>회회국</a:t>
            </a:r>
            <a:r>
              <a:rPr lang="ko-KR" altLang="en-US" sz="7200" dirty="0"/>
              <a:t> 사신과 만나 교류하는 경우도 많았음</a:t>
            </a:r>
            <a:r>
              <a:rPr lang="en-US" altLang="ko-KR" sz="7200" dirty="0"/>
              <a:t>. </a:t>
            </a:r>
            <a:r>
              <a:rPr lang="ko-KR" altLang="en-US" sz="7200" dirty="0" err="1"/>
              <a:t>유득공이</a:t>
            </a:r>
            <a:r>
              <a:rPr lang="ko-KR" altLang="en-US" sz="7200" dirty="0"/>
              <a:t> 만난 </a:t>
            </a:r>
            <a:r>
              <a:rPr lang="ko-KR" altLang="en-US" sz="7200" dirty="0" err="1"/>
              <a:t>회회국</a:t>
            </a:r>
            <a:r>
              <a:rPr lang="ko-KR" altLang="en-US" sz="7200" dirty="0"/>
              <a:t> 사신도 하나의 사례</a:t>
            </a:r>
            <a:r>
              <a:rPr lang="en-US" altLang="ko-KR" sz="7200" dirty="0"/>
              <a:t>. </a:t>
            </a:r>
            <a:endParaRPr lang="ko-KR" altLang="en-US" sz="7200" dirty="0"/>
          </a:p>
        </p:txBody>
      </p:sp>
    </p:spTree>
    <p:extLst>
      <p:ext uri="{BB962C8B-B14F-4D97-AF65-F5344CB8AC3E}">
        <p14:creationId xmlns:p14="http://schemas.microsoft.com/office/powerpoint/2010/main" val="82477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5865515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dirty="0" err="1"/>
              <a:t>유득공은</a:t>
            </a:r>
            <a:r>
              <a:rPr lang="ko-KR" altLang="en-US" dirty="0"/>
              <a:t> </a:t>
            </a:r>
            <a:r>
              <a:rPr lang="ko-KR" altLang="en-US" dirty="0" err="1"/>
              <a:t>회회국</a:t>
            </a:r>
            <a:r>
              <a:rPr lang="ko-KR" altLang="en-US" dirty="0"/>
              <a:t> 사신과 대화 중에 </a:t>
            </a:r>
            <a:r>
              <a:rPr lang="ko-KR" altLang="en-US" dirty="0" err="1"/>
              <a:t>회회국</a:t>
            </a:r>
            <a:r>
              <a:rPr lang="ko-KR" altLang="en-US" dirty="0"/>
              <a:t> 왕이 한어와 몽고어</a:t>
            </a:r>
            <a:r>
              <a:rPr lang="en-US" altLang="ko-KR" dirty="0"/>
              <a:t>, </a:t>
            </a:r>
            <a:r>
              <a:rPr lang="ko-KR" altLang="en-US" dirty="0"/>
              <a:t>만주어를 두루 잘하는데 적지 않게 놀람</a:t>
            </a:r>
            <a:r>
              <a:rPr lang="en-US" altLang="ko-KR" dirty="0"/>
              <a:t>. </a:t>
            </a:r>
            <a:r>
              <a:rPr lang="ko-KR" altLang="en-US" dirty="0"/>
              <a:t>이국 언어의 습득을 통한 상호 소통은 문화 교류의 시발점</a:t>
            </a:r>
            <a:r>
              <a:rPr lang="en-US" altLang="ko-KR" dirty="0"/>
              <a:t>. </a:t>
            </a:r>
            <a:r>
              <a:rPr lang="ko-KR" altLang="en-US" dirty="0"/>
              <a:t>이를 계기로 </a:t>
            </a:r>
            <a:r>
              <a:rPr lang="ko-KR" altLang="en-US" dirty="0" err="1"/>
              <a:t>유득공이</a:t>
            </a:r>
            <a:r>
              <a:rPr lang="ko-KR" altLang="en-US" dirty="0"/>
              <a:t> 이역의 국가와 교류하기 위해서는 해당 지역의 언어를 배워야 한다고 주장</a:t>
            </a:r>
            <a:r>
              <a:rPr lang="en-US" altLang="ko-KR" dirty="0"/>
              <a:t>. </a:t>
            </a:r>
            <a:r>
              <a:rPr lang="ko-KR" altLang="en-US" dirty="0" err="1"/>
              <a:t>유득공이</a:t>
            </a:r>
            <a:r>
              <a:rPr lang="ko-KR" altLang="en-US" dirty="0"/>
              <a:t> 만주 </a:t>
            </a:r>
            <a:r>
              <a:rPr lang="en-US" altLang="ko-KR" dirty="0"/>
              <a:t>·</a:t>
            </a:r>
            <a:r>
              <a:rPr lang="ko-KR" altLang="en-US" dirty="0"/>
              <a:t>몽골 </a:t>
            </a:r>
            <a:r>
              <a:rPr lang="en-US" altLang="ko-KR" dirty="0"/>
              <a:t>·</a:t>
            </a:r>
            <a:r>
              <a:rPr lang="ko-KR" altLang="en-US" dirty="0"/>
              <a:t>회회</a:t>
            </a:r>
            <a:r>
              <a:rPr lang="en-US" altLang="ko-KR" dirty="0"/>
              <a:t>(</a:t>
            </a:r>
            <a:r>
              <a:rPr lang="ko-KR" altLang="en-US" dirty="0"/>
              <a:t>回回</a:t>
            </a:r>
            <a:r>
              <a:rPr lang="en-US" altLang="ko-KR" dirty="0"/>
              <a:t>)·</a:t>
            </a:r>
            <a:r>
              <a:rPr lang="ko-KR" altLang="en-US" dirty="0" err="1"/>
              <a:t>안남</a:t>
            </a:r>
            <a:r>
              <a:rPr lang="en-US" altLang="ko-KR" dirty="0"/>
              <a:t>(</a:t>
            </a:r>
            <a:r>
              <a:rPr lang="ko-KR" altLang="en-US" dirty="0"/>
              <a:t>安南</a:t>
            </a:r>
            <a:r>
              <a:rPr lang="en-US" altLang="ko-KR" dirty="0"/>
              <a:t>:</a:t>
            </a:r>
            <a:r>
              <a:rPr lang="ko-KR" altLang="en-US" dirty="0"/>
              <a:t>베트남</a:t>
            </a:r>
            <a:r>
              <a:rPr lang="en-US" altLang="ko-KR" dirty="0"/>
              <a:t>)·</a:t>
            </a:r>
            <a:r>
              <a:rPr lang="ko-KR" altLang="en-US" dirty="0"/>
              <a:t>남장</a:t>
            </a:r>
            <a:r>
              <a:rPr lang="en-US" altLang="ko-KR" dirty="0"/>
              <a:t>(</a:t>
            </a:r>
            <a:r>
              <a:rPr lang="ko-KR" altLang="en-US" dirty="0"/>
              <a:t>南掌</a:t>
            </a:r>
            <a:r>
              <a:rPr lang="en-US" altLang="ko-KR" dirty="0"/>
              <a:t>:</a:t>
            </a:r>
            <a:r>
              <a:rPr lang="ko-KR" altLang="en-US" dirty="0"/>
              <a:t>라오스</a:t>
            </a:r>
            <a:r>
              <a:rPr lang="en-US" altLang="ko-KR" dirty="0"/>
              <a:t>)·</a:t>
            </a:r>
            <a:r>
              <a:rPr lang="ko-KR" altLang="en-US" dirty="0"/>
              <a:t>면전</a:t>
            </a:r>
            <a:r>
              <a:rPr lang="en-US" altLang="ko-KR" dirty="0"/>
              <a:t>(</a:t>
            </a:r>
            <a:r>
              <a:rPr lang="ko-KR" altLang="en-US" dirty="0"/>
              <a:t>緬甸</a:t>
            </a:r>
            <a:r>
              <a:rPr lang="en-US" altLang="ko-KR" dirty="0"/>
              <a:t>:</a:t>
            </a:r>
            <a:r>
              <a:rPr lang="ko-KR" altLang="en-US" dirty="0"/>
              <a:t>미얀마</a:t>
            </a:r>
            <a:r>
              <a:rPr lang="en-US" altLang="ko-KR" dirty="0"/>
              <a:t>)·</a:t>
            </a:r>
            <a:r>
              <a:rPr lang="ko-KR" altLang="en-US" dirty="0"/>
              <a:t>타이완</a:t>
            </a:r>
            <a:r>
              <a:rPr lang="en-US" altLang="ko-KR" dirty="0"/>
              <a:t>·</a:t>
            </a:r>
            <a:r>
              <a:rPr lang="ko-KR" altLang="en-US" dirty="0"/>
              <a:t>일본</a:t>
            </a:r>
            <a:r>
              <a:rPr lang="en-US" altLang="ko-KR" dirty="0"/>
              <a:t>·</a:t>
            </a:r>
            <a:r>
              <a:rPr lang="ko-KR" altLang="en-US" dirty="0"/>
              <a:t>나가사키 및 영국과 네덜란드에 관심을 가진 것도 이러한 인식의 결과</a:t>
            </a:r>
            <a:r>
              <a:rPr lang="en-US" altLang="ko-KR" dirty="0"/>
              <a:t>.</a:t>
            </a:r>
            <a:endParaRPr lang="ko-KR" altLang="en-US" dirty="0"/>
          </a:p>
          <a:p>
            <a:pPr algn="just" fontAlgn="base">
              <a:lnSpc>
                <a:spcPct val="170000"/>
              </a:lnSpc>
            </a:pPr>
            <a:r>
              <a:rPr lang="ko-KR" altLang="en-US" dirty="0"/>
              <a:t>청나라는 강희제</a:t>
            </a:r>
            <a:r>
              <a:rPr lang="en-US" altLang="ko-KR" dirty="0"/>
              <a:t>(</a:t>
            </a:r>
            <a:r>
              <a:rPr lang="ko-KR" altLang="en-US" dirty="0"/>
              <a:t>康熙帝</a:t>
            </a:r>
            <a:r>
              <a:rPr lang="en-US" altLang="ko-KR" dirty="0"/>
              <a:t>)</a:t>
            </a:r>
            <a:r>
              <a:rPr lang="ko-KR" altLang="en-US" dirty="0"/>
              <a:t>이후 서양 선교사들을 옹호하며 서구 문화와 서구의 과학기술에 적극 관심을 보임</a:t>
            </a:r>
            <a:r>
              <a:rPr lang="en-US" altLang="ko-KR" dirty="0"/>
              <a:t>. </a:t>
            </a:r>
            <a:r>
              <a:rPr lang="ko-KR" altLang="en-US" dirty="0"/>
              <a:t>선교사들은 황제의 승인 아래 북경에 천주당</a:t>
            </a:r>
            <a:r>
              <a:rPr lang="en-US" altLang="ko-KR" dirty="0"/>
              <a:t>(</a:t>
            </a:r>
            <a:r>
              <a:rPr lang="ko-KR" altLang="en-US" dirty="0"/>
              <a:t>天主堂</a:t>
            </a:r>
            <a:r>
              <a:rPr lang="en-US" altLang="ko-KR" dirty="0"/>
              <a:t>)</a:t>
            </a:r>
            <a:r>
              <a:rPr lang="ko-KR" altLang="en-US" dirty="0"/>
              <a:t>을 세우는 등 서구 문화를 청조에 전파</a:t>
            </a:r>
            <a:r>
              <a:rPr lang="en-US" altLang="ko-KR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dirty="0"/>
              <a:t>연행에 참여한 조선 지식인들 역시 천주당에서 서구 문화와 쉽게 만나게 됨</a:t>
            </a:r>
            <a:r>
              <a:rPr lang="en-US" altLang="ko-KR" dirty="0"/>
              <a:t>. </a:t>
            </a:r>
            <a:r>
              <a:rPr lang="ko-KR" altLang="en-US" dirty="0"/>
              <a:t>조선조 후기 연행 사신이 반드시 들르는 방문 지의 하나가 북경의 천주당</a:t>
            </a:r>
            <a:r>
              <a:rPr lang="en-US" altLang="ko-KR" dirty="0"/>
              <a:t>(</a:t>
            </a:r>
            <a:r>
              <a:rPr lang="ko-KR" altLang="en-US" dirty="0"/>
              <a:t>天主堂</a:t>
            </a:r>
            <a:r>
              <a:rPr lang="en-US" altLang="ko-KR" dirty="0"/>
              <a:t>). </a:t>
            </a:r>
            <a:r>
              <a:rPr lang="ko-KR" altLang="en-US" dirty="0"/>
              <a:t>천주당은 북경의 동</a:t>
            </a:r>
            <a:r>
              <a:rPr lang="en-US" altLang="ko-KR" dirty="0"/>
              <a:t>·</a:t>
            </a:r>
            <a:r>
              <a:rPr lang="ko-KR" altLang="en-US" dirty="0"/>
              <a:t>서</a:t>
            </a:r>
            <a:r>
              <a:rPr lang="en-US" altLang="ko-KR" dirty="0"/>
              <a:t>·</a:t>
            </a:r>
            <a:r>
              <a:rPr lang="ko-KR" altLang="en-US" dirty="0"/>
              <a:t>남</a:t>
            </a:r>
            <a:r>
              <a:rPr lang="en-US" altLang="ko-KR" dirty="0"/>
              <a:t>·</a:t>
            </a:r>
            <a:r>
              <a:rPr lang="ko-KR" altLang="en-US" dirty="0"/>
              <a:t>북 네 곳에 있었음</a:t>
            </a:r>
            <a:r>
              <a:rPr lang="en-US" altLang="ko-KR" dirty="0"/>
              <a:t>. </a:t>
            </a:r>
            <a:r>
              <a:rPr lang="ko-KR" altLang="en-US" dirty="0"/>
              <a:t>연행 사신들은 천주당에서 서구 문물을 견문하고 더러 선교사들과 만나 서구 문물을 전해 듣고 서로 교류함</a:t>
            </a:r>
            <a:r>
              <a:rPr lang="en-US" altLang="ko-KR" dirty="0"/>
              <a:t>. </a:t>
            </a:r>
            <a:endParaRPr lang="ko-KR" altLang="en-US" dirty="0"/>
          </a:p>
          <a:p>
            <a:pPr algn="just">
              <a:lnSpc>
                <a:spcPct val="17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117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chemeClr val="tx1"/>
                </a:solidFill>
              </a:rPr>
              <a:t>1.</a:t>
            </a:r>
            <a:r>
              <a:rPr lang="ko-KR" altLang="en-US" sz="2800" b="1" dirty="0">
                <a:solidFill>
                  <a:schemeClr val="tx1"/>
                </a:solidFill>
              </a:rPr>
              <a:t>미지의  세계와 만남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(1) </a:t>
            </a:r>
            <a:r>
              <a:rPr lang="ko-KR" altLang="en-US" sz="2000" b="1" dirty="0">
                <a:solidFill>
                  <a:schemeClr val="tx1"/>
                </a:solidFill>
              </a:rPr>
              <a:t>세계를 향한 발걸음</a:t>
            </a:r>
            <a:r>
              <a:rPr lang="en-US" altLang="ko-KR" sz="2000" b="1" dirty="0">
                <a:solidFill>
                  <a:schemeClr val="tx1"/>
                </a:solidFill>
              </a:rPr>
              <a:t>―</a:t>
            </a:r>
            <a:r>
              <a:rPr lang="ko-KR" altLang="en-US" sz="2000" b="1" dirty="0">
                <a:solidFill>
                  <a:schemeClr val="tx1"/>
                </a:solidFill>
              </a:rPr>
              <a:t>다른 문명을 찾아 나선 세계인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(2) </a:t>
            </a:r>
            <a:r>
              <a:rPr lang="ko-KR" altLang="en-US" sz="2000" b="1" dirty="0">
                <a:solidFill>
                  <a:schemeClr val="tx1"/>
                </a:solidFill>
              </a:rPr>
              <a:t>미지의 세계로의 여행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표류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altLang="ko-KR" sz="2800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chemeClr val="tx1"/>
                </a:solidFill>
              </a:rPr>
              <a:t>2.</a:t>
            </a:r>
            <a:r>
              <a:rPr lang="ko-KR" altLang="en-US" sz="2800" b="1" dirty="0">
                <a:solidFill>
                  <a:schemeClr val="tx1"/>
                </a:solidFill>
              </a:rPr>
              <a:t> 이방인</a:t>
            </a:r>
            <a:r>
              <a:rPr lang="en-US" altLang="ko-KR" sz="2800" b="1" dirty="0">
                <a:solidFill>
                  <a:schemeClr val="tx1"/>
                </a:solidFill>
              </a:rPr>
              <a:t>(</a:t>
            </a:r>
            <a:r>
              <a:rPr lang="ko-KR" altLang="en-US" sz="2800" b="1" dirty="0">
                <a:solidFill>
                  <a:schemeClr val="tx1"/>
                </a:solidFill>
              </a:rPr>
              <a:t>異邦人</a:t>
            </a:r>
            <a:r>
              <a:rPr lang="en-US" altLang="ko-KR" sz="2800" b="1" dirty="0">
                <a:solidFill>
                  <a:schemeClr val="tx1"/>
                </a:solidFill>
              </a:rPr>
              <a:t>)</a:t>
            </a:r>
            <a:r>
              <a:rPr lang="ko-KR" altLang="en-US" sz="2800" b="1" dirty="0">
                <a:solidFill>
                  <a:schemeClr val="tx1"/>
                </a:solidFill>
              </a:rPr>
              <a:t>이 본 조선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chemeClr val="tx1"/>
                </a:solidFill>
              </a:rPr>
              <a:t>3.</a:t>
            </a:r>
            <a:r>
              <a:rPr lang="ko-KR" altLang="en-US" sz="2800" b="1" dirty="0">
                <a:solidFill>
                  <a:schemeClr val="tx1"/>
                </a:solidFill>
              </a:rPr>
              <a:t>중국</a:t>
            </a:r>
            <a:r>
              <a:rPr lang="en-US" altLang="ko-KR" sz="2800" b="1" dirty="0">
                <a:solidFill>
                  <a:schemeClr val="tx1"/>
                </a:solidFill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</a:rPr>
              <a:t>그리고 중국 너머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 (1) </a:t>
            </a:r>
            <a:r>
              <a:rPr lang="ko-KR" altLang="en-US" sz="2000" b="1" dirty="0">
                <a:solidFill>
                  <a:schemeClr val="tx1"/>
                </a:solidFill>
              </a:rPr>
              <a:t>문화와 지식의 큰 창구</a:t>
            </a:r>
            <a:r>
              <a:rPr lang="en-US" altLang="ko-KR" sz="2000" b="1" dirty="0">
                <a:solidFill>
                  <a:schemeClr val="tx1"/>
                </a:solidFill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</a:rPr>
              <a:t>중국</a:t>
            </a:r>
            <a:endParaRPr lang="en-US" altLang="ko-KR" sz="2000" b="1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000" dirty="0">
                <a:solidFill>
                  <a:schemeClr val="tx1"/>
                </a:solidFill>
              </a:rPr>
              <a:t> (2) </a:t>
            </a:r>
            <a:r>
              <a:rPr lang="ko-KR" altLang="en-US" sz="2000" dirty="0">
                <a:solidFill>
                  <a:schemeClr val="tx1"/>
                </a:solidFill>
              </a:rPr>
              <a:t>중국에서 만난 이역</a:t>
            </a:r>
            <a:r>
              <a:rPr lang="en-US" altLang="ko-KR" sz="2000" dirty="0">
                <a:solidFill>
                  <a:schemeClr val="tx1"/>
                </a:solidFill>
              </a:rPr>
              <a:t>(</a:t>
            </a:r>
            <a:r>
              <a:rPr lang="ko-KR" altLang="en-US" sz="2000" dirty="0">
                <a:solidFill>
                  <a:schemeClr val="tx1"/>
                </a:solidFill>
              </a:rPr>
              <a:t>異域</a:t>
            </a:r>
            <a:r>
              <a:rPr lang="en-US" altLang="ko-KR" sz="2000" dirty="0">
                <a:solidFill>
                  <a:schemeClr val="tx1"/>
                </a:solidFill>
              </a:rPr>
              <a:t>) </a:t>
            </a:r>
            <a:r>
              <a:rPr lang="ko-KR" altLang="en-US" sz="2000" dirty="0">
                <a:solidFill>
                  <a:schemeClr val="tx1"/>
                </a:solidFill>
              </a:rPr>
              <a:t>사람들</a:t>
            </a:r>
            <a:endParaRPr lang="en-US" altLang="ko-KR" sz="2000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altLang="ko-KR" sz="2800" b="1" dirty="0">
                <a:solidFill>
                  <a:schemeClr val="tx1"/>
                </a:solidFill>
              </a:rPr>
              <a:t>4. </a:t>
            </a:r>
            <a:r>
              <a:rPr lang="ko-KR" altLang="en-US" sz="2800" b="1" dirty="0">
                <a:solidFill>
                  <a:schemeClr val="tx1"/>
                </a:solidFill>
              </a:rPr>
              <a:t>가깝고도 먼 나라</a:t>
            </a:r>
            <a:r>
              <a:rPr lang="en-US" altLang="ko-KR" sz="2800" b="1" dirty="0">
                <a:solidFill>
                  <a:schemeClr val="tx1"/>
                </a:solidFill>
              </a:rPr>
              <a:t>, </a:t>
            </a:r>
            <a:r>
              <a:rPr lang="ko-KR" altLang="en-US" sz="2800" b="1" dirty="0">
                <a:solidFill>
                  <a:schemeClr val="tx1"/>
                </a:solidFill>
              </a:rPr>
              <a:t>일본의 발견</a:t>
            </a:r>
            <a:endParaRPr lang="en-US" altLang="ko-KR" sz="2800" b="1" dirty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endParaRPr lang="en-US" altLang="ko-KR" sz="1200" b="1" dirty="0"/>
          </a:p>
          <a:p>
            <a:pPr marL="0" indent="0" algn="just" fontAlgn="base">
              <a:buNone/>
            </a:pPr>
            <a:endParaRPr lang="en-US" altLang="ko-KR" sz="12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2314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박지원</a:t>
            </a:r>
            <a:r>
              <a:rPr lang="en-US" altLang="ko-KR" sz="1800" dirty="0"/>
              <a:t>(</a:t>
            </a:r>
            <a:r>
              <a:rPr lang="ko-KR" altLang="en-US" sz="1800" dirty="0"/>
              <a:t>朴趾源</a:t>
            </a:r>
            <a:r>
              <a:rPr lang="en-US" altLang="ko-KR" sz="1800" dirty="0"/>
              <a:t>, 1737</a:t>
            </a:r>
            <a:r>
              <a:rPr lang="ko-KR" altLang="en-US" sz="1800" dirty="0"/>
              <a:t>∼</a:t>
            </a:r>
            <a:r>
              <a:rPr lang="en-US" altLang="ko-KR" sz="1800" dirty="0"/>
              <a:t>1805)</a:t>
            </a:r>
            <a:r>
              <a:rPr lang="ko-KR" altLang="en-US" sz="1800" dirty="0"/>
              <a:t>은</a:t>
            </a:r>
            <a:r>
              <a:rPr lang="en-US" altLang="ko-KR" sz="1800" dirty="0"/>
              <a:t>『</a:t>
            </a:r>
            <a:r>
              <a:rPr lang="ko-KR" altLang="en-US" sz="1800" dirty="0"/>
              <a:t>열하일기</a:t>
            </a:r>
            <a:r>
              <a:rPr lang="en-US" altLang="ko-KR" sz="1800" dirty="0"/>
              <a:t>』</a:t>
            </a:r>
            <a:r>
              <a:rPr lang="ko-KR" altLang="en-US" sz="1800" dirty="0"/>
              <a:t>에서 천주당을 방문하고 이를 기록</a:t>
            </a:r>
            <a:r>
              <a:rPr lang="en-US" altLang="ko-KR" sz="1800" dirty="0"/>
              <a:t>. </a:t>
            </a:r>
            <a:r>
              <a:rPr lang="ko-KR" altLang="en-US" sz="1800" dirty="0"/>
              <a:t> 일부 지식인은 서구의 과학기술을 견문하고 서구 문화에 적극적으로 관심을 표명하는 것은 물론</a:t>
            </a:r>
            <a:r>
              <a:rPr lang="en-US" altLang="ko-KR" sz="1800" dirty="0"/>
              <a:t>, </a:t>
            </a:r>
            <a:r>
              <a:rPr lang="ko-KR" altLang="en-US" sz="1800" dirty="0"/>
              <a:t>서구의 과학기술을 수용</a:t>
            </a:r>
            <a:r>
              <a:rPr lang="en-US" altLang="ko-KR" sz="1800" dirty="0"/>
              <a:t>. </a:t>
            </a:r>
            <a:r>
              <a:rPr lang="ko-KR" altLang="en-US" sz="1800" dirty="0"/>
              <a:t>연행에 참여한 이들은 청을 통해 바다 건너 서구 문화를 이해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 err="1"/>
              <a:t>홍대용은‘마테오리치</a:t>
            </a:r>
            <a:r>
              <a:rPr lang="en-US" altLang="ko-KR" sz="1800" dirty="0"/>
              <a:t>〔</a:t>
            </a:r>
            <a:r>
              <a:rPr lang="ko-KR" altLang="en-US" sz="1800" dirty="0"/>
              <a:t>利瑪竇</a:t>
            </a:r>
            <a:r>
              <a:rPr lang="en-US" altLang="ko-KR" sz="1800" dirty="0"/>
              <a:t>, 1552</a:t>
            </a:r>
            <a:r>
              <a:rPr lang="ko-KR" altLang="en-US" sz="1800" dirty="0"/>
              <a:t>∼</a:t>
            </a:r>
            <a:r>
              <a:rPr lang="en-US" altLang="ko-KR" sz="1800" dirty="0"/>
              <a:t>1610)’</a:t>
            </a:r>
            <a:r>
              <a:rPr lang="ko-KR" altLang="en-US" sz="1800" dirty="0"/>
              <a:t>를 특별히 주목</a:t>
            </a:r>
            <a:r>
              <a:rPr lang="en-US" altLang="ko-KR" sz="1800" dirty="0"/>
              <a:t>. </a:t>
            </a:r>
            <a:r>
              <a:rPr lang="ko-KR" altLang="en-US" sz="1800" dirty="0"/>
              <a:t>마테오리치는 서구 문화를 중국 현지화에 성공시킨 인물</a:t>
            </a:r>
            <a:r>
              <a:rPr lang="en-US" altLang="ko-KR" sz="1800" dirty="0"/>
              <a:t>. </a:t>
            </a:r>
            <a:r>
              <a:rPr lang="ko-KR" altLang="en-US" sz="1800" dirty="0"/>
              <a:t>마테오리치는 이탈리아 출신의 예수회 소속 선교사</a:t>
            </a:r>
            <a:r>
              <a:rPr lang="en-US" altLang="ko-KR" sz="1800" dirty="0"/>
              <a:t>. </a:t>
            </a:r>
            <a:r>
              <a:rPr lang="ko-KR" altLang="en-US" sz="1800" dirty="0"/>
              <a:t>또한 인문학</a:t>
            </a:r>
            <a:r>
              <a:rPr lang="en-US" altLang="ko-KR" sz="1800" dirty="0"/>
              <a:t>, </a:t>
            </a:r>
            <a:r>
              <a:rPr lang="ko-KR" altLang="en-US" sz="1800" dirty="0"/>
              <a:t>어학</a:t>
            </a:r>
            <a:r>
              <a:rPr lang="en-US" altLang="ko-KR" sz="1800" dirty="0"/>
              <a:t>, </a:t>
            </a:r>
            <a:r>
              <a:rPr lang="ko-KR" altLang="en-US" sz="1800" dirty="0"/>
              <a:t>천문</a:t>
            </a:r>
            <a:r>
              <a:rPr lang="en-US" altLang="ko-KR" sz="1800" dirty="0"/>
              <a:t>, </a:t>
            </a:r>
            <a:r>
              <a:rPr lang="ko-KR" altLang="en-US" sz="1800" dirty="0"/>
              <a:t>지리</a:t>
            </a:r>
            <a:r>
              <a:rPr lang="en-US" altLang="ko-KR" sz="1800" dirty="0"/>
              <a:t>, </a:t>
            </a:r>
            <a:r>
              <a:rPr lang="ko-KR" altLang="en-US" sz="1800" dirty="0"/>
              <a:t>수학</a:t>
            </a:r>
            <a:r>
              <a:rPr lang="en-US" altLang="ko-KR" sz="1800" dirty="0"/>
              <a:t>, </a:t>
            </a:r>
            <a:r>
              <a:rPr lang="ko-KR" altLang="en-US" sz="1800" dirty="0"/>
              <a:t>과학</a:t>
            </a:r>
            <a:r>
              <a:rPr lang="en-US" altLang="ko-KR" sz="1800" dirty="0"/>
              <a:t>, </a:t>
            </a:r>
            <a:r>
              <a:rPr lang="ko-KR" altLang="en-US" sz="1800" dirty="0"/>
              <a:t>미술 등 광범위한 분야에 소양을 갖춘 학자</a:t>
            </a:r>
            <a:r>
              <a:rPr lang="en-US" altLang="ko-KR" sz="1800" dirty="0"/>
              <a:t>. </a:t>
            </a:r>
            <a:r>
              <a:rPr lang="ko-KR" altLang="en-US" sz="1800" dirty="0"/>
              <a:t>각종 지도와 시계</a:t>
            </a:r>
            <a:r>
              <a:rPr lang="en-US" altLang="ko-KR" sz="1800" dirty="0"/>
              <a:t>, </a:t>
            </a:r>
            <a:r>
              <a:rPr lang="ko-KR" altLang="en-US" sz="1800" dirty="0"/>
              <a:t>달력</a:t>
            </a:r>
            <a:r>
              <a:rPr lang="en-US" altLang="ko-KR" sz="1800" dirty="0"/>
              <a:t>, </a:t>
            </a:r>
            <a:r>
              <a:rPr lang="ko-KR" altLang="en-US" sz="1800" dirty="0"/>
              <a:t>지구의 등을 제작</a:t>
            </a:r>
            <a:r>
              <a:rPr lang="en-US" altLang="ko-KR" sz="1800" dirty="0"/>
              <a:t>. </a:t>
            </a:r>
            <a:r>
              <a:rPr lang="ko-KR" altLang="en-US" sz="1800" dirty="0"/>
              <a:t>그는 선교에 앞서 서구와 다른 동아시아의 </a:t>
            </a:r>
            <a:r>
              <a:rPr lang="en-US" altLang="ko-KR" sz="1800" dirty="0"/>
              <a:t>'</a:t>
            </a:r>
            <a:r>
              <a:rPr lang="ko-KR" altLang="en-US" sz="1800" dirty="0"/>
              <a:t>문명</a:t>
            </a:r>
            <a:r>
              <a:rPr lang="en-US" altLang="ko-KR" sz="1800" dirty="0"/>
              <a:t>'</a:t>
            </a:r>
            <a:r>
              <a:rPr lang="ko-KR" altLang="en-US" sz="1800" dirty="0"/>
              <a:t>을 발견하고</a:t>
            </a:r>
            <a:r>
              <a:rPr lang="en-US" altLang="ko-KR" sz="1800" dirty="0"/>
              <a:t>, </a:t>
            </a:r>
            <a:r>
              <a:rPr lang="ko-KR" altLang="en-US" sz="1800" dirty="0"/>
              <a:t>이를 적극적으로 수용하여 서구 문화를 중국에 뿌리내리는데 심혈을 쏟음</a:t>
            </a:r>
            <a:r>
              <a:rPr lang="en-US" altLang="ko-KR" sz="1800" dirty="0"/>
              <a:t>. </a:t>
            </a:r>
            <a:r>
              <a:rPr lang="ko-KR" altLang="en-US" sz="1800" dirty="0"/>
              <a:t>그는 중국어와 한문을 습득</a:t>
            </a:r>
            <a:r>
              <a:rPr lang="en-US" altLang="ko-KR" sz="1800" dirty="0"/>
              <a:t>, </a:t>
            </a:r>
            <a:r>
              <a:rPr lang="ko-KR" altLang="en-US" sz="1800" dirty="0"/>
              <a:t>사서삼경을 공부하고 유학의 원리를 이해</a:t>
            </a:r>
            <a:r>
              <a:rPr lang="en-US" altLang="ko-KR" sz="1800" dirty="0"/>
              <a:t>.</a:t>
            </a:r>
            <a:r>
              <a:rPr lang="ko-KR" altLang="en-US" sz="1800" dirty="0"/>
              <a:t> 여기에 중국 문화를 유럽에 소개하는 데도 주력하여 사서</a:t>
            </a:r>
            <a:r>
              <a:rPr lang="en-US" altLang="ko-KR" sz="1800" dirty="0"/>
              <a:t>(</a:t>
            </a:r>
            <a:r>
              <a:rPr lang="ko-KR" altLang="en-US" sz="1800" dirty="0"/>
              <a:t>四書</a:t>
            </a:r>
            <a:r>
              <a:rPr lang="en-US" altLang="ko-KR" sz="1800" dirty="0"/>
              <a:t>)</a:t>
            </a:r>
            <a:r>
              <a:rPr lang="ko-KR" altLang="en-US" sz="1800" dirty="0"/>
              <a:t>를 라틴어로 옮김</a:t>
            </a:r>
            <a:r>
              <a:rPr lang="en-US" altLang="ko-KR" sz="1800" dirty="0"/>
              <a:t>. </a:t>
            </a:r>
            <a:r>
              <a:rPr lang="ko-KR" altLang="en-US" sz="1800" dirty="0"/>
              <a:t>이 점에서 마테오리치는 동서의 문화를 융합시킨</a:t>
            </a:r>
            <a:r>
              <a:rPr lang="en-US" altLang="ko-KR" sz="1800" dirty="0"/>
              <a:t> ‘</a:t>
            </a:r>
            <a:r>
              <a:rPr lang="ko-KR" altLang="en-US" sz="1800" dirty="0"/>
              <a:t>세계인</a:t>
            </a:r>
            <a:r>
              <a:rPr lang="en-US" altLang="ko-KR" sz="1800" dirty="0"/>
              <a:t>’. </a:t>
            </a:r>
            <a:r>
              <a:rPr lang="ko-KR" altLang="en-US" sz="1800" dirty="0"/>
              <a:t>조선조 후기 지성의 한 사람이던 홍대용이 그를 주목한 것은 이 때문임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>
              <a:lnSpc>
                <a:spcPct val="17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8007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560840" cy="576064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&lt;</a:t>
            </a:r>
            <a:r>
              <a:rPr lang="ko-KR" altLang="en-US" sz="2800" dirty="0"/>
              <a:t>조선과 청나라 사이의 사행</a:t>
            </a:r>
            <a:r>
              <a:rPr lang="en-US" altLang="ko-KR" sz="2800" dirty="0"/>
              <a:t>&gt;</a:t>
            </a:r>
            <a:endParaRPr lang="ko-KR" altLang="en-US" sz="2800" dirty="0"/>
          </a:p>
        </p:txBody>
      </p:sp>
      <p:pic>
        <p:nvPicPr>
          <p:cNvPr id="4" name="_x313058608" descr="EMB000084a40e9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44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7771" y="0"/>
            <a:ext cx="143213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203889872" descr="EMB000084a40e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458561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228600"/>
            <a:ext cx="8458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‘연행도’ 중 제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9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폭 ‘조공’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조공을 하러 북경에 간 </a:t>
            </a:r>
            <a:r>
              <a:rPr lang="ko-KR" altLang="en-US" sz="1600" kern="0" dirty="0" err="1">
                <a:solidFill>
                  <a:srgbClr val="000000"/>
                </a:solidFill>
                <a:latin typeface="한컴바탕"/>
                <a:ea typeface="한컴바탕"/>
              </a:rPr>
              <a:t>연행사들과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 그 일행이 거리를 지나고 있다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오른쪽 하단의 인물들이 조선 사신들이다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.】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94988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55576" y="0"/>
            <a:ext cx="139695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448773648" descr="EMB000084a40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63" y="908720"/>
            <a:ext cx="825076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722215" y="389630"/>
            <a:ext cx="586090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 latinLnBrk="0">
              <a:lnSpc>
                <a:spcPct val="160000"/>
              </a:lnSpc>
            </a:pP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‘연행도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燕行圖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’ 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14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폭 중 </a:t>
            </a:r>
            <a:r>
              <a:rPr lang="ko-KR" altLang="en-US" kern="0" dirty="0" err="1">
                <a:solidFill>
                  <a:srgbClr val="000000"/>
                </a:solidFill>
                <a:latin typeface="한컴바탕"/>
                <a:ea typeface="한컴바탕"/>
              </a:rPr>
              <a:t>조양문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朝陽門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)</a:t>
            </a:r>
            <a:r>
              <a:rPr lang="ko-KR" altLang="en-US" kern="0" dirty="0">
                <a:solidFill>
                  <a:srgbClr val="000000"/>
                </a:solidFill>
                <a:latin typeface="한컴바탕"/>
                <a:ea typeface="한컴바탕"/>
              </a:rPr>
              <a:t>을 그린 장면</a:t>
            </a:r>
            <a:r>
              <a:rPr lang="en-US" altLang="ko-KR" kern="0" dirty="0">
                <a:solidFill>
                  <a:srgbClr val="000000"/>
                </a:solidFill>
                <a:latin typeface="한컴바탕"/>
                <a:ea typeface="한컴바탕"/>
              </a:rPr>
              <a:t>】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43723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59" cy="6408712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altLang="ko-KR" sz="6000" b="1" dirty="0">
                <a:solidFill>
                  <a:schemeClr val="tx1"/>
                </a:solidFill>
              </a:rPr>
              <a:t>4. </a:t>
            </a:r>
            <a:r>
              <a:rPr lang="ko-KR" altLang="en-US" sz="6000" b="1" dirty="0">
                <a:solidFill>
                  <a:schemeClr val="tx1"/>
                </a:solidFill>
              </a:rPr>
              <a:t>가깝고도 먼 나라</a:t>
            </a:r>
            <a:r>
              <a:rPr lang="en-US" altLang="ko-KR" sz="6000" b="1" dirty="0">
                <a:solidFill>
                  <a:schemeClr val="tx1"/>
                </a:solidFill>
              </a:rPr>
              <a:t>, </a:t>
            </a:r>
            <a:r>
              <a:rPr lang="ko-KR" altLang="en-US" sz="6000" b="1" dirty="0">
                <a:solidFill>
                  <a:schemeClr val="tx1"/>
                </a:solidFill>
              </a:rPr>
              <a:t>일본의 발견</a:t>
            </a:r>
            <a:endParaRPr lang="en-US" altLang="ko-KR" sz="6000" b="1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endParaRPr lang="en-US" altLang="ko-KR" dirty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ko-KR" altLang="en-US" sz="5500" dirty="0"/>
              <a:t>한국 고대 문화의 성립과 발전에 대륙의 중국 문화가 큰 역할을 하였고</a:t>
            </a:r>
            <a:r>
              <a:rPr lang="en-US" altLang="ko-KR" sz="5500" dirty="0"/>
              <a:t>, </a:t>
            </a:r>
            <a:r>
              <a:rPr lang="ko-KR" altLang="en-US" sz="5500" dirty="0"/>
              <a:t>일본 고대 문화의 성립과 발전에 한반도에서 건너간 ‘도래인</a:t>
            </a:r>
            <a:r>
              <a:rPr lang="en-US" altLang="ko-KR" sz="5500" dirty="0"/>
              <a:t>(</a:t>
            </a:r>
            <a:r>
              <a:rPr lang="ko-KR" altLang="en-US" sz="5500" dirty="0"/>
              <a:t>渡來人</a:t>
            </a:r>
            <a:r>
              <a:rPr lang="en-US" altLang="ko-KR" sz="5500" dirty="0"/>
              <a:t>)’</a:t>
            </a:r>
            <a:r>
              <a:rPr lang="ko-KR" altLang="en-US" sz="5500" dirty="0"/>
              <a:t>이 결정적인 역할을 하였음</a:t>
            </a:r>
            <a:r>
              <a:rPr lang="en-US" altLang="ko-KR" sz="5500" dirty="0"/>
              <a:t>. </a:t>
            </a:r>
            <a:r>
              <a:rPr lang="ko-KR" altLang="en-US" sz="5500" dirty="0"/>
              <a:t>일본 역시 이러한 동아시아 국가의 상호 교류 속에서 자국 문화를 살찌웠음</a:t>
            </a:r>
            <a:r>
              <a:rPr lang="en-US" altLang="ko-KR" sz="5500" dirty="0"/>
              <a:t>. 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ko-KR" altLang="en-US" sz="5500" dirty="0"/>
              <a:t>고대 국가가 성립된 이후에도 한반도와 일본 열도는 지속해서 교류하였음</a:t>
            </a:r>
            <a:r>
              <a:rPr lang="en-US" altLang="ko-KR" sz="5500" dirty="0"/>
              <a:t>. </a:t>
            </a:r>
            <a:r>
              <a:rPr lang="ko-KR" altLang="en-US" sz="5500" dirty="0"/>
              <a:t>발해는 왜와 교류하고</a:t>
            </a:r>
            <a:r>
              <a:rPr lang="en-US" altLang="ko-KR" sz="5500" dirty="0"/>
              <a:t>, </a:t>
            </a:r>
            <a:r>
              <a:rPr lang="ko-KR" altLang="en-US" sz="5500" dirty="0"/>
              <a:t>고려는 원나라와 함께 일본 정벌에 나서 적도 있으며</a:t>
            </a:r>
            <a:r>
              <a:rPr lang="en-US" altLang="ko-KR" sz="5500" dirty="0"/>
              <a:t>, </a:t>
            </a:r>
            <a:r>
              <a:rPr lang="ko-KR" altLang="en-US" sz="5500" dirty="0"/>
              <a:t>거꾸로 일본은 임진왜란을 일으켜 한반도를 전쟁터로 만든 적도 있음</a:t>
            </a:r>
            <a:r>
              <a:rPr lang="en-US" altLang="ko-KR" sz="5500" dirty="0"/>
              <a:t>. </a:t>
            </a:r>
            <a:r>
              <a:rPr lang="ko-KR" altLang="en-US" sz="5500" dirty="0"/>
              <a:t>이처럼 </a:t>
            </a:r>
            <a:r>
              <a:rPr lang="ko-KR" altLang="en-US" sz="5500" dirty="0" err="1"/>
              <a:t>약사적으로</a:t>
            </a:r>
            <a:r>
              <a:rPr lang="ko-KR" altLang="en-US" sz="5500" dirty="0"/>
              <a:t> 한반도와 일본의 만남은 가깝고도 먼 사이</a:t>
            </a:r>
            <a:r>
              <a:rPr lang="en-US" altLang="ko-KR" sz="5500" dirty="0"/>
              <a:t>. </a:t>
            </a:r>
            <a:r>
              <a:rPr lang="ko-KR" altLang="en-US" sz="5500" dirty="0"/>
              <a:t>그런데 두 지역 간의 교류를 보면 공식적 외교 관계로 이루어진 것이 대부분</a:t>
            </a:r>
            <a:r>
              <a:rPr lang="en-US" altLang="ko-KR" sz="5500" dirty="0"/>
              <a:t>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l"/>
            </a:pPr>
            <a:r>
              <a:rPr lang="ko-KR" altLang="en-US" sz="5500" dirty="0"/>
              <a:t>조선이 파견한 통신사</a:t>
            </a:r>
            <a:r>
              <a:rPr lang="en-US" altLang="ko-KR" sz="5500" dirty="0"/>
              <a:t>(</a:t>
            </a:r>
            <a:r>
              <a:rPr lang="ko-KR" altLang="en-US" sz="5500" dirty="0"/>
              <a:t>朝鮮通信使</a:t>
            </a:r>
            <a:r>
              <a:rPr lang="en-US" altLang="ko-KR" sz="5500" dirty="0"/>
              <a:t>)</a:t>
            </a:r>
            <a:r>
              <a:rPr lang="ko-KR" altLang="en-US" sz="5500" dirty="0"/>
              <a:t>와 일본의 에도 막부가 파견한 </a:t>
            </a:r>
            <a:r>
              <a:rPr lang="ko-KR" altLang="en-US" sz="5500" dirty="0" err="1"/>
              <a:t>일본국왕사</a:t>
            </a:r>
            <a:r>
              <a:rPr lang="en-US" altLang="ko-KR" sz="5500" dirty="0"/>
              <a:t>(</a:t>
            </a:r>
            <a:r>
              <a:rPr lang="ko-KR" altLang="en-US" sz="5500" dirty="0"/>
              <a:t>日本國王使</a:t>
            </a:r>
            <a:r>
              <a:rPr lang="en-US" altLang="ko-KR" sz="5500" dirty="0"/>
              <a:t>)</a:t>
            </a:r>
            <a:r>
              <a:rPr lang="ko-KR" altLang="en-US" sz="5500" dirty="0"/>
              <a:t>도 그러한 사례</a:t>
            </a:r>
            <a:r>
              <a:rPr lang="en-US" altLang="ko-KR" sz="5500" dirty="0"/>
              <a:t>. </a:t>
            </a:r>
            <a:r>
              <a:rPr lang="ko-KR" altLang="en-US" sz="5500" dirty="0"/>
              <a:t>특히 이 외교사절단은 두 나라 간의 교린을 통해 우호를 지향했던 선린우호</a:t>
            </a:r>
            <a:r>
              <a:rPr lang="en-US" altLang="ko-KR" sz="5500" dirty="0"/>
              <a:t>(</a:t>
            </a:r>
            <a:r>
              <a:rPr lang="ko-KR" altLang="en-US" sz="5500" dirty="0"/>
              <a:t>善隣友好</a:t>
            </a:r>
            <a:r>
              <a:rPr lang="en-US" altLang="ko-KR" sz="5500" dirty="0"/>
              <a:t>)</a:t>
            </a:r>
            <a:r>
              <a:rPr lang="ko-KR" altLang="en-US" sz="5500" dirty="0"/>
              <a:t>의 상징이자</a:t>
            </a:r>
            <a:r>
              <a:rPr lang="en-US" altLang="ko-KR" sz="5500" dirty="0"/>
              <a:t>, </a:t>
            </a:r>
            <a:r>
              <a:rPr lang="ko-KR" altLang="en-US" sz="5500" dirty="0"/>
              <a:t>두 나라를 잇는 다리 역할을 하였음</a:t>
            </a:r>
            <a:r>
              <a:rPr lang="en-US" altLang="ko-KR" sz="5500" dirty="0"/>
              <a:t>. </a:t>
            </a:r>
            <a:r>
              <a:rPr lang="ko-KR" altLang="en-US" sz="5500" dirty="0"/>
              <a:t>그런데 조선통신사는 에도 막부가 성립한 이후에도 일본과 조선 간의 중요한 교류에서의 창구 구실을 하거니와</a:t>
            </a:r>
            <a:r>
              <a:rPr lang="en-US" altLang="ko-KR" sz="5500" dirty="0"/>
              <a:t>, </a:t>
            </a:r>
            <a:r>
              <a:rPr lang="ko-KR" altLang="en-US" sz="5500" dirty="0"/>
              <a:t>통신사의 경우 조선보다 일본이 훨씬 중요하게 생각</a:t>
            </a:r>
            <a:r>
              <a:rPr lang="en-US" altLang="ko-KR" sz="5500" dirty="0"/>
              <a:t>. </a:t>
            </a:r>
            <a:endParaRPr lang="ko-KR" altLang="en-US" sz="5500" dirty="0"/>
          </a:p>
          <a:p>
            <a:pPr algn="just">
              <a:lnSpc>
                <a:spcPct val="160000"/>
              </a:lnSpc>
              <a:buNone/>
            </a:pPr>
            <a:endParaRPr lang="ko-KR" altLang="en-US" sz="4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내용 개체 틀 10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조선 통신사는 </a:t>
            </a:r>
            <a:r>
              <a:rPr lang="en-US" altLang="ko-KR" sz="1800" dirty="0"/>
              <a:t>1607</a:t>
            </a:r>
            <a:r>
              <a:rPr lang="ko-KR" altLang="en-US" sz="1800" dirty="0"/>
              <a:t>년에 시작되어 </a:t>
            </a:r>
            <a:r>
              <a:rPr lang="en-US" altLang="ko-KR" sz="1800" dirty="0"/>
              <a:t>2</a:t>
            </a:r>
            <a:r>
              <a:rPr lang="ko-KR" altLang="en-US" sz="1800" dirty="0"/>
              <a:t>백여 년 동안 모두 </a:t>
            </a:r>
            <a:r>
              <a:rPr lang="en-US" altLang="ko-KR" sz="1800" dirty="0"/>
              <a:t>12</a:t>
            </a:r>
            <a:r>
              <a:rPr lang="ko-KR" altLang="en-US" sz="1800" dirty="0"/>
              <a:t>차례</a:t>
            </a:r>
            <a:r>
              <a:rPr lang="en-US" altLang="ko-KR" sz="1800" dirty="0"/>
              <a:t>. </a:t>
            </a:r>
            <a:r>
              <a:rPr lang="ko-KR" altLang="en-US" sz="1800" dirty="0"/>
              <a:t>참여 인사들은 문학과 예술에 조예가 깊은 지식인</a:t>
            </a:r>
            <a:r>
              <a:rPr lang="en-US" altLang="ko-KR" sz="1800" dirty="0"/>
              <a:t>. </a:t>
            </a:r>
            <a:r>
              <a:rPr lang="ko-KR" altLang="en-US" sz="1800" dirty="0"/>
              <a:t>일본의 지식인들도 이들 일행과의 문화 교류에 힘을 씀</a:t>
            </a:r>
            <a:r>
              <a:rPr lang="en-US" altLang="ko-KR" sz="1800" dirty="0"/>
              <a:t>. </a:t>
            </a:r>
            <a:r>
              <a:rPr lang="ko-KR" altLang="en-US" sz="1800" dirty="0"/>
              <a:t>그 과정에서 조선 통신사는 문화사절단의 역할을 함</a:t>
            </a:r>
            <a:r>
              <a:rPr lang="en-US" altLang="ko-KR" sz="1800" dirty="0"/>
              <a:t>. </a:t>
            </a:r>
            <a:r>
              <a:rPr lang="ko-KR" altLang="en-US" sz="1800" dirty="0"/>
              <a:t>당시 통신사 일행이 머무는 곳마다 일본 지식인들은 시문의 비평</a:t>
            </a:r>
            <a:r>
              <a:rPr lang="en-US" altLang="ko-KR" sz="1800" dirty="0"/>
              <a:t>, </a:t>
            </a:r>
            <a:r>
              <a:rPr lang="ko-KR" altLang="en-US" sz="1800" dirty="0"/>
              <a:t>글씨의 품평</a:t>
            </a:r>
            <a:r>
              <a:rPr lang="en-US" altLang="ko-KR" sz="1800" dirty="0"/>
              <a:t>, </a:t>
            </a:r>
            <a:r>
              <a:rPr lang="ko-KR" altLang="en-US" sz="1800" dirty="0"/>
              <a:t>자신이 쓴 책에 서문을 받으려 노력함</a:t>
            </a:r>
            <a:r>
              <a:rPr lang="en-US" altLang="ko-KR" sz="1800" dirty="0"/>
              <a:t>. </a:t>
            </a:r>
            <a:r>
              <a:rPr lang="ko-KR" altLang="en-US" sz="1800" dirty="0"/>
              <a:t>통신사와의 교류는 새로운 지식</a:t>
            </a:r>
            <a:r>
              <a:rPr lang="en-US" altLang="ko-KR" sz="1800" dirty="0"/>
              <a:t>·</a:t>
            </a:r>
            <a:r>
              <a:rPr lang="ko-KR" altLang="en-US" sz="1800" dirty="0"/>
              <a:t>정보를 얻고 자신의 학술과 문학적 재능을 인정받는 기회로 활용할 수 있었기 때문임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에도 막부가 조선 통신사 접대를 위해 지출한 경비는 농업생산량의 </a:t>
            </a:r>
            <a:r>
              <a:rPr lang="en-US" altLang="ko-KR" sz="1800" dirty="0"/>
              <a:t>3-12%</a:t>
            </a:r>
            <a:r>
              <a:rPr lang="ko-KR" altLang="en-US" sz="1800" dirty="0"/>
              <a:t>에 이를 정도의 재정</a:t>
            </a:r>
            <a:r>
              <a:rPr lang="en-US" altLang="ko-KR" sz="1800" dirty="0"/>
              <a:t>. </a:t>
            </a:r>
            <a:r>
              <a:rPr lang="ko-KR" altLang="en-US" sz="1800" dirty="0"/>
              <a:t>통신사가 지나가는 길에는 구경을 위하여 인산인해를 이루었던 바</a:t>
            </a:r>
            <a:r>
              <a:rPr lang="en-US" altLang="ko-KR" sz="1800" dirty="0"/>
              <a:t>, </a:t>
            </a:r>
            <a:r>
              <a:rPr lang="ko-KR" altLang="en-US" sz="1800" dirty="0"/>
              <a:t>거의 열풍에 가까울 정도로 조류</a:t>
            </a:r>
            <a:r>
              <a:rPr lang="en-US" altLang="ko-KR" sz="1800" dirty="0"/>
              <a:t>(</a:t>
            </a:r>
            <a:r>
              <a:rPr lang="ko-KR" altLang="en-US" sz="1800" dirty="0"/>
              <a:t>朝流</a:t>
            </a:r>
            <a:r>
              <a:rPr lang="en-US" altLang="ko-KR" sz="1800" dirty="0"/>
              <a:t>)</a:t>
            </a:r>
            <a:r>
              <a:rPr lang="ko-KR" altLang="en-US" sz="1800" dirty="0"/>
              <a:t>를 이룸</a:t>
            </a:r>
            <a:r>
              <a:rPr lang="en-US" altLang="ko-KR" sz="1800" dirty="0"/>
              <a:t>. </a:t>
            </a:r>
            <a:r>
              <a:rPr lang="ko-KR" altLang="en-US" sz="1800" dirty="0"/>
              <a:t>이 점에서 통신사의 길은 문화 교류의 길이자</a:t>
            </a:r>
            <a:r>
              <a:rPr lang="en-US" altLang="ko-KR" sz="1800" dirty="0"/>
              <a:t>, </a:t>
            </a:r>
            <a:r>
              <a:rPr lang="ko-KR" altLang="en-US" sz="1800" dirty="0"/>
              <a:t>조선 문화 전파의 길이기도 한 것임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하지만 조선 통신사에 참여한 지식인들은 문화적 우월감에 사로잡혀 일본 내부와 속사정을 자세하게 관찰하는 경우는 적었음</a:t>
            </a:r>
            <a:r>
              <a:rPr lang="en-US" altLang="ko-KR" sz="1800" dirty="0"/>
              <a:t>. </a:t>
            </a:r>
            <a:r>
              <a:rPr lang="ko-KR" altLang="en-US" sz="1800" dirty="0"/>
              <a:t>일본의 참모습을 보기보다 일본과 일본 문화를 깔보는 경우가 많았음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>
              <a:lnSpc>
                <a:spcPct val="17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96342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800" dirty="0" err="1"/>
              <a:t>계미통신사</a:t>
            </a:r>
            <a:r>
              <a:rPr lang="en-US" altLang="ko-KR" sz="1800" dirty="0"/>
              <a:t>(</a:t>
            </a:r>
            <a:r>
              <a:rPr lang="ko-KR" altLang="en-US" sz="1800" dirty="0"/>
              <a:t>癸未通信使</a:t>
            </a:r>
            <a:r>
              <a:rPr lang="en-US" altLang="ko-KR" sz="1800" dirty="0"/>
              <a:t>, 1763</a:t>
            </a:r>
            <a:r>
              <a:rPr lang="ko-KR" altLang="en-US" sz="1800" dirty="0"/>
              <a:t>년</a:t>
            </a:r>
            <a:r>
              <a:rPr lang="en-US" altLang="ko-KR" sz="1800" dirty="0"/>
              <a:t>)</a:t>
            </a:r>
            <a:r>
              <a:rPr lang="ko-KR" altLang="en-US" sz="1800" dirty="0"/>
              <a:t>에 참여한 </a:t>
            </a:r>
            <a:r>
              <a:rPr lang="ko-KR" altLang="en-US" sz="1800" dirty="0" err="1"/>
              <a:t>원중거</a:t>
            </a:r>
            <a:r>
              <a:rPr lang="en-US" altLang="ko-KR" sz="1800" dirty="0"/>
              <a:t>(</a:t>
            </a:r>
            <a:r>
              <a:rPr lang="ko-KR" altLang="en-US" sz="1800" dirty="0"/>
              <a:t>元重擧</a:t>
            </a:r>
            <a:r>
              <a:rPr lang="en-US" altLang="ko-KR" sz="1800" dirty="0"/>
              <a:t>, 1719</a:t>
            </a:r>
            <a:r>
              <a:rPr lang="ko-KR" altLang="en-US" sz="1800" dirty="0"/>
              <a:t>∼</a:t>
            </a:r>
            <a:r>
              <a:rPr lang="en-US" altLang="ko-KR" sz="1800" dirty="0"/>
              <a:t>1790)</a:t>
            </a:r>
            <a:r>
              <a:rPr lang="ko-KR" altLang="en-US" sz="1800" dirty="0"/>
              <a:t>는 일본인이 지닌 장단점에서부터 일본인의 품성과 일을 처리하는 방식과 사물을 대하는 태도</a:t>
            </a:r>
            <a:r>
              <a:rPr lang="en-US" altLang="ko-KR" sz="1800" dirty="0"/>
              <a:t>, </a:t>
            </a:r>
            <a:r>
              <a:rPr lang="ko-KR" altLang="en-US" sz="1800" dirty="0"/>
              <a:t>근면성</a:t>
            </a:r>
            <a:r>
              <a:rPr lang="en-US" altLang="ko-KR" sz="1800" dirty="0"/>
              <a:t>,</a:t>
            </a:r>
            <a:r>
              <a:rPr lang="ko-KR" altLang="en-US" sz="1800" dirty="0"/>
              <a:t> 새롭고 기이한 것을 좋아하는 성향</a:t>
            </a:r>
            <a:r>
              <a:rPr lang="en-US" altLang="ko-KR" sz="1800" dirty="0"/>
              <a:t>, </a:t>
            </a:r>
            <a:r>
              <a:rPr lang="ko-KR" altLang="en-US" sz="1800" dirty="0"/>
              <a:t>규칙을 준수하는 자세와 의복과 음식</a:t>
            </a:r>
            <a:r>
              <a:rPr lang="en-US" altLang="ko-KR" sz="1800" dirty="0"/>
              <a:t>, </a:t>
            </a:r>
            <a:r>
              <a:rPr lang="ko-KR" altLang="en-US" sz="1800" dirty="0"/>
              <a:t>그리고 기술에 이르기까지 상세하게 기록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그의 언급은 현재 </a:t>
            </a:r>
            <a:r>
              <a:rPr lang="en-US" altLang="ko-KR" sz="1800" dirty="0"/>
              <a:t>‘</a:t>
            </a:r>
            <a:r>
              <a:rPr lang="ko-KR" altLang="en-US" sz="1800" dirty="0"/>
              <a:t>일본</a:t>
            </a:r>
            <a:r>
              <a:rPr lang="en-US" altLang="ko-KR" sz="1800" dirty="0"/>
              <a:t>’</a:t>
            </a:r>
            <a:r>
              <a:rPr lang="ko-KR" altLang="en-US" sz="1800" dirty="0"/>
              <a:t>과 일본인의 모습을 떠올리더라도 크게 다르지 않을 정도</a:t>
            </a:r>
            <a:r>
              <a:rPr lang="en-US" altLang="ko-KR" sz="1800" dirty="0"/>
              <a:t>. </a:t>
            </a:r>
            <a:r>
              <a:rPr lang="ko-KR" altLang="en-US" sz="1800" dirty="0"/>
              <a:t>또한</a:t>
            </a:r>
            <a:r>
              <a:rPr lang="en-US" altLang="ko-KR" sz="1800" dirty="0"/>
              <a:t>, </a:t>
            </a:r>
            <a:r>
              <a:rPr lang="ko-KR" altLang="en-US" sz="1800" dirty="0"/>
              <a:t>조선조 후기 지식인은 일본을 통해서 서구 관련 지식과 정보를 적지 않게 얻었음</a:t>
            </a:r>
            <a:r>
              <a:rPr lang="en-US" altLang="ko-KR" sz="1800" dirty="0"/>
              <a:t>. </a:t>
            </a:r>
            <a:r>
              <a:rPr lang="ko-KR" altLang="en-US" sz="1800" dirty="0"/>
              <a:t>해부학이나 자명종</a:t>
            </a:r>
            <a:r>
              <a:rPr lang="en-US" altLang="ko-KR" sz="1800" dirty="0"/>
              <a:t>, </a:t>
            </a:r>
            <a:r>
              <a:rPr lang="ko-KR" altLang="en-US" sz="1800" dirty="0"/>
              <a:t>망원경</a:t>
            </a:r>
            <a:r>
              <a:rPr lang="en-US" altLang="ko-KR" sz="1800" dirty="0"/>
              <a:t>, </a:t>
            </a:r>
            <a:r>
              <a:rPr lang="ko-KR" altLang="en-US" sz="1800" dirty="0"/>
              <a:t>안경 등</a:t>
            </a:r>
            <a:r>
              <a:rPr lang="en-US" altLang="ko-KR" sz="1800" dirty="0"/>
              <a:t>. </a:t>
            </a:r>
            <a:r>
              <a:rPr lang="ko-KR" altLang="en-US" sz="1800" dirty="0"/>
              <a:t>통신사에 참여한 인사들이 구매하거나 선물을 받고</a:t>
            </a:r>
            <a:r>
              <a:rPr lang="en-US" altLang="ko-KR" sz="1800" dirty="0"/>
              <a:t>, </a:t>
            </a:r>
            <a:r>
              <a:rPr lang="ko-KR" altLang="en-US" sz="1800" dirty="0"/>
              <a:t>한편으로는 견문 지식과 일본 서책을 통해서다</a:t>
            </a:r>
            <a:r>
              <a:rPr lang="en-US" altLang="ko-KR" sz="1800" dirty="0"/>
              <a:t>. </a:t>
            </a:r>
            <a:r>
              <a:rPr lang="ko-KR" altLang="en-US" sz="1800" dirty="0"/>
              <a:t>당시 외국 정보를 얻는 경로는 청나라이지만</a:t>
            </a:r>
            <a:r>
              <a:rPr lang="en-US" altLang="ko-KR" sz="1800" dirty="0"/>
              <a:t>, </a:t>
            </a:r>
            <a:r>
              <a:rPr lang="ko-KR" altLang="en-US" sz="1800" dirty="0"/>
              <a:t>일본에서도 적지 않게 외국 관련 소식을 접하였음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 err="1"/>
              <a:t>이덕무</a:t>
            </a:r>
            <a:r>
              <a:rPr lang="en-US" altLang="ko-KR" sz="1800" dirty="0"/>
              <a:t>(</a:t>
            </a:r>
            <a:r>
              <a:rPr lang="ko-KR" altLang="en-US" sz="1800" dirty="0"/>
              <a:t>李德懋</a:t>
            </a:r>
            <a:r>
              <a:rPr lang="en-US" altLang="ko-KR" sz="1800" dirty="0"/>
              <a:t>, 1741</a:t>
            </a:r>
            <a:r>
              <a:rPr lang="ko-KR" altLang="en-US" sz="1800" dirty="0"/>
              <a:t>∼</a:t>
            </a:r>
            <a:r>
              <a:rPr lang="en-US" altLang="ko-KR" sz="1800" dirty="0"/>
              <a:t>1793)</a:t>
            </a:r>
            <a:r>
              <a:rPr lang="ko-KR" altLang="en-US" sz="1800" dirty="0"/>
              <a:t>의 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청령국지</a:t>
            </a:r>
            <a:r>
              <a:rPr lang="en-US" altLang="ko-KR" sz="1800" dirty="0"/>
              <a:t>(</a:t>
            </a:r>
            <a:r>
              <a:rPr lang="ko-KR" altLang="en-US" sz="1800" dirty="0"/>
              <a:t>蜻蛉國志</a:t>
            </a:r>
            <a:r>
              <a:rPr lang="en-US" altLang="ko-KR" sz="1800" dirty="0"/>
              <a:t>)』</a:t>
            </a:r>
            <a:r>
              <a:rPr lang="ko-KR" altLang="en-US" sz="1800" dirty="0"/>
              <a:t>는 일본의 종합 정보지</a:t>
            </a:r>
            <a:r>
              <a:rPr lang="en-US" altLang="ko-KR" sz="1800" dirty="0"/>
              <a:t>. </a:t>
            </a:r>
            <a:r>
              <a:rPr lang="ko-KR" altLang="en-US" sz="1800" dirty="0"/>
              <a:t>그는 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청령국지</a:t>
            </a:r>
            <a:r>
              <a:rPr lang="en-US" altLang="ko-KR" sz="1800" dirty="0"/>
              <a:t>』</a:t>
            </a:r>
            <a:r>
              <a:rPr lang="ko-KR" altLang="en-US" sz="1800" dirty="0"/>
              <a:t>에서 네덜란드가 자카르타를 무역의 거점으로 삼고 세계 </a:t>
            </a:r>
            <a:r>
              <a:rPr lang="en-US" altLang="ko-KR" sz="1800" dirty="0"/>
              <a:t>36</a:t>
            </a:r>
            <a:r>
              <a:rPr lang="ko-KR" altLang="en-US" sz="1800" dirty="0"/>
              <a:t>개국의 나라와 교역하는 사실</a:t>
            </a:r>
            <a:r>
              <a:rPr lang="en-US" altLang="ko-KR" sz="1800" dirty="0"/>
              <a:t>,</a:t>
            </a:r>
            <a:r>
              <a:rPr lang="ko-KR" altLang="en-US" sz="1800" dirty="0"/>
              <a:t> 동남아 토산품을 가져와 일본에 되파는 중개무역을 하는 실상</a:t>
            </a:r>
            <a:r>
              <a:rPr lang="en-US" altLang="ko-KR" sz="1800" dirty="0"/>
              <a:t>, </a:t>
            </a:r>
            <a:r>
              <a:rPr lang="ko-KR" altLang="en-US" sz="1800" dirty="0" err="1"/>
              <a:t>무역선의</a:t>
            </a:r>
            <a:r>
              <a:rPr lang="ko-KR" altLang="en-US" sz="1800" dirty="0"/>
              <a:t> 규모와 크기</a:t>
            </a:r>
            <a:r>
              <a:rPr lang="en-US" altLang="ko-KR" sz="1800" dirty="0"/>
              <a:t>, </a:t>
            </a:r>
            <a:r>
              <a:rPr lang="ko-KR" altLang="en-US" sz="1800" dirty="0"/>
              <a:t>일본에 무역하는 물품 등을 제시</a:t>
            </a:r>
            <a:r>
              <a:rPr lang="en-US" altLang="ko-KR" sz="1800" dirty="0"/>
              <a:t>. </a:t>
            </a:r>
            <a:r>
              <a:rPr lang="ko-KR" altLang="en-US" sz="1800" dirty="0"/>
              <a:t>또한</a:t>
            </a:r>
            <a:r>
              <a:rPr lang="en-US" altLang="ko-KR" sz="1800" dirty="0"/>
              <a:t>, </a:t>
            </a:r>
            <a:r>
              <a:rPr lang="ko-KR" altLang="en-US" sz="1800" dirty="0"/>
              <a:t>그는 네덜란드가 나가사키의 </a:t>
            </a:r>
            <a:r>
              <a:rPr lang="en-US" altLang="ko-KR" sz="1800" dirty="0"/>
              <a:t>‘</a:t>
            </a:r>
            <a:r>
              <a:rPr lang="ko-KR" altLang="en-US" sz="1800" dirty="0"/>
              <a:t>데지마</a:t>
            </a:r>
            <a:r>
              <a:rPr lang="en-US" altLang="ko-KR" sz="1800" dirty="0"/>
              <a:t>’</a:t>
            </a:r>
            <a:r>
              <a:rPr lang="ko-KR" altLang="en-US" sz="1800" dirty="0"/>
              <a:t>라는 인공 섬을 거점으로 일본과 무역을 하며</a:t>
            </a:r>
            <a:r>
              <a:rPr lang="en-US" altLang="ko-KR" sz="1800" dirty="0"/>
              <a:t>, </a:t>
            </a:r>
            <a:r>
              <a:rPr lang="ko-KR" altLang="en-US" sz="1800" dirty="0"/>
              <a:t>일 년에 한 번</a:t>
            </a:r>
            <a:r>
              <a:rPr lang="en-US" altLang="ko-KR" sz="1800" dirty="0"/>
              <a:t>, </a:t>
            </a:r>
            <a:r>
              <a:rPr lang="ko-KR" altLang="en-US" sz="1800" dirty="0"/>
              <a:t>에도</a:t>
            </a:r>
            <a:r>
              <a:rPr lang="en-US" altLang="ko-KR" sz="1800" dirty="0"/>
              <a:t>〔</a:t>
            </a:r>
            <a:r>
              <a:rPr lang="ko-KR" altLang="en-US" sz="1800" dirty="0"/>
              <a:t>江戶</a:t>
            </a:r>
            <a:r>
              <a:rPr lang="en-US" altLang="ko-KR" sz="1800" dirty="0"/>
              <a:t>〕</a:t>
            </a:r>
            <a:r>
              <a:rPr lang="ko-KR" altLang="en-US" sz="1800" dirty="0"/>
              <a:t>까지 가는 것도 기록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>
              <a:lnSpc>
                <a:spcPct val="17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872457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</a:pPr>
            <a:r>
              <a:rPr lang="ko-KR" altLang="en-US" sz="1800" dirty="0"/>
              <a:t>조선조 후기 일부 지식인처럼 이국 문물과 일본의 민족성을 균형감각을 가지고 바라보는 경우는 드물었음</a:t>
            </a:r>
            <a:r>
              <a:rPr lang="en-US" altLang="ko-KR" sz="1800" dirty="0"/>
              <a:t>. </a:t>
            </a:r>
            <a:r>
              <a:rPr lang="ko-KR" altLang="en-US" sz="1800" dirty="0"/>
              <a:t>이는 조선 지식인들이 일본을 임진왜란을 일으킨 장본인이며</a:t>
            </a:r>
            <a:r>
              <a:rPr lang="en-US" altLang="ko-KR" sz="1800" dirty="0"/>
              <a:t>, </a:t>
            </a:r>
            <a:r>
              <a:rPr lang="ko-KR" altLang="en-US" sz="1800" dirty="0"/>
              <a:t>문화 수준이 낮다는 인식과는 사뭇 다른 시선</a:t>
            </a:r>
            <a:r>
              <a:rPr lang="en-US" altLang="ko-KR" sz="1800" dirty="0"/>
              <a:t>. </a:t>
            </a:r>
            <a:r>
              <a:rPr lang="ko-KR" altLang="en-US" sz="1800" dirty="0"/>
              <a:t>사실 조선이 외교사절을 파견하여 만나는 마당에</a:t>
            </a:r>
            <a:r>
              <a:rPr lang="en-US" altLang="ko-KR" sz="1800" dirty="0"/>
              <a:t>, </a:t>
            </a:r>
            <a:r>
              <a:rPr lang="ko-KR" altLang="en-US" sz="1800" dirty="0"/>
              <a:t>이웃을 객관적으로 바라보지 않는다는 것은 문제였음</a:t>
            </a:r>
            <a:r>
              <a:rPr lang="en-US" altLang="ko-KR" sz="1800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ko-KR" altLang="en-US" sz="1800" dirty="0"/>
              <a:t>그런데도 조선 통신사에 참여한 인사들은 대체로 자국 문화가 우수하다는 관념에 사로잡혀 일본의 경우 받아들일 문명이 없다고 판단하고 멸시하거나 무시하는 경우가 많았음</a:t>
            </a:r>
            <a:r>
              <a:rPr lang="en-US" altLang="ko-KR" sz="1800" dirty="0"/>
              <a:t>. </a:t>
            </a:r>
            <a:r>
              <a:rPr lang="ko-KR" altLang="en-US" sz="1800" dirty="0"/>
              <a:t>이러한 상황에서 조선 지식인들이 일본의 선진 문화나 앞선 기술</a:t>
            </a:r>
            <a:r>
              <a:rPr lang="en-US" altLang="ko-KR" sz="1800" dirty="0"/>
              <a:t>, </a:t>
            </a:r>
            <a:r>
              <a:rPr lang="ko-KR" altLang="en-US" sz="1800" dirty="0"/>
              <a:t>실용 정신을 정확히 볼 리가 없었음</a:t>
            </a:r>
            <a:r>
              <a:rPr lang="en-US" altLang="ko-KR" sz="1800" dirty="0"/>
              <a:t>. </a:t>
            </a:r>
          </a:p>
          <a:p>
            <a:pPr algn="just">
              <a:lnSpc>
                <a:spcPct val="170000"/>
              </a:lnSpc>
            </a:pPr>
            <a:r>
              <a:rPr lang="ko-KR" altLang="en-US" sz="1800" dirty="0"/>
              <a:t>조선 지식인의 이러한 피상적인 일본 인식과 부정확한 기록이 뒷날 우리가 큰 대가를 치를 수 있다는 사실을 아무도 몰랐음</a:t>
            </a:r>
            <a:r>
              <a:rPr lang="en-US" altLang="ko-KR" sz="1800" dirty="0"/>
              <a:t>. </a:t>
            </a:r>
            <a:r>
              <a:rPr lang="ko-KR" altLang="en-US" sz="1800" dirty="0"/>
              <a:t>집권층의 관념적 우월 의식과 타자와 타국 문화에 대한 무관심</a:t>
            </a:r>
            <a:r>
              <a:rPr lang="en-US" altLang="ko-KR" sz="1800" dirty="0"/>
              <a:t>, </a:t>
            </a:r>
            <a:r>
              <a:rPr lang="ko-KR" altLang="en-US" sz="1800" dirty="0"/>
              <a:t>그리고 일국 너머의 정세 변화에 둔감한 인식은 경직된 사유와 닫혀 버린 시각이 자리 잡고 있었기 때문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014609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313060840" descr="EMB000084a40e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6274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20881" cy="432048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&lt;</a:t>
            </a:r>
            <a:r>
              <a:rPr lang="ko-KR" altLang="en-US" sz="2400" dirty="0"/>
              <a:t>조선과 에도 막부 사이의 사행</a:t>
            </a:r>
            <a:r>
              <a:rPr lang="en-US" altLang="ko-KR" sz="2400" dirty="0"/>
              <a:t>&gt;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7169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5616" y="1244556"/>
            <a:ext cx="78929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13079200" descr="EMB000084a40e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8091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2"/>
          <p:cNvSpPr>
            <a:spLocks noGrp="1"/>
          </p:cNvSpPr>
          <p:nvPr>
            <p:ph type="title"/>
          </p:nvPr>
        </p:nvSpPr>
        <p:spPr>
          <a:xfrm>
            <a:off x="303213" y="692150"/>
            <a:ext cx="8555037" cy="533400"/>
          </a:xfrm>
        </p:spPr>
        <p:txBody>
          <a:bodyPr>
            <a:noAutofit/>
          </a:bodyPr>
          <a:lstStyle/>
          <a:p>
            <a:r>
              <a:rPr lang="en-US" altLang="ko-KR" sz="2800" dirty="0">
                <a:effectLst/>
              </a:rPr>
              <a:t>&lt;</a:t>
            </a:r>
            <a:r>
              <a:rPr lang="ko-KR" altLang="en-US" sz="2800" dirty="0">
                <a:effectLst/>
              </a:rPr>
              <a:t>조선통신사 행렬도 </a:t>
            </a:r>
            <a:r>
              <a:rPr lang="en-US" altLang="ko-KR" sz="2800" dirty="0">
                <a:effectLst/>
              </a:rPr>
              <a:t>(</a:t>
            </a:r>
            <a:r>
              <a:rPr lang="ko-KR" altLang="en-US" sz="2800" dirty="0">
                <a:effectLst/>
              </a:rPr>
              <a:t>대영 박물관 소장</a:t>
            </a:r>
            <a:r>
              <a:rPr lang="en-US" altLang="ko-KR" sz="2800" dirty="0">
                <a:effectLst/>
              </a:rPr>
              <a:t>)&gt;</a:t>
            </a:r>
            <a:br>
              <a:rPr lang="ko-KR" altLang="en-US" sz="2800" dirty="0">
                <a:effectLst/>
              </a:rPr>
            </a:b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7726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6408712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endParaRPr lang="en-US" altLang="ko-KR" sz="9600" b="1" dirty="0"/>
          </a:p>
          <a:p>
            <a:pPr marL="0" indent="0" algn="just" fontAlgn="base">
              <a:buNone/>
            </a:pPr>
            <a:r>
              <a:rPr lang="en-US" altLang="ko-KR" sz="11200" b="1" dirty="0"/>
              <a:t>1.</a:t>
            </a:r>
            <a:r>
              <a:rPr lang="ko-KR" altLang="en-US" sz="11200" b="1" dirty="0"/>
              <a:t>미지의  세계와 만남</a:t>
            </a:r>
            <a:endParaRPr lang="en-US" altLang="ko-KR" sz="11200" b="1" dirty="0"/>
          </a:p>
          <a:p>
            <a:pPr marL="0" indent="0" algn="just" fontAlgn="base">
              <a:buNone/>
            </a:pPr>
            <a:br>
              <a:rPr lang="ko-KR" altLang="en-US" sz="4800" dirty="0"/>
            </a:br>
            <a:endParaRPr lang="en-US" altLang="ko-KR" sz="4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7200" dirty="0"/>
              <a:t>고대 동양과 서양의 만남은 중국과 중앙아시아를 거쳐 인도로 이어지는 비단길을 따라 형성</a:t>
            </a:r>
            <a:r>
              <a:rPr lang="en-US" altLang="ko-KR" sz="7200" dirty="0"/>
              <a:t>. </a:t>
            </a:r>
            <a:r>
              <a:rPr lang="ko-KR" altLang="en-US" sz="7200" dirty="0"/>
              <a:t>동</a:t>
            </a:r>
            <a:r>
              <a:rPr lang="en-US" altLang="ko-KR" sz="7200" dirty="0"/>
              <a:t>/</a:t>
            </a:r>
            <a:r>
              <a:rPr lang="ko-KR" altLang="en-US" sz="7200" dirty="0"/>
              <a:t>서양은 이 길을 통해 물산</a:t>
            </a:r>
            <a:r>
              <a:rPr lang="en-US" altLang="ko-KR" sz="7200" dirty="0"/>
              <a:t>,</a:t>
            </a:r>
            <a:r>
              <a:rPr lang="ko-KR" altLang="en-US" sz="7200" dirty="0"/>
              <a:t> 종교</a:t>
            </a:r>
            <a:r>
              <a:rPr lang="en-US" altLang="ko-KR" sz="7200" dirty="0"/>
              <a:t>,</a:t>
            </a:r>
            <a:r>
              <a:rPr lang="ko-KR" altLang="en-US" sz="7200" dirty="0"/>
              <a:t> 문화를 주고받았음</a:t>
            </a:r>
            <a:r>
              <a:rPr lang="en-US" altLang="ko-KR" sz="7200" dirty="0"/>
              <a:t>. </a:t>
            </a:r>
            <a:r>
              <a:rPr lang="ko-KR" altLang="en-US" sz="7200" dirty="0"/>
              <a:t>비단길은 문명을 잇는 </a:t>
            </a:r>
            <a:r>
              <a:rPr lang="ko-KR" altLang="en-US" sz="7200" dirty="0" err="1"/>
              <a:t>가교며</a:t>
            </a:r>
            <a:r>
              <a:rPr lang="ko-KR" altLang="en-US" sz="7200" dirty="0"/>
              <a:t> 교류의 마당</a:t>
            </a:r>
            <a:r>
              <a:rPr lang="en-US" altLang="ko-KR" sz="7200" dirty="0"/>
              <a:t>. </a:t>
            </a:r>
            <a:r>
              <a:rPr lang="ko-KR" altLang="en-US" sz="7200" dirty="0"/>
              <a:t>비단길의 동쪽 종착지인 한국은 이 길을 통해 이역</a:t>
            </a:r>
            <a:r>
              <a:rPr lang="en-US" altLang="ko-KR" sz="7200" dirty="0"/>
              <a:t>(</a:t>
            </a:r>
            <a:r>
              <a:rPr lang="ko-KR" altLang="en-US" sz="7200" dirty="0"/>
              <a:t>異域</a:t>
            </a:r>
            <a:r>
              <a:rPr lang="en-US" altLang="ko-KR" sz="7200" dirty="0"/>
              <a:t>)</a:t>
            </a:r>
            <a:r>
              <a:rPr lang="ko-KR" altLang="en-US" sz="7200" dirty="0"/>
              <a:t>의 국가들과 교역</a:t>
            </a:r>
            <a:r>
              <a:rPr lang="en-US" altLang="ko-KR" sz="7200" dirty="0"/>
              <a:t>. </a:t>
            </a:r>
            <a:r>
              <a:rPr lang="ko-KR" altLang="en-US" sz="7200" dirty="0"/>
              <a:t>혜초의 </a:t>
            </a:r>
            <a:r>
              <a:rPr lang="en-US" altLang="ko-KR" sz="7200" dirty="0"/>
              <a:t>&lt;</a:t>
            </a:r>
            <a:r>
              <a:rPr lang="ko-KR" altLang="en-US" sz="7200" dirty="0"/>
              <a:t>왕오천축국전</a:t>
            </a:r>
            <a:r>
              <a:rPr lang="en-US" altLang="ko-KR" sz="7200" dirty="0"/>
              <a:t>(</a:t>
            </a:r>
            <a:r>
              <a:rPr lang="ko-KR" altLang="en-US" sz="7200" dirty="0"/>
              <a:t>往五天竺國傳</a:t>
            </a:r>
            <a:r>
              <a:rPr lang="en-US" altLang="ko-KR" sz="7200" dirty="0"/>
              <a:t>)&gt;</a:t>
            </a:r>
            <a:r>
              <a:rPr lang="ko-KR" altLang="en-US" sz="7200" dirty="0"/>
              <a:t>은 이렇게 탄생</a:t>
            </a:r>
            <a:r>
              <a:rPr lang="en-US" altLang="ko-KR" sz="7200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7200" dirty="0"/>
              <a:t>혜초</a:t>
            </a:r>
            <a:r>
              <a:rPr lang="en-US" altLang="ko-KR" sz="7200" dirty="0"/>
              <a:t>(</a:t>
            </a:r>
            <a:r>
              <a:rPr lang="ko-KR" altLang="en-US" sz="7200" dirty="0"/>
              <a:t>慧超</a:t>
            </a:r>
            <a:r>
              <a:rPr lang="en-US" altLang="ko-KR" sz="7200" dirty="0"/>
              <a:t>)</a:t>
            </a:r>
            <a:r>
              <a:rPr lang="ko-KR" altLang="en-US" sz="7200" dirty="0"/>
              <a:t>처럼 중국을 거쳐 비단길을 따라 구도</a:t>
            </a:r>
            <a:r>
              <a:rPr lang="en-US" altLang="ko-KR" sz="7200" dirty="0"/>
              <a:t>(</a:t>
            </a:r>
            <a:r>
              <a:rPr lang="ko-KR" altLang="en-US" sz="7200" dirty="0"/>
              <a:t>求道</a:t>
            </a:r>
            <a:r>
              <a:rPr lang="en-US" altLang="ko-KR" sz="7200" dirty="0"/>
              <a:t>)</a:t>
            </a:r>
            <a:r>
              <a:rPr lang="ko-KR" altLang="en-US" sz="7200" dirty="0"/>
              <a:t>의 길을 떠난 승려들은 미지의 문명으로 떠난 세계인</a:t>
            </a:r>
            <a:r>
              <a:rPr lang="en-US" altLang="ko-KR" sz="7200" dirty="0"/>
              <a:t>. </a:t>
            </a:r>
            <a:r>
              <a:rPr lang="ko-KR" altLang="en-US" sz="7200" dirty="0"/>
              <a:t>전근대 한자문화권에서는 중국을 통해 새로운 문화를 만나고</a:t>
            </a:r>
            <a:r>
              <a:rPr lang="en-US" altLang="ko-KR" sz="7200" dirty="0"/>
              <a:t>, </a:t>
            </a:r>
            <a:r>
              <a:rPr lang="ko-KR" altLang="en-US" sz="7200" dirty="0"/>
              <a:t>중국을 통로로 세계의 다양한 문화와 만나는 일이  많았음</a:t>
            </a:r>
            <a:r>
              <a:rPr lang="en-US" altLang="ko-KR" sz="7200" dirty="0"/>
              <a:t>. </a:t>
            </a:r>
            <a:r>
              <a:rPr lang="ko-KR" altLang="en-US" sz="7200" dirty="0"/>
              <a:t>이러한 만남을 해주는 역할을 한 것은 사행</a:t>
            </a:r>
            <a:r>
              <a:rPr lang="en-US" altLang="ko-KR" sz="7200" dirty="0"/>
              <a:t>(</a:t>
            </a:r>
            <a:r>
              <a:rPr lang="ko-KR" altLang="en-US" sz="7200" dirty="0"/>
              <a:t>使行</a:t>
            </a:r>
            <a:r>
              <a:rPr lang="en-US" altLang="ko-KR" sz="7200" dirty="0"/>
              <a:t>).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7200" dirty="0"/>
              <a:t>라틴문화권과 같은 하나의 문명 단위였던 한자문화권에서는 중국 중심의 세계질서 속에서 한반도에 존재하였던 여러 국가는 항상 중국과 관계를 맺고 중국으로부터 영향을 받았음</a:t>
            </a:r>
            <a:r>
              <a:rPr lang="en-US" altLang="ko-KR" sz="7200" dirty="0"/>
              <a:t>. </a:t>
            </a:r>
            <a:r>
              <a:rPr lang="ko-KR" altLang="en-US" sz="7200" dirty="0"/>
              <a:t>이 점에서 중국을 인식하고 중국의 동향에 가장 민감하게 반응한 것은 세계의 흐름에 적극적으로 동참한다는 것을 의미</a:t>
            </a:r>
            <a:r>
              <a:rPr lang="en-US" altLang="ko-KR" sz="7200" dirty="0"/>
              <a:t>. </a:t>
            </a:r>
            <a:endParaRPr lang="ko-KR" altLang="en-US" sz="7200" dirty="0"/>
          </a:p>
          <a:p>
            <a:endParaRPr lang="en-US" altLang="ko-KR" sz="8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1800" dirty="0"/>
              <a:t>                                     【</a:t>
            </a:r>
            <a:r>
              <a:rPr lang="ko-KR" altLang="en-US" sz="1800" dirty="0"/>
              <a:t>에도 막부에서 그린 조선통신사행도</a:t>
            </a:r>
            <a:r>
              <a:rPr lang="en-US" altLang="ko-KR" sz="1800" dirty="0"/>
              <a:t>】</a:t>
            </a:r>
            <a:endParaRPr lang="ko-KR" altLang="en-US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5955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13061776" descr="EMB000084a40e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835292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5824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540569" y="1675656"/>
            <a:ext cx="137146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448772712" descr="EMB000084a40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6" y="1124744"/>
            <a:ext cx="838825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32216" y="413780"/>
            <a:ext cx="8388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【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조선통신사 행렬도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 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조선통신사가 </a:t>
            </a:r>
            <a:r>
              <a:rPr lang="ko-KR" altLang="en-US" sz="1600" kern="0" dirty="0" err="1">
                <a:solidFill>
                  <a:srgbClr val="000000"/>
                </a:solidFill>
                <a:latin typeface="한컴바탕"/>
                <a:ea typeface="한컴바탕"/>
              </a:rPr>
              <a:t>전명식을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 마치고 일본 도쿄의 </a:t>
            </a:r>
            <a:r>
              <a:rPr lang="ko-KR" altLang="en-US" sz="1600" kern="0" dirty="0" err="1">
                <a:solidFill>
                  <a:srgbClr val="000000"/>
                </a:solidFill>
                <a:latin typeface="한컴바탕"/>
                <a:ea typeface="한컴바탕"/>
              </a:rPr>
              <a:t>나혼바시를</a:t>
            </a:r>
            <a:r>
              <a:rPr lang="ko-KR" altLang="en-US" sz="1600" kern="0" dirty="0">
                <a:solidFill>
                  <a:srgbClr val="000000"/>
                </a:solidFill>
                <a:latin typeface="한컴바탕"/>
                <a:ea typeface="한컴바탕"/>
              </a:rPr>
              <a:t> 지나 숙소로 향하고 있다</a:t>
            </a:r>
            <a:r>
              <a:rPr lang="en-US" altLang="ko-KR" sz="1600" kern="0" dirty="0">
                <a:solidFill>
                  <a:srgbClr val="000000"/>
                </a:solidFill>
                <a:latin typeface="한컴바탕"/>
                <a:ea typeface="한컴바탕"/>
              </a:rPr>
              <a:t>.】 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3695511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95536" y="404664"/>
            <a:ext cx="8568952" cy="5864358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한반도에 존재하였던 여러 국가들이 미지의 세계와 만나는 또 다른 통로는 바다</a:t>
            </a:r>
            <a:r>
              <a:rPr lang="en-US" altLang="ko-KR" sz="1800" dirty="0"/>
              <a:t>. </a:t>
            </a:r>
            <a:r>
              <a:rPr lang="ko-KR" altLang="en-US" sz="1800" dirty="0"/>
              <a:t>근대 이후 세계사의 중심에 있었던 국가들은 주로 대 항해를 거쳐 해양을 배경으로 성장하였음</a:t>
            </a:r>
            <a:r>
              <a:rPr lang="en-US" altLang="ko-KR" sz="1800" dirty="0"/>
              <a:t>. </a:t>
            </a:r>
            <a:r>
              <a:rPr lang="ko-KR" altLang="en-US" sz="1800" dirty="0"/>
              <a:t>고대 유럽 역사에서는 그리스가 페르시아군을 이겨 지중해를 장악하며 강국이 되고</a:t>
            </a:r>
            <a:r>
              <a:rPr lang="en-US" altLang="ko-KR" sz="1800" dirty="0"/>
              <a:t>, </a:t>
            </a:r>
            <a:r>
              <a:rPr lang="ko-KR" altLang="en-US" sz="1800" dirty="0"/>
              <a:t>기원전 </a:t>
            </a:r>
            <a:r>
              <a:rPr lang="en-US" altLang="ko-KR" sz="1800" dirty="0"/>
              <a:t>3</a:t>
            </a:r>
            <a:r>
              <a:rPr lang="ko-KR" altLang="en-US" sz="1800" dirty="0"/>
              <a:t>세기에 로마가 지중해를 장악해 대제국을 건설한 것도 모두 해양</a:t>
            </a:r>
            <a:r>
              <a:rPr lang="en-US" altLang="ko-KR" sz="1800" dirty="0"/>
              <a:t>(</a:t>
            </a:r>
            <a:r>
              <a:rPr lang="ko-KR" altLang="en-US" sz="1800" dirty="0"/>
              <a:t>바다</a:t>
            </a:r>
            <a:r>
              <a:rPr lang="en-US" altLang="ko-KR" sz="1800" dirty="0"/>
              <a:t>)</a:t>
            </a:r>
            <a:r>
              <a:rPr lang="ko-KR" altLang="en-US" sz="1800" dirty="0"/>
              <a:t>와 연결되어 있음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대항해 시대 이후 에스파냐와 포르투갈도 해양을 지배하여 식민지를 건설한 것도 해양을 통해서 임</a:t>
            </a:r>
            <a:r>
              <a:rPr lang="en-US" altLang="ko-KR" sz="1800" dirty="0"/>
              <a:t>. </a:t>
            </a:r>
            <a:r>
              <a:rPr lang="ko-KR" altLang="en-US" sz="1800" dirty="0"/>
              <a:t>서양의 제국은 바다를 지배하고 특히 동양권에 식민지를 구축하면서 세계사에 부상</a:t>
            </a:r>
            <a:r>
              <a:rPr lang="en-US" altLang="ko-KR" sz="1800" dirty="0"/>
              <a:t>. </a:t>
            </a:r>
            <a:r>
              <a:rPr lang="ko-KR" altLang="en-US" sz="1800" dirty="0"/>
              <a:t>근대전환기에 일본 역시 해양을 활용해 제국의 길로 나아갔음</a:t>
            </a:r>
            <a:r>
              <a:rPr lang="en-US" altLang="ko-KR" sz="1800" dirty="0"/>
              <a:t>. </a:t>
            </a:r>
            <a:r>
              <a:rPr lang="ko-KR" altLang="en-US" sz="1800" dirty="0"/>
              <a:t>삼면이 바다로 둘러싸인 한반도 역시 고대로부터 해양과 깊은 관계를 지녔음</a:t>
            </a:r>
            <a:r>
              <a:rPr lang="en-US" altLang="ko-KR" sz="1800" dirty="0"/>
              <a:t>. </a:t>
            </a:r>
            <a:r>
              <a:rPr lang="ko-KR" altLang="en-US" sz="1800" dirty="0"/>
              <a:t>한반도는 고대부터 동아시아의 해양 문화의 이동 경로에 있었음</a:t>
            </a:r>
            <a:r>
              <a:rPr lang="en-US" altLang="ko-KR" sz="1800" dirty="0"/>
              <a:t>. </a:t>
            </a:r>
            <a:r>
              <a:rPr lang="ko-KR" altLang="en-US" sz="1800" dirty="0"/>
              <a:t>고대국가인 고구려</a:t>
            </a:r>
            <a:r>
              <a:rPr lang="en-US" altLang="ko-KR" sz="1800" dirty="0"/>
              <a:t>/</a:t>
            </a:r>
            <a:r>
              <a:rPr lang="ko-KR" altLang="en-US" sz="1800" dirty="0"/>
              <a:t>백제</a:t>
            </a:r>
            <a:r>
              <a:rPr lang="en-US" altLang="ko-KR" sz="1800" dirty="0"/>
              <a:t>/</a:t>
            </a:r>
            <a:r>
              <a:rPr lang="ko-KR" altLang="en-US" sz="1800" dirty="0"/>
              <a:t>신라</a:t>
            </a:r>
            <a:r>
              <a:rPr lang="en-US" altLang="ko-KR" sz="1800" dirty="0"/>
              <a:t>/</a:t>
            </a:r>
            <a:r>
              <a:rPr lang="ko-KR" altLang="en-US" sz="1800" dirty="0"/>
              <a:t>가야는 </a:t>
            </a:r>
            <a:r>
              <a:rPr lang="en-US" altLang="ko-KR" sz="1800" dirty="0"/>
              <a:t>7</a:t>
            </a:r>
            <a:r>
              <a:rPr lang="ko-KR" altLang="en-US" sz="1800" dirty="0"/>
              <a:t>세기까지 일본 열도로 진출하였고</a:t>
            </a:r>
            <a:r>
              <a:rPr lang="en-US" altLang="ko-KR" sz="1800" dirty="0"/>
              <a:t>, </a:t>
            </a:r>
            <a:r>
              <a:rPr lang="ko-KR" altLang="en-US" sz="1800" dirty="0"/>
              <a:t>가락국</a:t>
            </a:r>
            <a:r>
              <a:rPr lang="en-US" altLang="ko-KR" sz="1800" dirty="0"/>
              <a:t>(</a:t>
            </a:r>
            <a:r>
              <a:rPr lang="ko-KR" altLang="en-US" sz="1800" dirty="0"/>
              <a:t>駕洛國</a:t>
            </a:r>
            <a:r>
              <a:rPr lang="en-US" altLang="ko-KR" sz="1800" dirty="0"/>
              <a:t>)</a:t>
            </a:r>
            <a:r>
              <a:rPr lang="ko-KR" altLang="en-US" sz="1800" dirty="0"/>
              <a:t>의 </a:t>
            </a:r>
            <a:r>
              <a:rPr lang="ko-KR" altLang="en-US" sz="1800" dirty="0" err="1"/>
              <a:t>허왕후</a:t>
            </a:r>
            <a:r>
              <a:rPr lang="en-US" altLang="ko-KR" sz="1800" dirty="0"/>
              <a:t>(</a:t>
            </a:r>
            <a:r>
              <a:rPr lang="ko-KR" altLang="en-US" sz="1800" dirty="0"/>
              <a:t>許王后</a:t>
            </a:r>
            <a:r>
              <a:rPr lang="en-US" altLang="ko-KR" sz="1800" dirty="0"/>
              <a:t>)</a:t>
            </a:r>
            <a:r>
              <a:rPr lang="ko-KR" altLang="en-US" sz="1800" dirty="0"/>
              <a:t>는 </a:t>
            </a:r>
            <a:r>
              <a:rPr lang="ko-KR" altLang="en-US" sz="1800" dirty="0" err="1"/>
              <a:t>해양으로부터</a:t>
            </a:r>
            <a:r>
              <a:rPr lang="ko-KR" altLang="en-US" sz="1800" dirty="0"/>
              <a:t> 한반도에 들어온 이역의 인물</a:t>
            </a:r>
            <a:r>
              <a:rPr lang="en-US" altLang="ko-KR" sz="1800" dirty="0"/>
              <a:t>. </a:t>
            </a:r>
          </a:p>
          <a:p>
            <a:pPr marL="0" indent="0" algn="just" fontAlgn="base">
              <a:lnSpc>
                <a:spcPct val="170000"/>
              </a:lnSpc>
              <a:buNone/>
            </a:pPr>
            <a:endParaRPr lang="ko-KR" altLang="en-US" sz="1800" dirty="0"/>
          </a:p>
          <a:p>
            <a:pPr>
              <a:lnSpc>
                <a:spcPct val="17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5367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5577483"/>
          </a:xfrm>
        </p:spPr>
        <p:txBody>
          <a:bodyPr>
            <a:normAutofit fontScale="55000" lnSpcReduction="20000"/>
          </a:bodyPr>
          <a:lstStyle/>
          <a:p>
            <a:pPr algn="just" fontAlgn="base">
              <a:lnSpc>
                <a:spcPct val="170000"/>
              </a:lnSpc>
            </a:pPr>
            <a:r>
              <a:rPr lang="ko-KR" altLang="en-US" dirty="0"/>
              <a:t>뜻하지 않은 이방인의 방문도 있었음</a:t>
            </a:r>
            <a:r>
              <a:rPr lang="en-US" altLang="ko-KR" dirty="0"/>
              <a:t>. </a:t>
            </a:r>
            <a:r>
              <a:rPr lang="ko-KR" altLang="en-US" dirty="0"/>
              <a:t>주로</a:t>
            </a:r>
            <a:r>
              <a:rPr lang="en-US" altLang="ko-KR" dirty="0"/>
              <a:t> </a:t>
            </a:r>
            <a:r>
              <a:rPr lang="ko-KR" altLang="en-US" dirty="0"/>
              <a:t>표류</a:t>
            </a:r>
            <a:r>
              <a:rPr lang="en-US" altLang="ko-KR" dirty="0"/>
              <a:t>(</a:t>
            </a:r>
            <a:r>
              <a:rPr lang="ko-KR" altLang="en-US" dirty="0"/>
              <a:t>漂流</a:t>
            </a:r>
            <a:r>
              <a:rPr lang="en-US" altLang="ko-KR" dirty="0"/>
              <a:t>)</a:t>
            </a:r>
            <a:r>
              <a:rPr lang="ko-KR" altLang="en-US" dirty="0"/>
              <a:t>를 통해 한반도에 온 경우임</a:t>
            </a:r>
            <a:r>
              <a:rPr lang="en-US" altLang="ko-KR" dirty="0"/>
              <a:t>. </a:t>
            </a:r>
            <a:r>
              <a:rPr lang="ko-KR" altLang="en-US" dirty="0"/>
              <a:t>표류는 원하지 않은 미지의 세계로의 여행</a:t>
            </a:r>
            <a:r>
              <a:rPr lang="en-US" altLang="ko-KR" dirty="0"/>
              <a:t>. </a:t>
            </a:r>
            <a:r>
              <a:rPr lang="ko-KR" altLang="en-US" dirty="0"/>
              <a:t>표류를 통해 </a:t>
            </a:r>
            <a:r>
              <a:rPr lang="ko-KR" altLang="en-US" dirty="0" err="1"/>
              <a:t>표착지</a:t>
            </a:r>
            <a:r>
              <a:rPr lang="en-US" altLang="ko-KR" dirty="0"/>
              <a:t>(</a:t>
            </a:r>
            <a:r>
              <a:rPr lang="ko-KR" altLang="en-US" dirty="0"/>
              <a:t>漂着地</a:t>
            </a:r>
            <a:r>
              <a:rPr lang="en-US" altLang="ko-KR" dirty="0"/>
              <a:t>)</a:t>
            </a:r>
            <a:r>
              <a:rPr lang="ko-KR" altLang="en-US" dirty="0"/>
              <a:t> 국가의 이</a:t>
            </a:r>
            <a:r>
              <a:rPr lang="en-US" altLang="ko-KR" dirty="0"/>
              <a:t>(</a:t>
            </a:r>
            <a:r>
              <a:rPr lang="ko-KR" altLang="en-US" dirty="0"/>
              <a:t>異</a:t>
            </a:r>
            <a:r>
              <a:rPr lang="en-US" altLang="ko-KR" dirty="0"/>
              <a:t>) </a:t>
            </a:r>
            <a:r>
              <a:rPr lang="ko-KR" altLang="en-US" dirty="0"/>
              <a:t>문화를 기록한 표류기는 국가 상호 간의 인식에 큰 영향을 줌</a:t>
            </a:r>
            <a:r>
              <a:rPr lang="en-US" altLang="ko-KR" dirty="0"/>
              <a:t>. </a:t>
            </a:r>
            <a:r>
              <a:rPr lang="ko-KR" altLang="en-US" dirty="0"/>
              <a:t>네덜란드인 </a:t>
            </a:r>
            <a:r>
              <a:rPr lang="ko-KR" altLang="en-US" dirty="0" err="1"/>
              <a:t>하멜의</a:t>
            </a:r>
            <a:r>
              <a:rPr lang="ko-KR" altLang="en-US" dirty="0"/>
              <a:t> 표류도 그러하였음</a:t>
            </a:r>
            <a:r>
              <a:rPr lang="en-US" altLang="ko-KR" dirty="0"/>
              <a:t>. </a:t>
            </a:r>
            <a:r>
              <a:rPr lang="ko-KR" altLang="en-US" dirty="0" err="1"/>
              <a:t>하멜은</a:t>
            </a:r>
            <a:r>
              <a:rPr lang="ko-KR" altLang="en-US" dirty="0"/>
              <a:t> 네덜란드 귀국 후 서구에 조선이라는 나라를 널리 알리고</a:t>
            </a:r>
            <a:r>
              <a:rPr lang="en-US" altLang="ko-KR" dirty="0"/>
              <a:t>, </a:t>
            </a:r>
            <a:r>
              <a:rPr lang="ko-KR" altLang="en-US" dirty="0"/>
              <a:t>그의 </a:t>
            </a:r>
            <a:r>
              <a:rPr lang="en-US" altLang="ko-KR" dirty="0"/>
              <a:t>&lt;</a:t>
            </a:r>
            <a:r>
              <a:rPr lang="ko-KR" altLang="en-US" dirty="0" err="1"/>
              <a:t>하멜표류기</a:t>
            </a:r>
            <a:r>
              <a:rPr lang="en-US" altLang="ko-KR" dirty="0"/>
              <a:t>&gt;</a:t>
            </a:r>
            <a:r>
              <a:rPr lang="ko-KR" altLang="en-US" dirty="0"/>
              <a:t>는 서구인의 조선 인식에 큰 영향을 주었음</a:t>
            </a:r>
            <a:r>
              <a:rPr lang="en-US" altLang="ko-KR" dirty="0"/>
              <a:t>.</a:t>
            </a:r>
            <a:endParaRPr lang="ko-KR" altLang="en-US" dirty="0"/>
          </a:p>
          <a:p>
            <a:pPr algn="just" fontAlgn="base">
              <a:lnSpc>
                <a:spcPct val="170000"/>
              </a:lnSpc>
            </a:pPr>
            <a:r>
              <a:rPr lang="ko-KR" altLang="en-US" dirty="0"/>
              <a:t>한반도가 해양을 장악했을 때</a:t>
            </a:r>
            <a:r>
              <a:rPr lang="en-US" altLang="ko-KR" dirty="0"/>
              <a:t>, </a:t>
            </a:r>
            <a:r>
              <a:rPr lang="ko-KR" altLang="en-US" dirty="0"/>
              <a:t>역사적으로 세력을 떨쳤으며</a:t>
            </a:r>
            <a:r>
              <a:rPr lang="en-US" altLang="ko-KR" dirty="0"/>
              <a:t>, </a:t>
            </a:r>
            <a:r>
              <a:rPr lang="ko-KR" altLang="en-US" dirty="0"/>
              <a:t>이 문화와의 교류도 활발하였음</a:t>
            </a:r>
            <a:r>
              <a:rPr lang="en-US" altLang="ko-KR" dirty="0"/>
              <a:t>. </a:t>
            </a:r>
            <a:r>
              <a:rPr lang="ko-KR" altLang="en-US" dirty="0"/>
              <a:t>신라</a:t>
            </a:r>
            <a:r>
              <a:rPr lang="en-US" altLang="ko-KR" dirty="0"/>
              <a:t>(</a:t>
            </a:r>
            <a:r>
              <a:rPr lang="ko-KR" altLang="en-US" dirty="0"/>
              <a:t>新羅</a:t>
            </a:r>
            <a:r>
              <a:rPr lang="en-US" altLang="ko-KR" dirty="0"/>
              <a:t>) </a:t>
            </a:r>
            <a:r>
              <a:rPr lang="ko-KR" altLang="en-US" dirty="0"/>
              <a:t>장군 장보고</a:t>
            </a:r>
            <a:r>
              <a:rPr lang="en-US" altLang="ko-KR" dirty="0"/>
              <a:t>(</a:t>
            </a:r>
            <a:r>
              <a:rPr lang="ko-KR" altLang="en-US" dirty="0"/>
              <a:t>張保皐</a:t>
            </a:r>
            <a:r>
              <a:rPr lang="en-US" altLang="ko-KR" dirty="0"/>
              <a:t>, 9</a:t>
            </a:r>
            <a:r>
              <a:rPr lang="ko-KR" altLang="en-US" dirty="0"/>
              <a:t>세기 인물</a:t>
            </a:r>
            <a:r>
              <a:rPr lang="en-US" altLang="ko-KR" dirty="0"/>
              <a:t>)</a:t>
            </a:r>
            <a:r>
              <a:rPr lang="ko-KR" altLang="en-US" dirty="0"/>
              <a:t>가 그러하였고</a:t>
            </a:r>
            <a:r>
              <a:rPr lang="en-US" altLang="ko-KR" dirty="0"/>
              <a:t>, </a:t>
            </a:r>
            <a:r>
              <a:rPr lang="ko-KR" altLang="en-US" dirty="0"/>
              <a:t>고려</a:t>
            </a:r>
            <a:r>
              <a:rPr lang="en-US" altLang="ko-KR" dirty="0"/>
              <a:t>(</a:t>
            </a:r>
            <a:r>
              <a:rPr lang="ko-KR" altLang="en-US" dirty="0"/>
              <a:t>高麗</a:t>
            </a:r>
            <a:r>
              <a:rPr lang="en-US" altLang="ko-KR" dirty="0"/>
              <a:t>)</a:t>
            </a:r>
            <a:r>
              <a:rPr lang="ko-KR" altLang="en-US" dirty="0"/>
              <a:t>의 경우</a:t>
            </a:r>
            <a:r>
              <a:rPr lang="en-US" altLang="ko-KR" dirty="0"/>
              <a:t>,</a:t>
            </a:r>
            <a:r>
              <a:rPr lang="ko-KR" altLang="en-US" dirty="0"/>
              <a:t> 서역의 문화가 넘나들고</a:t>
            </a:r>
            <a:r>
              <a:rPr lang="en-US" altLang="ko-KR" dirty="0"/>
              <a:t>, </a:t>
            </a:r>
            <a:r>
              <a:rPr lang="ko-KR" altLang="en-US" dirty="0"/>
              <a:t>고려의 수도였던 개성에는 </a:t>
            </a:r>
            <a:r>
              <a:rPr lang="ko-KR" altLang="en-US" dirty="0" err="1"/>
              <a:t>서역인이</a:t>
            </a:r>
            <a:r>
              <a:rPr lang="ko-KR" altLang="en-US" dirty="0"/>
              <a:t> 왕래하였다</a:t>
            </a:r>
            <a:r>
              <a:rPr lang="en-US" altLang="ko-KR" dirty="0"/>
              <a:t>. </a:t>
            </a:r>
            <a:r>
              <a:rPr lang="ko-KR" altLang="en-US" dirty="0"/>
              <a:t>하지만 조선은 중국의 명나라나 청나라와 함께 바다 길을 막아버리는 </a:t>
            </a:r>
            <a:r>
              <a:rPr lang="ko-KR" altLang="en-US" dirty="0" err="1"/>
              <a:t>해금정책</a:t>
            </a:r>
            <a:r>
              <a:rPr lang="en-US" altLang="ko-KR" dirty="0"/>
              <a:t>(</a:t>
            </a:r>
            <a:r>
              <a:rPr lang="ko-KR" altLang="en-US" dirty="0"/>
              <a:t>海禁政策</a:t>
            </a:r>
            <a:r>
              <a:rPr lang="en-US" altLang="ko-KR" dirty="0"/>
              <a:t>)</a:t>
            </a:r>
            <a:r>
              <a:rPr lang="ko-KR" altLang="en-US" dirty="0"/>
              <a:t>을 시행하여 해양을 등한시하였음</a:t>
            </a:r>
            <a:r>
              <a:rPr lang="en-US" altLang="ko-KR" dirty="0"/>
              <a:t>.</a:t>
            </a:r>
            <a:r>
              <a:rPr lang="ko-KR" altLang="en-US" dirty="0"/>
              <a:t> 그 결과 바다로부터 온 서구 세력의 동향에 무관심하였고</a:t>
            </a:r>
            <a:r>
              <a:rPr lang="en-US" altLang="ko-KR" dirty="0"/>
              <a:t>,. </a:t>
            </a:r>
            <a:r>
              <a:rPr lang="ko-KR" altLang="en-US" dirty="0"/>
              <a:t>결국 주권마저 빼앗기고 말았음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01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2646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ko-KR" sz="2800" b="1" dirty="0"/>
              <a:t> </a:t>
            </a:r>
            <a:r>
              <a:rPr lang="en-US" altLang="ko-KR" sz="2200" b="1" dirty="0"/>
              <a:t>(1) </a:t>
            </a:r>
            <a:r>
              <a:rPr lang="ko-KR" altLang="en-US" sz="2200" b="1" dirty="0"/>
              <a:t>세계를 향한 발걸음</a:t>
            </a:r>
            <a:r>
              <a:rPr lang="en-US" altLang="ko-KR" sz="2200" b="1" dirty="0"/>
              <a:t>―</a:t>
            </a:r>
            <a:r>
              <a:rPr lang="ko-KR" altLang="en-US" sz="2200" b="1" dirty="0"/>
              <a:t>다른 문명을 찾아 나선 세계인</a:t>
            </a:r>
            <a:endParaRPr lang="en-US" altLang="ko-KR" sz="2200" b="1" dirty="0"/>
          </a:p>
          <a:p>
            <a:pPr>
              <a:buNone/>
            </a:pPr>
            <a:endParaRPr lang="ko-KR" altLang="en-US" sz="22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1900" dirty="0"/>
              <a:t>혜초</a:t>
            </a:r>
            <a:r>
              <a:rPr lang="en-US" altLang="ko-KR" sz="1900" dirty="0"/>
              <a:t>(</a:t>
            </a:r>
            <a:r>
              <a:rPr lang="ko-KR" altLang="en-US" sz="1900" dirty="0"/>
              <a:t>慧超</a:t>
            </a:r>
            <a:r>
              <a:rPr lang="en-US" altLang="ko-KR" sz="1900" dirty="0"/>
              <a:t>, 704~787)</a:t>
            </a:r>
            <a:r>
              <a:rPr lang="ko-KR" altLang="en-US" sz="1900" dirty="0"/>
              <a:t>의 </a:t>
            </a:r>
            <a:r>
              <a:rPr lang="en-US" altLang="ko-KR" sz="1900" dirty="0"/>
              <a:t>『</a:t>
            </a:r>
            <a:r>
              <a:rPr lang="ko-KR" altLang="en-US" sz="1900" dirty="0"/>
              <a:t>왕오천축국전</a:t>
            </a:r>
            <a:r>
              <a:rPr lang="en-US" altLang="ko-KR" sz="1900" dirty="0"/>
              <a:t>(</a:t>
            </a:r>
            <a:r>
              <a:rPr lang="ko-KR" altLang="en-US" sz="1900" dirty="0"/>
              <a:t>往五天竺國傳</a:t>
            </a:r>
            <a:r>
              <a:rPr lang="en-US" altLang="ko-KR" sz="1900" dirty="0"/>
              <a:t>)』</a:t>
            </a:r>
            <a:r>
              <a:rPr lang="ko-KR" altLang="en-US" sz="1900" dirty="0"/>
              <a:t>은 세계적 여행기다</a:t>
            </a:r>
            <a:r>
              <a:rPr lang="en-US" altLang="ko-KR" sz="1900" dirty="0"/>
              <a:t>. </a:t>
            </a:r>
            <a:r>
              <a:rPr lang="ko-KR" altLang="en-US" sz="1900" dirty="0"/>
              <a:t>이 여행기는 서역과 아랍의 문화를 기록한 가장 오래된 책 중의 하나이다</a:t>
            </a:r>
            <a:r>
              <a:rPr lang="en-US" altLang="ko-KR" sz="1900" dirty="0"/>
              <a:t>. </a:t>
            </a:r>
            <a:r>
              <a:rPr lang="ko-KR" altLang="en-US" sz="1900" dirty="0"/>
              <a:t>혜초는 불교 문화와 이슬람 문화의 인도와 서역 및 아랍을 여행</a:t>
            </a:r>
            <a:r>
              <a:rPr lang="en-US" altLang="ko-KR" sz="1900" dirty="0"/>
              <a:t>. </a:t>
            </a:r>
            <a:r>
              <a:rPr lang="ko-KR" altLang="en-US" sz="1900" dirty="0"/>
              <a:t>혜초의 여행기는 지금의 시리아 지역과 터키 지역까지 언급하고 있음</a:t>
            </a:r>
            <a:r>
              <a:rPr lang="en-US" altLang="ko-KR" sz="19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900" dirty="0"/>
              <a:t>그가 여행한 여러 소국</a:t>
            </a:r>
            <a:r>
              <a:rPr lang="en-US" altLang="ko-KR" sz="1900" dirty="0"/>
              <a:t>(</a:t>
            </a:r>
            <a:r>
              <a:rPr lang="ko-KR" altLang="en-US" sz="1900" dirty="0"/>
              <a:t>小國</a:t>
            </a:r>
            <a:r>
              <a:rPr lang="en-US" altLang="ko-KR" sz="1900" dirty="0"/>
              <a:t>)</a:t>
            </a:r>
            <a:r>
              <a:rPr lang="ko-KR" altLang="en-US" sz="1900" dirty="0"/>
              <a:t>은 지금의 아랍권에 속하는 국가임</a:t>
            </a:r>
            <a:r>
              <a:rPr lang="en-US" altLang="ko-KR" sz="1900" dirty="0"/>
              <a:t>. </a:t>
            </a:r>
            <a:r>
              <a:rPr lang="ko-KR" altLang="en-US" sz="1900" dirty="0"/>
              <a:t>혜초는 불법을 위해 인도로 구도의 길을 떠나</a:t>
            </a:r>
            <a:r>
              <a:rPr lang="en-US" altLang="ko-KR" sz="1900" dirty="0"/>
              <a:t>, </a:t>
            </a:r>
            <a:r>
              <a:rPr lang="ko-KR" altLang="en-US" sz="1900" dirty="0"/>
              <a:t>새로운 문명권인 아랍에까지 발길이 닿았던 것임</a:t>
            </a:r>
            <a:r>
              <a:rPr lang="en-US" altLang="ko-KR" sz="1900" dirty="0"/>
              <a:t>. </a:t>
            </a:r>
            <a:r>
              <a:rPr lang="ko-KR" altLang="en-US" sz="1900" dirty="0"/>
              <a:t>혜초는 소국의 구체적인 이름에서부터 정치적인 관계와 현재 상황과 그들의 군사력에 이르기까지 상세하게 기술</a:t>
            </a:r>
            <a:r>
              <a:rPr lang="en-US" altLang="ko-KR" sz="1900" dirty="0"/>
              <a:t>. </a:t>
            </a:r>
            <a:r>
              <a:rPr lang="ko-KR" altLang="en-US" sz="1900" dirty="0"/>
              <a:t>특히 물산과 특이한 풍속에 이르기까지 서술하고 있어 아랍문명권의 </a:t>
            </a:r>
            <a:r>
              <a:rPr lang="ko-KR" altLang="en-US" sz="1900" dirty="0" err="1"/>
              <a:t>풍속지</a:t>
            </a:r>
            <a:r>
              <a:rPr lang="en-US" altLang="ko-KR" sz="1900" dirty="0"/>
              <a:t>(</a:t>
            </a:r>
            <a:r>
              <a:rPr lang="ko-KR" altLang="en-US" sz="1900" dirty="0"/>
              <a:t>風俗志</a:t>
            </a:r>
            <a:r>
              <a:rPr lang="en-US" altLang="ko-KR" sz="1900" dirty="0"/>
              <a:t>)</a:t>
            </a:r>
            <a:r>
              <a:rPr lang="ko-KR" altLang="en-US" sz="1900" dirty="0"/>
              <a:t>로도 손색이 없음</a:t>
            </a:r>
            <a:r>
              <a:rPr lang="en-US" altLang="ko-KR" sz="1900" dirty="0"/>
              <a:t>.</a:t>
            </a:r>
          </a:p>
          <a:p>
            <a:pPr algn="just" fontAlgn="base">
              <a:lnSpc>
                <a:spcPct val="150000"/>
              </a:lnSpc>
            </a:pPr>
            <a:r>
              <a:rPr lang="en-US" altLang="ko-KR" sz="1900" dirty="0"/>
              <a:t> </a:t>
            </a:r>
            <a:r>
              <a:rPr lang="ko-KR" altLang="en-US" sz="1900" dirty="0"/>
              <a:t>혜초가 주목한 것은 당나라와 신라에서 견문할 수 없던 물산과 풍속</a:t>
            </a:r>
            <a:r>
              <a:rPr lang="en-US" altLang="ko-KR" sz="1900" dirty="0"/>
              <a:t>. </a:t>
            </a:r>
            <a:r>
              <a:rPr lang="ko-KR" altLang="en-US" sz="1900" dirty="0"/>
              <a:t>혜초는 처음으로 아라비아를 대식</a:t>
            </a:r>
            <a:r>
              <a:rPr lang="en-US" altLang="ko-KR" sz="1900" dirty="0"/>
              <a:t>(</a:t>
            </a:r>
            <a:r>
              <a:rPr lang="ko-KR" altLang="en-US" sz="1900" dirty="0"/>
              <a:t>大寔</a:t>
            </a:r>
            <a:r>
              <a:rPr lang="en-US" altLang="ko-KR" sz="1900" dirty="0"/>
              <a:t>, </a:t>
            </a:r>
            <a:r>
              <a:rPr lang="ko-KR" altLang="en-US" sz="1900" dirty="0"/>
              <a:t>즉 大食</a:t>
            </a:r>
            <a:r>
              <a:rPr lang="en-US" altLang="ko-KR" sz="1900" dirty="0"/>
              <a:t>)</a:t>
            </a:r>
            <a:r>
              <a:rPr lang="ko-KR" altLang="en-US" sz="1900" dirty="0"/>
              <a:t>으로 이름하였음</a:t>
            </a:r>
            <a:r>
              <a:rPr lang="en-US" altLang="ko-KR" sz="1900" dirty="0"/>
              <a:t>. </a:t>
            </a:r>
            <a:r>
              <a:rPr lang="ko-KR" altLang="en-US" sz="1900" dirty="0"/>
              <a:t>혜초는 </a:t>
            </a:r>
            <a:r>
              <a:rPr lang="en-US" altLang="ko-KR" sz="1900" dirty="0"/>
              <a:t>8</a:t>
            </a:r>
            <a:r>
              <a:rPr lang="ko-KR" altLang="en-US" sz="1900" dirty="0"/>
              <a:t>세기 인도와 중앙아시아의 정보를 생생하게 담고 있어 </a:t>
            </a:r>
            <a:r>
              <a:rPr lang="en-US" altLang="ko-KR" sz="1900" dirty="0"/>
              <a:t>『</a:t>
            </a:r>
            <a:r>
              <a:rPr lang="ko-KR" altLang="en-US" sz="1900" dirty="0"/>
              <a:t>왕오천축국전</a:t>
            </a:r>
            <a:r>
              <a:rPr lang="en-US" altLang="ko-KR" sz="1900" dirty="0"/>
              <a:t>』</a:t>
            </a:r>
            <a:r>
              <a:rPr lang="ko-KR" altLang="en-US" sz="1900" dirty="0"/>
              <a:t>은 문명사적 의미를 지니는 기념비적 작품</a:t>
            </a:r>
            <a:r>
              <a:rPr lang="en-US" altLang="ko-KR" sz="1900" dirty="0"/>
              <a:t>. </a:t>
            </a:r>
            <a:r>
              <a:rPr lang="ko-KR" altLang="en-US" sz="1900" dirty="0"/>
              <a:t>더욱이 한자문화권과 이슬람 문화권을 연결했다는 점에서 동서 문명 </a:t>
            </a:r>
            <a:r>
              <a:rPr lang="ko-KR" altLang="en-US" sz="1900" dirty="0" err="1"/>
              <a:t>교류사에서</a:t>
            </a:r>
            <a:r>
              <a:rPr lang="ko-KR" altLang="en-US" sz="1900" dirty="0"/>
              <a:t> 중요한 </a:t>
            </a:r>
            <a:r>
              <a:rPr lang="ko-KR" altLang="en-US" sz="1900" dirty="0" err="1"/>
              <a:t>저술이자</a:t>
            </a:r>
            <a:r>
              <a:rPr lang="ko-KR" altLang="en-US" sz="1900" dirty="0"/>
              <a:t> 세계적인 </a:t>
            </a:r>
            <a:r>
              <a:rPr lang="ko-KR" altLang="en-US" sz="1900" dirty="0" err="1"/>
              <a:t>기행문학임</a:t>
            </a:r>
            <a:r>
              <a:rPr lang="en-US" altLang="ko-KR" sz="1900" dirty="0"/>
              <a:t>. </a:t>
            </a:r>
            <a:r>
              <a:rPr lang="ko-KR" altLang="en-US" sz="1900" dirty="0"/>
              <a:t>이 점에서 혜초는 한반도 최초의 </a:t>
            </a:r>
            <a:r>
              <a:rPr lang="ko-KR" altLang="en-US" sz="1900" dirty="0" err="1"/>
              <a:t>세계인이자</a:t>
            </a:r>
            <a:r>
              <a:rPr lang="ko-KR" altLang="en-US" sz="1900" dirty="0"/>
              <a:t> 새로운 문명을 개척한 </a:t>
            </a:r>
            <a:r>
              <a:rPr lang="ko-KR" altLang="en-US" sz="1900" dirty="0" err="1"/>
              <a:t>선구자임</a:t>
            </a:r>
            <a:r>
              <a:rPr lang="en-US" altLang="ko-KR" sz="1900" dirty="0"/>
              <a:t>. </a:t>
            </a:r>
            <a:endParaRPr lang="ko-KR" alt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다른 문명을 찾아 나선 또 한 명의 인물</a:t>
            </a:r>
            <a:r>
              <a:rPr lang="en-US" altLang="ko-KR" sz="1800" dirty="0"/>
              <a:t>. </a:t>
            </a:r>
            <a:r>
              <a:rPr lang="ko-KR" altLang="en-US" sz="1800" dirty="0"/>
              <a:t>바로 고선지</a:t>
            </a:r>
            <a:r>
              <a:rPr lang="en-US" altLang="ko-KR" sz="1800" dirty="0"/>
              <a:t>(</a:t>
            </a:r>
            <a:r>
              <a:rPr lang="ko-KR" altLang="en-US" sz="1800" dirty="0"/>
              <a:t>高仙芝</a:t>
            </a:r>
            <a:r>
              <a:rPr lang="en-US" altLang="ko-KR" sz="1800" dirty="0"/>
              <a:t>, 8</a:t>
            </a:r>
            <a:r>
              <a:rPr lang="ko-KR" altLang="en-US" sz="1800" dirty="0"/>
              <a:t>세기 인물</a:t>
            </a:r>
            <a:r>
              <a:rPr lang="en-US" altLang="ko-KR" sz="1800" dirty="0"/>
              <a:t>). </a:t>
            </a:r>
            <a:r>
              <a:rPr lang="ko-KR" altLang="en-US" sz="1800" dirty="0"/>
              <a:t>그는 </a:t>
            </a:r>
            <a:r>
              <a:rPr lang="ko-KR" altLang="en-US" sz="1800" dirty="0" err="1"/>
              <a:t>고구려계</a:t>
            </a:r>
            <a:r>
              <a:rPr lang="ko-KR" altLang="en-US" sz="1800" dirty="0"/>
              <a:t> 당</a:t>
            </a:r>
            <a:r>
              <a:rPr lang="en-US" altLang="ko-KR" sz="1800" dirty="0"/>
              <a:t>(</a:t>
            </a:r>
            <a:r>
              <a:rPr lang="ko-KR" altLang="en-US" sz="1800" dirty="0"/>
              <a:t>唐</a:t>
            </a:r>
            <a:r>
              <a:rPr lang="en-US" altLang="ko-KR" sz="1800" dirty="0"/>
              <a:t>)</a:t>
            </a:r>
            <a:r>
              <a:rPr lang="ko-KR" altLang="en-US" sz="1800" dirty="0"/>
              <a:t>나라 장군</a:t>
            </a:r>
            <a:r>
              <a:rPr lang="en-US" altLang="ko-KR" sz="1800" dirty="0"/>
              <a:t>.</a:t>
            </a:r>
            <a:r>
              <a:rPr lang="ko-KR" altLang="en-US" sz="1800" dirty="0"/>
              <a:t> 원정길에 올라 실크로드의 제왕으로 등극한 인물</a:t>
            </a:r>
            <a:r>
              <a:rPr lang="en-US" altLang="ko-KR" sz="1800" dirty="0"/>
              <a:t>. </a:t>
            </a:r>
            <a:r>
              <a:rPr lang="ko-KR" altLang="en-US" sz="1800" dirty="0"/>
              <a:t>자국의 역사에서 주목받지 못했지만</a:t>
            </a:r>
            <a:r>
              <a:rPr lang="en-US" altLang="ko-KR" sz="1800" dirty="0"/>
              <a:t>, </a:t>
            </a:r>
            <a:r>
              <a:rPr lang="ko-KR" altLang="en-US" sz="1800" dirty="0"/>
              <a:t>중국 역사에서는 ‘서역</a:t>
            </a:r>
            <a:r>
              <a:rPr lang="en-US" altLang="ko-KR" sz="1800" dirty="0"/>
              <a:t>(</a:t>
            </a:r>
            <a:r>
              <a:rPr lang="ko-KR" altLang="en-US" sz="1800" dirty="0"/>
              <a:t>西域</a:t>
            </a:r>
            <a:r>
              <a:rPr lang="en-US" altLang="ko-KR" sz="1800" dirty="0"/>
              <a:t>)</a:t>
            </a:r>
            <a:r>
              <a:rPr lang="ko-KR" altLang="en-US" sz="1800" dirty="0"/>
              <a:t>의 수호신</a:t>
            </a:r>
            <a:r>
              <a:rPr lang="en-US" altLang="ko-KR" sz="1800" dirty="0"/>
              <a:t>’</a:t>
            </a:r>
            <a:r>
              <a:rPr lang="ko-KR" altLang="en-US" sz="1800" dirty="0"/>
              <a:t>으로</a:t>
            </a:r>
            <a:r>
              <a:rPr lang="en-US" altLang="ko-KR" sz="1800" dirty="0"/>
              <a:t>, </a:t>
            </a:r>
            <a:r>
              <a:rPr lang="ko-KR" altLang="en-US" sz="1800" dirty="0"/>
              <a:t>아랍 사료에는 ‘중국 산맥의 왕</a:t>
            </a:r>
            <a:r>
              <a:rPr lang="en-US" altLang="ko-KR" sz="1800" dirty="0"/>
              <a:t>’</a:t>
            </a:r>
            <a:r>
              <a:rPr lang="ko-KR" altLang="en-US" sz="1800" dirty="0"/>
              <a:t>으로 묘사될 만큼 서역에까지 이름을 떨쳤음</a:t>
            </a:r>
            <a:r>
              <a:rPr lang="en-US" altLang="ko-KR" sz="1800" dirty="0"/>
              <a:t>. </a:t>
            </a:r>
            <a:r>
              <a:rPr lang="ko-KR" altLang="en-US" sz="1800" dirty="0"/>
              <a:t>그는 한반도의 </a:t>
            </a:r>
            <a:r>
              <a:rPr lang="en-US" altLang="ko-KR" sz="1800" dirty="0"/>
              <a:t>1.5</a:t>
            </a:r>
            <a:r>
              <a:rPr lang="ko-KR" altLang="en-US" sz="1800" dirty="0"/>
              <a:t>배에 달하는 ‘돌아 올 수 없는 사막’ 타클라마칸과 세계의 지붕으로 불리는 </a:t>
            </a:r>
            <a:r>
              <a:rPr lang="en-US" altLang="ko-KR" sz="1800" dirty="0"/>
              <a:t>‘</a:t>
            </a:r>
            <a:r>
              <a:rPr lang="ko-KR" altLang="en-US" sz="1800" dirty="0"/>
              <a:t>파미르 고원</a:t>
            </a:r>
            <a:r>
              <a:rPr lang="en-US" altLang="ko-KR" sz="1800" dirty="0"/>
              <a:t>’, </a:t>
            </a:r>
            <a:r>
              <a:rPr lang="ko-KR" altLang="en-US" sz="1800" dirty="0"/>
              <a:t>중앙아시아에서 가장 아름답다는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와칸</a:t>
            </a:r>
            <a:r>
              <a:rPr lang="ko-KR" altLang="en-US" sz="1800" dirty="0"/>
              <a:t> 계곡</a:t>
            </a:r>
            <a:r>
              <a:rPr lang="en-US" altLang="ko-KR" sz="1800" dirty="0"/>
              <a:t>’</a:t>
            </a:r>
            <a:r>
              <a:rPr lang="ko-KR" altLang="en-US" sz="1800" dirty="0"/>
              <a:t>과 </a:t>
            </a:r>
            <a:r>
              <a:rPr lang="en-US" altLang="ko-KR" sz="1800" dirty="0"/>
              <a:t>‘</a:t>
            </a:r>
            <a:r>
              <a:rPr lang="ko-KR" altLang="en-US" sz="1800" dirty="0"/>
              <a:t>히말라야 힌두쿠시산맥</a:t>
            </a:r>
            <a:r>
              <a:rPr lang="en-US" altLang="ko-KR" sz="1800" dirty="0"/>
              <a:t>’</a:t>
            </a:r>
            <a:r>
              <a:rPr lang="ko-KR" altLang="en-US" sz="1800" dirty="0"/>
              <a:t>의 </a:t>
            </a:r>
            <a:r>
              <a:rPr lang="en-US" altLang="ko-KR" sz="1800" dirty="0"/>
              <a:t>‘</a:t>
            </a:r>
            <a:r>
              <a:rPr lang="ko-KR" altLang="en-US" sz="1800" dirty="0" err="1"/>
              <a:t>다르코트</a:t>
            </a:r>
            <a:r>
              <a:rPr lang="ko-KR" altLang="en-US" sz="1800" dirty="0"/>
              <a:t> 정상</a:t>
            </a:r>
            <a:r>
              <a:rPr lang="en-US" altLang="ko-KR" sz="1800" dirty="0"/>
              <a:t>’</a:t>
            </a:r>
            <a:r>
              <a:rPr lang="ko-KR" altLang="en-US" sz="1800" dirty="0"/>
              <a:t>에 이르는 비단길을 장악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혜초가 구도를 위해 이역에까지 갔다면</a:t>
            </a:r>
            <a:r>
              <a:rPr lang="en-US" altLang="ko-KR" sz="1800" dirty="0"/>
              <a:t>, </a:t>
            </a:r>
            <a:r>
              <a:rPr lang="ko-KR" altLang="en-US" sz="1800" dirty="0"/>
              <a:t>고선지는 토벌의 임무를 띠고 다른 문명과 만났음</a:t>
            </a:r>
            <a:r>
              <a:rPr lang="en-US" altLang="ko-KR" sz="1800" dirty="0"/>
              <a:t>. </a:t>
            </a:r>
            <a:r>
              <a:rPr lang="ko-KR" altLang="en-US" sz="1800" dirty="0"/>
              <a:t>그는 대 당나라 건설이라는 명분 아래 파미르 고원을 다섯 차례나 넘나들면서 큰 전공을 세웠음</a:t>
            </a:r>
            <a:r>
              <a:rPr lang="en-US" altLang="ko-KR" sz="1800" dirty="0"/>
              <a:t>. </a:t>
            </a:r>
            <a:r>
              <a:rPr lang="ko-KR" altLang="en-US" sz="1800" dirty="0"/>
              <a:t>고선지는 비록 전쟁과정이기는 하지만</a:t>
            </a:r>
            <a:r>
              <a:rPr lang="en-US" altLang="ko-KR" sz="1800" dirty="0"/>
              <a:t>, </a:t>
            </a:r>
            <a:r>
              <a:rPr lang="ko-KR" altLang="en-US" sz="1800" dirty="0"/>
              <a:t>다른 문명으로 진출한 또 한 사람의 세계인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1800" dirty="0"/>
              <a:t>고선지의 원정은 파미르 고원을 경계로 당나라 제국과 이슬람제국이 병립하는 새로운 세계질서를 성립시키는 데 결정적 공헌을 하였으며</a:t>
            </a:r>
            <a:r>
              <a:rPr lang="en-US" altLang="ko-KR" sz="1800" dirty="0"/>
              <a:t>, </a:t>
            </a:r>
            <a:r>
              <a:rPr lang="ko-KR" altLang="en-US" sz="1800" dirty="0"/>
              <a:t>동서 교류에 전기를 마련한 점에서도 의미를 지님</a:t>
            </a:r>
            <a:r>
              <a:rPr lang="en-US" altLang="ko-KR" sz="1800" dirty="0"/>
              <a:t>. </a:t>
            </a:r>
            <a:endParaRPr lang="ko-KR" altLang="en-US" sz="1800" dirty="0"/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  <a:p>
            <a:pPr>
              <a:lnSpc>
                <a:spcPct val="150000"/>
              </a:lnSpc>
            </a:pPr>
            <a:endParaRPr lang="ko-KR" altLang="en-US" sz="1800" dirty="0"/>
          </a:p>
          <a:p>
            <a:pPr>
              <a:lnSpc>
                <a:spcPct val="150000"/>
              </a:lnSpc>
            </a:pP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273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476672"/>
            <a:ext cx="8568952" cy="5832648"/>
          </a:xfrm>
        </p:spPr>
        <p:txBody>
          <a:bodyPr>
            <a:normAutofit fontScale="62500" lnSpcReduction="20000"/>
          </a:bodyPr>
          <a:lstStyle/>
          <a:p>
            <a:pPr marL="0" indent="0" fontAlgn="base">
              <a:buNone/>
            </a:pPr>
            <a:r>
              <a:rPr lang="en-US" altLang="ko-KR" b="1" dirty="0"/>
              <a:t>(2) </a:t>
            </a:r>
            <a:r>
              <a:rPr lang="ko-KR" altLang="en-US" b="1" dirty="0"/>
              <a:t>미지의 세계로의 여행</a:t>
            </a:r>
            <a:r>
              <a:rPr lang="en-US" altLang="ko-KR" b="1" dirty="0"/>
              <a:t>, </a:t>
            </a:r>
            <a:r>
              <a:rPr lang="ko-KR" altLang="en-US" b="1" dirty="0"/>
              <a:t>표류</a:t>
            </a:r>
            <a:endParaRPr lang="en-US" altLang="ko-KR" b="1" dirty="0"/>
          </a:p>
          <a:p>
            <a:pPr marL="0" indent="0" fontAlgn="base">
              <a:buNone/>
            </a:pPr>
            <a:endParaRPr lang="ko-KR" altLang="en-US" sz="2000" dirty="0"/>
          </a:p>
          <a:p>
            <a:pPr algn="just" fontAlgn="base">
              <a:lnSpc>
                <a:spcPct val="150000"/>
              </a:lnSpc>
            </a:pPr>
            <a:r>
              <a:rPr lang="ko-KR" altLang="en-US" sz="2900" dirty="0"/>
              <a:t>표류</a:t>
            </a:r>
            <a:r>
              <a:rPr lang="en-US" altLang="ko-KR" sz="2900" dirty="0"/>
              <a:t>(</a:t>
            </a:r>
            <a:r>
              <a:rPr lang="ko-KR" altLang="en-US" sz="2900" dirty="0"/>
              <a:t>漂流</a:t>
            </a:r>
            <a:r>
              <a:rPr lang="en-US" altLang="ko-KR" sz="2900" dirty="0"/>
              <a:t>)</a:t>
            </a:r>
            <a:r>
              <a:rPr lang="ko-KR" altLang="en-US" sz="2900" dirty="0"/>
              <a:t>란 풍랑으로 바다를 떠다니는 것을 말한다</a:t>
            </a:r>
            <a:r>
              <a:rPr lang="en-US" altLang="ko-KR" sz="2900" dirty="0"/>
              <a:t>. </a:t>
            </a:r>
            <a:r>
              <a:rPr lang="ko-KR" altLang="en-US" sz="2900" dirty="0"/>
              <a:t>표류하면 대개 물에 빠져 죽고</a:t>
            </a:r>
            <a:r>
              <a:rPr lang="en-US" altLang="ko-KR" sz="2900" dirty="0"/>
              <a:t>, </a:t>
            </a:r>
            <a:r>
              <a:rPr lang="ko-KR" altLang="en-US" sz="2900" dirty="0"/>
              <a:t>살아남는 경우는 적음</a:t>
            </a:r>
            <a:r>
              <a:rPr lang="en-US" altLang="ko-KR" sz="2900" dirty="0"/>
              <a:t>. </a:t>
            </a:r>
            <a:r>
              <a:rPr lang="ko-KR" altLang="en-US" sz="2900" dirty="0"/>
              <a:t>표류는 간혹 미지의 세계를 경험하는 예도 있는데</a:t>
            </a:r>
            <a:r>
              <a:rPr lang="en-US" altLang="ko-KR" sz="2900" dirty="0"/>
              <a:t>, </a:t>
            </a:r>
            <a:r>
              <a:rPr lang="ko-KR" altLang="en-US" sz="2900" dirty="0"/>
              <a:t>그때의 체험은 참으로 남다른 것임</a:t>
            </a:r>
            <a:r>
              <a:rPr lang="en-US" altLang="ko-KR" sz="2900" dirty="0"/>
              <a:t>. </a:t>
            </a:r>
            <a:r>
              <a:rPr lang="ko-KR" altLang="en-US" sz="2900" dirty="0"/>
              <a:t>이처럼 표류과정에서 겪은 일을 기록한 것을 ‘표류기</a:t>
            </a:r>
            <a:r>
              <a:rPr lang="en-US" altLang="ko-KR" sz="2900" dirty="0"/>
              <a:t>(</a:t>
            </a:r>
            <a:r>
              <a:rPr lang="ko-KR" altLang="en-US" sz="2900" dirty="0"/>
              <a:t>漂流記</a:t>
            </a:r>
            <a:r>
              <a:rPr lang="en-US" altLang="ko-KR" sz="2900" dirty="0"/>
              <a:t>)’, </a:t>
            </a:r>
            <a:r>
              <a:rPr lang="ko-KR" altLang="en-US" sz="2900" dirty="0"/>
              <a:t>또는 ‘</a:t>
            </a:r>
            <a:r>
              <a:rPr lang="ko-KR" altLang="en-US" sz="2900" dirty="0" err="1"/>
              <a:t>표해록</a:t>
            </a:r>
            <a:r>
              <a:rPr lang="en-US" altLang="ko-KR" sz="2900" dirty="0"/>
              <a:t>(</a:t>
            </a:r>
            <a:r>
              <a:rPr lang="ko-KR" altLang="en-US" sz="2900" dirty="0"/>
              <a:t>漂海錄</a:t>
            </a:r>
            <a:r>
              <a:rPr lang="en-US" altLang="ko-KR" sz="2900" dirty="0"/>
              <a:t>)’</a:t>
            </a:r>
            <a:r>
              <a:rPr lang="ko-KR" altLang="en-US" sz="2900" dirty="0"/>
              <a:t>이라 함</a:t>
            </a:r>
            <a:r>
              <a:rPr lang="en-US" altLang="ko-KR" sz="2900" dirty="0"/>
              <a:t>. 『</a:t>
            </a:r>
            <a:r>
              <a:rPr lang="ko-KR" altLang="en-US" sz="2900" dirty="0" err="1"/>
              <a:t>하멜표류기</a:t>
            </a:r>
            <a:r>
              <a:rPr lang="en-US" altLang="ko-KR" sz="2900" dirty="0"/>
              <a:t>』</a:t>
            </a:r>
            <a:r>
              <a:rPr lang="ko-KR" altLang="en-US" sz="2900" dirty="0"/>
              <a:t>가 그 예다</a:t>
            </a:r>
            <a:r>
              <a:rPr lang="en-US" altLang="ko-KR" sz="2900" dirty="0"/>
              <a:t>. </a:t>
            </a:r>
            <a:r>
              <a:rPr lang="ko-KR" altLang="en-US" sz="2900" dirty="0"/>
              <a:t>표류기는 언어와 풍속이 다른 낯선 나라에서의 견문과 다른 문화를 풍부하게 기록하고 있어</a:t>
            </a:r>
            <a:r>
              <a:rPr lang="en-US" altLang="ko-KR" sz="2900" dirty="0"/>
              <a:t>, </a:t>
            </a:r>
            <a:r>
              <a:rPr lang="ko-KR" altLang="en-US" sz="2900" dirty="0"/>
              <a:t>이쪽과 저쪽의 문화를 전달함으로써 전근대 문명이 다른 이역의 상호 소통의 역할과 상호 인식에 결정적 기여를 함</a:t>
            </a:r>
            <a:r>
              <a:rPr lang="en-US" altLang="ko-KR" sz="2900" dirty="0"/>
              <a:t>. </a:t>
            </a:r>
          </a:p>
          <a:p>
            <a:pPr algn="just" fontAlgn="base">
              <a:lnSpc>
                <a:spcPct val="150000"/>
              </a:lnSpc>
            </a:pPr>
            <a:r>
              <a:rPr lang="ko-KR" altLang="en-US" sz="2900" dirty="0"/>
              <a:t>조선은 해금 정책을 펴 모든 이에게 바다로의 왕래를 제한하였지만</a:t>
            </a:r>
            <a:r>
              <a:rPr lang="en-US" altLang="ko-KR" sz="2900" dirty="0"/>
              <a:t>, </a:t>
            </a:r>
            <a:r>
              <a:rPr lang="ko-KR" altLang="en-US" sz="2900" dirty="0"/>
              <a:t>사행</a:t>
            </a:r>
            <a:r>
              <a:rPr lang="en-US" altLang="ko-KR" sz="2900" dirty="0"/>
              <a:t>(</a:t>
            </a:r>
            <a:r>
              <a:rPr lang="ko-KR" altLang="en-US" sz="2900" dirty="0"/>
              <a:t>使行</a:t>
            </a:r>
            <a:r>
              <a:rPr lang="en-US" altLang="ko-KR" sz="2900" dirty="0"/>
              <a:t>)</a:t>
            </a:r>
            <a:r>
              <a:rPr lang="ko-KR" altLang="en-US" sz="2900" dirty="0"/>
              <a:t>과 도서</a:t>
            </a:r>
            <a:r>
              <a:rPr lang="en-US" altLang="ko-KR" sz="2900" dirty="0"/>
              <a:t>(</a:t>
            </a:r>
            <a:r>
              <a:rPr lang="ko-KR" altLang="en-US" sz="2900" dirty="0"/>
              <a:t>島嶼 </a:t>
            </a:r>
            <a:r>
              <a:rPr lang="en-US" altLang="ko-KR" sz="2900" dirty="0"/>
              <a:t>: </a:t>
            </a:r>
            <a:r>
              <a:rPr lang="ko-KR" altLang="en-US" sz="2900" dirty="0"/>
              <a:t>섬</a:t>
            </a:r>
            <a:r>
              <a:rPr lang="en-US" altLang="ko-KR" sz="2900" dirty="0"/>
              <a:t>)</a:t>
            </a:r>
            <a:r>
              <a:rPr lang="ko-KR" altLang="en-US" sz="2900" dirty="0"/>
              <a:t>의 왕래는 예외</a:t>
            </a:r>
            <a:r>
              <a:rPr lang="en-US" altLang="ko-KR" sz="2900" dirty="0"/>
              <a:t>. </a:t>
            </a:r>
            <a:r>
              <a:rPr lang="ko-KR" altLang="en-US" sz="2900" dirty="0"/>
              <a:t>중세 시기에 이국인이 표류하는 경우가 많았는데</a:t>
            </a:r>
            <a:r>
              <a:rPr lang="en-US" altLang="ko-KR" sz="2900" dirty="0"/>
              <a:t>, </a:t>
            </a:r>
            <a:r>
              <a:rPr lang="ko-KR" altLang="en-US" sz="2900" dirty="0"/>
              <a:t>대표적인 장소는 제주도</a:t>
            </a:r>
            <a:r>
              <a:rPr lang="en-US" altLang="ko-KR" sz="2900" dirty="0"/>
              <a:t>.</a:t>
            </a:r>
            <a:r>
              <a:rPr lang="ko-KR" altLang="en-US" sz="2900" dirty="0"/>
              <a:t> 이국 인물과 선박이 제주도에 표착하는가 하면 제주도를 출발한 조선인도 이국 땅에 표류하는 경우도 있었음</a:t>
            </a:r>
            <a:r>
              <a:rPr lang="en-US" altLang="ko-KR" sz="2900" dirty="0"/>
              <a:t>. </a:t>
            </a:r>
            <a:r>
              <a:rPr lang="ko-KR" altLang="en-US" sz="2900" dirty="0" err="1"/>
              <a:t>최부</a:t>
            </a:r>
            <a:r>
              <a:rPr lang="en-US" altLang="ko-KR" sz="2900" dirty="0"/>
              <a:t>(</a:t>
            </a:r>
            <a:r>
              <a:rPr lang="ko-KR" altLang="en-US" sz="2900" dirty="0"/>
              <a:t>崔溥</a:t>
            </a:r>
            <a:r>
              <a:rPr lang="en-US" altLang="ko-KR" sz="2900" dirty="0"/>
              <a:t>, 1454</a:t>
            </a:r>
            <a:r>
              <a:rPr lang="ko-KR" altLang="en-US" sz="2900" dirty="0"/>
              <a:t>∼</a:t>
            </a:r>
            <a:r>
              <a:rPr lang="en-US" altLang="ko-KR" sz="2900" dirty="0"/>
              <a:t>1504)</a:t>
            </a:r>
            <a:r>
              <a:rPr lang="ko-KR" altLang="en-US" sz="2900" dirty="0"/>
              <a:t>의 경우가 그러하였음</a:t>
            </a:r>
            <a:r>
              <a:rPr lang="en-US" altLang="ko-KR" sz="2900" dirty="0"/>
              <a:t>. </a:t>
            </a:r>
            <a:r>
              <a:rPr lang="ko-KR" altLang="en-US" sz="2900" dirty="0"/>
              <a:t>그가 표류하며 남긴 기행문인 </a:t>
            </a:r>
            <a:r>
              <a:rPr lang="en-US" altLang="ko-KR" sz="2900" dirty="0"/>
              <a:t>『</a:t>
            </a:r>
            <a:r>
              <a:rPr lang="ko-KR" altLang="en-US" sz="2900" dirty="0" err="1"/>
              <a:t>표해록</a:t>
            </a:r>
            <a:r>
              <a:rPr lang="en-US" altLang="ko-KR" sz="2900" dirty="0"/>
              <a:t>』</a:t>
            </a:r>
            <a:r>
              <a:rPr lang="ko-KR" altLang="en-US" sz="2900" dirty="0"/>
              <a:t>은 </a:t>
            </a:r>
            <a:r>
              <a:rPr lang="ko-KR" altLang="en-US" sz="2900" dirty="0" err="1"/>
              <a:t>한표류기의</a:t>
            </a:r>
            <a:r>
              <a:rPr lang="ko-KR" altLang="en-US" sz="2900" dirty="0"/>
              <a:t> 대표적 작품</a:t>
            </a:r>
            <a:r>
              <a:rPr lang="en-US" altLang="ko-KR" sz="2900" dirty="0"/>
              <a:t>. </a:t>
            </a:r>
            <a:r>
              <a:rPr lang="ko-KR" altLang="en-US" sz="2900" dirty="0" err="1"/>
              <a:t>최부의</a:t>
            </a:r>
            <a:r>
              <a:rPr lang="ko-KR" altLang="en-US" sz="2900" dirty="0"/>
              <a:t> </a:t>
            </a:r>
            <a:r>
              <a:rPr lang="en-US" altLang="ko-KR" sz="2900" dirty="0"/>
              <a:t>『</a:t>
            </a:r>
            <a:r>
              <a:rPr lang="ko-KR" altLang="en-US" sz="2900" dirty="0" err="1"/>
              <a:t>표해록</a:t>
            </a:r>
            <a:r>
              <a:rPr lang="en-US" altLang="ko-KR" sz="2900" dirty="0"/>
              <a:t>』</a:t>
            </a:r>
            <a:r>
              <a:rPr lang="ko-KR" altLang="en-US" sz="2900" dirty="0"/>
              <a:t>은 당시로서는 드물게 중국 내륙을 여행하고 쓴 </a:t>
            </a:r>
            <a:r>
              <a:rPr lang="en-US" altLang="ko-KR" sz="2900" dirty="0"/>
              <a:t>‘</a:t>
            </a:r>
            <a:r>
              <a:rPr lang="ko-KR" altLang="en-US" sz="2900" dirty="0"/>
              <a:t>표류기</a:t>
            </a:r>
            <a:r>
              <a:rPr lang="en-US" altLang="ko-KR" sz="2900" dirty="0"/>
              <a:t>’</a:t>
            </a:r>
            <a:r>
              <a:rPr lang="ko-KR" altLang="en-US" sz="2900" dirty="0"/>
              <a:t>이자 중국견문록임</a:t>
            </a:r>
            <a:r>
              <a:rPr lang="en-US" altLang="ko-KR" sz="2900" dirty="0"/>
              <a:t>. </a:t>
            </a:r>
            <a:endParaRPr lang="ko-KR" altLang="en-US" sz="2900" dirty="0"/>
          </a:p>
          <a:p>
            <a:pPr algn="just" fontAlgn="base">
              <a:lnSpc>
                <a:spcPct val="150000"/>
              </a:lnSpc>
            </a:pPr>
            <a:endParaRPr lang="ko-KR" altLang="en-US" sz="2900" dirty="0"/>
          </a:p>
          <a:p>
            <a:pPr algn="just">
              <a:lnSpc>
                <a:spcPct val="150000"/>
              </a:lnSpc>
            </a:pPr>
            <a:endParaRPr lang="ko-KR" altLang="en-US" sz="1900" dirty="0"/>
          </a:p>
        </p:txBody>
      </p:sp>
    </p:spTree>
    <p:extLst>
      <p:ext uri="{BB962C8B-B14F-4D97-AF65-F5344CB8AC3E}">
        <p14:creationId xmlns:p14="http://schemas.microsoft.com/office/powerpoint/2010/main" val="925384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Autofit/>
          </a:bodyPr>
          <a:lstStyle/>
          <a:p>
            <a:pPr algn="just" fontAlgn="base">
              <a:lnSpc>
                <a:spcPct val="170000"/>
              </a:lnSpc>
              <a:buFont typeface="Wingdings" panose="05000000000000000000" pitchFamily="2" charset="2"/>
              <a:buChar char="l"/>
            </a:pPr>
            <a:r>
              <a:rPr lang="ko-KR" altLang="en-US" sz="1800" dirty="0" err="1"/>
              <a:t>최부</a:t>
            </a:r>
            <a:r>
              <a:rPr lang="ko-KR" altLang="en-US" sz="1800" dirty="0"/>
              <a:t> 일행이 중국의 강남에 표착</a:t>
            </a:r>
            <a:r>
              <a:rPr lang="en-US" altLang="ko-KR" sz="1800" dirty="0"/>
              <a:t>(</a:t>
            </a:r>
            <a:r>
              <a:rPr lang="ko-KR" altLang="en-US" sz="1800" dirty="0"/>
              <a:t>漂着</a:t>
            </a:r>
            <a:r>
              <a:rPr lang="en-US" altLang="ko-KR" sz="1800" dirty="0"/>
              <a:t>)</a:t>
            </a:r>
            <a:r>
              <a:rPr lang="ko-KR" altLang="en-US" sz="1800" dirty="0"/>
              <a:t>하여 귀국하기까지 거리는 </a:t>
            </a:r>
            <a:r>
              <a:rPr lang="en-US" altLang="ko-KR" sz="1800" dirty="0"/>
              <a:t>3,200</a:t>
            </a:r>
            <a:r>
              <a:rPr lang="ko-KR" altLang="en-US" sz="1800" dirty="0"/>
              <a:t>㎞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최부처럼</a:t>
            </a:r>
            <a:r>
              <a:rPr lang="ko-KR" altLang="en-US" sz="1800" dirty="0"/>
              <a:t> 중국 명</a:t>
            </a:r>
            <a:r>
              <a:rPr lang="en-US" altLang="ko-KR" sz="1800" dirty="0"/>
              <a:t>(</a:t>
            </a:r>
            <a:r>
              <a:rPr lang="ko-KR" altLang="en-US" sz="1800" dirty="0"/>
              <a:t>明</a:t>
            </a:r>
            <a:r>
              <a:rPr lang="en-US" altLang="ko-KR" sz="1800" dirty="0"/>
              <a:t>)</a:t>
            </a:r>
            <a:r>
              <a:rPr lang="ko-KR" altLang="en-US" sz="1800" dirty="0"/>
              <a:t>나라의 경제 중심지며</a:t>
            </a:r>
            <a:r>
              <a:rPr lang="en-US" altLang="ko-KR" sz="1800" dirty="0"/>
              <a:t>, </a:t>
            </a:r>
            <a:r>
              <a:rPr lang="ko-KR" altLang="en-US" sz="1800" dirty="0"/>
              <a:t>문화가 가장 번성한 강남 지방을 비롯하여 산동 지방까지 두루 견문한 경우는 드문 사례임</a:t>
            </a:r>
            <a:r>
              <a:rPr lang="en-US" altLang="ko-KR" sz="1800" dirty="0"/>
              <a:t>. </a:t>
            </a:r>
            <a:r>
              <a:rPr lang="ko-KR" altLang="en-US" sz="1800" dirty="0" err="1"/>
              <a:t>최부가</a:t>
            </a:r>
            <a:r>
              <a:rPr lang="ko-KR" altLang="en-US" sz="1800" dirty="0"/>
              <a:t> 표착한 강남 지방은 송나라 이래 중국 문화의 중심지였으며</a:t>
            </a:r>
            <a:r>
              <a:rPr lang="en-US" altLang="ko-KR" sz="1800" dirty="0"/>
              <a:t>, </a:t>
            </a:r>
            <a:r>
              <a:rPr lang="ko-KR" altLang="en-US" sz="1800" dirty="0"/>
              <a:t>명나라 때에도 국제 무역이 활발하던 곳</a:t>
            </a:r>
            <a:r>
              <a:rPr lang="en-US" altLang="ko-KR" sz="1800" dirty="0"/>
              <a:t>. </a:t>
            </a:r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 err="1"/>
              <a:t>최부는</a:t>
            </a:r>
            <a:r>
              <a:rPr lang="en-US" altLang="ko-KR" sz="1800" dirty="0"/>
              <a:t>『</a:t>
            </a:r>
            <a:r>
              <a:rPr lang="ko-KR" altLang="en-US" sz="1800" dirty="0" err="1"/>
              <a:t>표해록</a:t>
            </a:r>
            <a:r>
              <a:rPr lang="en-US" altLang="ko-KR" sz="1800" dirty="0"/>
              <a:t>』</a:t>
            </a:r>
            <a:r>
              <a:rPr lang="ko-KR" altLang="en-US" sz="1800" dirty="0"/>
              <a:t>에서 중국 명나라 강남 지방의 활발한 모습을 견문한 체험을 사실대로 기록</a:t>
            </a:r>
            <a:r>
              <a:rPr lang="en-US" altLang="ko-KR" sz="1800" dirty="0"/>
              <a:t>. </a:t>
            </a:r>
            <a:r>
              <a:rPr lang="ko-KR" altLang="en-US" sz="1800" dirty="0"/>
              <a:t>그는 동아시아 각국과 문물을 교류하고 물화를 교역하는 중심지 역할을 하는 모습과</a:t>
            </a:r>
            <a:r>
              <a:rPr lang="en-US" altLang="ko-KR" sz="1800" dirty="0"/>
              <a:t> </a:t>
            </a:r>
            <a:r>
              <a:rPr lang="ko-KR" altLang="en-US" sz="1800" dirty="0"/>
              <a:t>일본</a:t>
            </a:r>
            <a:r>
              <a:rPr lang="en-US" altLang="ko-KR" sz="1800" dirty="0"/>
              <a:t>, </a:t>
            </a:r>
            <a:r>
              <a:rPr lang="ko-KR" altLang="en-US" sz="1800" dirty="0"/>
              <a:t>유구</a:t>
            </a:r>
            <a:r>
              <a:rPr lang="en-US" altLang="ko-KR" sz="1800" dirty="0"/>
              <a:t>, </a:t>
            </a:r>
            <a:r>
              <a:rPr lang="ko-KR" altLang="en-US" sz="1800" dirty="0"/>
              <a:t>태국 말레이시아 등과 국제 무역하는 정황을 자세하게 소개하고 있음</a:t>
            </a:r>
            <a:r>
              <a:rPr lang="en-US" altLang="ko-KR" sz="1800" dirty="0"/>
              <a:t>. </a:t>
            </a:r>
            <a:r>
              <a:rPr lang="ko-KR" altLang="en-US" sz="1800" dirty="0"/>
              <a:t>강남 지방의 물산이 강과 운하를 통해 북경까지 운송되는 상황과 명나라 당시의 인문 지리를 함께 기록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just" fontAlgn="base">
              <a:lnSpc>
                <a:spcPct val="170000"/>
              </a:lnSpc>
            </a:pPr>
            <a:r>
              <a:rPr lang="ko-KR" altLang="en-US" sz="1800" dirty="0"/>
              <a:t>당시 조선은 육로를 통해 사행을 보내고</a:t>
            </a:r>
            <a:r>
              <a:rPr lang="en-US" altLang="ko-KR" sz="1800" dirty="0"/>
              <a:t>, </a:t>
            </a:r>
            <a:r>
              <a:rPr lang="ko-KR" altLang="en-US" sz="1800" dirty="0"/>
              <a:t>바닷길은 막았음</a:t>
            </a:r>
            <a:r>
              <a:rPr lang="en-US" altLang="ko-KR" sz="1800" dirty="0"/>
              <a:t>. </a:t>
            </a:r>
            <a:r>
              <a:rPr lang="ko-KR" altLang="en-US" sz="1800" dirty="0"/>
              <a:t>명나라 역시 해금</a:t>
            </a:r>
            <a:r>
              <a:rPr lang="en-US" altLang="ko-KR" sz="1800" dirty="0"/>
              <a:t>(</a:t>
            </a:r>
            <a:r>
              <a:rPr lang="ko-KR" altLang="en-US" sz="1800" dirty="0"/>
              <a:t>海禁</a:t>
            </a:r>
            <a:r>
              <a:rPr lang="en-US" altLang="ko-KR" sz="1800" dirty="0"/>
              <a:t>) </a:t>
            </a:r>
            <a:r>
              <a:rPr lang="ko-KR" altLang="en-US" sz="1800" dirty="0"/>
              <a:t>정책을 펴 조선과의 바닷길을 막고 있었기 때문에 조선은 바다 밖의 국가들과 교류는 커녕 그 움직임조차 몰랐음</a:t>
            </a:r>
            <a:r>
              <a:rPr lang="en-US" altLang="ko-KR" sz="1800" dirty="0"/>
              <a:t>. </a:t>
            </a:r>
            <a:r>
              <a:rPr lang="ko-KR" altLang="en-US" sz="1800" dirty="0"/>
              <a:t>신라와 고려 시대에 활발하게 오가던 바닷길은 조선에 와서 막혀버리고 말았음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649</TotalTime>
  <Words>3793</Words>
  <Application>Microsoft Office PowerPoint</Application>
  <PresentationFormat>On-screen Show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한컴바탕</vt:lpstr>
      <vt:lpstr>Arial</vt:lpstr>
      <vt:lpstr>Georgia</vt:lpstr>
      <vt:lpstr>Wingdings</vt:lpstr>
      <vt:lpstr>고구려 벽화</vt:lpstr>
      <vt:lpstr>다른 세계로의 여행과 문화의 만남 -한국고전문학 작품의 사례-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&lt;조선과 청나라 사이의 사행&gt;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&lt;조선과 에도 막부 사이의 사행&gt;</vt:lpstr>
      <vt:lpstr>&lt;조선통신사 행렬도 (대영 박물관 소장)&gt;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고전 문학 여행자를 만나다</dc:title>
  <dc:creator>진석환</dc:creator>
  <cp:lastModifiedBy>soyoung</cp:lastModifiedBy>
  <cp:revision>31</cp:revision>
  <dcterms:created xsi:type="dcterms:W3CDTF">2011-05-25T04:13:17Z</dcterms:created>
  <dcterms:modified xsi:type="dcterms:W3CDTF">2021-10-29T21:46:39Z</dcterms:modified>
</cp:coreProperties>
</file>