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867" r:id="rId3"/>
    <p:sldId id="859" r:id="rId4"/>
    <p:sldId id="790" r:id="rId5"/>
    <p:sldId id="791" r:id="rId6"/>
    <p:sldId id="759" r:id="rId7"/>
    <p:sldId id="721" r:id="rId8"/>
    <p:sldId id="761" r:id="rId9"/>
    <p:sldId id="1065" r:id="rId10"/>
    <p:sldId id="875" r:id="rId11"/>
    <p:sldId id="1066" r:id="rId12"/>
    <p:sldId id="876" r:id="rId13"/>
    <p:sldId id="1067" r:id="rId14"/>
    <p:sldId id="877" r:id="rId15"/>
    <p:sldId id="1068" r:id="rId16"/>
    <p:sldId id="1069" r:id="rId17"/>
    <p:sldId id="1070" r:id="rId18"/>
    <p:sldId id="1071" r:id="rId19"/>
    <p:sldId id="1072" r:id="rId20"/>
    <p:sldId id="1064" r:id="rId21"/>
    <p:sldId id="7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56" y="8685545"/>
            <a:ext cx="2972665" cy="456363"/>
          </a:xfrm>
          <a:prstGeom prst="rect">
            <a:avLst/>
          </a:prstGeom>
          <a:ln/>
        </p:spPr>
        <p:txBody>
          <a:bodyPr/>
          <a:lstStyle/>
          <a:p>
            <a:fld id="{2935BA08-CAEA-40B0-A9C5-E7A89CA79459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2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CCB-D3AC-5147-890C-BA9EFDEEC7A6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8E6-E057-DE4C-B0D7-D51A9A93C909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4AF-00FD-564A-B3C1-3E324A53B67F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A8-C022-0549-8A49-2124FC7777F9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FA71-5F36-064E-8AC5-42961178F6B5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0AD8-7E61-2C41-9523-E762B9138904}" type="datetime1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5EAA-EEA6-D84A-9A3E-A0A381369459}" type="datetime1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68E-F70A-934A-84B8-F321E841CF10}" type="datetime1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9C60-F2BB-3D43-B3DA-DE1B79EB7245}" type="datetime1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414F-5CA1-3845-B876-8353DD3B8B78}" type="datetime1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36E-6B14-1B4F-8C94-9E93F4C03A01}" type="datetime1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78CB-E004-6B48-8355-C3D4995218B5}" type="datetime1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tiff"/><Relationship Id="rId3" Type="http://schemas.openxmlformats.org/officeDocument/2006/relationships/image" Target="../media/image2.png"/><Relationship Id="rId21" Type="http://schemas.openxmlformats.org/officeDocument/2006/relationships/image" Target="../media/image20.tiff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17" Type="http://schemas.openxmlformats.org/officeDocument/2006/relationships/image" Target="../media/image16.tiff"/><Relationship Id="rId2" Type="http://schemas.openxmlformats.org/officeDocument/2006/relationships/image" Target="../media/image1.tif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29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r>
              <a:rPr lang="en-US" sz="3600" b="1" dirty="0"/>
              <a:t>Roadmap to Introducing AI in an Organization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steps of introducing AI into a business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85486-5FCC-2C4D-AA28-36B1DF42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9" y="3737071"/>
            <a:ext cx="392236" cy="400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421FD-CA8F-9E48-88C9-F3487CE2F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15" y="988697"/>
            <a:ext cx="5836022" cy="53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E6809BA-9167-8B46-95BE-5CF9E004B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94" y="365126"/>
            <a:ext cx="6256636" cy="603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42" y="261022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24786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steps of applying AI into a business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85486-5FCC-2C4D-AA28-36B1DF42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9" y="3737071"/>
            <a:ext cx="392236" cy="400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9B8CD-4565-574B-BAAE-AAF0A2A35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55" y="856378"/>
            <a:ext cx="5751008" cy="54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E6809BA-9167-8B46-95BE-5CF9E004B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94" y="365126"/>
            <a:ext cx="6256636" cy="603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903" y="374328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97982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steps of leveraging AI into a business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85486-5FCC-2C4D-AA28-36B1DF42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9" y="3737071"/>
            <a:ext cx="392236" cy="400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750FC-8E3B-C848-BF72-8CA19FAF4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67" y="763676"/>
            <a:ext cx="6671893" cy="56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E6809BA-9167-8B46-95BE-5CF9E004B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94" y="365126"/>
            <a:ext cx="6256636" cy="603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41" y="489622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74039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Centralized applied AI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325" y="7688089"/>
            <a:ext cx="662826" cy="126841"/>
          </a:xfrm>
        </p:spPr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029544-C3C3-D54D-90ED-30F75594E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561" y="1707911"/>
            <a:ext cx="6328078" cy="370420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9F15AD-80B3-D84E-A7E9-6927A4EB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527" y="2229894"/>
            <a:ext cx="2141830" cy="399781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400" b="1" dirty="0"/>
              <a:t>High efficiency</a:t>
            </a:r>
            <a:endParaRPr lang="en-US" sz="1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FEDDED8-3F11-644E-B4F2-537DD20C0A79}"/>
              </a:ext>
            </a:extLst>
          </p:cNvPr>
          <p:cNvSpPr txBox="1">
            <a:spLocks/>
          </p:cNvSpPr>
          <p:nvPr/>
        </p:nvSpPr>
        <p:spPr>
          <a:xfrm>
            <a:off x="8794527" y="3676234"/>
            <a:ext cx="1393082" cy="399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/>
              <a:t>High cost</a:t>
            </a:r>
            <a:endParaRPr lang="en-US" sz="1600" b="1" dirty="0"/>
          </a:p>
        </p:txBody>
      </p:sp>
      <p:pic>
        <p:nvPicPr>
          <p:cNvPr id="19458" name="Picture 2" descr="Plus Icon 2268173">
            <a:extLst>
              <a:ext uri="{FF2B5EF4-FFF2-40B4-BE49-F238E27FC236}">
                <a16:creationId xmlns:a16="http://schemas.microsoft.com/office/drawing/2014/main" id="{A03F7434-D1A2-1545-8934-443F4619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2068110"/>
            <a:ext cx="723348" cy="7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Minus Icon 705084">
            <a:extLst>
              <a:ext uri="{FF2B5EF4-FFF2-40B4-BE49-F238E27FC236}">
                <a16:creationId xmlns:a16="http://schemas.microsoft.com/office/drawing/2014/main" id="{78CFC426-0BB8-9B45-A5B5-8EE062B8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3490740"/>
            <a:ext cx="882374" cy="8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6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Decentralized applied AI groups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7ECF5-79F2-7444-A1A7-EC6251602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391" y="1414118"/>
            <a:ext cx="6422418" cy="383098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634992-AD1A-1B49-B525-A9783BAA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527" y="2229894"/>
            <a:ext cx="2141830" cy="399781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400" b="1" dirty="0"/>
              <a:t>Cost effective</a:t>
            </a:r>
            <a:endParaRPr lang="en-US" sz="1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731CA4-56F6-9F46-A3ED-12A1E691B5EA}"/>
              </a:ext>
            </a:extLst>
          </p:cNvPr>
          <p:cNvSpPr txBox="1">
            <a:spLocks/>
          </p:cNvSpPr>
          <p:nvPr/>
        </p:nvSpPr>
        <p:spPr>
          <a:xfrm>
            <a:off x="8794527" y="3676234"/>
            <a:ext cx="2396934" cy="399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/>
              <a:t>Reduced capacity</a:t>
            </a:r>
            <a:endParaRPr lang="en-US" sz="1600" b="1" dirty="0"/>
          </a:p>
        </p:txBody>
      </p:sp>
      <p:pic>
        <p:nvPicPr>
          <p:cNvPr id="12" name="Picture 2" descr="Plus Icon 2268173">
            <a:extLst>
              <a:ext uri="{FF2B5EF4-FFF2-40B4-BE49-F238E27FC236}">
                <a16:creationId xmlns:a16="http://schemas.microsoft.com/office/drawing/2014/main" id="{26161C8F-5F3F-224C-89D2-BFBFEBC6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2068110"/>
            <a:ext cx="723348" cy="7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inus Icon 705084">
            <a:extLst>
              <a:ext uri="{FF2B5EF4-FFF2-40B4-BE49-F238E27FC236}">
                <a16:creationId xmlns:a16="http://schemas.microsoft.com/office/drawing/2014/main" id="{5DA40325-9BE9-2C4B-A25C-3161D09E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3490740"/>
            <a:ext cx="882374" cy="8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8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 network of individual data scientists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1842A-ECF9-8E44-B879-1F656F59D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9108" y="1331512"/>
            <a:ext cx="6485117" cy="41949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993BDB-0398-A449-9228-92BD1452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527" y="2081578"/>
            <a:ext cx="3082734" cy="723348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400" b="1" dirty="0"/>
              <a:t>Affordable solution for small organizations </a:t>
            </a:r>
            <a:endParaRPr lang="en-US" sz="1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2059A8-577F-FD46-8D64-022810FCEC53}"/>
              </a:ext>
            </a:extLst>
          </p:cNvPr>
          <p:cNvSpPr txBox="1">
            <a:spLocks/>
          </p:cNvSpPr>
          <p:nvPr/>
        </p:nvSpPr>
        <p:spPr>
          <a:xfrm>
            <a:off x="8794527" y="3676234"/>
            <a:ext cx="2019248" cy="399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/>
              <a:t>Low efficiency</a:t>
            </a:r>
            <a:endParaRPr lang="en-US" sz="1600" b="1" dirty="0"/>
          </a:p>
        </p:txBody>
      </p:sp>
      <p:pic>
        <p:nvPicPr>
          <p:cNvPr id="12" name="Picture 2" descr="Plus Icon 2268173">
            <a:extLst>
              <a:ext uri="{FF2B5EF4-FFF2-40B4-BE49-F238E27FC236}">
                <a16:creationId xmlns:a16="http://schemas.microsoft.com/office/drawing/2014/main" id="{3C7207DD-98A0-794E-9C54-481D1574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2068110"/>
            <a:ext cx="723348" cy="7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inus Icon 705084">
            <a:extLst>
              <a:ext uri="{FF2B5EF4-FFF2-40B4-BE49-F238E27FC236}">
                <a16:creationId xmlns:a16="http://schemas.microsoft.com/office/drawing/2014/main" id="{AFF70FDF-67F8-EA40-877A-6C6A21079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3490740"/>
            <a:ext cx="882374" cy="8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5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Using AI as a service (AIAAS)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4CBF0-82E3-0A41-A01D-F13C4C250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8271" y="1227092"/>
            <a:ext cx="6700658" cy="466584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0FE64F-0E4C-DD4D-A277-7FB1C50F08D2}"/>
              </a:ext>
            </a:extLst>
          </p:cNvPr>
          <p:cNvSpPr txBox="1">
            <a:spLocks/>
          </p:cNvSpPr>
          <p:nvPr/>
        </p:nvSpPr>
        <p:spPr>
          <a:xfrm>
            <a:off x="8794527" y="3729524"/>
            <a:ext cx="3397473" cy="399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/>
              <a:t>High communication risk</a:t>
            </a:r>
            <a:endParaRPr lang="en-US" sz="1600" b="1" dirty="0"/>
          </a:p>
        </p:txBody>
      </p:sp>
      <p:pic>
        <p:nvPicPr>
          <p:cNvPr id="12" name="Picture 2" descr="Plus Icon 2268173">
            <a:extLst>
              <a:ext uri="{FF2B5EF4-FFF2-40B4-BE49-F238E27FC236}">
                <a16:creationId xmlns:a16="http://schemas.microsoft.com/office/drawing/2014/main" id="{063B6BAC-97EA-EE4E-8B43-D18D6BA5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2068110"/>
            <a:ext cx="723348" cy="7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inus Icon 705084">
            <a:extLst>
              <a:ext uri="{FF2B5EF4-FFF2-40B4-BE49-F238E27FC236}">
                <a16:creationId xmlns:a16="http://schemas.microsoft.com/office/drawing/2014/main" id="{D3812504-7797-844B-8201-95B06E21D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6" y="3490740"/>
            <a:ext cx="882374" cy="8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2B44EC-BBC3-5E40-9481-8930D3B530EF}"/>
              </a:ext>
            </a:extLst>
          </p:cNvPr>
          <p:cNvSpPr txBox="1">
            <a:spLocks/>
          </p:cNvSpPr>
          <p:nvPr/>
        </p:nvSpPr>
        <p:spPr>
          <a:xfrm>
            <a:off x="8674100" y="2068110"/>
            <a:ext cx="3311334" cy="723348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/>
              <a:t>Recommended solution for small organizations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97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B6FD6AC-EE8C-934F-8B90-FDAD9659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55" y="546148"/>
            <a:ext cx="7536345" cy="5286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Applied AI landscape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F74129-DC7C-9E4F-8B57-613FD5143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07" y="855364"/>
            <a:ext cx="358154" cy="355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89B3C-7567-6C44-8BF3-37A5ECC48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75" y="1362370"/>
            <a:ext cx="431203" cy="400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1D426E-488C-7E4A-B01B-DE2EEAF2D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45" y="1669784"/>
            <a:ext cx="308945" cy="359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78DA3A-2384-DF41-BB05-34F551F51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548" y="1180579"/>
            <a:ext cx="368053" cy="368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71E07F-78D8-CC49-8595-DCB633E2B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279" y="1417949"/>
            <a:ext cx="409072" cy="43937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CCDA97-92B8-C644-A395-73C2B880F7A6}"/>
              </a:ext>
            </a:extLst>
          </p:cNvPr>
          <p:cNvSpPr txBox="1">
            <a:spLocks/>
          </p:cNvSpPr>
          <p:nvPr/>
        </p:nvSpPr>
        <p:spPr>
          <a:xfrm>
            <a:off x="1839780" y="3090223"/>
            <a:ext cx="2086985" cy="56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Big business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B68013-0CD1-3E44-93BC-27E93F463CF1}"/>
              </a:ext>
            </a:extLst>
          </p:cNvPr>
          <p:cNvSpPr txBox="1">
            <a:spLocks/>
          </p:cNvSpPr>
          <p:nvPr/>
        </p:nvSpPr>
        <p:spPr>
          <a:xfrm>
            <a:off x="2606938" y="1025162"/>
            <a:ext cx="1814455" cy="567823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Olympians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945B02-BE66-534C-B908-071705CC4FA0}"/>
              </a:ext>
            </a:extLst>
          </p:cNvPr>
          <p:cNvSpPr txBox="1">
            <a:spLocks/>
          </p:cNvSpPr>
          <p:nvPr/>
        </p:nvSpPr>
        <p:spPr>
          <a:xfrm>
            <a:off x="374385" y="4871372"/>
            <a:ext cx="2388047" cy="5678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Small business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43CC2-47B6-6342-A8CF-D976A95D24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684" y="2621947"/>
            <a:ext cx="860331" cy="3072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550C90-5469-1B4D-B5A5-641D5EE9F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7000" y="2561454"/>
            <a:ext cx="652222" cy="652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E64A06-1C38-904C-80F8-B8B9963EB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8232" y="3480893"/>
            <a:ext cx="983154" cy="479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69AEC5-88AD-F64E-81D5-D9AE63524F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2680" y="3353243"/>
            <a:ext cx="689689" cy="6896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DA438A-E58D-D547-8803-92E2964AC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9053" y="4066869"/>
            <a:ext cx="1034274" cy="4705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D10F0C-BD4B-8C4F-96A5-6555150CDF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1807" y="3607469"/>
            <a:ext cx="637776" cy="6432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A440E2-0A5D-794A-B273-4435760746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5426" y="4388223"/>
            <a:ext cx="682985" cy="682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EC6A05-5461-1F49-9ADE-096CEE718D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7030" y="4812656"/>
            <a:ext cx="622516" cy="6225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7CFB5B-5DE3-874D-883A-4049C99960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4042" y="5000617"/>
            <a:ext cx="524108" cy="6044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1A878D-B881-A345-B0BA-6C52E9A94D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9704" y="4883286"/>
            <a:ext cx="572634" cy="5726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7DC797-2195-C340-8F68-1DCB3C79F9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32568" y="4440289"/>
            <a:ext cx="680939" cy="6809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A106F6-DE96-3E4C-88CB-B10984CEC9C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7175" y="5035790"/>
            <a:ext cx="420130" cy="42013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F7F9AA5-9B10-D24F-B2F7-EF09093D6465}"/>
              </a:ext>
            </a:extLst>
          </p:cNvPr>
          <p:cNvCxnSpPr/>
          <p:nvPr/>
        </p:nvCxnSpPr>
        <p:spPr>
          <a:xfrm flipH="1">
            <a:off x="2883272" y="1812672"/>
            <a:ext cx="630893" cy="1123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96094C-EFFE-7A46-B6BC-8B2E9C440CB3}"/>
              </a:ext>
            </a:extLst>
          </p:cNvPr>
          <p:cNvCxnSpPr/>
          <p:nvPr/>
        </p:nvCxnSpPr>
        <p:spPr>
          <a:xfrm flipH="1">
            <a:off x="1884631" y="3688736"/>
            <a:ext cx="630893" cy="1123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6D45C36-6070-4F40-AA3C-A3D4D77D34B0}"/>
              </a:ext>
            </a:extLst>
          </p:cNvPr>
          <p:cNvGrpSpPr/>
          <p:nvPr/>
        </p:nvGrpSpPr>
        <p:grpSpPr>
          <a:xfrm>
            <a:off x="7700824" y="1183684"/>
            <a:ext cx="4188933" cy="4490631"/>
            <a:chOff x="7714617" y="985602"/>
            <a:chExt cx="4188933" cy="4490631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43C80B80-3051-DE48-91A5-ED97F1537695}"/>
                </a:ext>
              </a:extLst>
            </p:cNvPr>
            <p:cNvSpPr txBox="1">
              <a:spLocks/>
            </p:cNvSpPr>
            <p:nvPr/>
          </p:nvSpPr>
          <p:spPr>
            <a:xfrm>
              <a:off x="7714617" y="985602"/>
              <a:ext cx="4134592" cy="8923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39" tIns="45719" rIns="91439" bIns="45719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sz="2400" b="1" dirty="0"/>
                <a:t>AI research and infrastructure</a:t>
              </a: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sz="2400" b="1" dirty="0"/>
                <a:t>development</a:t>
              </a: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23341F0C-E09C-7D44-BA0F-CAB24FE0381B}"/>
                </a:ext>
              </a:extLst>
            </p:cNvPr>
            <p:cNvSpPr txBox="1">
              <a:spLocks/>
            </p:cNvSpPr>
            <p:nvPr/>
          </p:nvSpPr>
          <p:spPr>
            <a:xfrm>
              <a:off x="7841593" y="2871292"/>
              <a:ext cx="3943877" cy="7947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91439" tIns="45719" rIns="91439" bIns="45719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sz="2400" b="1" dirty="0"/>
                <a:t>Applied AI enterprise-wide </a:t>
              </a:r>
              <a:br>
                <a:rPr lang="en-US" sz="2400" b="1" dirty="0"/>
              </a:br>
              <a:r>
                <a:rPr lang="en-US" sz="2400" b="1" dirty="0"/>
                <a:t>solutions</a:t>
              </a:r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DEC79D95-FB03-114D-944E-07800A3DA374}"/>
                </a:ext>
              </a:extLst>
            </p:cNvPr>
            <p:cNvSpPr txBox="1">
              <a:spLocks/>
            </p:cNvSpPr>
            <p:nvPr/>
          </p:nvSpPr>
          <p:spPr>
            <a:xfrm>
              <a:off x="7884501" y="4681492"/>
              <a:ext cx="4019049" cy="7947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39" tIns="45719" rIns="91439" bIns="45719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sz="2400" b="1" dirty="0"/>
                <a:t>Applied AI small-scale </a:t>
              </a:r>
              <a:br>
                <a:rPr lang="en-US" sz="2400" b="1" dirty="0"/>
              </a:br>
              <a:r>
                <a:rPr lang="en-US" sz="2400" b="1" dirty="0"/>
                <a:t>solutions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8E2BC0C-288E-D440-80F6-0E473BC6E2DE}"/>
                </a:ext>
              </a:extLst>
            </p:cNvPr>
            <p:cNvCxnSpPr>
              <a:cxnSpLocks/>
            </p:cNvCxnSpPr>
            <p:nvPr/>
          </p:nvCxnSpPr>
          <p:spPr>
            <a:xfrm>
              <a:off x="9816088" y="1877906"/>
              <a:ext cx="31619" cy="9933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923B78A-4948-BE4A-B59D-5CEF77FB1321}"/>
                </a:ext>
              </a:extLst>
            </p:cNvPr>
            <p:cNvCxnSpPr>
              <a:cxnSpLocks/>
            </p:cNvCxnSpPr>
            <p:nvPr/>
          </p:nvCxnSpPr>
          <p:spPr>
            <a:xfrm>
              <a:off x="9839660" y="3688736"/>
              <a:ext cx="31619" cy="10154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EF28255-4F1E-AD40-AEAE-4F5DB92EB5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8204" y="2889461"/>
            <a:ext cx="824498" cy="3939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98C91F1-5E83-0A4C-89A6-8F5D655618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78895" y="1788511"/>
            <a:ext cx="439961" cy="439961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AB9AB38-9C89-C340-B00E-1B8FDEDD3B4D}"/>
              </a:ext>
            </a:extLst>
          </p:cNvPr>
          <p:cNvSpPr txBox="1">
            <a:spLocks/>
          </p:cNvSpPr>
          <p:nvPr/>
        </p:nvSpPr>
        <p:spPr>
          <a:xfrm>
            <a:off x="1568408" y="5907832"/>
            <a:ext cx="7970075" cy="567823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Your strategy: Find known solutions and scale-down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45" y="310605"/>
            <a:ext cx="10515600" cy="570057"/>
          </a:xfrm>
        </p:spPr>
        <p:txBody>
          <a:bodyPr>
            <a:normAutofit/>
          </a:bodyPr>
          <a:lstStyle/>
          <a:p>
            <a:r>
              <a:rPr lang="en-US" sz="2800" dirty="0"/>
              <a:t>Lecture 29 “Roadmap to introducing AI in an organization”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47" y="310605"/>
            <a:ext cx="11758108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The recommended strategy for introducing applied AI in an organization is to </a:t>
            </a:r>
          </a:p>
          <a:p>
            <a:pPr marL="0" indent="0">
              <a:buNone/>
            </a:pPr>
            <a:r>
              <a:rPr lang="en-US" sz="2400" b="1" dirty="0"/>
              <a:t>   find a similar, publicly available approach from the big businesses and scale it down           appropriately</a:t>
            </a:r>
          </a:p>
          <a:p>
            <a:r>
              <a:rPr lang="en-US" sz="2400" b="1" dirty="0"/>
              <a:t>The roadmap of introducing applied AI in an organization includes three fundamental steps: introducing, applying, and leveraging AI</a:t>
            </a:r>
          </a:p>
          <a:p>
            <a:r>
              <a:rPr lang="en-US" sz="2400" b="1" dirty="0"/>
              <a:t>Introducing AI requires evaluating business opportunities, investing in minimal infrastructure, and initiating pilot projects</a:t>
            </a:r>
          </a:p>
          <a:p>
            <a:r>
              <a:rPr lang="en-US" sz="2400" b="1" dirty="0"/>
              <a:t>Applying AI step includes defining an application strategy, demonstrating value creation opportunities, and training developers.</a:t>
            </a:r>
          </a:p>
          <a:p>
            <a:r>
              <a:rPr lang="en-US" sz="2400" b="1" dirty="0"/>
              <a:t>Leveraging AI into an organization requires building a proper organizational structure, investing in enterprise-wide infrastructure, and showing growing value creation.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406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applied AI in an organization is a long process of well-planned and executed steps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700" dirty="0"/>
            </a:br>
            <a:r>
              <a:rPr lang="en-US" sz="2700" dirty="0"/>
              <a:t>Chapter 16, Section 16.2 – 16.3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217C4-D60D-9440-9B8A-A417EE27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66686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E6809BA-9167-8B46-95BE-5CF9E004B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94" y="365126"/>
            <a:ext cx="6256636" cy="603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94" y="552825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2947" y="-80039"/>
            <a:ext cx="10905275" cy="792163"/>
          </a:xfrm>
        </p:spPr>
        <p:txBody>
          <a:bodyPr/>
          <a:lstStyle/>
          <a:p>
            <a:r>
              <a:rPr lang="en-US" sz="2391" dirty="0"/>
              <a:t>A roadmap of operating applied AI into an enterprise without deep structural changes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3177C7-F491-BD42-B1B7-4D33FF0F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F685E-6557-7844-8B94-3E20A339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F80A1-BAC4-7642-ADFC-489CB6D0D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73" y="998403"/>
            <a:ext cx="5417647" cy="52456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C0CA94-934A-224C-8147-0034AFE4C3D2}"/>
              </a:ext>
            </a:extLst>
          </p:cNvPr>
          <p:cNvGrpSpPr/>
          <p:nvPr/>
        </p:nvGrpSpPr>
        <p:grpSpPr>
          <a:xfrm>
            <a:off x="9131946" y="998403"/>
            <a:ext cx="2112159" cy="4174525"/>
            <a:chOff x="9041511" y="1623173"/>
            <a:chExt cx="2112159" cy="41745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A62F0F-55CA-B942-8728-04E0B8B6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7106" y="1623173"/>
              <a:ext cx="1870187" cy="6266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E9D1A1-B0C4-3649-92D2-089C2DA39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1511" y="3057125"/>
              <a:ext cx="2112159" cy="4027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994A2-4366-1443-830C-E3A2DEFC3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1985" y="4196891"/>
              <a:ext cx="1422400" cy="1422400"/>
            </a:xfrm>
            <a:prstGeom prst="rect">
              <a:avLst/>
            </a:prstGeom>
          </p:spPr>
        </p:pic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FF107441-CAB9-D04D-8FC6-BB1C88F88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0412" y="2365419"/>
              <a:ext cx="14173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1997 - 2014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1B37743F-189E-A740-A143-65C59258C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9917" y="3572872"/>
              <a:ext cx="14173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2012 - 2016</a:t>
              </a: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74BC5BD9-959E-F84E-9B7F-6C073A3B3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0299" y="5397588"/>
              <a:ext cx="16766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/>
                <a:t>2015 - current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901AB8-9953-B74B-82F1-2C4F1457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137" y="5195405"/>
            <a:ext cx="3307806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Manufacturing companies</a:t>
            </a:r>
            <a:endParaRPr lang="en-US" sz="1406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2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641A-26C6-1A44-AF9B-F0A92C06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5" y="214400"/>
            <a:ext cx="10515600" cy="438743"/>
          </a:xfrm>
        </p:spPr>
        <p:txBody>
          <a:bodyPr>
            <a:normAutofit/>
          </a:bodyPr>
          <a:lstStyle/>
          <a:p>
            <a:r>
              <a:rPr lang="en-US" sz="2400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6D5EB-E421-0849-9C41-B55011EC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65" y="98040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Technical advantages of AI have been proven in many use cases and delivered significant value but have not translated into a business competitive advantage breakthrough</a:t>
            </a:r>
          </a:p>
          <a:p>
            <a:r>
              <a:rPr lang="en-US" sz="2400" dirty="0"/>
              <a:t>In most applied use cases, the actionable decisions have been made by humans, not by algorithms</a:t>
            </a:r>
          </a:p>
          <a:p>
            <a:r>
              <a:rPr lang="en-US" sz="2400" dirty="0"/>
              <a:t>AI has NOT changed existing enterprise work processes and culture</a:t>
            </a:r>
          </a:p>
          <a:p>
            <a:r>
              <a:rPr lang="en-US" sz="2400" dirty="0"/>
              <a:t>Long-term CONSISTENT leadership support is critical for the success of AI adoption</a:t>
            </a:r>
          </a:p>
          <a:p>
            <a:r>
              <a:rPr lang="en-US" sz="2400" dirty="0"/>
              <a:t>Documenting value creation from AI-based use cases is one of the key bottlenecks</a:t>
            </a:r>
          </a:p>
          <a:p>
            <a:r>
              <a:rPr lang="en-US" sz="2400" dirty="0"/>
              <a:t>Operating AI by cost-reduction mentality has reduced the potential impact of the technology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C1EDD-50A5-AB41-9DA0-3EBB0497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163A5-1524-464D-8C4C-C6643096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009DE-8C2B-4E4A-92C0-0F4DF858D160}"/>
              </a:ext>
            </a:extLst>
          </p:cNvPr>
          <p:cNvSpPr/>
          <p:nvPr/>
        </p:nvSpPr>
        <p:spPr>
          <a:xfrm>
            <a:off x="2543850" y="5659011"/>
            <a:ext cx="631410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AI has NOT become the engine of the enterprise</a:t>
            </a:r>
          </a:p>
        </p:txBody>
      </p:sp>
    </p:spTree>
    <p:extLst>
      <p:ext uri="{BB962C8B-B14F-4D97-AF65-F5344CB8AC3E}">
        <p14:creationId xmlns:p14="http://schemas.microsoft.com/office/powerpoint/2010/main" val="277543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83" y="110215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Introducing AI with deep structural changes: The AI factory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B4CA4-35E0-2041-8DF2-E32347C7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47566-1048-404E-98BB-50160C4A6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6E18D116-37A6-D046-858C-1F87F5F46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477" y="4049098"/>
            <a:ext cx="4281185" cy="13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In the AI factory managerial decisions are </a:t>
            </a:r>
            <a:br>
              <a:rPr lang="en-US" sz="1600" b="1" dirty="0"/>
            </a:br>
            <a:r>
              <a:rPr lang="en-US" sz="1600" b="1" dirty="0"/>
              <a:t>increasingly embedded in software which digitizes </a:t>
            </a:r>
            <a:br>
              <a:rPr lang="en-US" sz="1600" b="1" dirty="0"/>
            </a:br>
            <a:r>
              <a:rPr lang="en-US" sz="1600" b="1" dirty="0"/>
              <a:t>many processes that have traditionally  </a:t>
            </a:r>
          </a:p>
          <a:p>
            <a:pPr algn="ctr"/>
            <a:r>
              <a:rPr lang="en-US" sz="1600" b="1" dirty="0"/>
              <a:t>been carried out by employees.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BBD8C-EACC-1849-BF76-D27337F9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52" y="763676"/>
            <a:ext cx="54610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8F24A1-4892-BE40-9DE4-17F848C87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2" y="1932987"/>
            <a:ext cx="4815115" cy="4163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EA3E0F-8549-8B45-AC4C-860F8DFB1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274" y="763676"/>
            <a:ext cx="2075892" cy="309594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236BE2-E5E8-4044-8DD8-C5DA493299A6}"/>
              </a:ext>
            </a:extLst>
          </p:cNvPr>
          <p:cNvSpPr txBox="1">
            <a:spLocks/>
          </p:cNvSpPr>
          <p:nvPr/>
        </p:nvSpPr>
        <p:spPr>
          <a:xfrm>
            <a:off x="5097218" y="4468270"/>
            <a:ext cx="2430634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AI-based decisions</a:t>
            </a:r>
            <a:endParaRPr lang="en-US" sz="1406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9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AI factory components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3BE06-A34B-A645-BEB0-202716C1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CDD1DC-1535-5944-8485-31E767B5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04D3A-4AAC-F343-83F1-76F8B0A4B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64" y="763676"/>
            <a:ext cx="9577713" cy="4399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08D113-4003-4A49-89DF-35278BB8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20" y="5406781"/>
            <a:ext cx="5638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9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2CFBA-FE06-5E4E-9F4D-211F7B28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0435A-63A9-1D44-AC66-4CCA646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D2767-A35D-F34D-BF12-89D86AB5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40" y="1143555"/>
            <a:ext cx="6556732" cy="511710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87CA18-B217-E840-81B0-3D9FC24FC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222" y="1583851"/>
            <a:ext cx="1518977" cy="399781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</a:rPr>
              <a:t>Microsoft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55AA1E-8BA0-E94E-9134-C95FF045A687}"/>
              </a:ext>
            </a:extLst>
          </p:cNvPr>
          <p:cNvSpPr txBox="1">
            <a:spLocks/>
          </p:cNvSpPr>
          <p:nvPr/>
        </p:nvSpPr>
        <p:spPr>
          <a:xfrm>
            <a:off x="8557008" y="5240916"/>
            <a:ext cx="1069312" cy="399781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Airbnb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CDCBB1-627F-AE47-830B-3DF1D138E7B9}"/>
              </a:ext>
            </a:extLst>
          </p:cNvPr>
          <p:cNvSpPr txBox="1">
            <a:spLocks/>
          </p:cNvSpPr>
          <p:nvPr/>
        </p:nvSpPr>
        <p:spPr>
          <a:xfrm>
            <a:off x="8501741" y="3078089"/>
            <a:ext cx="895141" cy="399781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Uber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9D80CA-F464-7B49-8FD6-82E74446A4FF}"/>
              </a:ext>
            </a:extLst>
          </p:cNvPr>
          <p:cNvSpPr txBox="1">
            <a:spLocks/>
          </p:cNvSpPr>
          <p:nvPr/>
        </p:nvSpPr>
        <p:spPr>
          <a:xfrm>
            <a:off x="8501741" y="3835697"/>
            <a:ext cx="1065963" cy="399781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Netflix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D2A0DE6-2817-F842-9B22-6F88776249AB}"/>
              </a:ext>
            </a:extLst>
          </p:cNvPr>
          <p:cNvSpPr txBox="1">
            <a:spLocks/>
          </p:cNvSpPr>
          <p:nvPr/>
        </p:nvSpPr>
        <p:spPr>
          <a:xfrm>
            <a:off x="8463223" y="2362436"/>
            <a:ext cx="1518977" cy="399781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Fidelity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DCA1707-FB84-4341-BAD3-D9273122830F}"/>
              </a:ext>
            </a:extLst>
          </p:cNvPr>
          <p:cNvSpPr txBox="1">
            <a:spLocks/>
          </p:cNvSpPr>
          <p:nvPr/>
        </p:nvSpPr>
        <p:spPr>
          <a:xfrm>
            <a:off x="8525188" y="4570624"/>
            <a:ext cx="1518977" cy="399781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</a:rPr>
              <a:t>Vodafone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8D02650-6A87-5946-9AE6-5126C3072CA2}"/>
              </a:ext>
            </a:extLst>
          </p:cNvPr>
          <p:cNvSpPr txBox="1">
            <a:spLocks/>
          </p:cNvSpPr>
          <p:nvPr/>
        </p:nvSpPr>
        <p:spPr>
          <a:xfrm>
            <a:off x="7756022" y="599814"/>
            <a:ext cx="2653602" cy="753353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b="1" dirty="0"/>
              <a:t>Companies using the AI factory</a:t>
            </a:r>
            <a:endParaRPr lang="en-US" sz="16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BC49E6-17C7-3F46-8EF0-19A3B08C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Amazon is the leader of the AI factory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ACCFA9-1F70-574E-A550-37E691B0E431}"/>
              </a:ext>
            </a:extLst>
          </p:cNvPr>
          <p:cNvCxnSpPr/>
          <p:nvPr/>
        </p:nvCxnSpPr>
        <p:spPr>
          <a:xfrm flipH="1">
            <a:off x="5273749" y="1339702"/>
            <a:ext cx="552893" cy="3296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AE64DD-36A8-2243-8E0E-546CE818283D}"/>
              </a:ext>
            </a:extLst>
          </p:cNvPr>
          <p:cNvSpPr txBox="1">
            <a:spLocks/>
          </p:cNvSpPr>
          <p:nvPr/>
        </p:nvSpPr>
        <p:spPr>
          <a:xfrm>
            <a:off x="337471" y="6215641"/>
            <a:ext cx="5245488" cy="281418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600" dirty="0"/>
              <a:t>M. </a:t>
            </a:r>
            <a:r>
              <a:rPr lang="en-US" sz="1600" dirty="0" err="1"/>
              <a:t>Iansiti</a:t>
            </a:r>
            <a:r>
              <a:rPr lang="en-US" sz="1600" dirty="0"/>
              <a:t> and K. Lakhani, Competing in the Age of AI</a:t>
            </a:r>
            <a:r>
              <a:rPr lang="en-US" sz="1400" dirty="0"/>
              <a:t> </a:t>
            </a: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E6809BA-9167-8B46-95BE-5CF9E004B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94" y="365126"/>
            <a:ext cx="6256636" cy="603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94" y="159643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09215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209352</TotalTime>
  <Words>583</Words>
  <Application>Microsoft Macintosh PowerPoint</Application>
  <PresentationFormat>Widescreen</PresentationFormat>
  <Paragraphs>112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Applied Artificial Intelligence  Lecture 29  Roadmap to Introducing AI in an Organization</vt:lpstr>
      <vt:lpstr>Applied AI landscape</vt:lpstr>
      <vt:lpstr>Lecture 29 agenda</vt:lpstr>
      <vt:lpstr>A roadmap of operating applied AI into an enterprise without deep structural changes</vt:lpstr>
      <vt:lpstr>Lessons learned</vt:lpstr>
      <vt:lpstr>Introducing AI with deep structural changes: The AI factory</vt:lpstr>
      <vt:lpstr>AI factory components</vt:lpstr>
      <vt:lpstr>Amazon is the leader of the AI factory</vt:lpstr>
      <vt:lpstr>Lecture 29 agenda</vt:lpstr>
      <vt:lpstr>Key steps of introducing AI into a business</vt:lpstr>
      <vt:lpstr>Lecture 29 agenda</vt:lpstr>
      <vt:lpstr>Key steps of applying AI into a business</vt:lpstr>
      <vt:lpstr>Lecture 29 agenda</vt:lpstr>
      <vt:lpstr>Key steps of leveraging AI into a business</vt:lpstr>
      <vt:lpstr>Lecture 29 agenda</vt:lpstr>
      <vt:lpstr>Centralized applied AI group</vt:lpstr>
      <vt:lpstr>Decentralized applied AI groups</vt:lpstr>
      <vt:lpstr>A network of individual data scientists</vt:lpstr>
      <vt:lpstr>Using AI as a service (AIAAS)</vt:lpstr>
      <vt:lpstr>Lecture 29 “Roadmap to introducing AI in an organization” Summary</vt:lpstr>
      <vt:lpstr>Details on this topic are given in the following chapters of “Applying Data Science” book: Chapter 16, Section 16.2 – 16.3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1358</cp:revision>
  <cp:lastPrinted>2020-05-15T22:07:03Z</cp:lastPrinted>
  <dcterms:created xsi:type="dcterms:W3CDTF">2017-01-12T15:32:32Z</dcterms:created>
  <dcterms:modified xsi:type="dcterms:W3CDTF">2020-11-11T21:17:35Z</dcterms:modified>
</cp:coreProperties>
</file>