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777" r:id="rId3"/>
    <p:sldId id="1279" r:id="rId4"/>
    <p:sldId id="1260" r:id="rId5"/>
    <p:sldId id="795" r:id="rId6"/>
    <p:sldId id="319" r:id="rId7"/>
    <p:sldId id="804" r:id="rId8"/>
    <p:sldId id="815" r:id="rId9"/>
    <p:sldId id="1280" r:id="rId10"/>
    <p:sldId id="1281" r:id="rId11"/>
    <p:sldId id="1282" r:id="rId12"/>
    <p:sldId id="321" r:id="rId13"/>
    <p:sldId id="525" r:id="rId14"/>
    <p:sldId id="807" r:id="rId15"/>
    <p:sldId id="290" r:id="rId16"/>
    <p:sldId id="1210" r:id="rId17"/>
    <p:sldId id="1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9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0816-CAC3-D64B-BA5D-66D5688B6FA4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4487F-C953-EC4C-BF56-9E3A2E76A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3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79711" y="6514159"/>
            <a:ext cx="3962716" cy="342272"/>
          </a:xfrm>
          <a:prstGeom prst="rect">
            <a:avLst/>
          </a:prstGeom>
          <a:ln/>
        </p:spPr>
        <p:txBody>
          <a:bodyPr/>
          <a:lstStyle/>
          <a:p>
            <a:fld id="{C1A33D02-B049-445D-B3AE-05BC3B3249DC}" type="slidenum">
              <a:rPr lang="en-US"/>
              <a:pPr/>
              <a:t>13</a:t>
            </a:fld>
            <a:endParaRPr lang="en-US"/>
          </a:p>
        </p:txBody>
      </p:sp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100" name="Slide Number Placeholder 3"/>
          <p:cNvSpPr txBox="1">
            <a:spLocks noGrp="1"/>
          </p:cNvSpPr>
          <p:nvPr/>
        </p:nvSpPr>
        <p:spPr bwMode="auto">
          <a:xfrm>
            <a:off x="5179711" y="6514159"/>
            <a:ext cx="3962716" cy="3422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982CD51-90EB-40D3-8587-6C7384E840C6}" type="slidenum">
              <a:rPr lang="en-US" sz="1200">
                <a:latin typeface="+mn-lt"/>
              </a:rPr>
              <a:pPr algn="r">
                <a:defRPr/>
              </a:pPr>
              <a:t>13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420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1492-9FDB-ED4A-82B5-164A6A49B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A6B23-D464-FC4F-BC76-B6D9AE8EC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60C0D-3018-6047-92E0-D766B40D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B7FFB-8586-8F4B-A1FE-1293AEC4D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CDCEF-5962-B64B-82BF-630280C4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4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69A3-0DC9-F149-8320-D8C89B70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845DB-830F-8849-88F3-C37BBEAE9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4F67-B37C-DD43-B0DF-C71DDF66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34D6A-EA9C-4941-B856-086A91D2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0FA2D-0D52-BB41-835A-752975DE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D5E63-1BF3-9942-90A9-7BE42CEEC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5A221-0961-9F45-927D-92DE6CD3C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64AB-93B9-C548-8670-6600DB55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14C15-6A00-2E43-B27C-11883FF7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87915-C75E-CC45-869E-35628DE4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9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EF5D-54C6-224F-967C-5EED36C2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7ADB0-36A7-6549-9ADB-965C1B6C1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32A80-427F-2C46-A080-C41B6BB1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227AF-BD24-9640-B610-A09EB031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0807B-15FC-CB4F-81BF-0254D07A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4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8919-2AA0-7646-8F8F-EA4A27A5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35C0D-F367-3244-BF23-C9941C3C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4F116-476F-064B-B2CC-16ED78DC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7C78E-4F61-7646-9368-AFDAA72B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0ED9A-54CB-4545-A3DF-89E77152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4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D240-77AD-4D4F-BA53-E313EAD5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2407B-D375-7C4D-B2DE-3AC5E01CB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8EAFB-34FB-904E-B5B0-38CC4AB0F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CF0AA-3E51-3E4D-8414-49499ACF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0DC9A-C213-D14A-8C52-74A637F9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6F829-A2CB-2742-81CA-D3B2CBAA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9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4BD6-DBDE-BC40-8E9B-1BFCA9D1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EBCC5-DB07-5742-A2D5-A215FB94A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F212F-DA78-E346-8C93-533276F9C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E7659-6867-5840-A82A-A3E5F0607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0071C-0208-404F-8B3E-87EDB85F5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730E05-9AC2-B544-B1FF-A53451FF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A3419-09D8-EB44-8E88-2E903995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3E43DC-5B22-0249-B3C1-B9F0C562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9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5D514-FF83-5E45-B656-B04DF9E5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D1976-F4E3-2547-BF1F-19C15DB6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4B886-2835-E24C-9036-58851E5E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9887D-7B26-7A45-9ACA-BFC345AC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324316-D754-1D47-BAB9-4C000E0E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733DC-FF27-904B-9219-364ACD9C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16FF3-DB09-214F-BFB7-8C165577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5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302F-B137-F04B-8639-B50456E1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200B5-4BCD-CA46-8847-3A5AF83F8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F4E19-5758-7B41-AC37-E8B828279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7AD8B-523A-A44D-9112-E65A2D0B3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0FAA7-D1F7-2643-826B-417BEEDC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C097E-9A75-6848-A2D7-4FB4B2B9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2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5D28-2716-844B-BCA0-269073E3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77F11F-1D99-C74A-9102-6972597BE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13E09-6EB4-CC4A-BFA5-1A20D24C7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1F940-8F47-9B4B-BEEB-4C40297F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83CFE-C368-684A-9F3E-DC9DBD43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51477-B49A-5E4C-AAAC-A83ABFC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1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56854-5BD4-AA41-987D-9CF8F9A1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A38F6-C94A-E444-848A-FE294E44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7FD54-8C4D-FA47-8117-583161CCC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A68E0-5F74-ED4B-9B04-586FD1D12A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2351B-D1D0-084B-9E98-626656EB0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DC230-590C-C542-BCD1-C26E74BD1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74FCB-40A6-A347-BC73-0BE57FEA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TzZHKEPqZ5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9.png"/><Relationship Id="rId18" Type="http://schemas.openxmlformats.org/officeDocument/2006/relationships/image" Target="../media/image44.tiff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tiff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tiff"/><Relationship Id="rId16" Type="http://schemas.openxmlformats.org/officeDocument/2006/relationships/image" Target="../media/image42.tiff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11" Type="http://schemas.openxmlformats.org/officeDocument/2006/relationships/image" Target="../media/image37.tiff"/><Relationship Id="rId24" Type="http://schemas.openxmlformats.org/officeDocument/2006/relationships/image" Target="../media/image50.png"/><Relationship Id="rId5" Type="http://schemas.openxmlformats.org/officeDocument/2006/relationships/image" Target="../media/image31.tiff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Highlights From Lecture 2</a:t>
            </a:r>
            <a:br>
              <a:rPr lang="en-US" sz="3600" b="1" dirty="0"/>
            </a:br>
            <a:br>
              <a:rPr lang="en-US" sz="3600" dirty="0"/>
            </a:br>
            <a:r>
              <a:rPr lang="en-US" sz="3600" b="1" dirty="0"/>
              <a:t>Introduction to </a:t>
            </a:r>
            <a:r>
              <a:rPr lang="en-US" sz="3600" b="1" dirty="0">
                <a:solidFill>
                  <a:srgbClr val="002060"/>
                </a:solidFill>
              </a:rPr>
              <a:t>Artificial Intelligence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DAF8-C49F-124A-94F6-C585CEFE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29"/>
            <a:ext cx="10515600" cy="668545"/>
          </a:xfrm>
        </p:spPr>
        <p:txBody>
          <a:bodyPr>
            <a:normAutofit/>
          </a:bodyPr>
          <a:lstStyle/>
          <a:p>
            <a:r>
              <a:rPr lang="en-US" sz="2400" dirty="0"/>
              <a:t>Dynamics of private investment in AI after </a:t>
            </a:r>
            <a:r>
              <a:rPr lang="bg-BG" sz="2400" dirty="0"/>
              <a:t>2013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40FBF-0B36-7042-BBC4-F28C18E7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01" y="713137"/>
            <a:ext cx="6177860" cy="2715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CF6B9-CD69-DB4D-9FAF-5123BAB6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2" y="3429000"/>
            <a:ext cx="7385046" cy="29273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D8F00-2E0A-1C4E-9657-A99E14AE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Kordon Consulting LLC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E4569-908A-BC44-A180-0708B0E2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6B53-C5DB-E849-8C50-281299091CA8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A5C3A-D5ED-D144-AA1C-EC476368D88F}"/>
              </a:ext>
            </a:extLst>
          </p:cNvPr>
          <p:cNvSpPr txBox="1"/>
          <p:nvPr/>
        </p:nvSpPr>
        <p:spPr>
          <a:xfrm>
            <a:off x="6848060" y="1504093"/>
            <a:ext cx="45678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Private investment in AI in the USA in billion </a:t>
            </a:r>
            <a:r>
              <a:rPr lang="bg-BG"/>
              <a:t>$</a:t>
            </a:r>
            <a:endParaRPr lang="en-US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D1EAA-351C-8544-AAFC-EE99BC490859}"/>
              </a:ext>
            </a:extLst>
          </p:cNvPr>
          <p:cNvSpPr txBox="1"/>
          <p:nvPr/>
        </p:nvSpPr>
        <p:spPr>
          <a:xfrm>
            <a:off x="8046830" y="4800775"/>
            <a:ext cx="276363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Private investment in AI by geographic area</a:t>
            </a:r>
            <a:endParaRPr lang="en-US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5061D-5723-7543-B130-AFE925BF9C60}"/>
              </a:ext>
            </a:extLst>
          </p:cNvPr>
          <p:cNvSpPr txBox="1"/>
          <p:nvPr/>
        </p:nvSpPr>
        <p:spPr>
          <a:xfrm>
            <a:off x="7984710" y="3105834"/>
            <a:ext cx="343120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Private investment in AI has increased during the </a:t>
            </a:r>
            <a:r>
              <a:rPr lang="en-US" b="1" dirty="0">
                <a:solidFill>
                  <a:srgbClr val="FF0000"/>
                </a:solidFill>
              </a:rPr>
              <a:t>pandemic</a:t>
            </a:r>
            <a:endParaRPr lang="en-US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440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916" y="0"/>
            <a:ext cx="7772400" cy="636949"/>
          </a:xfrm>
        </p:spPr>
        <p:txBody>
          <a:bodyPr>
            <a:normAutofit/>
          </a:bodyPr>
          <a:lstStyle/>
          <a:p>
            <a:r>
              <a:rPr lang="en-US" sz="2800" dirty="0"/>
              <a:t>Expansion of AI-related Intellectual property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B2D32-6A79-8548-A03A-A2A7006BB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9" y="755284"/>
            <a:ext cx="11068106" cy="536581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B60C16-B9D6-9745-8D24-71A30B5F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789132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896" y="103233"/>
            <a:ext cx="8229600" cy="55295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Key concern: AI will eliminate routine jobs</a:t>
            </a:r>
            <a:endParaRPr lang="bg-BG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Robots_replacin_peop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5" y="1238404"/>
            <a:ext cx="4991688" cy="2575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131" y="688718"/>
            <a:ext cx="6343468" cy="461665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Hypothesis: mentally routine jobs will disappear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B5B75-7EC9-AB4F-A71C-C82E3F46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73AB9-24B4-2A4E-8365-13DD3D5B0304}"/>
              </a:ext>
            </a:extLst>
          </p:cNvPr>
          <p:cNvSpPr txBox="1"/>
          <p:nvPr/>
        </p:nvSpPr>
        <p:spPr>
          <a:xfrm>
            <a:off x="6096000" y="2380864"/>
            <a:ext cx="512749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Reality: New Machine Learning-driven </a:t>
            </a:r>
          </a:p>
          <a:p>
            <a:r>
              <a:rPr lang="en-US" sz="2400" b="1" dirty="0"/>
              <a:t>jobs for labeling data are open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E1872-D300-124A-AC0F-035B3F91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26" y="6030383"/>
            <a:ext cx="1308698" cy="20792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F0025-3FB4-394B-8474-38199C00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B7420A-18F5-1B4F-A105-75FDE4C7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599" y="3484047"/>
            <a:ext cx="2858539" cy="23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73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5" tIns="45718" rIns="91435" bIns="45718" rtlCol="0" anchor="ctr"/>
          <a:lstStyle/>
          <a:p>
            <a:fld id="{4DC8C79A-AF1B-49BE-8892-95D978B71953}" type="slidenum">
              <a:rPr lang="en-US"/>
              <a:pPr/>
              <a:t>13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5FC042C-3E3C-CD42-9236-EE211E0690B0}"/>
              </a:ext>
            </a:extLst>
          </p:cNvPr>
          <p:cNvSpPr txBox="1">
            <a:spLocks noChangeArrowheads="1"/>
          </p:cNvSpPr>
          <p:nvPr/>
        </p:nvSpPr>
        <p:spPr>
          <a:xfrm>
            <a:off x="1788042" y="126041"/>
            <a:ext cx="8229600" cy="5012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2800" dirty="0">
                <a:ea typeface="ＭＳ Ｐゴシック" charset="0"/>
                <a:cs typeface="ＭＳ Ｐゴシック" charset="0"/>
              </a:rPr>
              <a:t>When AI beats human intelligence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2472A-ACC5-D644-A771-7B8517AD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196" y="627322"/>
            <a:ext cx="3494489" cy="2250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B2CF7-F4E4-424B-B823-3527D6198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606" y="2477388"/>
            <a:ext cx="4269667" cy="2671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E7527-FD59-664F-B5DB-BF8AD0B54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44" y="4454604"/>
            <a:ext cx="3196269" cy="2403396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38300629-290C-DD46-8CB2-CCB8EF55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412" y="5601238"/>
            <a:ext cx="4462215" cy="4022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9995" tIns="46798" rIns="89995" bIns="4679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sz="2000" b="1" dirty="0">
                <a:latin typeface="Swis721 Cn BT" charset="0"/>
              </a:rPr>
              <a:t>Finding a solution in combinatorial tasks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435D86-FC74-FD4F-84D5-0CC90E25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58048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5295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Key protection: Creativity</a:t>
            </a:r>
            <a:endParaRPr lang="bg-BG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2952" y="5030208"/>
            <a:ext cx="8530669" cy="584775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Imagination is more important than knowledge</a:t>
            </a:r>
          </a:p>
        </p:txBody>
      </p:sp>
      <p:pic>
        <p:nvPicPr>
          <p:cNvPr id="5" name="Picture 4" descr="Einste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59" y="4130568"/>
            <a:ext cx="1378815" cy="17529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B5B75-7EC9-AB4F-A71C-C82E3F46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95E8C-18FA-2C4E-99C6-4B33AB844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64" y="1121038"/>
            <a:ext cx="6941827" cy="361572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2BCA7-D44D-A544-9FE9-078E97DE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47127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250" y="529603"/>
            <a:ext cx="11061550" cy="55295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Key concern: Singularity (integration of AI and human intelligence) Ray Kurtzweil</a:t>
            </a:r>
          </a:p>
        </p:txBody>
      </p:sp>
      <p:pic>
        <p:nvPicPr>
          <p:cNvPr id="126979" name="Picture 4" descr="Screen shot 2012-09-17 at 10.0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44" y="1255210"/>
            <a:ext cx="5383056" cy="424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C1DA2-024B-1945-9985-4E7861FD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28891-7106-C445-8E4C-D24FDD15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33256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Types of AI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3572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2FDFC-91E3-6F4A-82E1-785C1735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25" y="815415"/>
            <a:ext cx="82296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9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2B9F-2FA5-5123-E0E2-8AD85CF2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8" y="1"/>
            <a:ext cx="10515600" cy="442107"/>
          </a:xfrm>
        </p:spPr>
        <p:txBody>
          <a:bodyPr>
            <a:normAutofit fontScale="90000"/>
          </a:bodyPr>
          <a:lstStyle/>
          <a:p>
            <a:r>
              <a:rPr lang="bg-BG" sz="2800" dirty="0"/>
              <a:t>Стратегически направления на развитие на ИИ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05A23-8DFA-0749-5B2E-FFFCEBEB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75" y="5163372"/>
            <a:ext cx="2159320" cy="1469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F906C-C5F2-4416-68AC-EAA38CE90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72" y="2960851"/>
            <a:ext cx="3296855" cy="2153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4E8DA-7403-22A5-E379-EB1F1E06FC92}"/>
              </a:ext>
            </a:extLst>
          </p:cNvPr>
          <p:cNvSpPr txBox="1"/>
          <p:nvPr/>
        </p:nvSpPr>
        <p:spPr>
          <a:xfrm>
            <a:off x="8059682" y="1219318"/>
            <a:ext cx="3845034" cy="169277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/>
              <a:t>Закон за мащабиране на LLM </a:t>
            </a:r>
            <a:r>
              <a:rPr lang="bg-BG" sz="1600" dirty="0"/>
              <a:t>Увеличаването на размера на LLM (т.е. използването на по-големи модели, с повече данни и повече изчисления) може драстично да подобри тяхната производителност.</a:t>
            </a:r>
            <a:endParaRPr lang="en-US" sz="1400" b="1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F163B01-2FB6-D881-145F-7434FB7C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Kordon Consulting LLC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DABDEA-F384-682E-4113-71D6AF82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AD74B5-C9EA-8E32-9B81-D8F40428BDE2}"/>
              </a:ext>
            </a:extLst>
          </p:cNvPr>
          <p:cNvSpPr txBox="1">
            <a:spLocks/>
          </p:cNvSpPr>
          <p:nvPr/>
        </p:nvSpPr>
        <p:spPr>
          <a:xfrm>
            <a:off x="1069989" y="692047"/>
            <a:ext cx="2666584" cy="4666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bg-BG" sz="2250" b="1" dirty="0">
                <a:solidFill>
                  <a:srgbClr val="C00000"/>
                </a:solidFill>
              </a:rPr>
              <a:t>Структуриран ИИ</a:t>
            </a:r>
            <a:endParaRPr lang="en-US" sz="1406" b="1" dirty="0">
              <a:solidFill>
                <a:srgbClr val="C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021B75-B804-4EFC-B72E-DE43B862D5C4}"/>
              </a:ext>
            </a:extLst>
          </p:cNvPr>
          <p:cNvSpPr txBox="1">
            <a:spLocks/>
          </p:cNvSpPr>
          <p:nvPr/>
        </p:nvSpPr>
        <p:spPr>
          <a:xfrm>
            <a:off x="8502954" y="619615"/>
            <a:ext cx="2886700" cy="4666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bg-BG" sz="2250" b="1" dirty="0">
                <a:solidFill>
                  <a:srgbClr val="C00000"/>
                </a:solidFill>
              </a:rPr>
              <a:t>Неструктуриран ИИ</a:t>
            </a:r>
            <a:endParaRPr lang="en-US" sz="1406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Yoshua Bengio, Geoffrey Hinton, and ...">
            <a:extLst>
              <a:ext uri="{FF2B5EF4-FFF2-40B4-BE49-F238E27FC236}">
                <a16:creationId xmlns:a16="http://schemas.microsoft.com/office/drawing/2014/main" id="{34001075-6F22-B112-1573-9DFF9013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8" y="4476394"/>
            <a:ext cx="2743200" cy="18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CD5A70-64CC-A9EE-9BC7-A3FF3D26521C}"/>
              </a:ext>
            </a:extLst>
          </p:cNvPr>
          <p:cNvSpPr txBox="1"/>
          <p:nvPr/>
        </p:nvSpPr>
        <p:spPr>
          <a:xfrm>
            <a:off x="624035" y="6388136"/>
            <a:ext cx="279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ЛеКун, Хинтън, Бенджио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684C17-51F8-C868-F921-5A50F062B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811" y="4471226"/>
            <a:ext cx="1160641" cy="1825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E6B184-E27A-C7AD-039A-3182AFEF140B}"/>
              </a:ext>
            </a:extLst>
          </p:cNvPr>
          <p:cNvSpPr txBox="1"/>
          <p:nvPr/>
        </p:nvSpPr>
        <p:spPr>
          <a:xfrm>
            <a:off x="3529622" y="6361790"/>
            <a:ext cx="130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Суцкевер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975F63-4181-239B-E42C-47684F762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525" y="2532968"/>
            <a:ext cx="1032525" cy="15637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AD163-8B08-C283-810E-9C37CE4CD9AF}"/>
              </a:ext>
            </a:extLst>
          </p:cNvPr>
          <p:cNvSpPr txBox="1"/>
          <p:nvPr/>
        </p:nvSpPr>
        <p:spPr>
          <a:xfrm>
            <a:off x="7064214" y="4166903"/>
            <a:ext cx="125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Алтман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743730-9763-6659-D58D-A673B6FE9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050" y="4473175"/>
            <a:ext cx="1409700" cy="1676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4709A8-0C38-7224-6395-DA069D474B02}"/>
              </a:ext>
            </a:extLst>
          </p:cNvPr>
          <p:cNvSpPr txBox="1"/>
          <p:nvPr/>
        </p:nvSpPr>
        <p:spPr>
          <a:xfrm>
            <a:off x="7045546" y="6312371"/>
            <a:ext cx="125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Надела</a:t>
            </a:r>
            <a:endParaRPr lang="en-US" dirty="0"/>
          </a:p>
        </p:txBody>
      </p:sp>
      <p:pic>
        <p:nvPicPr>
          <p:cNvPr id="1028" name="Picture 4" descr="Data science - Free education icons">
            <a:extLst>
              <a:ext uri="{FF2B5EF4-FFF2-40B4-BE49-F238E27FC236}">
                <a16:creationId xmlns:a16="http://schemas.microsoft.com/office/drawing/2014/main" id="{825FCD5A-142B-283E-6670-57642CCA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00" y="581367"/>
            <a:ext cx="838935" cy="83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3D24224-29A9-A7F3-6583-EFE31CB0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67" y="554267"/>
            <a:ext cx="838935" cy="83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4C9988-84B5-7B38-9CF1-A53C7C8A52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2671" y="367733"/>
            <a:ext cx="1677516" cy="1266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97A310-A4FA-5294-3FE0-6B304097F2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07" y="1931911"/>
            <a:ext cx="2093387" cy="1497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51E9A0-14EC-81D5-C3CB-C7E1C0163D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0474" y="1587926"/>
            <a:ext cx="2901001" cy="2752524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24BBEC98-5D44-E626-9188-BD69DFE41C35}"/>
              </a:ext>
            </a:extLst>
          </p:cNvPr>
          <p:cNvSpPr/>
          <p:nvPr/>
        </p:nvSpPr>
        <p:spPr>
          <a:xfrm>
            <a:off x="2062717" y="2645590"/>
            <a:ext cx="347758" cy="3152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0A6A27-3D52-1775-3516-8E370BF64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37595" y="5435680"/>
            <a:ext cx="1481802" cy="924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3E9717-179B-1E52-5B83-DE5ECBD7C4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3614" y="2458008"/>
            <a:ext cx="1668174" cy="17326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796236-2622-E30E-F65B-7806553C8CB2}"/>
              </a:ext>
            </a:extLst>
          </p:cNvPr>
          <p:cNvSpPr txBox="1"/>
          <p:nvPr/>
        </p:nvSpPr>
        <p:spPr>
          <a:xfrm>
            <a:off x="6171342" y="2622297"/>
            <a:ext cx="568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AGI</a:t>
            </a:r>
          </a:p>
        </p:txBody>
      </p:sp>
    </p:spTree>
    <p:extLst>
      <p:ext uri="{BB962C8B-B14F-4D97-AF65-F5344CB8AC3E}">
        <p14:creationId xmlns:p14="http://schemas.microsoft.com/office/powerpoint/2010/main" val="2055798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59172" y="5666651"/>
            <a:ext cx="10767801" cy="731374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00000"/>
                </a:solidFill>
              </a:rPr>
              <a:t>Popular Definition</a:t>
            </a:r>
          </a:p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</a:rPr>
              <a:t>AI is the ability of a computer program to function like a human brain</a:t>
            </a:r>
            <a:r>
              <a:rPr lang="en-US" sz="2000" i="1" dirty="0"/>
              <a:t> 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15882-DA7C-6B4C-83D8-43C239C853F4}"/>
              </a:ext>
            </a:extLst>
          </p:cNvPr>
          <p:cNvSpPr txBox="1"/>
          <p:nvPr/>
        </p:nvSpPr>
        <p:spPr>
          <a:xfrm>
            <a:off x="460068" y="3664369"/>
            <a:ext cx="914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Handbook of Artificial Intelligence:</a:t>
            </a:r>
          </a:p>
          <a:p>
            <a:r>
              <a:rPr lang="en-US" b="1" i="1" dirty="0"/>
              <a:t>Artificial Intelligence </a:t>
            </a:r>
            <a:r>
              <a:rPr lang="en-US" i="1" dirty="0"/>
              <a:t>is the part of computer science concerned with designing intelligent computer systems, that is, systems that exhibit the characteristics we associate with intelligence in human behavior – understanding language, learning reasoning, solving problems, and so on.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C4389-63BA-B841-A884-AD5C9EB60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69" y="566450"/>
            <a:ext cx="7587343" cy="32005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BAE36-8424-3149-BB00-62BDF69D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0DF04-B7A7-1440-AB5C-F738279F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8AB198-2C66-2343-9414-7CF79AA8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25" y="0"/>
            <a:ext cx="10515600" cy="706288"/>
          </a:xfrm>
        </p:spPr>
        <p:txBody>
          <a:bodyPr>
            <a:normAutofit/>
          </a:bodyPr>
          <a:lstStyle/>
          <a:p>
            <a:r>
              <a:rPr lang="en-US" sz="2400" dirty="0"/>
              <a:t>What is AI?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0AF8-AA43-0D49-B3BC-EDD8CB63E993}"/>
              </a:ext>
            </a:extLst>
          </p:cNvPr>
          <p:cNvSpPr txBox="1"/>
          <p:nvPr/>
        </p:nvSpPr>
        <p:spPr>
          <a:xfrm>
            <a:off x="314557" y="4864698"/>
            <a:ext cx="10913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AI is a branch of computer science that studies the properties of intelligence by synthesizing intelligence </a:t>
            </a:r>
          </a:p>
          <a:p>
            <a:r>
              <a:rPr lang="en-US" dirty="0"/>
              <a:t>Herbert A. Simon, “Artificial Intelligence: An Empirical Science,” Artificial Intelligence 77, no. 2 (1995):95–127.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6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99" y="27334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bg-BG" sz="2800" dirty="0"/>
              <a:t>Как функционира изкуствения интелект?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Kordon Consulting LLC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3D8EC54-3B2A-4552-9511-196793FEE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203" y="4752944"/>
            <a:ext cx="2108593" cy="16505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F50505-A8D2-D080-45C6-12B29BE8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65" y="2217038"/>
            <a:ext cx="1536700" cy="1066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187461-D05E-FE15-CA1B-6D83A5306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12" y="756763"/>
            <a:ext cx="2554114" cy="1348294"/>
          </a:xfrm>
          <a:prstGeom prst="rect">
            <a:avLst/>
          </a:prstGeom>
        </p:spPr>
      </p:pic>
      <p:pic>
        <p:nvPicPr>
          <p:cNvPr id="1028" name="Picture 4" descr="The Virtual Knowledge Graph System Ontop (Extended Abstract)">
            <a:extLst>
              <a:ext uri="{FF2B5EF4-FFF2-40B4-BE49-F238E27FC236}">
                <a16:creationId xmlns:a16="http://schemas.microsoft.com/office/drawing/2014/main" id="{E7E86433-45AD-B5D6-B06E-0221889C1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527" y="3631165"/>
            <a:ext cx="23059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087DB568-5921-890C-D280-D598050D9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672" y="1104090"/>
            <a:ext cx="5689855" cy="48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2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097" y="0"/>
            <a:ext cx="8229600" cy="740594"/>
          </a:xfrm>
        </p:spPr>
        <p:txBody>
          <a:bodyPr>
            <a:normAutofit/>
          </a:bodyPr>
          <a:lstStyle/>
          <a:p>
            <a:r>
              <a:rPr lang="bg-BG" sz="2800" dirty="0"/>
              <a:t>Основни методи на изкуствения интелект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BE3F4A-1F37-4541-BB84-ADAC86C7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E500CDF-288A-A707-7395-77BD7E7B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48" y="740594"/>
            <a:ext cx="7309222" cy="573377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E2A3B-5396-E423-407D-539A9729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786085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6008-7CF4-0B40-A930-C65A7A155A1C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1"/>
            <a:ext cx="8229600" cy="563563"/>
          </a:xfrm>
        </p:spPr>
        <p:txBody>
          <a:bodyPr/>
          <a:lstStyle/>
          <a:p>
            <a:r>
              <a:rPr lang="en-US" sz="2800" dirty="0"/>
              <a:t>Two types of applied AI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6281337" y="937326"/>
            <a:ext cx="3313527" cy="228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AI </a:t>
            </a:r>
            <a:r>
              <a:rPr lang="en-US" sz="1400" b="1" dirty="0">
                <a:solidFill>
                  <a:srgbClr val="00B050"/>
                </a:solidFill>
              </a:rPr>
              <a:t>ENHANCES</a:t>
            </a:r>
            <a:r>
              <a:rPr lang="en-US" sz="1400" b="1" dirty="0"/>
              <a:t> human intelligence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941395" y="1328556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/>
              <a:t>AI systems that imitate successfully human intelligence in specific  tasks.</a:t>
            </a:r>
            <a:endParaRPr lang="en-US" sz="1600" dirty="0"/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258865" y="1266260"/>
            <a:ext cx="37517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AI systems that improve human intelligence through machine learning and discovering new patterns, features, and relationships in data. </a:t>
            </a:r>
            <a:endParaRPr lang="en-US" sz="1600" i="1" dirty="0"/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2080500" y="5798822"/>
            <a:ext cx="22506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Competitor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Good Old AI (GOAI)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6289216" y="5798822"/>
            <a:ext cx="34801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Amplifier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Computational Intelligence (CI)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868074" y="912549"/>
            <a:ext cx="3313527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dirty="0"/>
              <a:t>AI</a:t>
            </a:r>
            <a:r>
              <a:rPr lang="en-US" sz="1400" b="1" dirty="0">
                <a:solidFill>
                  <a:srgbClr val="FF0000"/>
                </a:solidFill>
              </a:rPr>
              <a:t> REPLACES </a:t>
            </a:r>
            <a:r>
              <a:rPr lang="en-US" sz="1400" b="1" dirty="0"/>
              <a:t>human intelligence</a:t>
            </a:r>
          </a:p>
        </p:txBody>
      </p:sp>
      <p:pic>
        <p:nvPicPr>
          <p:cNvPr id="17" name="Picture 3" descr="harmony_tile_bl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3380" y="2586821"/>
            <a:ext cx="2735841" cy="319433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</p:spPr>
      </p:pic>
      <p:pic>
        <p:nvPicPr>
          <p:cNvPr id="21" name="Picture 176" descr="EC_logo_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8563" y="2596724"/>
            <a:ext cx="550063" cy="90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ho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2568" y="2357965"/>
            <a:ext cx="2389188" cy="3402012"/>
          </a:xfrm>
          <a:prstGeom prst="rect">
            <a:avLst/>
          </a:prstGeom>
          <a:noFill/>
        </p:spPr>
      </p:pic>
      <p:pic>
        <p:nvPicPr>
          <p:cNvPr id="27" name="Picture 26" descr="C:\Users\u224589\AppData\Local\Microsoft\Windows\Temporary Internet Files\Content.IE5\7HQ6H1FJ\MC90044213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93983" y="738118"/>
            <a:ext cx="709073" cy="72364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96DFC-F35D-D647-9845-B5A7FA414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25" y="2362533"/>
            <a:ext cx="1269376" cy="1269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ACEC8-6047-E24D-A14D-EEDD14404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16" y="3385581"/>
            <a:ext cx="1227993" cy="81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205A5-8AE4-8942-AB48-E4D73186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36" y="4029082"/>
            <a:ext cx="1114419" cy="1114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BCA8A-D555-9344-9DC2-F5C0B95AD0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75" y="4986249"/>
            <a:ext cx="732445" cy="732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905DC-8D62-2144-A477-834A48C4F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15" y="4182580"/>
            <a:ext cx="660511" cy="660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C6E152-E42F-4D43-A567-EE6C842ED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50" y="3526944"/>
            <a:ext cx="1003300" cy="50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23A1F9-1AF3-3944-A287-EEFC074572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07" y="4944738"/>
            <a:ext cx="836419" cy="83641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E80ED12-53B0-5044-AD58-701B6F807C8A}"/>
              </a:ext>
            </a:extLst>
          </p:cNvPr>
          <p:cNvSpPr txBox="1">
            <a:spLocks/>
          </p:cNvSpPr>
          <p:nvPr/>
        </p:nvSpPr>
        <p:spPr>
          <a:xfrm>
            <a:off x="5880491" y="280869"/>
            <a:ext cx="4422107" cy="46664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Augmented Intelligence (AI)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4E72CE-E349-E04B-AF82-BEF25697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10714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9588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What is a robot?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30542-C73B-6F4B-95B4-6CBA29AC4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5" y="1097279"/>
            <a:ext cx="1460301" cy="1446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B7622-ED94-494A-85F2-0B26683B8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151599"/>
            <a:ext cx="3398072" cy="2006091"/>
          </a:xfrm>
          <a:prstGeom prst="rect">
            <a:avLst/>
          </a:prstGeom>
        </p:spPr>
      </p:pic>
      <p:pic>
        <p:nvPicPr>
          <p:cNvPr id="11" name="Picture 3" descr="Screen shot 2012-09-17 at 9.11.56 AM.png">
            <a:extLst>
              <a:ext uri="{FF2B5EF4-FFF2-40B4-BE49-F238E27FC236}">
                <a16:creationId xmlns:a16="http://schemas.microsoft.com/office/drawing/2014/main" id="{CE6763B6-EC3F-3648-901A-1BB6D0B39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30" y="3411647"/>
            <a:ext cx="3974951" cy="25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E8676E-C0E9-C147-A9C5-41AB8154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AE188F-18FC-784E-854F-019C01B11AD2}"/>
              </a:ext>
            </a:extLst>
          </p:cNvPr>
          <p:cNvSpPr txBox="1">
            <a:spLocks/>
          </p:cNvSpPr>
          <p:nvPr/>
        </p:nvSpPr>
        <p:spPr>
          <a:xfrm>
            <a:off x="495511" y="770522"/>
            <a:ext cx="1845507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Vacuum cleaner robot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C09AEA9-707F-0949-BED6-C3B47CB0AE89}"/>
              </a:ext>
            </a:extLst>
          </p:cNvPr>
          <p:cNvSpPr txBox="1">
            <a:spLocks/>
          </p:cNvSpPr>
          <p:nvPr/>
        </p:nvSpPr>
        <p:spPr>
          <a:xfrm>
            <a:off x="2476605" y="1793701"/>
            <a:ext cx="2407261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Warehouse robots in Amazon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433756-D16F-AD4C-8A84-B47074D9B00D}"/>
              </a:ext>
            </a:extLst>
          </p:cNvPr>
          <p:cNvSpPr txBox="1">
            <a:spLocks/>
          </p:cNvSpPr>
          <p:nvPr/>
        </p:nvSpPr>
        <p:spPr>
          <a:xfrm>
            <a:off x="5553398" y="3053518"/>
            <a:ext cx="1309981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Military robots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C2AED2-32D9-044F-835E-D3EE59870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596757"/>
            <a:ext cx="3771936" cy="319860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56F15C-237F-A540-B8AE-80E5C3C99B20}"/>
              </a:ext>
            </a:extLst>
          </p:cNvPr>
          <p:cNvSpPr txBox="1">
            <a:spLocks/>
          </p:cNvSpPr>
          <p:nvPr/>
        </p:nvSpPr>
        <p:spPr>
          <a:xfrm>
            <a:off x="9126730" y="3222784"/>
            <a:ext cx="1690681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Bartender  robot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6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62" y="99151"/>
            <a:ext cx="8229600" cy="5386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Industrial robots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FE15C-9DDA-B540-81E3-E40F58D9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89" y="3450022"/>
            <a:ext cx="5426411" cy="290632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63245C-3048-2544-AA87-B01901F5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5A6E1-B9B6-9C41-9684-8E9741FBE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2" y="1619162"/>
            <a:ext cx="6472667" cy="320724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680399-4173-CC40-A89A-5EFBD2AE29D5}"/>
              </a:ext>
            </a:extLst>
          </p:cNvPr>
          <p:cNvSpPr txBox="1">
            <a:spLocks/>
          </p:cNvSpPr>
          <p:nvPr/>
        </p:nvSpPr>
        <p:spPr>
          <a:xfrm>
            <a:off x="961674" y="1121395"/>
            <a:ext cx="4309572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Industrial robots at the Ford plant in Kansas City, MO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F3C5AB-EB0D-4842-9AF8-177643809278}"/>
              </a:ext>
            </a:extLst>
          </p:cNvPr>
          <p:cNvSpPr txBox="1">
            <a:spLocks/>
          </p:cNvSpPr>
          <p:nvPr/>
        </p:nvSpPr>
        <p:spPr>
          <a:xfrm>
            <a:off x="1427884" y="5029414"/>
            <a:ext cx="4202743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>
                <a:hlinkClick r:id="rId4"/>
              </a:rPr>
              <a:t>https://www.youtube.com/watch?v=TzZHKEPqZ5I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74F599-B516-2545-B6DB-1262FDE5AE07}"/>
              </a:ext>
            </a:extLst>
          </p:cNvPr>
          <p:cNvSpPr txBox="1">
            <a:spLocks/>
          </p:cNvSpPr>
          <p:nvPr/>
        </p:nvSpPr>
        <p:spPr>
          <a:xfrm>
            <a:off x="7009181" y="2944188"/>
            <a:ext cx="4939225" cy="2814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Industrial robots' installations has grown </a:t>
            </a:r>
            <a:r>
              <a:rPr lang="en-US" sz="2000" b="1" dirty="0">
                <a:solidFill>
                  <a:srgbClr val="FF0000"/>
                </a:solidFill>
              </a:rPr>
              <a:t>3 times </a:t>
            </a:r>
            <a:r>
              <a:rPr lang="en-US" sz="1400" b="1" dirty="0"/>
              <a:t>in 6 years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00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05287"/>
            <a:ext cx="8229600" cy="5386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Industrial robot density and concentration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988C8-47A8-084B-9422-43D2E9CF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550" y="1137403"/>
            <a:ext cx="5929250" cy="34362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63245C-3048-2544-AA87-B01901F5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2E651D-AD4C-E947-9995-9A83E556EF5C}"/>
              </a:ext>
            </a:extLst>
          </p:cNvPr>
          <p:cNvGrpSpPr/>
          <p:nvPr/>
        </p:nvGrpSpPr>
        <p:grpSpPr>
          <a:xfrm>
            <a:off x="5424550" y="1874455"/>
            <a:ext cx="6132543" cy="3612147"/>
            <a:chOff x="5603221" y="2744203"/>
            <a:chExt cx="6132543" cy="36121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4A5EA-2EAE-6948-91AD-431EB607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279" y="2744203"/>
              <a:ext cx="6004485" cy="3612147"/>
            </a:xfrm>
            <a:prstGeom prst="rect">
              <a:avLst/>
            </a:prstGeom>
          </p:spPr>
        </p:pic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AEFBD6A4-C0E5-4648-823E-36B35EA6E3F5}"/>
                </a:ext>
              </a:extLst>
            </p:cNvPr>
            <p:cNvSpPr/>
            <p:nvPr/>
          </p:nvSpPr>
          <p:spPr>
            <a:xfrm>
              <a:off x="5603221" y="3270325"/>
              <a:ext cx="367273" cy="718690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292731-1498-C84A-B646-941EE5112F62}"/>
              </a:ext>
            </a:extLst>
          </p:cNvPr>
          <p:cNvSpPr txBox="1">
            <a:spLocks/>
          </p:cNvSpPr>
          <p:nvPr/>
        </p:nvSpPr>
        <p:spPr>
          <a:xfrm>
            <a:off x="30809" y="5967355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Robot density is measured by the number of robots per 100 workers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6AB5DF-7740-344E-9BA8-86D6D68E1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3" y="1623070"/>
            <a:ext cx="4965700" cy="40132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F17E59-E410-7041-9F34-F292F2AB62B7}"/>
              </a:ext>
            </a:extLst>
          </p:cNvPr>
          <p:cNvSpPr txBox="1">
            <a:spLocks/>
          </p:cNvSpPr>
          <p:nvPr/>
        </p:nvSpPr>
        <p:spPr>
          <a:xfrm>
            <a:off x="615638" y="1151276"/>
            <a:ext cx="3160296" cy="28141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dirty="0"/>
              <a:t>Countries with highest robot density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8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197" y="149384"/>
            <a:ext cx="11499573" cy="636949"/>
          </a:xfrm>
        </p:spPr>
        <p:txBody>
          <a:bodyPr>
            <a:normAutofit/>
          </a:bodyPr>
          <a:lstStyle/>
          <a:p>
            <a:r>
              <a:rPr lang="en-US" sz="2800" dirty="0"/>
              <a:t>The Big Bang of AI in the economy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9AA0-BCCD-1D4E-BE8A-03226795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Kordon Consulting LLC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377A85F-DCFD-9348-8659-3AA403B3D3CE}"/>
              </a:ext>
            </a:extLst>
          </p:cNvPr>
          <p:cNvSpPr/>
          <p:nvPr/>
        </p:nvSpPr>
        <p:spPr>
          <a:xfrm>
            <a:off x="9515519" y="1844099"/>
            <a:ext cx="1413479" cy="57179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Research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(thousands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5E1F27D-018B-A545-94D4-FFE9D72B9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171" y="1310347"/>
            <a:ext cx="431203" cy="431203"/>
          </a:xfrm>
          <a:prstGeom prst="rect">
            <a:avLst/>
          </a:prstGeom>
        </p:spPr>
      </p:pic>
      <p:sp>
        <p:nvSpPr>
          <p:cNvPr id="80" name="Text Box 6">
            <a:extLst>
              <a:ext uri="{FF2B5EF4-FFF2-40B4-BE49-F238E27FC236}">
                <a16:creationId xmlns:a16="http://schemas.microsoft.com/office/drawing/2014/main" id="{1EE9EF4C-5244-4B42-B9E0-F12598869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8796" y="1444748"/>
            <a:ext cx="113845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1940 - 20</a:t>
            </a:r>
            <a:r>
              <a:rPr lang="bg-BG" altLang="en-US" sz="1400" b="1" dirty="0">
                <a:latin typeface="Arial" panose="020B0604020202020204" pitchFamily="34" charset="0"/>
              </a:rPr>
              <a:t>1</a:t>
            </a:r>
            <a:r>
              <a:rPr lang="en-US" altLang="en-US" sz="1400" b="1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8F70B6A-BA69-1343-93AB-783614A62E8E}"/>
              </a:ext>
            </a:extLst>
          </p:cNvPr>
          <p:cNvSpPr/>
          <p:nvPr/>
        </p:nvSpPr>
        <p:spPr>
          <a:xfrm>
            <a:off x="9547351" y="3541592"/>
            <a:ext cx="1273884" cy="5717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Business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(millions)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E3B553B-BD89-5843-9284-2B2C12CC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405" y="3111903"/>
            <a:ext cx="358154" cy="35563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ACEFE8A-CB26-424F-A26D-101B5A404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559" y="3086202"/>
            <a:ext cx="431203" cy="4006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96A84A2-1926-9D47-9AD8-9A8854B7B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8772" y="3081383"/>
            <a:ext cx="308945" cy="35944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96B442C-BEAF-C447-B665-5EAB443FA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9724" y="3073937"/>
            <a:ext cx="409072" cy="439373"/>
          </a:xfrm>
          <a:prstGeom prst="rect">
            <a:avLst/>
          </a:prstGeom>
        </p:spPr>
      </p:pic>
      <p:sp>
        <p:nvSpPr>
          <p:cNvPr id="86" name="Text Box 6">
            <a:extLst>
              <a:ext uri="{FF2B5EF4-FFF2-40B4-BE49-F238E27FC236}">
                <a16:creationId xmlns:a16="http://schemas.microsoft.com/office/drawing/2014/main" id="{0F0CF4E8-E16E-5948-9A5A-38A10287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239" y="3111903"/>
            <a:ext cx="73609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20</a:t>
            </a:r>
            <a:r>
              <a:rPr lang="bg-BG" altLang="en-US" sz="1400" b="1" dirty="0">
                <a:latin typeface="Arial" panose="020B0604020202020204" pitchFamily="34" charset="0"/>
              </a:rPr>
              <a:t>10</a:t>
            </a:r>
            <a:r>
              <a:rPr lang="en-US" altLang="en-US" sz="1400" b="1" dirty="0">
                <a:latin typeface="Arial" panose="020B0604020202020204" pitchFamily="34" charset="0"/>
              </a:rPr>
              <a:t> +</a:t>
            </a:r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CE7781B0-215F-7742-A2E7-A421DB43D9C4}"/>
              </a:ext>
            </a:extLst>
          </p:cNvPr>
          <p:cNvSpPr/>
          <p:nvPr/>
        </p:nvSpPr>
        <p:spPr>
          <a:xfrm>
            <a:off x="10063171" y="2477181"/>
            <a:ext cx="431203" cy="596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5F963B-C88A-8D48-8545-C556348157E6}"/>
              </a:ext>
            </a:extLst>
          </p:cNvPr>
          <p:cNvGrpSpPr/>
          <p:nvPr/>
        </p:nvGrpSpPr>
        <p:grpSpPr>
          <a:xfrm>
            <a:off x="2543643" y="1000270"/>
            <a:ext cx="5046141" cy="4304553"/>
            <a:chOff x="2877192" y="1416817"/>
            <a:chExt cx="5046141" cy="43045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F041B0-CC43-EF48-96D9-A8E841578FB9}"/>
                </a:ext>
              </a:extLst>
            </p:cNvPr>
            <p:cNvGrpSpPr/>
            <p:nvPr/>
          </p:nvGrpSpPr>
          <p:grpSpPr>
            <a:xfrm>
              <a:off x="5178602" y="3296757"/>
              <a:ext cx="446946" cy="430418"/>
              <a:chOff x="5287197" y="4777943"/>
              <a:chExt cx="576890" cy="49973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B4BCE72-8E61-AF4B-B06C-7402E0A75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97646" y="4777943"/>
                <a:ext cx="431203" cy="431203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464090E-1805-2140-BFB7-E4CD2DDD4CFA}"/>
                  </a:ext>
                </a:extLst>
              </p:cNvPr>
              <p:cNvSpPr/>
              <p:nvPr/>
            </p:nvSpPr>
            <p:spPr>
              <a:xfrm>
                <a:off x="5287197" y="4777943"/>
                <a:ext cx="576890" cy="49973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5C046E1-7FA1-164C-8EAF-E5E79CEBC3B3}"/>
                </a:ext>
              </a:extLst>
            </p:cNvPr>
            <p:cNvSpPr/>
            <p:nvPr/>
          </p:nvSpPr>
          <p:spPr>
            <a:xfrm>
              <a:off x="4128052" y="2361804"/>
              <a:ext cx="2504660" cy="2369637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52DEA6-823B-234E-A67E-8E05BE2D451F}"/>
                </a:ext>
              </a:extLst>
            </p:cNvPr>
            <p:cNvSpPr/>
            <p:nvPr/>
          </p:nvSpPr>
          <p:spPr>
            <a:xfrm>
              <a:off x="3269105" y="1549351"/>
              <a:ext cx="4395883" cy="3994545"/>
            </a:xfrm>
            <a:prstGeom prst="ellipse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5FC887-6EA1-9A46-9736-49601B807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4250" y="2339282"/>
              <a:ext cx="358154" cy="3556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B87640-55A0-1C4A-B441-C50135619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3317" y="3047425"/>
              <a:ext cx="358155" cy="3327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7E3A56-5152-0844-8F94-3EC896D9C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8107" y="4035787"/>
              <a:ext cx="308945" cy="35944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BECEFF-DADE-E643-BCA5-7688BDCD2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6096" y="2294239"/>
              <a:ext cx="373043" cy="4006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3E348E-F011-7B46-97C6-D23B42B0E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67483" y="2933028"/>
              <a:ext cx="368053" cy="3680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038BF7-28CD-5848-A8EB-81A605072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483" y="3919391"/>
              <a:ext cx="494807" cy="494807"/>
            </a:xfrm>
            <a:prstGeom prst="rect">
              <a:avLst/>
            </a:prstGeom>
          </p:spPr>
        </p:pic>
        <p:pic>
          <p:nvPicPr>
            <p:cNvPr id="2050" name="Picture 2" descr="IBM Design Language – 8-Bar">
              <a:extLst>
                <a:ext uri="{FF2B5EF4-FFF2-40B4-BE49-F238E27FC236}">
                  <a16:creationId xmlns:a16="http://schemas.microsoft.com/office/drawing/2014/main" id="{9074EF3C-1BED-6148-993C-29B72B000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048" y="4414198"/>
              <a:ext cx="563998" cy="56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2E2D31-306C-FC45-91C0-A684F3051782}"/>
                </a:ext>
              </a:extLst>
            </p:cNvPr>
            <p:cNvGrpSpPr/>
            <p:nvPr/>
          </p:nvGrpSpPr>
          <p:grpSpPr>
            <a:xfrm>
              <a:off x="6021383" y="2545424"/>
              <a:ext cx="498593" cy="502001"/>
              <a:chOff x="9076339" y="2832216"/>
              <a:chExt cx="713703" cy="73593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CC9E50B-6947-5C49-8426-7C4F9064254B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2965E4C4-3893-2D48-BD4B-6537C3EF20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A0693454-B5CB-BD4B-BA0F-1D7FCF4F95AD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2052" name="Picture 4" descr="Clipart of dollar symbol free image download">
                <a:extLst>
                  <a:ext uri="{FF2B5EF4-FFF2-40B4-BE49-F238E27FC236}">
                    <a16:creationId xmlns:a16="http://schemas.microsoft.com/office/drawing/2014/main" id="{643CD2CE-F930-DC4E-8000-31DA81296F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6D3ADC5-10B9-AC4A-8166-598CBDBF362F}"/>
                </a:ext>
              </a:extLst>
            </p:cNvPr>
            <p:cNvGrpSpPr/>
            <p:nvPr/>
          </p:nvGrpSpPr>
          <p:grpSpPr>
            <a:xfrm>
              <a:off x="6362868" y="3511966"/>
              <a:ext cx="498593" cy="502001"/>
              <a:chOff x="9076339" y="2832216"/>
              <a:chExt cx="713703" cy="73593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FBE7704-24AC-D24A-BE28-4BAF4D39A8EE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2C5E2FE6-051F-3444-90AA-BB37DBC242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DCB146F-B48C-AE4F-B52F-AD4D9763C9B5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6" name="Picture 4" descr="Clipart of dollar symbol free image download">
                <a:extLst>
                  <a:ext uri="{FF2B5EF4-FFF2-40B4-BE49-F238E27FC236}">
                    <a16:creationId xmlns:a16="http://schemas.microsoft.com/office/drawing/2014/main" id="{09DB889B-E2FE-E14F-9268-D3E0A9BE6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BEA575-72EA-7D4E-9276-49F5E5FCBEC1}"/>
                </a:ext>
              </a:extLst>
            </p:cNvPr>
            <p:cNvGrpSpPr/>
            <p:nvPr/>
          </p:nvGrpSpPr>
          <p:grpSpPr>
            <a:xfrm>
              <a:off x="5694250" y="4333485"/>
              <a:ext cx="498593" cy="502001"/>
              <a:chOff x="9076339" y="2832216"/>
              <a:chExt cx="713703" cy="73593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63825C9-798D-754A-B2A2-8BA164C1A086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E46C385-7D0D-A340-AE8C-A3D513360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49609BEF-FCAB-9746-BE4B-C23041670A10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1" name="Picture 4" descr="Clipart of dollar symbol free image download">
                <a:extLst>
                  <a:ext uri="{FF2B5EF4-FFF2-40B4-BE49-F238E27FC236}">
                    <a16:creationId xmlns:a16="http://schemas.microsoft.com/office/drawing/2014/main" id="{747F96FF-BA2F-D04E-A156-6D6FA94C97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1F5E29A-3277-2A44-84FE-5DABE93CE0F6}"/>
                </a:ext>
              </a:extLst>
            </p:cNvPr>
            <p:cNvGrpSpPr/>
            <p:nvPr/>
          </p:nvGrpSpPr>
          <p:grpSpPr>
            <a:xfrm>
              <a:off x="4474192" y="4357659"/>
              <a:ext cx="498593" cy="502001"/>
              <a:chOff x="9076339" y="2832216"/>
              <a:chExt cx="713703" cy="73593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BFD10F2B-06D7-8844-8169-70B7FFEEC9E1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87DDE80B-F961-9545-AFDC-4A889A6B47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55776A22-1932-5542-8432-3F857C9D2194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6" name="Picture 4" descr="Clipart of dollar symbol free image download">
                <a:extLst>
                  <a:ext uri="{FF2B5EF4-FFF2-40B4-BE49-F238E27FC236}">
                    <a16:creationId xmlns:a16="http://schemas.microsoft.com/office/drawing/2014/main" id="{B123635F-9491-974B-926B-21BBF8E2DE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FD446B5-631C-9D49-9797-5BB96496B47B}"/>
                </a:ext>
              </a:extLst>
            </p:cNvPr>
            <p:cNvGrpSpPr/>
            <p:nvPr/>
          </p:nvGrpSpPr>
          <p:grpSpPr>
            <a:xfrm>
              <a:off x="3884313" y="3354856"/>
              <a:ext cx="498593" cy="502001"/>
              <a:chOff x="9076339" y="2832216"/>
              <a:chExt cx="713703" cy="73593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F29ED1C-B2F0-9A4D-B2B7-5E5E07CDB812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BE69D3D0-D0E5-E644-852F-EE3565EDBA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B1EFF984-F825-9244-A663-F6682956E925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61" name="Picture 4" descr="Clipart of dollar symbol free image download">
                <a:extLst>
                  <a:ext uri="{FF2B5EF4-FFF2-40B4-BE49-F238E27FC236}">
                    <a16:creationId xmlns:a16="http://schemas.microsoft.com/office/drawing/2014/main" id="{23372F84-3798-B844-A78D-4A7740B6B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1DABAA5-231C-C745-AFCD-5D152B94BBC2}"/>
                </a:ext>
              </a:extLst>
            </p:cNvPr>
            <p:cNvGrpSpPr/>
            <p:nvPr/>
          </p:nvGrpSpPr>
          <p:grpSpPr>
            <a:xfrm>
              <a:off x="4278524" y="2443913"/>
              <a:ext cx="498593" cy="502001"/>
              <a:chOff x="9076339" y="2832216"/>
              <a:chExt cx="713703" cy="735932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2710741-8EC8-994C-A855-9A05763DA82E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DDA5A93E-96E8-E54F-90F7-FC10A1EDF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C9E996C3-7C36-C147-83AD-E36A6224E242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66" name="Picture 4" descr="Clipart of dollar symbol free image download">
                <a:extLst>
                  <a:ext uri="{FF2B5EF4-FFF2-40B4-BE49-F238E27FC236}">
                    <a16:creationId xmlns:a16="http://schemas.microsoft.com/office/drawing/2014/main" id="{2B5203FB-517F-404A-9276-57E79FEFB5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315E1B-2E79-5B48-9BAD-65A4DA9316CA}"/>
                </a:ext>
              </a:extLst>
            </p:cNvPr>
            <p:cNvGrpSpPr/>
            <p:nvPr/>
          </p:nvGrpSpPr>
          <p:grpSpPr>
            <a:xfrm>
              <a:off x="5131085" y="2132874"/>
              <a:ext cx="498593" cy="502001"/>
              <a:chOff x="9076339" y="2832216"/>
              <a:chExt cx="713703" cy="735932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BC77F420-6F48-7B47-A293-B169B1814C2D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ABCC79A5-62AF-EF4B-9BC5-9E87289511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44E57DB-BC2E-3549-A850-8B121B9A0842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1" name="Picture 4" descr="Clipart of dollar symbol free image download">
                <a:extLst>
                  <a:ext uri="{FF2B5EF4-FFF2-40B4-BE49-F238E27FC236}">
                    <a16:creationId xmlns:a16="http://schemas.microsoft.com/office/drawing/2014/main" id="{8B9B9E99-F044-BD47-A470-2FC4CD163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987E5F2-80BE-D94C-AF60-E19FA543C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2159" y="1687053"/>
              <a:ext cx="728380" cy="72838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92119AF-F5C1-DA4D-84EC-6A134B7C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83772" y="2852621"/>
              <a:ext cx="593206" cy="59827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78A7E90-3593-ED41-A3D2-6A48135D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59985" y="4155942"/>
              <a:ext cx="863348" cy="412535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5E38DFA7-B62F-9E44-A049-6E6F8C092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123" y="5085633"/>
              <a:ext cx="400329" cy="3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8A7057E1-C634-634A-8A13-5232AB444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89819" y="1445913"/>
              <a:ext cx="860331" cy="30726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1D250BE-BC83-9C4A-BB10-CCD35EE9F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01751" y="5242082"/>
              <a:ext cx="983154" cy="47928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B240C1C-6148-984B-BEAC-3C3AA0005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12164" y="1416817"/>
              <a:ext cx="860331" cy="391451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CD9BA01-31CE-6E47-BC60-B1A1DDBAF9B8}"/>
                </a:ext>
              </a:extLst>
            </p:cNvPr>
            <p:cNvGrpSpPr/>
            <p:nvPr/>
          </p:nvGrpSpPr>
          <p:grpSpPr>
            <a:xfrm>
              <a:off x="6899553" y="4629723"/>
              <a:ext cx="498593" cy="502001"/>
              <a:chOff x="9076339" y="2832216"/>
              <a:chExt cx="713703" cy="735932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EE46866-DA0B-304D-B073-EEEB7F478EC5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759F6188-5501-AD44-B26A-210F31D46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71677FF-9FE6-9D40-BFD1-786B0D023164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3" name="Picture 4" descr="Clipart of dollar symbol free image download">
                <a:extLst>
                  <a:ext uri="{FF2B5EF4-FFF2-40B4-BE49-F238E27FC236}">
                    <a16:creationId xmlns:a16="http://schemas.microsoft.com/office/drawing/2014/main" id="{10A1C28D-2BDE-CB48-B62D-8643A4CFAE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CB67B37-A265-9A46-81DC-3D3DD822E6E0}"/>
                </a:ext>
              </a:extLst>
            </p:cNvPr>
            <p:cNvGrpSpPr/>
            <p:nvPr/>
          </p:nvGrpSpPr>
          <p:grpSpPr>
            <a:xfrm>
              <a:off x="5924526" y="5195982"/>
              <a:ext cx="498593" cy="502001"/>
              <a:chOff x="9076339" y="2832216"/>
              <a:chExt cx="713703" cy="73593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F571E7E-487E-3A44-853F-1A7FD78EE4CC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A0FE1D3D-1849-5342-AD47-4B36BDF712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623D9434-BF7C-D84B-B1A8-73F07721E70D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8" name="Picture 4" descr="Clipart of dollar symbol free image download">
                <a:extLst>
                  <a:ext uri="{FF2B5EF4-FFF2-40B4-BE49-F238E27FC236}">
                    <a16:creationId xmlns:a16="http://schemas.microsoft.com/office/drawing/2014/main" id="{6A80B79C-67D1-6A46-9CE8-1B2A4229C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4BC104D-D7FF-6C4C-AC8B-B0FE7DD02F02}"/>
                </a:ext>
              </a:extLst>
            </p:cNvPr>
            <p:cNvGrpSpPr/>
            <p:nvPr/>
          </p:nvGrpSpPr>
          <p:grpSpPr>
            <a:xfrm>
              <a:off x="7401799" y="3583876"/>
              <a:ext cx="498593" cy="502001"/>
              <a:chOff x="9076339" y="2832216"/>
              <a:chExt cx="713703" cy="735932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26AADCF-12B0-CE4F-8947-C4438CC1E00F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52FCA1C3-5427-C448-A7FC-73594BD65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D4904346-6D54-0142-9CE3-360169ED7610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03" name="Picture 4" descr="Clipart of dollar symbol free image download">
                <a:extLst>
                  <a:ext uri="{FF2B5EF4-FFF2-40B4-BE49-F238E27FC236}">
                    <a16:creationId xmlns:a16="http://schemas.microsoft.com/office/drawing/2014/main" id="{65B07E82-9E4A-BC42-98BD-E774ED840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2A8D755C-C791-764C-B203-7B9B97B7F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26647" y="1580789"/>
              <a:ext cx="613104" cy="613104"/>
            </a:xfrm>
            <a:prstGeom prst="rect">
              <a:avLst/>
            </a:prstGeom>
          </p:spPr>
        </p:pic>
        <p:pic>
          <p:nvPicPr>
            <p:cNvPr id="6146" name="Picture 2" descr="Delta Airlines Logo, history, meaning, symbol, PNG">
              <a:extLst>
                <a:ext uri="{FF2B5EF4-FFF2-40B4-BE49-F238E27FC236}">
                  <a16:creationId xmlns:a16="http://schemas.microsoft.com/office/drawing/2014/main" id="{3F49E417-CEC8-9648-81DF-11F744957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880" y="2215675"/>
              <a:ext cx="625638" cy="350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149AA033-C9AF-F347-8E40-1C121894D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095" y="2687460"/>
              <a:ext cx="477785" cy="477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87952F5-D6FE-6B49-8F5E-E19BB68413F1}"/>
                </a:ext>
              </a:extLst>
            </p:cNvPr>
            <p:cNvGrpSpPr/>
            <p:nvPr/>
          </p:nvGrpSpPr>
          <p:grpSpPr>
            <a:xfrm>
              <a:off x="3074340" y="3290591"/>
              <a:ext cx="498593" cy="502001"/>
              <a:chOff x="9076339" y="2832216"/>
              <a:chExt cx="713703" cy="735932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E7B1E450-ECFA-FD48-9A9C-B539456D6C53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5F83EDF8-172F-E746-BE35-DE8D64EB8F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2A389392-9183-7F46-A5D1-919DF6C847FF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09" name="Picture 4" descr="Clipart of dollar symbol free image download">
                <a:extLst>
                  <a:ext uri="{FF2B5EF4-FFF2-40B4-BE49-F238E27FC236}">
                    <a16:creationId xmlns:a16="http://schemas.microsoft.com/office/drawing/2014/main" id="{F43DC064-9908-3E4D-A0FC-53B9C10886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460CDA2-AE34-EF46-993D-8A3A1EDC5E8C}"/>
                </a:ext>
              </a:extLst>
            </p:cNvPr>
            <p:cNvGrpSpPr/>
            <p:nvPr/>
          </p:nvGrpSpPr>
          <p:grpSpPr>
            <a:xfrm>
              <a:off x="7147922" y="2327240"/>
              <a:ext cx="498593" cy="502001"/>
              <a:chOff x="9076339" y="2832216"/>
              <a:chExt cx="713703" cy="73593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DA41D25B-E189-CD41-BE25-E48EE4052DB2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254F6CAB-5BC4-6D4C-B099-CB72C2EF36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0E929A2C-52B7-6643-B507-70A5D2DEF465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4" name="Picture 4" descr="Clipart of dollar symbol free image download">
                <a:extLst>
                  <a:ext uri="{FF2B5EF4-FFF2-40B4-BE49-F238E27FC236}">
                    <a16:creationId xmlns:a16="http://schemas.microsoft.com/office/drawing/2014/main" id="{4D59AD9C-263B-A24A-A79E-80835B73D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50" name="Picture 6" descr="ExxonMobil to Build Its First Large-Scale Plastic Waste Advanced Recycling  Facility | Business Wire">
              <a:extLst>
                <a:ext uri="{FF2B5EF4-FFF2-40B4-BE49-F238E27FC236}">
                  <a16:creationId xmlns:a16="http://schemas.microsoft.com/office/drawing/2014/main" id="{4F6A31BE-CB25-2241-B881-0670DC87E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192" y="3845083"/>
              <a:ext cx="984019" cy="51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>
              <a:extLst>
                <a:ext uri="{FF2B5EF4-FFF2-40B4-BE49-F238E27FC236}">
                  <a16:creationId xmlns:a16="http://schemas.microsoft.com/office/drawing/2014/main" id="{15CAE952-E895-4C4E-AAD0-0FD143E3A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0944" y="4353265"/>
              <a:ext cx="738293" cy="339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6F6BD66-44DD-A348-A295-4A9832D9669D}"/>
                </a:ext>
              </a:extLst>
            </p:cNvPr>
            <p:cNvGrpSpPr/>
            <p:nvPr/>
          </p:nvGrpSpPr>
          <p:grpSpPr>
            <a:xfrm>
              <a:off x="3424503" y="4629722"/>
              <a:ext cx="498593" cy="502001"/>
              <a:chOff x="9076339" y="2832216"/>
              <a:chExt cx="713703" cy="735932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D54FFF0-A847-6947-B413-89728599F702}"/>
                  </a:ext>
                </a:extLst>
              </p:cNvPr>
              <p:cNvGrpSpPr/>
              <p:nvPr/>
            </p:nvGrpSpPr>
            <p:grpSpPr>
              <a:xfrm>
                <a:off x="9076339" y="2832216"/>
                <a:ext cx="713703" cy="735932"/>
                <a:chOff x="5287197" y="4777943"/>
                <a:chExt cx="576890" cy="499735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03AC7E7D-2CE3-0C45-A14E-370D94A6A2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97646" y="4777943"/>
                  <a:ext cx="431203" cy="431203"/>
                </a:xfrm>
                <a:prstGeom prst="rect">
                  <a:avLst/>
                </a:prstGeom>
              </p:spPr>
            </p:pic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80B10DFB-6B0A-6141-B484-A1EFBD2A1D96}"/>
                    </a:ext>
                  </a:extLst>
                </p:cNvPr>
                <p:cNvSpPr/>
                <p:nvPr/>
              </p:nvSpPr>
              <p:spPr>
                <a:xfrm>
                  <a:off x="5287197" y="4777943"/>
                  <a:ext cx="576890" cy="49973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9" name="Picture 4" descr="Clipart of dollar symbol free image download">
                <a:extLst>
                  <a:ext uri="{FF2B5EF4-FFF2-40B4-BE49-F238E27FC236}">
                    <a16:creationId xmlns:a16="http://schemas.microsoft.com/office/drawing/2014/main" id="{A0783620-EC7F-D64B-A462-7082359BFD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7486" y="2963351"/>
                <a:ext cx="164456" cy="311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54" name="Picture 10" descr="Intel | Data Center Solutions, IoT, and PC Innovation">
              <a:extLst>
                <a:ext uri="{FF2B5EF4-FFF2-40B4-BE49-F238E27FC236}">
                  <a16:creationId xmlns:a16="http://schemas.microsoft.com/office/drawing/2014/main" id="{212BC0A6-2768-824A-8FA8-71285B16D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307" y="5135683"/>
              <a:ext cx="980439" cy="382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E51FEF-487B-1D4C-925B-356B09A433E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17165" y="4229607"/>
            <a:ext cx="3032158" cy="2146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233D11-9FC0-284D-8634-DC0B9A09A3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83413" y="5696972"/>
            <a:ext cx="1433752" cy="6980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A3A92A-B43A-214C-B4DE-955CDA07DAF9}"/>
              </a:ext>
            </a:extLst>
          </p:cNvPr>
          <p:cNvSpPr txBox="1"/>
          <p:nvPr/>
        </p:nvSpPr>
        <p:spPr>
          <a:xfrm>
            <a:off x="3023864" y="5538067"/>
            <a:ext cx="3926359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The critical mass of AI specialists is in the </a:t>
            </a:r>
            <a:r>
              <a:rPr lang="en-US" sz="3200" b="1" dirty="0">
                <a:solidFill>
                  <a:srgbClr val="FF0000"/>
                </a:solidFill>
              </a:rPr>
              <a:t>business</a:t>
            </a:r>
            <a:r>
              <a:rPr lang="bg-BG" sz="2000" b="1" dirty="0"/>
              <a:t>!!!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35798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541</Words>
  <Application>Microsoft Macintosh PowerPoint</Application>
  <PresentationFormat>Widescreen</PresentationFormat>
  <Paragraphs>100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Aptos</vt:lpstr>
      <vt:lpstr>Arial</vt:lpstr>
      <vt:lpstr>Calibri</vt:lpstr>
      <vt:lpstr>Calibri Light</vt:lpstr>
      <vt:lpstr>Swis721 Cn BT</vt:lpstr>
      <vt:lpstr>Office Theme</vt:lpstr>
      <vt:lpstr>Applied Artificial Intelligence  Highlights From Lecture 2  Introduction to Artificial Intelligence</vt:lpstr>
      <vt:lpstr>What is AI?</vt:lpstr>
      <vt:lpstr>Как функционира изкуствения интелект?</vt:lpstr>
      <vt:lpstr>Основни методи на изкуствения интелект</vt:lpstr>
      <vt:lpstr>Two types of applied AI</vt:lpstr>
      <vt:lpstr>What is a robot?</vt:lpstr>
      <vt:lpstr>Industrial robots</vt:lpstr>
      <vt:lpstr>Industrial robot density and concentration </vt:lpstr>
      <vt:lpstr>The Big Bang of AI in the economy</vt:lpstr>
      <vt:lpstr>Dynamics of private investment in AI after 2013</vt:lpstr>
      <vt:lpstr>Expansion of AI-related Intellectual property</vt:lpstr>
      <vt:lpstr>Key concern: AI will eliminate routine jobs</vt:lpstr>
      <vt:lpstr>PowerPoint Presentation</vt:lpstr>
      <vt:lpstr>Key protection: Creativity</vt:lpstr>
      <vt:lpstr>Key concern: Singularity (integration of AI and human intelligence) Ray Kurtzweil</vt:lpstr>
      <vt:lpstr>Types of AI</vt:lpstr>
      <vt:lpstr>Стратегически направления на развитие на 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Artificial Intelligence  Highlights From Lecture 2  Introduction to Artificial Intelligence</dc:title>
  <dc:creator>Arthur Kordon</dc:creator>
  <cp:lastModifiedBy>Arthur Kordon</cp:lastModifiedBy>
  <cp:revision>5</cp:revision>
  <dcterms:created xsi:type="dcterms:W3CDTF">2021-11-02T14:37:08Z</dcterms:created>
  <dcterms:modified xsi:type="dcterms:W3CDTF">2024-10-18T15:05:32Z</dcterms:modified>
</cp:coreProperties>
</file>