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3" r:id="rId6"/>
    <p:sldId id="276" r:id="rId7"/>
    <p:sldId id="264" r:id="rId8"/>
    <p:sldId id="273" r:id="rId9"/>
    <p:sldId id="265" r:id="rId10"/>
    <p:sldId id="266" r:id="rId11"/>
    <p:sldId id="274" r:id="rId12"/>
    <p:sldId id="267" r:id="rId13"/>
    <p:sldId id="275" r:id="rId14"/>
    <p:sldId id="268" r:id="rId15"/>
    <p:sldId id="27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3" autoAdjust="0"/>
    <p:restoredTop sz="94715" autoAdjust="0"/>
  </p:normalViewPr>
  <p:slideViewPr>
    <p:cSldViewPr showGuides="1">
      <p:cViewPr varScale="1">
        <p:scale>
          <a:sx n="154" d="100"/>
          <a:sy n="154" d="100"/>
        </p:scale>
        <p:origin x="1212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/>
              <a:t>Първата променлива (</a:t>
            </a:r>
            <a:r>
              <a:rPr lang="bg-BG" noProof="0" dirty="0" err="1"/>
              <a:t>Subcategories</a:t>
            </a:r>
            <a:r>
              <a:rPr lang="bg-BG" noProof="0" dirty="0"/>
              <a:t>) съхранява списъка с всички категории и </a:t>
            </a:r>
            <a:r>
              <a:rPr lang="bg-BG" noProof="0" dirty="0" err="1"/>
              <a:t>подкатегории</a:t>
            </a:r>
            <a:r>
              <a:rPr lang="bg-BG" noProof="0" dirty="0"/>
              <a:t>. След това </a:t>
            </a:r>
            <a:r>
              <a:rPr lang="bg-BG" noProof="0" dirty="0" err="1"/>
              <a:t>AverageSales</a:t>
            </a:r>
            <a:r>
              <a:rPr lang="bg-BG" noProof="0" dirty="0"/>
              <a:t> изчислява средната стойност на сумата на продажбите за всяка </a:t>
            </a:r>
            <a:r>
              <a:rPr lang="bg-BG" noProof="0" dirty="0" err="1"/>
              <a:t>подкатегория</a:t>
            </a:r>
            <a:r>
              <a:rPr lang="bg-BG" noProof="0" dirty="0"/>
              <a:t>. И накрая, </a:t>
            </a:r>
            <a:r>
              <a:rPr lang="bg-BG" noProof="0" dirty="0" err="1"/>
              <a:t>Top-Categories</a:t>
            </a:r>
            <a:r>
              <a:rPr lang="bg-BG" noProof="0" dirty="0"/>
              <a:t> премахва от таблицата </a:t>
            </a:r>
            <a:r>
              <a:rPr lang="bg-BG" noProof="0"/>
              <a:t>с  категориите и подкатегориите</a:t>
            </a:r>
            <a:r>
              <a:rPr lang="bg-BG" noProof="0" dirty="0"/>
              <a:t> тези редове за които сума на продажбите не е по-голяма от два пъти стойността на </a:t>
            </a:r>
            <a:r>
              <a:rPr lang="bg-BG" noProof="0" dirty="0" err="1"/>
              <a:t>AverageSales</a:t>
            </a:r>
            <a:r>
              <a:rPr lang="bg-BG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35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DAX (</a:t>
            </a:r>
            <a:r>
              <a:rPr lang="en-US"/>
              <a:t>part 4)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/>
              <a:t>Матрица на контекста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8A08284-CFFC-4ECC-8EA3-5E7F3604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3611204"/>
            <a:ext cx="4229690" cy="209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17A1D4D1-B339-43DF-AE74-A2190FE7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61" y="476672"/>
            <a:ext cx="4763165" cy="209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C76E2113-1301-4F02-B612-2CC6419A6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2829641"/>
            <a:ext cx="6624736" cy="37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845688-E896-45B0-9EF9-2018F423E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26" y="1124744"/>
            <a:ext cx="180047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/>
              <a:t>Матрица на контекста</a:t>
            </a:r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AD9F1366-87D3-4977-9B43-05F29249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196752"/>
            <a:ext cx="9910837" cy="518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4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Top categories and subcategories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7450E-D254-4C1B-BEE7-4880EACCA191}"/>
              </a:ext>
            </a:extLst>
          </p:cNvPr>
          <p:cNvSpPr txBox="1"/>
          <p:nvPr/>
        </p:nvSpPr>
        <p:spPr>
          <a:xfrm>
            <a:off x="405780" y="1196752"/>
            <a:ext cx="86409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BestCategories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Subcategories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'Product'[Category]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'Product'[Subcategory]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AverageSales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AVERAGEX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600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Subcategories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RELATEDTABLE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TopCategories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Subcategories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SalesOfCategory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SUMX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RELATEDTABLE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SalesOfCategory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AverageSales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16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 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TopCategories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E2A516A-6471-4E6D-99BB-F1029AEE3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452" y="3501008"/>
            <a:ext cx="262459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109243-1DA6-49AD-B3E7-19CCEFE5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604" y="764704"/>
            <a:ext cx="4096322" cy="201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F3394-6E36-4A02-8E9D-CF9FF48FE424}"/>
              </a:ext>
            </a:extLst>
          </p:cNvPr>
          <p:cNvSpPr txBox="1"/>
          <p:nvPr/>
        </p:nvSpPr>
        <p:spPr>
          <a:xfrm>
            <a:off x="618202" y="5805264"/>
            <a:ext cx="590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Задача: Дефинирайте таблица с клиентите които са пазарували за повече от 50 000 </a:t>
            </a:r>
            <a:r>
              <a:rPr lang="en-US" dirty="0"/>
              <a:t>USD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99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10408"/>
            <a:ext cx="11449272" cy="663352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bg-BG" sz="28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bg-BG" sz="2800" b="0" dirty="0">
                <a:solidFill>
                  <a:srgbClr val="3165BB"/>
                </a:solidFill>
                <a:latin typeface="Consolas" panose="020B0609020204030204" pitchFamily="49" charset="0"/>
              </a:rPr>
              <a:t>и </a:t>
            </a:r>
            <a:r>
              <a:rPr lang="en-US" sz="2800" b="0" dirty="0">
                <a:solidFill>
                  <a:srgbClr val="3165BB"/>
                </a:solidFill>
                <a:latin typeface="Consolas" panose="020B0609020204030204" pitchFamily="49" charset="0"/>
              </a:rPr>
              <a:t>DISTINCT</a:t>
            </a:r>
            <a:r>
              <a:rPr lang="bg-BG" sz="2800" b="0" dirty="0">
                <a:solidFill>
                  <a:srgbClr val="3165BB"/>
                </a:solidFill>
                <a:latin typeface="Consolas" panose="020B0609020204030204" pitchFamily="49" charset="0"/>
              </a:rPr>
              <a:t>() </a:t>
            </a:r>
            <a:endParaRPr lang="bg-BG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2FD65-6765-4B91-832F-2ACD097126E3}"/>
              </a:ext>
            </a:extLst>
          </p:cNvPr>
          <p:cNvSpPr txBox="1"/>
          <p:nvPr/>
        </p:nvSpPr>
        <p:spPr>
          <a:xfrm>
            <a:off x="405780" y="1133293"/>
            <a:ext cx="5112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Нека да дефинираме мярка 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#BrandsV =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COUNTROWS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Product[Brand]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97202-1200-47E8-A649-EBBF17F2562D}"/>
              </a:ext>
            </a:extLst>
          </p:cNvPr>
          <p:cNvSpPr txBox="1"/>
          <p:nvPr/>
        </p:nvSpPr>
        <p:spPr>
          <a:xfrm>
            <a:off x="398580" y="1774906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Нека да дефинираме мярка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#BrandsD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COUNTROWS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DISTINCT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Product[Brand]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4296A3E-3EF6-4BAE-B3A7-1872D8D4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2636912"/>
            <a:ext cx="4667901" cy="382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1212ED-C8F3-4610-B8F9-3DFBE68DBB2F}"/>
              </a:ext>
            </a:extLst>
          </p:cNvPr>
          <p:cNvSpPr txBox="1"/>
          <p:nvPr/>
        </p:nvSpPr>
        <p:spPr>
          <a:xfrm>
            <a:off x="6454452" y="1969599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#ProductsD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COUNTROWS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DISTINCT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76D7E-C201-4A67-A716-ACB2DE944980}"/>
              </a:ext>
            </a:extLst>
          </p:cNvPr>
          <p:cNvSpPr txBox="1"/>
          <p:nvPr/>
        </p:nvSpPr>
        <p:spPr>
          <a:xfrm>
            <a:off x="6519260" y="2488833"/>
            <a:ext cx="623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#ProductsV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COUNTROWS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DE9C880-DA05-4E23-8D15-C0D80764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04" y="3295094"/>
            <a:ext cx="5775757" cy="293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0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9649072" cy="663352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endParaRPr lang="bg-B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D9ACD-DD73-4A13-80DE-DA6A46232D41}"/>
              </a:ext>
            </a:extLst>
          </p:cNvPr>
          <p:cNvSpPr txBox="1"/>
          <p:nvPr/>
        </p:nvSpPr>
        <p:spPr>
          <a:xfrm>
            <a:off x="409320" y="1700808"/>
            <a:ext cx="1159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Brand Name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COUNTROWS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Product[Brand]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 =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Product[Brand]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716F7-E7A2-47F2-8F7B-91C1010F2323}"/>
              </a:ext>
            </a:extLst>
          </p:cNvPr>
          <p:cNvSpPr txBox="1"/>
          <p:nvPr/>
        </p:nvSpPr>
        <p:spPr>
          <a:xfrm>
            <a:off x="431427" y="1156977"/>
            <a:ext cx="609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Brands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FCCDCD2-B688-481D-96A5-551BC1C1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60" y="2244639"/>
            <a:ext cx="6430272" cy="409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1B1F1D-DB3F-47C5-B816-B6A2D9163A87}"/>
              </a:ext>
            </a:extLst>
          </p:cNvPr>
          <p:cNvSpPr txBox="1"/>
          <p:nvPr/>
        </p:nvSpPr>
        <p:spPr>
          <a:xfrm>
            <a:off x="431427" y="2426691"/>
            <a:ext cx="37187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 </a:t>
            </a:r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и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DISTINCT </a:t>
            </a:r>
            <a:r>
              <a:rPr lang="bg-BG" dirty="0"/>
              <a:t>не може да се използват за връщане на стойности. Използвайте ги като междинна функция, вложена във формула, за да получите списък с различни стойности, които могат да бъдат преброени или използвани за филтриране или сумиране на други стойности.</a:t>
            </a:r>
          </a:p>
          <a:p>
            <a:r>
              <a:rPr lang="bg-BG" dirty="0">
                <a:solidFill>
                  <a:srgbClr val="FF0000"/>
                </a:solidFill>
              </a:rPr>
              <a:t>Има изключение – когато върната стойност е само една.</a:t>
            </a:r>
          </a:p>
        </p:txBody>
      </p:sp>
    </p:spTree>
    <p:extLst>
      <p:ext uri="{BB962C8B-B14F-4D97-AF65-F5344CB8AC3E}">
        <p14:creationId xmlns:p14="http://schemas.microsoft.com/office/powerpoint/2010/main" val="34953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HASONEVALUE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2CDE5-7726-4A1E-8974-92BA8B5B103D}"/>
              </a:ext>
            </a:extLst>
          </p:cNvPr>
          <p:cNvSpPr txBox="1"/>
          <p:nvPr/>
        </p:nvSpPr>
        <p:spPr>
          <a:xfrm>
            <a:off x="5014292" y="908720"/>
            <a:ext cx="43437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Brand Name 2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HASONEVALUE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114FBA8-4D05-4DAE-B934-5B32FD90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28" y="2708920"/>
            <a:ext cx="7478169" cy="308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3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SELECTEDVALUE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4B18-446D-4D27-8B17-DC376DA3A3BE}"/>
              </a:ext>
            </a:extLst>
          </p:cNvPr>
          <p:cNvSpPr txBox="1"/>
          <p:nvPr/>
        </p:nvSpPr>
        <p:spPr>
          <a:xfrm>
            <a:off x="419354" y="1196752"/>
            <a:ext cx="938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Brand Name</a:t>
            </a:r>
            <a:r>
              <a:rPr lang="bg-BG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SELECTEDVALUE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"Multiple brands"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007F46D-58EF-410F-8482-5DAB24194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95" y="2145465"/>
            <a:ext cx="9383434" cy="348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1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CONCATENATEX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5562-7D20-47A3-A509-37691F23FA99}"/>
              </a:ext>
            </a:extLst>
          </p:cNvPr>
          <p:cNvSpPr txBox="1"/>
          <p:nvPr/>
        </p:nvSpPr>
        <p:spPr>
          <a:xfrm>
            <a:off x="5230316" y="548680"/>
            <a:ext cx="374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Brand Names =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CONCATENATEX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'Product'[Brand]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86FA7B2-5585-4CEC-9932-14C7948E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2486956"/>
            <a:ext cx="7944959" cy="367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9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ALL</a:t>
            </a:r>
            <a:r>
              <a:rPr lang="bg-BG" dirty="0"/>
              <a:t> 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96BF-6752-452F-A8B6-BBBE748A66FC}"/>
              </a:ext>
            </a:extLst>
          </p:cNvPr>
          <p:cNvSpPr txBox="1"/>
          <p:nvPr/>
        </p:nvSpPr>
        <p:spPr>
          <a:xfrm>
            <a:off x="765820" y="996008"/>
            <a:ext cx="8518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C8C24-B903-4E22-ACC0-862915FFE34B}"/>
              </a:ext>
            </a:extLst>
          </p:cNvPr>
          <p:cNvSpPr txBox="1"/>
          <p:nvPr/>
        </p:nvSpPr>
        <p:spPr>
          <a:xfrm>
            <a:off x="765820" y="1732166"/>
            <a:ext cx="8518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Pct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[All 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E590484-9C9B-4642-84ED-0FD55E4B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72" y="2204864"/>
            <a:ext cx="6349709" cy="420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5C636-C5B1-47CC-BD5B-C2A9E830B558}"/>
              </a:ext>
            </a:extLst>
          </p:cNvPr>
          <p:cNvSpPr txBox="1"/>
          <p:nvPr/>
        </p:nvSpPr>
        <p:spPr>
          <a:xfrm>
            <a:off x="765820" y="1362834"/>
            <a:ext cx="10805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 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5442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ALLSELECTED ()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7B09C-8B4B-4E78-90B0-2FE1045369D9}"/>
              </a:ext>
            </a:extLst>
          </p:cNvPr>
          <p:cNvSpPr txBox="1"/>
          <p:nvPr/>
        </p:nvSpPr>
        <p:spPr>
          <a:xfrm>
            <a:off x="1773932" y="996008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%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ALLSELECTED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))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86C471-876B-47EE-BC15-EB72B53F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348880"/>
            <a:ext cx="5919731" cy="394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80072-24DF-493A-9477-38785DADFCA0}"/>
              </a:ext>
            </a:extLst>
          </p:cNvPr>
          <p:cNvSpPr txBox="1"/>
          <p:nvPr/>
        </p:nvSpPr>
        <p:spPr>
          <a:xfrm>
            <a:off x="7030516" y="4437112"/>
            <a:ext cx="5352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 Sales Amount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351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/>
              <a:t>Матрица на контекста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C6F85F4-554E-48E8-B941-CE8AC60F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124744"/>
            <a:ext cx="3162741" cy="4039164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5D59705-83D3-4B2F-A0F8-BCAACBA3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2060848"/>
            <a:ext cx="776395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3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1715</TotalTime>
  <Words>490</Words>
  <Application>Microsoft Office PowerPoint</Application>
  <PresentationFormat>Custom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Franklin Gothic Medium</vt:lpstr>
      <vt:lpstr>Business Contrast 16x9</vt:lpstr>
      <vt:lpstr>DAX language</vt:lpstr>
      <vt:lpstr>VALUES() и DISTINCT() </vt:lpstr>
      <vt:lpstr>VALUES</vt:lpstr>
      <vt:lpstr>HASONEVALUE</vt:lpstr>
      <vt:lpstr>SELECTEDVALUE</vt:lpstr>
      <vt:lpstr>CONCATENATEX</vt:lpstr>
      <vt:lpstr>ALL ()</vt:lpstr>
      <vt:lpstr>ALLSELECTED ()</vt:lpstr>
      <vt:lpstr>Матрица на контекста</vt:lpstr>
      <vt:lpstr>Матрица на контекста</vt:lpstr>
      <vt:lpstr>Матрица на контекста</vt:lpstr>
      <vt:lpstr>Top categories and subcategories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Николай Чудомиров Нетов</cp:lastModifiedBy>
  <cp:revision>66</cp:revision>
  <dcterms:created xsi:type="dcterms:W3CDTF">2017-11-18T15:30:24Z</dcterms:created>
  <dcterms:modified xsi:type="dcterms:W3CDTF">2021-11-18T07:33:42Z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