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56" r:id="rId2"/>
    <p:sldId id="257" r:id="rId3"/>
    <p:sldId id="261" r:id="rId4"/>
    <p:sldId id="262" r:id="rId5"/>
    <p:sldId id="258" r:id="rId6"/>
    <p:sldId id="260" r:id="rId7"/>
    <p:sldId id="263" r:id="rId8"/>
    <p:sldId id="264" r:id="rId9"/>
    <p:sldId id="265" r:id="rId10"/>
    <p:sldId id="299" r:id="rId11"/>
    <p:sldId id="300" r:id="rId12"/>
    <p:sldId id="301" r:id="rId13"/>
    <p:sldId id="323" r:id="rId14"/>
    <p:sldId id="302" r:id="rId15"/>
    <p:sldId id="303" r:id="rId16"/>
    <p:sldId id="304" r:id="rId17"/>
    <p:sldId id="309" r:id="rId18"/>
    <p:sldId id="305" r:id="rId19"/>
    <p:sldId id="306" r:id="rId20"/>
    <p:sldId id="308" r:id="rId21"/>
    <p:sldId id="307" r:id="rId22"/>
    <p:sldId id="310" r:id="rId23"/>
    <p:sldId id="311" r:id="rId24"/>
    <p:sldId id="312" r:id="rId25"/>
    <p:sldId id="313" r:id="rId26"/>
    <p:sldId id="314" r:id="rId27"/>
    <p:sldId id="324" r:id="rId28"/>
    <p:sldId id="325" r:id="rId29"/>
    <p:sldId id="315" r:id="rId30"/>
    <p:sldId id="326" r:id="rId31"/>
    <p:sldId id="316" r:id="rId32"/>
    <p:sldId id="317" r:id="rId33"/>
    <p:sldId id="318" r:id="rId34"/>
    <p:sldId id="319" r:id="rId35"/>
    <p:sldId id="320" r:id="rId36"/>
    <p:sldId id="321" r:id="rId37"/>
    <p:sldId id="32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52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312A73-F69A-48E6-89C9-01BB613FB6C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CDE608-6CAC-4B41-B5FD-DBD513B66DC5}">
      <dgm:prSet/>
      <dgm:spPr/>
      <dgm:t>
        <a:bodyPr/>
        <a:lstStyle/>
        <a:p>
          <a:r>
            <a:rPr lang="bg-BG" dirty="0"/>
            <a:t>„Пълно описание на </a:t>
          </a:r>
          <a:r>
            <a:rPr lang="bg-BG" dirty="0" err="1"/>
            <a:t>монголо</a:t>
          </a:r>
          <a:r>
            <a:rPr lang="bg-BG" dirty="0"/>
            <a:t>-татарите" - записки на пратеника на империята Южен Сун, Джо Хуан при главнокомандващия монголски военачалник </a:t>
          </a:r>
          <a:r>
            <a:rPr lang="bg-BG" dirty="0" err="1"/>
            <a:t>Мухули</a:t>
          </a:r>
          <a:r>
            <a:rPr lang="bg-BG" dirty="0"/>
            <a:t> в </a:t>
          </a:r>
          <a:r>
            <a:rPr lang="bg-BG" dirty="0" err="1"/>
            <a:t>Янцзин</a:t>
          </a:r>
          <a:r>
            <a:rPr lang="bg-BG" dirty="0"/>
            <a:t> през 1221 г. </a:t>
          </a:r>
          <a:endParaRPr lang="en-US" dirty="0"/>
        </a:p>
      </dgm:t>
    </dgm:pt>
    <dgm:pt modelId="{054B1328-213B-4E97-9EE6-217693C6A04E}" type="parTrans" cxnId="{DA7F8585-3FFA-4E5D-92FE-B4B06B8AB78C}">
      <dgm:prSet/>
      <dgm:spPr/>
      <dgm:t>
        <a:bodyPr/>
        <a:lstStyle/>
        <a:p>
          <a:endParaRPr lang="en-US"/>
        </a:p>
      </dgm:t>
    </dgm:pt>
    <dgm:pt modelId="{927E4345-9C7B-4460-BF79-59BF838BCE61}" type="sibTrans" cxnId="{DA7F8585-3FFA-4E5D-92FE-B4B06B8AB78C}">
      <dgm:prSet/>
      <dgm:spPr/>
      <dgm:t>
        <a:bodyPr/>
        <a:lstStyle/>
        <a:p>
          <a:endParaRPr lang="en-US"/>
        </a:p>
      </dgm:t>
    </dgm:pt>
    <dgm:pt modelId="{6F9E8690-6908-4260-A900-8D441BECC9B2}">
      <dgm:prSet/>
      <dgm:spPr/>
      <dgm:t>
        <a:bodyPr/>
        <a:lstStyle/>
        <a:p>
          <a:r>
            <a:rPr lang="bg-BG"/>
            <a:t>„Кратки сведения за черните татари„- автори са  членовете на делегацията на Южен Сун при хан Угедей — Пен Да-я и Сюй Тин .</a:t>
          </a:r>
          <a:endParaRPr lang="en-US"/>
        </a:p>
      </dgm:t>
    </dgm:pt>
    <dgm:pt modelId="{DFF72B32-85DF-48D1-872A-BC05EC8A9F31}" type="parTrans" cxnId="{199BB834-2832-47FE-8361-AB2004B498C1}">
      <dgm:prSet/>
      <dgm:spPr/>
      <dgm:t>
        <a:bodyPr/>
        <a:lstStyle/>
        <a:p>
          <a:endParaRPr lang="en-US"/>
        </a:p>
      </dgm:t>
    </dgm:pt>
    <dgm:pt modelId="{C0E80968-E673-4C97-B5A1-86959AF61C56}" type="sibTrans" cxnId="{199BB834-2832-47FE-8361-AB2004B498C1}">
      <dgm:prSet/>
      <dgm:spPr/>
      <dgm:t>
        <a:bodyPr/>
        <a:lstStyle/>
        <a:p>
          <a:endParaRPr lang="en-US"/>
        </a:p>
      </dgm:t>
    </dgm:pt>
    <dgm:pt modelId="{74D58065-EE59-436E-AE04-0BD085406FD1}">
      <dgm:prSet/>
      <dgm:spPr/>
      <dgm:t>
        <a:bodyPr/>
        <a:lstStyle/>
        <a:p>
          <a:r>
            <a:rPr lang="bg-BG"/>
            <a:t>„Образци от съчиненията на управляващата династия„ </a:t>
          </a:r>
          <a:r>
            <a:rPr lang="en-US"/>
            <a:t>(</a:t>
          </a:r>
          <a:r>
            <a:rPr lang="bg-BG"/>
            <a:t> 1334 г.</a:t>
          </a:r>
          <a:r>
            <a:rPr lang="en-US"/>
            <a:t>)- </a:t>
          </a:r>
          <a:r>
            <a:rPr lang="bg-BG"/>
            <a:t>сборник с надписи за гроба на Елюй Чу-цай, съветник на Чингис хан с автор китайският учен Су Тян-дзюе. </a:t>
          </a:r>
          <a:endParaRPr lang="en-US"/>
        </a:p>
      </dgm:t>
    </dgm:pt>
    <dgm:pt modelId="{D43E0D5D-7B39-4BA2-B85A-01738C97C201}" type="parTrans" cxnId="{FE6B8DD0-E98A-4418-B53C-7D7CBD5AEA4E}">
      <dgm:prSet/>
      <dgm:spPr/>
      <dgm:t>
        <a:bodyPr/>
        <a:lstStyle/>
        <a:p>
          <a:endParaRPr lang="en-US"/>
        </a:p>
      </dgm:t>
    </dgm:pt>
    <dgm:pt modelId="{8E3EEE27-C693-421B-BEA8-BA45B297621C}" type="sibTrans" cxnId="{FE6B8DD0-E98A-4418-B53C-7D7CBD5AEA4E}">
      <dgm:prSet/>
      <dgm:spPr/>
      <dgm:t>
        <a:bodyPr/>
        <a:lstStyle/>
        <a:p>
          <a:endParaRPr lang="en-US"/>
        </a:p>
      </dgm:t>
    </dgm:pt>
    <dgm:pt modelId="{FB38EBEC-0362-41A8-83F9-E8F8C1BC72E2}">
      <dgm:prSet/>
      <dgm:spPr/>
      <dgm:t>
        <a:bodyPr/>
        <a:lstStyle/>
        <a:p>
          <a:r>
            <a:rPr lang="bg-BG" dirty="0"/>
            <a:t>„История на династията Юан„- под ръководството на Сун Лян и по разпореждане на първия владетел на династията Мин - Джу </a:t>
          </a:r>
          <a:r>
            <a:rPr lang="bg-BG" dirty="0" err="1"/>
            <a:t>Юен</a:t>
          </a:r>
          <a:r>
            <a:rPr lang="bg-BG" dirty="0"/>
            <a:t>-Джан /император </a:t>
          </a:r>
          <a:r>
            <a:rPr lang="bg-BG" dirty="0" err="1"/>
            <a:t>Хуну</a:t>
          </a:r>
          <a:r>
            <a:rPr lang="bg-BG" dirty="0"/>
            <a:t>/</a:t>
          </a:r>
          <a:endParaRPr lang="en-US" dirty="0"/>
        </a:p>
      </dgm:t>
    </dgm:pt>
    <dgm:pt modelId="{EB542C6E-EABC-4352-AB57-F0233ADCCA27}" type="parTrans" cxnId="{178B0077-954C-4B07-896B-F035A1B12351}">
      <dgm:prSet/>
      <dgm:spPr/>
      <dgm:t>
        <a:bodyPr/>
        <a:lstStyle/>
        <a:p>
          <a:endParaRPr lang="en-US"/>
        </a:p>
      </dgm:t>
    </dgm:pt>
    <dgm:pt modelId="{6C518574-7816-40C6-9877-AD04836164F2}" type="sibTrans" cxnId="{178B0077-954C-4B07-896B-F035A1B12351}">
      <dgm:prSet/>
      <dgm:spPr/>
      <dgm:t>
        <a:bodyPr/>
        <a:lstStyle/>
        <a:p>
          <a:endParaRPr lang="en-US"/>
        </a:p>
      </dgm:t>
    </dgm:pt>
    <dgm:pt modelId="{200AC1E1-66F3-4368-AB8A-641EA423F8D3}" type="pres">
      <dgm:prSet presAssocID="{56312A73-F69A-48E6-89C9-01BB613FB6C9}" presName="linear" presStyleCnt="0">
        <dgm:presLayoutVars>
          <dgm:animLvl val="lvl"/>
          <dgm:resizeHandles val="exact"/>
        </dgm:presLayoutVars>
      </dgm:prSet>
      <dgm:spPr/>
    </dgm:pt>
    <dgm:pt modelId="{4E7267D4-F3A0-4953-93B1-2A51CCAC1A34}" type="pres">
      <dgm:prSet presAssocID="{4BCDE608-6CAC-4B41-B5FD-DBD513B66DC5}" presName="parentText" presStyleLbl="node1" presStyleIdx="0" presStyleCnt="4" custScaleY="139162">
        <dgm:presLayoutVars>
          <dgm:chMax val="0"/>
          <dgm:bulletEnabled val="1"/>
        </dgm:presLayoutVars>
      </dgm:prSet>
      <dgm:spPr/>
    </dgm:pt>
    <dgm:pt modelId="{DBE21F29-609F-4B75-98FC-D646258D992A}" type="pres">
      <dgm:prSet presAssocID="{927E4345-9C7B-4460-BF79-59BF838BCE61}" presName="spacer" presStyleCnt="0"/>
      <dgm:spPr/>
    </dgm:pt>
    <dgm:pt modelId="{64A8FF64-2BE1-4299-A2F0-AC2905AE077B}" type="pres">
      <dgm:prSet presAssocID="{6F9E8690-6908-4260-A900-8D441BECC9B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F94D3F6-185F-4EFF-95BC-AB30ABE891A9}" type="pres">
      <dgm:prSet presAssocID="{C0E80968-E673-4C97-B5A1-86959AF61C56}" presName="spacer" presStyleCnt="0"/>
      <dgm:spPr/>
    </dgm:pt>
    <dgm:pt modelId="{3D293445-D305-4ACB-9D65-2EF7226BAE1C}" type="pres">
      <dgm:prSet presAssocID="{74D58065-EE59-436E-AE04-0BD085406FD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DA571FD-2E49-4F5F-9CC3-2779B36ABA34}" type="pres">
      <dgm:prSet presAssocID="{8E3EEE27-C693-421B-BEA8-BA45B297621C}" presName="spacer" presStyleCnt="0"/>
      <dgm:spPr/>
    </dgm:pt>
    <dgm:pt modelId="{86781D13-8F05-4A91-BB7E-A240C8B0D95C}" type="pres">
      <dgm:prSet presAssocID="{FB38EBEC-0362-41A8-83F9-E8F8C1BC72E2}" presName="parentText" presStyleLbl="node1" presStyleIdx="3" presStyleCnt="4" custScaleY="161833">
        <dgm:presLayoutVars>
          <dgm:chMax val="0"/>
          <dgm:bulletEnabled val="1"/>
        </dgm:presLayoutVars>
      </dgm:prSet>
      <dgm:spPr/>
    </dgm:pt>
  </dgm:ptLst>
  <dgm:cxnLst>
    <dgm:cxn modelId="{73585F23-B408-421B-9F98-984501DE8614}" type="presOf" srcId="{56312A73-F69A-48E6-89C9-01BB613FB6C9}" destId="{200AC1E1-66F3-4368-AB8A-641EA423F8D3}" srcOrd="0" destOrd="0" presId="urn:microsoft.com/office/officeart/2005/8/layout/vList2"/>
    <dgm:cxn modelId="{199BB834-2832-47FE-8361-AB2004B498C1}" srcId="{56312A73-F69A-48E6-89C9-01BB613FB6C9}" destId="{6F9E8690-6908-4260-A900-8D441BECC9B2}" srcOrd="1" destOrd="0" parTransId="{DFF72B32-85DF-48D1-872A-BC05EC8A9F31}" sibTransId="{C0E80968-E673-4C97-B5A1-86959AF61C56}"/>
    <dgm:cxn modelId="{32013D62-D2D2-4DF6-94C4-5B731F451387}" type="presOf" srcId="{4BCDE608-6CAC-4B41-B5FD-DBD513B66DC5}" destId="{4E7267D4-F3A0-4953-93B1-2A51CCAC1A34}" srcOrd="0" destOrd="0" presId="urn:microsoft.com/office/officeart/2005/8/layout/vList2"/>
    <dgm:cxn modelId="{178B0077-954C-4B07-896B-F035A1B12351}" srcId="{56312A73-F69A-48E6-89C9-01BB613FB6C9}" destId="{FB38EBEC-0362-41A8-83F9-E8F8C1BC72E2}" srcOrd="3" destOrd="0" parTransId="{EB542C6E-EABC-4352-AB57-F0233ADCCA27}" sibTransId="{6C518574-7816-40C6-9877-AD04836164F2}"/>
    <dgm:cxn modelId="{DA7F8585-3FFA-4E5D-92FE-B4B06B8AB78C}" srcId="{56312A73-F69A-48E6-89C9-01BB613FB6C9}" destId="{4BCDE608-6CAC-4B41-B5FD-DBD513B66DC5}" srcOrd="0" destOrd="0" parTransId="{054B1328-213B-4E97-9EE6-217693C6A04E}" sibTransId="{927E4345-9C7B-4460-BF79-59BF838BCE61}"/>
    <dgm:cxn modelId="{DF334FAB-ED77-474D-8E33-D10CC6BDE8A0}" type="presOf" srcId="{FB38EBEC-0362-41A8-83F9-E8F8C1BC72E2}" destId="{86781D13-8F05-4A91-BB7E-A240C8B0D95C}" srcOrd="0" destOrd="0" presId="urn:microsoft.com/office/officeart/2005/8/layout/vList2"/>
    <dgm:cxn modelId="{FE6B8DD0-E98A-4418-B53C-7D7CBD5AEA4E}" srcId="{56312A73-F69A-48E6-89C9-01BB613FB6C9}" destId="{74D58065-EE59-436E-AE04-0BD085406FD1}" srcOrd="2" destOrd="0" parTransId="{D43E0D5D-7B39-4BA2-B85A-01738C97C201}" sibTransId="{8E3EEE27-C693-421B-BEA8-BA45B297621C}"/>
    <dgm:cxn modelId="{183361E7-B2C7-4794-A55A-3FF79112A296}" type="presOf" srcId="{6F9E8690-6908-4260-A900-8D441BECC9B2}" destId="{64A8FF64-2BE1-4299-A2F0-AC2905AE077B}" srcOrd="0" destOrd="0" presId="urn:microsoft.com/office/officeart/2005/8/layout/vList2"/>
    <dgm:cxn modelId="{620ACFF4-F576-4CF2-A966-6A1E2FD05E65}" type="presOf" srcId="{74D58065-EE59-436E-AE04-0BD085406FD1}" destId="{3D293445-D305-4ACB-9D65-2EF7226BAE1C}" srcOrd="0" destOrd="0" presId="urn:microsoft.com/office/officeart/2005/8/layout/vList2"/>
    <dgm:cxn modelId="{CA1B5B60-CD74-440B-9105-69181A1D9F9F}" type="presParOf" srcId="{200AC1E1-66F3-4368-AB8A-641EA423F8D3}" destId="{4E7267D4-F3A0-4953-93B1-2A51CCAC1A34}" srcOrd="0" destOrd="0" presId="urn:microsoft.com/office/officeart/2005/8/layout/vList2"/>
    <dgm:cxn modelId="{B4B35D4E-3CE5-40AB-9610-960F2AB1085B}" type="presParOf" srcId="{200AC1E1-66F3-4368-AB8A-641EA423F8D3}" destId="{DBE21F29-609F-4B75-98FC-D646258D992A}" srcOrd="1" destOrd="0" presId="urn:microsoft.com/office/officeart/2005/8/layout/vList2"/>
    <dgm:cxn modelId="{689DD55B-6279-4928-8CE7-DAF63C9A1859}" type="presParOf" srcId="{200AC1E1-66F3-4368-AB8A-641EA423F8D3}" destId="{64A8FF64-2BE1-4299-A2F0-AC2905AE077B}" srcOrd="2" destOrd="0" presId="urn:microsoft.com/office/officeart/2005/8/layout/vList2"/>
    <dgm:cxn modelId="{251CA8A2-2E73-4C80-9C7C-DB1E255DC9F8}" type="presParOf" srcId="{200AC1E1-66F3-4368-AB8A-641EA423F8D3}" destId="{AF94D3F6-185F-4EFF-95BC-AB30ABE891A9}" srcOrd="3" destOrd="0" presId="urn:microsoft.com/office/officeart/2005/8/layout/vList2"/>
    <dgm:cxn modelId="{3C439F40-D176-483D-84E4-B9E9BF9ACFCC}" type="presParOf" srcId="{200AC1E1-66F3-4368-AB8A-641EA423F8D3}" destId="{3D293445-D305-4ACB-9D65-2EF7226BAE1C}" srcOrd="4" destOrd="0" presId="urn:microsoft.com/office/officeart/2005/8/layout/vList2"/>
    <dgm:cxn modelId="{2BBA3D57-4415-41E1-A778-85222929546A}" type="presParOf" srcId="{200AC1E1-66F3-4368-AB8A-641EA423F8D3}" destId="{8DA571FD-2E49-4F5F-9CC3-2779B36ABA34}" srcOrd="5" destOrd="0" presId="urn:microsoft.com/office/officeart/2005/8/layout/vList2"/>
    <dgm:cxn modelId="{A44B4C86-A0E5-45B0-8D11-2C1DDA893576}" type="presParOf" srcId="{200AC1E1-66F3-4368-AB8A-641EA423F8D3}" destId="{86781D13-8F05-4A91-BB7E-A240C8B0D95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247AD9-EBCD-4176-8933-4CFC25AE366F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4077FB-99B2-4245-9830-D5D00FFB444E}">
      <dgm:prSet/>
      <dgm:spPr/>
      <dgm:t>
        <a:bodyPr/>
        <a:lstStyle/>
        <a:p>
          <a:r>
            <a:rPr lang="bg-BG" dirty="0"/>
            <a:t>Монголската армия формира няколко линии. Първите редове са се състояли от тежко въоръжени конници. В задната част са конни стрелци.</a:t>
          </a:r>
          <a:endParaRPr lang="en-US" dirty="0"/>
        </a:p>
      </dgm:t>
    </dgm:pt>
    <dgm:pt modelId="{2DB316CF-0F72-4834-9997-FBF0AAE85057}" type="parTrans" cxnId="{35F6B39F-F1AC-4543-8FEE-C9783F159982}">
      <dgm:prSet/>
      <dgm:spPr/>
      <dgm:t>
        <a:bodyPr/>
        <a:lstStyle/>
        <a:p>
          <a:endParaRPr lang="en-US"/>
        </a:p>
      </dgm:t>
    </dgm:pt>
    <dgm:pt modelId="{4608CFFD-EE1D-4409-A0B2-871079F6AF4F}" type="sibTrans" cxnId="{35F6B39F-F1AC-4543-8FEE-C9783F159982}">
      <dgm:prSet/>
      <dgm:spPr/>
      <dgm:t>
        <a:bodyPr/>
        <a:lstStyle/>
        <a:p>
          <a:endParaRPr lang="en-US"/>
        </a:p>
      </dgm:t>
    </dgm:pt>
    <dgm:pt modelId="{0E379EAB-BCC1-4A78-8F65-F20612D3EC7A}">
      <dgm:prSet/>
      <dgm:spPr/>
      <dgm:t>
        <a:bodyPr/>
        <a:lstStyle/>
        <a:p>
          <a:r>
            <a:rPr lang="bg-BG" dirty="0"/>
            <a:t>Традиционният метод и стил на водене на сраженията на монголите е бил прочутото фалшиво отстъпление. </a:t>
          </a:r>
          <a:endParaRPr lang="en-US" dirty="0"/>
        </a:p>
      </dgm:t>
    </dgm:pt>
    <dgm:pt modelId="{3D40971B-AEA3-4ED1-8554-E9548C5AB11C}" type="parTrans" cxnId="{84DFF43A-BAF1-467C-8752-07D14A7B3855}">
      <dgm:prSet/>
      <dgm:spPr/>
      <dgm:t>
        <a:bodyPr/>
        <a:lstStyle/>
        <a:p>
          <a:endParaRPr lang="en-US"/>
        </a:p>
      </dgm:t>
    </dgm:pt>
    <dgm:pt modelId="{0EB4A621-2BFB-4ACC-8102-2CDD2B3E2E49}" type="sibTrans" cxnId="{84DFF43A-BAF1-467C-8752-07D14A7B3855}">
      <dgm:prSet/>
      <dgm:spPr/>
      <dgm:t>
        <a:bodyPr/>
        <a:lstStyle/>
        <a:p>
          <a:endParaRPr lang="en-US"/>
        </a:p>
      </dgm:t>
    </dgm:pt>
    <dgm:pt modelId="{CFDA1A2A-CD12-4AAF-8738-C6C6ED965443}">
      <dgm:prSet/>
      <dgm:spPr/>
      <dgm:t>
        <a:bodyPr/>
        <a:lstStyle/>
        <a:p>
          <a:r>
            <a:rPr lang="bg-BG" dirty="0"/>
            <a:t>Принципно монголите са предпочитали дистанционните боеве, докато имат  предимство пред врага.</a:t>
          </a:r>
          <a:endParaRPr lang="en-US" dirty="0"/>
        </a:p>
      </dgm:t>
    </dgm:pt>
    <dgm:pt modelId="{741C8243-F130-497B-A410-DBCF14611D36}" type="parTrans" cxnId="{560513DB-E497-4B21-80E7-7EA525D698AC}">
      <dgm:prSet/>
      <dgm:spPr/>
      <dgm:t>
        <a:bodyPr/>
        <a:lstStyle/>
        <a:p>
          <a:endParaRPr lang="en-US"/>
        </a:p>
      </dgm:t>
    </dgm:pt>
    <dgm:pt modelId="{DA993955-71D9-4DE9-85EE-B943E72B3E2E}" type="sibTrans" cxnId="{560513DB-E497-4B21-80E7-7EA525D698AC}">
      <dgm:prSet/>
      <dgm:spPr/>
      <dgm:t>
        <a:bodyPr/>
        <a:lstStyle/>
        <a:p>
          <a:endParaRPr lang="en-US"/>
        </a:p>
      </dgm:t>
    </dgm:pt>
    <dgm:pt modelId="{E9C9995D-32E4-49B9-8AEC-38DECFC9FDCA}">
      <dgm:prSet/>
      <dgm:spPr/>
      <dgm:t>
        <a:bodyPr/>
        <a:lstStyle/>
        <a:p>
          <a:r>
            <a:rPr lang="bg-BG" dirty="0"/>
            <a:t>В монголската армия военачалниците ръководели битката през цялото време и издавали команди.</a:t>
          </a:r>
          <a:endParaRPr lang="en-US" dirty="0"/>
        </a:p>
      </dgm:t>
    </dgm:pt>
    <dgm:pt modelId="{82B42E35-6C2B-47CD-BB3A-0CE29766AC76}" type="parTrans" cxnId="{9C3060DB-3A3C-4F6C-84BA-A220621C3BBE}">
      <dgm:prSet/>
      <dgm:spPr/>
      <dgm:t>
        <a:bodyPr/>
        <a:lstStyle/>
        <a:p>
          <a:endParaRPr lang="en-US"/>
        </a:p>
      </dgm:t>
    </dgm:pt>
    <dgm:pt modelId="{6812D77F-8035-47B9-AACE-87F33CD84673}" type="sibTrans" cxnId="{9C3060DB-3A3C-4F6C-84BA-A220621C3BBE}">
      <dgm:prSet/>
      <dgm:spPr/>
      <dgm:t>
        <a:bodyPr/>
        <a:lstStyle/>
        <a:p>
          <a:endParaRPr lang="en-US"/>
        </a:p>
      </dgm:t>
    </dgm:pt>
    <dgm:pt modelId="{8B0AE0B3-A5EC-4B8A-BE27-A3ADAD679286}">
      <dgm:prSet/>
      <dgm:spPr/>
      <dgm:t>
        <a:bodyPr/>
        <a:lstStyle/>
        <a:p>
          <a:r>
            <a:rPr lang="bg-BG"/>
            <a:t>Връзка и координация между отделните военни части- чрез куриери; с димни сигнали, сигнални огньове,  заповеди издавали с помощта на бели и черни флагчета, нощем – с фенери. </a:t>
          </a:r>
          <a:endParaRPr lang="en-US"/>
        </a:p>
      </dgm:t>
    </dgm:pt>
    <dgm:pt modelId="{6648885F-528F-4DD0-9D51-1E28FABC578B}" type="parTrans" cxnId="{D2F94EED-BD60-40B9-9A54-AE73AEE53A4E}">
      <dgm:prSet/>
      <dgm:spPr/>
      <dgm:t>
        <a:bodyPr/>
        <a:lstStyle/>
        <a:p>
          <a:endParaRPr lang="en-US"/>
        </a:p>
      </dgm:t>
    </dgm:pt>
    <dgm:pt modelId="{11BD16DF-7242-471C-9E50-40E595F1279B}" type="sibTrans" cxnId="{D2F94EED-BD60-40B9-9A54-AE73AEE53A4E}">
      <dgm:prSet/>
      <dgm:spPr/>
      <dgm:t>
        <a:bodyPr/>
        <a:lstStyle/>
        <a:p>
          <a:endParaRPr lang="en-US"/>
        </a:p>
      </dgm:t>
    </dgm:pt>
    <dgm:pt modelId="{F03BC4F8-2C41-4B33-BD79-DE0017DE5D7C}" type="pres">
      <dgm:prSet presAssocID="{7C247AD9-EBCD-4176-8933-4CFC25AE366F}" presName="vert0" presStyleCnt="0">
        <dgm:presLayoutVars>
          <dgm:dir/>
          <dgm:animOne val="branch"/>
          <dgm:animLvl val="lvl"/>
        </dgm:presLayoutVars>
      </dgm:prSet>
      <dgm:spPr/>
    </dgm:pt>
    <dgm:pt modelId="{926EA015-8B19-4341-9B8B-C5853E8E474C}" type="pres">
      <dgm:prSet presAssocID="{B54077FB-99B2-4245-9830-D5D00FFB444E}" presName="thickLine" presStyleLbl="alignNode1" presStyleIdx="0" presStyleCnt="5"/>
      <dgm:spPr/>
    </dgm:pt>
    <dgm:pt modelId="{9E592FD7-6F1C-4E40-A1D7-366002A9A5D0}" type="pres">
      <dgm:prSet presAssocID="{B54077FB-99B2-4245-9830-D5D00FFB444E}" presName="horz1" presStyleCnt="0"/>
      <dgm:spPr/>
    </dgm:pt>
    <dgm:pt modelId="{DC22196A-A73D-482F-BD54-7C1F5BDC896F}" type="pres">
      <dgm:prSet presAssocID="{B54077FB-99B2-4245-9830-D5D00FFB444E}" presName="tx1" presStyleLbl="revTx" presStyleIdx="0" presStyleCnt="5"/>
      <dgm:spPr/>
    </dgm:pt>
    <dgm:pt modelId="{DA499CDE-3A91-48F8-B0F4-E960A4784576}" type="pres">
      <dgm:prSet presAssocID="{B54077FB-99B2-4245-9830-D5D00FFB444E}" presName="vert1" presStyleCnt="0"/>
      <dgm:spPr/>
    </dgm:pt>
    <dgm:pt modelId="{5755CFB3-5989-47CF-B6DC-7E019F32CD76}" type="pres">
      <dgm:prSet presAssocID="{0E379EAB-BCC1-4A78-8F65-F20612D3EC7A}" presName="thickLine" presStyleLbl="alignNode1" presStyleIdx="1" presStyleCnt="5"/>
      <dgm:spPr/>
    </dgm:pt>
    <dgm:pt modelId="{1DDE63B4-7AD1-4FB2-ABB4-8CA39E01176D}" type="pres">
      <dgm:prSet presAssocID="{0E379EAB-BCC1-4A78-8F65-F20612D3EC7A}" presName="horz1" presStyleCnt="0"/>
      <dgm:spPr/>
    </dgm:pt>
    <dgm:pt modelId="{88CDF775-9C20-48FE-A3A0-7FCC6A764452}" type="pres">
      <dgm:prSet presAssocID="{0E379EAB-BCC1-4A78-8F65-F20612D3EC7A}" presName="tx1" presStyleLbl="revTx" presStyleIdx="1" presStyleCnt="5"/>
      <dgm:spPr/>
    </dgm:pt>
    <dgm:pt modelId="{A15FF7CE-B664-4E59-A02F-DA144F98F9CB}" type="pres">
      <dgm:prSet presAssocID="{0E379EAB-BCC1-4A78-8F65-F20612D3EC7A}" presName="vert1" presStyleCnt="0"/>
      <dgm:spPr/>
    </dgm:pt>
    <dgm:pt modelId="{5BAD2038-0A97-42BF-BA89-1CB00DF27F8B}" type="pres">
      <dgm:prSet presAssocID="{CFDA1A2A-CD12-4AAF-8738-C6C6ED965443}" presName="thickLine" presStyleLbl="alignNode1" presStyleIdx="2" presStyleCnt="5"/>
      <dgm:spPr/>
    </dgm:pt>
    <dgm:pt modelId="{FCA38F8F-F9CE-4D0D-A2C5-BBC70EA48C07}" type="pres">
      <dgm:prSet presAssocID="{CFDA1A2A-CD12-4AAF-8738-C6C6ED965443}" presName="horz1" presStyleCnt="0"/>
      <dgm:spPr/>
    </dgm:pt>
    <dgm:pt modelId="{C9B2BBF8-4BC0-4D56-9DAB-0D52684CA390}" type="pres">
      <dgm:prSet presAssocID="{CFDA1A2A-CD12-4AAF-8738-C6C6ED965443}" presName="tx1" presStyleLbl="revTx" presStyleIdx="2" presStyleCnt="5"/>
      <dgm:spPr/>
    </dgm:pt>
    <dgm:pt modelId="{E9AE302C-BCA0-44F0-8032-059FC80E9F2A}" type="pres">
      <dgm:prSet presAssocID="{CFDA1A2A-CD12-4AAF-8738-C6C6ED965443}" presName="vert1" presStyleCnt="0"/>
      <dgm:spPr/>
    </dgm:pt>
    <dgm:pt modelId="{16B36141-7F9A-4C9F-8C42-62DD964FF69C}" type="pres">
      <dgm:prSet presAssocID="{E9C9995D-32E4-49B9-8AEC-38DECFC9FDCA}" presName="thickLine" presStyleLbl="alignNode1" presStyleIdx="3" presStyleCnt="5"/>
      <dgm:spPr/>
    </dgm:pt>
    <dgm:pt modelId="{718F6B78-3F41-4E72-8692-CA849796C9E7}" type="pres">
      <dgm:prSet presAssocID="{E9C9995D-32E4-49B9-8AEC-38DECFC9FDCA}" presName="horz1" presStyleCnt="0"/>
      <dgm:spPr/>
    </dgm:pt>
    <dgm:pt modelId="{A99CE512-9721-47EC-BB06-D7AAC1A013B5}" type="pres">
      <dgm:prSet presAssocID="{E9C9995D-32E4-49B9-8AEC-38DECFC9FDCA}" presName="tx1" presStyleLbl="revTx" presStyleIdx="3" presStyleCnt="5"/>
      <dgm:spPr/>
    </dgm:pt>
    <dgm:pt modelId="{B1C776A8-440C-4FA3-977D-682B85074266}" type="pres">
      <dgm:prSet presAssocID="{E9C9995D-32E4-49B9-8AEC-38DECFC9FDCA}" presName="vert1" presStyleCnt="0"/>
      <dgm:spPr/>
    </dgm:pt>
    <dgm:pt modelId="{40D6B296-F0DD-4247-A49C-255715929545}" type="pres">
      <dgm:prSet presAssocID="{8B0AE0B3-A5EC-4B8A-BE27-A3ADAD679286}" presName="thickLine" presStyleLbl="alignNode1" presStyleIdx="4" presStyleCnt="5"/>
      <dgm:spPr/>
    </dgm:pt>
    <dgm:pt modelId="{BFC344F8-613C-43A3-8DA6-65F8A7CAF49A}" type="pres">
      <dgm:prSet presAssocID="{8B0AE0B3-A5EC-4B8A-BE27-A3ADAD679286}" presName="horz1" presStyleCnt="0"/>
      <dgm:spPr/>
    </dgm:pt>
    <dgm:pt modelId="{0A48CEAA-333A-4679-BB0F-CD015B09C1F7}" type="pres">
      <dgm:prSet presAssocID="{8B0AE0B3-A5EC-4B8A-BE27-A3ADAD679286}" presName="tx1" presStyleLbl="revTx" presStyleIdx="4" presStyleCnt="5"/>
      <dgm:spPr/>
    </dgm:pt>
    <dgm:pt modelId="{0F6954ED-04E0-412F-B085-25A679A0D06C}" type="pres">
      <dgm:prSet presAssocID="{8B0AE0B3-A5EC-4B8A-BE27-A3ADAD679286}" presName="vert1" presStyleCnt="0"/>
      <dgm:spPr/>
    </dgm:pt>
  </dgm:ptLst>
  <dgm:cxnLst>
    <dgm:cxn modelId="{90139A13-BF0E-436F-9CDC-7A4462ADC674}" type="presOf" srcId="{B54077FB-99B2-4245-9830-D5D00FFB444E}" destId="{DC22196A-A73D-482F-BD54-7C1F5BDC896F}" srcOrd="0" destOrd="0" presId="urn:microsoft.com/office/officeart/2008/layout/LinedList"/>
    <dgm:cxn modelId="{97DCE226-12AD-4F8B-A699-4FA095E54AF7}" type="presOf" srcId="{7C247AD9-EBCD-4176-8933-4CFC25AE366F}" destId="{F03BC4F8-2C41-4B33-BD79-DE0017DE5D7C}" srcOrd="0" destOrd="0" presId="urn:microsoft.com/office/officeart/2008/layout/LinedList"/>
    <dgm:cxn modelId="{84DFF43A-BAF1-467C-8752-07D14A7B3855}" srcId="{7C247AD9-EBCD-4176-8933-4CFC25AE366F}" destId="{0E379EAB-BCC1-4A78-8F65-F20612D3EC7A}" srcOrd="1" destOrd="0" parTransId="{3D40971B-AEA3-4ED1-8554-E9548C5AB11C}" sibTransId="{0EB4A621-2BFB-4ACC-8102-2CDD2B3E2E49}"/>
    <dgm:cxn modelId="{48445987-4AEC-4266-85E5-9898D0F8719A}" type="presOf" srcId="{8B0AE0B3-A5EC-4B8A-BE27-A3ADAD679286}" destId="{0A48CEAA-333A-4679-BB0F-CD015B09C1F7}" srcOrd="0" destOrd="0" presId="urn:microsoft.com/office/officeart/2008/layout/LinedList"/>
    <dgm:cxn modelId="{FCEE5699-4CBA-40BE-9155-0056C9EE3196}" type="presOf" srcId="{0E379EAB-BCC1-4A78-8F65-F20612D3EC7A}" destId="{88CDF775-9C20-48FE-A3A0-7FCC6A764452}" srcOrd="0" destOrd="0" presId="urn:microsoft.com/office/officeart/2008/layout/LinedList"/>
    <dgm:cxn modelId="{8135E79E-18B9-4712-AFD4-1AD73F09B603}" type="presOf" srcId="{E9C9995D-32E4-49B9-8AEC-38DECFC9FDCA}" destId="{A99CE512-9721-47EC-BB06-D7AAC1A013B5}" srcOrd="0" destOrd="0" presId="urn:microsoft.com/office/officeart/2008/layout/LinedList"/>
    <dgm:cxn modelId="{D49A349F-DFC7-4833-9767-8B29AA53DB85}" type="presOf" srcId="{CFDA1A2A-CD12-4AAF-8738-C6C6ED965443}" destId="{C9B2BBF8-4BC0-4D56-9DAB-0D52684CA390}" srcOrd="0" destOrd="0" presId="urn:microsoft.com/office/officeart/2008/layout/LinedList"/>
    <dgm:cxn modelId="{35F6B39F-F1AC-4543-8FEE-C9783F159982}" srcId="{7C247AD9-EBCD-4176-8933-4CFC25AE366F}" destId="{B54077FB-99B2-4245-9830-D5D00FFB444E}" srcOrd="0" destOrd="0" parTransId="{2DB316CF-0F72-4834-9997-FBF0AAE85057}" sibTransId="{4608CFFD-EE1D-4409-A0B2-871079F6AF4F}"/>
    <dgm:cxn modelId="{560513DB-E497-4B21-80E7-7EA525D698AC}" srcId="{7C247AD9-EBCD-4176-8933-4CFC25AE366F}" destId="{CFDA1A2A-CD12-4AAF-8738-C6C6ED965443}" srcOrd="2" destOrd="0" parTransId="{741C8243-F130-497B-A410-DBCF14611D36}" sibTransId="{DA993955-71D9-4DE9-85EE-B943E72B3E2E}"/>
    <dgm:cxn modelId="{9C3060DB-3A3C-4F6C-84BA-A220621C3BBE}" srcId="{7C247AD9-EBCD-4176-8933-4CFC25AE366F}" destId="{E9C9995D-32E4-49B9-8AEC-38DECFC9FDCA}" srcOrd="3" destOrd="0" parTransId="{82B42E35-6C2B-47CD-BB3A-0CE29766AC76}" sibTransId="{6812D77F-8035-47B9-AACE-87F33CD84673}"/>
    <dgm:cxn modelId="{D2F94EED-BD60-40B9-9A54-AE73AEE53A4E}" srcId="{7C247AD9-EBCD-4176-8933-4CFC25AE366F}" destId="{8B0AE0B3-A5EC-4B8A-BE27-A3ADAD679286}" srcOrd="4" destOrd="0" parTransId="{6648885F-528F-4DD0-9D51-1E28FABC578B}" sibTransId="{11BD16DF-7242-471C-9E50-40E595F1279B}"/>
    <dgm:cxn modelId="{35FAD680-A5EF-465C-82BE-BF0AD0A2C7DE}" type="presParOf" srcId="{F03BC4F8-2C41-4B33-BD79-DE0017DE5D7C}" destId="{926EA015-8B19-4341-9B8B-C5853E8E474C}" srcOrd="0" destOrd="0" presId="urn:microsoft.com/office/officeart/2008/layout/LinedList"/>
    <dgm:cxn modelId="{199213E5-4818-497A-B173-BDEE2F3F462B}" type="presParOf" srcId="{F03BC4F8-2C41-4B33-BD79-DE0017DE5D7C}" destId="{9E592FD7-6F1C-4E40-A1D7-366002A9A5D0}" srcOrd="1" destOrd="0" presId="urn:microsoft.com/office/officeart/2008/layout/LinedList"/>
    <dgm:cxn modelId="{7488476B-CCD3-4C94-9AEC-5640091F5C3A}" type="presParOf" srcId="{9E592FD7-6F1C-4E40-A1D7-366002A9A5D0}" destId="{DC22196A-A73D-482F-BD54-7C1F5BDC896F}" srcOrd="0" destOrd="0" presId="urn:microsoft.com/office/officeart/2008/layout/LinedList"/>
    <dgm:cxn modelId="{24717250-F14A-4AE6-A5F5-793B277C38E2}" type="presParOf" srcId="{9E592FD7-6F1C-4E40-A1D7-366002A9A5D0}" destId="{DA499CDE-3A91-48F8-B0F4-E960A4784576}" srcOrd="1" destOrd="0" presId="urn:microsoft.com/office/officeart/2008/layout/LinedList"/>
    <dgm:cxn modelId="{52944A42-7712-415B-BC11-F75C14AF93A2}" type="presParOf" srcId="{F03BC4F8-2C41-4B33-BD79-DE0017DE5D7C}" destId="{5755CFB3-5989-47CF-B6DC-7E019F32CD76}" srcOrd="2" destOrd="0" presId="urn:microsoft.com/office/officeart/2008/layout/LinedList"/>
    <dgm:cxn modelId="{C665CCB3-27DD-49AF-A26D-2217FD2C563F}" type="presParOf" srcId="{F03BC4F8-2C41-4B33-BD79-DE0017DE5D7C}" destId="{1DDE63B4-7AD1-4FB2-ABB4-8CA39E01176D}" srcOrd="3" destOrd="0" presId="urn:microsoft.com/office/officeart/2008/layout/LinedList"/>
    <dgm:cxn modelId="{019C3640-F10A-43FE-AC58-103C88B43A7B}" type="presParOf" srcId="{1DDE63B4-7AD1-4FB2-ABB4-8CA39E01176D}" destId="{88CDF775-9C20-48FE-A3A0-7FCC6A764452}" srcOrd="0" destOrd="0" presId="urn:microsoft.com/office/officeart/2008/layout/LinedList"/>
    <dgm:cxn modelId="{73F6210B-888B-4416-826C-AD779B4A1255}" type="presParOf" srcId="{1DDE63B4-7AD1-4FB2-ABB4-8CA39E01176D}" destId="{A15FF7CE-B664-4E59-A02F-DA144F98F9CB}" srcOrd="1" destOrd="0" presId="urn:microsoft.com/office/officeart/2008/layout/LinedList"/>
    <dgm:cxn modelId="{58779ABE-0FD7-4636-98B0-6F6910FE2BD4}" type="presParOf" srcId="{F03BC4F8-2C41-4B33-BD79-DE0017DE5D7C}" destId="{5BAD2038-0A97-42BF-BA89-1CB00DF27F8B}" srcOrd="4" destOrd="0" presId="urn:microsoft.com/office/officeart/2008/layout/LinedList"/>
    <dgm:cxn modelId="{B8034F79-1E77-4C40-9208-732813469E8D}" type="presParOf" srcId="{F03BC4F8-2C41-4B33-BD79-DE0017DE5D7C}" destId="{FCA38F8F-F9CE-4D0D-A2C5-BBC70EA48C07}" srcOrd="5" destOrd="0" presId="urn:microsoft.com/office/officeart/2008/layout/LinedList"/>
    <dgm:cxn modelId="{4EBBCEE4-4A0C-4353-A2FE-016E16DCA9A6}" type="presParOf" srcId="{FCA38F8F-F9CE-4D0D-A2C5-BBC70EA48C07}" destId="{C9B2BBF8-4BC0-4D56-9DAB-0D52684CA390}" srcOrd="0" destOrd="0" presId="urn:microsoft.com/office/officeart/2008/layout/LinedList"/>
    <dgm:cxn modelId="{6A85BF06-DE34-4BC0-B739-7BC5D51CAB4F}" type="presParOf" srcId="{FCA38F8F-F9CE-4D0D-A2C5-BBC70EA48C07}" destId="{E9AE302C-BCA0-44F0-8032-059FC80E9F2A}" srcOrd="1" destOrd="0" presId="urn:microsoft.com/office/officeart/2008/layout/LinedList"/>
    <dgm:cxn modelId="{72718F12-0776-4E23-BC42-60558D3F417E}" type="presParOf" srcId="{F03BC4F8-2C41-4B33-BD79-DE0017DE5D7C}" destId="{16B36141-7F9A-4C9F-8C42-62DD964FF69C}" srcOrd="6" destOrd="0" presId="urn:microsoft.com/office/officeart/2008/layout/LinedList"/>
    <dgm:cxn modelId="{4C500113-4A30-40E4-8774-1A86C4AFF900}" type="presParOf" srcId="{F03BC4F8-2C41-4B33-BD79-DE0017DE5D7C}" destId="{718F6B78-3F41-4E72-8692-CA849796C9E7}" srcOrd="7" destOrd="0" presId="urn:microsoft.com/office/officeart/2008/layout/LinedList"/>
    <dgm:cxn modelId="{6C691FC9-A50E-4E2A-BE87-EFE394BD6E38}" type="presParOf" srcId="{718F6B78-3F41-4E72-8692-CA849796C9E7}" destId="{A99CE512-9721-47EC-BB06-D7AAC1A013B5}" srcOrd="0" destOrd="0" presId="urn:microsoft.com/office/officeart/2008/layout/LinedList"/>
    <dgm:cxn modelId="{1C37EF89-5848-4B29-B78B-E12B72C9E6C4}" type="presParOf" srcId="{718F6B78-3F41-4E72-8692-CA849796C9E7}" destId="{B1C776A8-440C-4FA3-977D-682B85074266}" srcOrd="1" destOrd="0" presId="urn:microsoft.com/office/officeart/2008/layout/LinedList"/>
    <dgm:cxn modelId="{9E6EBD7C-B54B-48D5-B1FE-B55E1EBB32F7}" type="presParOf" srcId="{F03BC4F8-2C41-4B33-BD79-DE0017DE5D7C}" destId="{40D6B296-F0DD-4247-A49C-255715929545}" srcOrd="8" destOrd="0" presId="urn:microsoft.com/office/officeart/2008/layout/LinedList"/>
    <dgm:cxn modelId="{61FA8154-CA42-4A66-B03D-A6EFAD2F26BA}" type="presParOf" srcId="{F03BC4F8-2C41-4B33-BD79-DE0017DE5D7C}" destId="{BFC344F8-613C-43A3-8DA6-65F8A7CAF49A}" srcOrd="9" destOrd="0" presId="urn:microsoft.com/office/officeart/2008/layout/LinedList"/>
    <dgm:cxn modelId="{D0341058-FC2E-4E98-9D75-189DB54F55AE}" type="presParOf" srcId="{BFC344F8-613C-43A3-8DA6-65F8A7CAF49A}" destId="{0A48CEAA-333A-4679-BB0F-CD015B09C1F7}" srcOrd="0" destOrd="0" presId="urn:microsoft.com/office/officeart/2008/layout/LinedList"/>
    <dgm:cxn modelId="{0339DF04-C94D-4882-A232-FD77F6090A9D}" type="presParOf" srcId="{BFC344F8-613C-43A3-8DA6-65F8A7CAF49A}" destId="{0F6954ED-04E0-412F-B085-25A679A0D06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26E43E-C2AE-4A5A-AA09-1A79A393D29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6A68089-5541-47E1-9401-A5BCED25F452}">
      <dgm:prSet/>
      <dgm:spPr/>
      <dgm:t>
        <a:bodyPr/>
        <a:lstStyle/>
        <a:p>
          <a:r>
            <a:rPr lang="bg-BG" b="1" dirty="0"/>
            <a:t>Русия</a:t>
          </a:r>
          <a:endParaRPr lang="en-US" b="1" dirty="0"/>
        </a:p>
      </dgm:t>
    </dgm:pt>
    <dgm:pt modelId="{B274FDBD-0D42-4885-8AF3-AEE3F6FA687E}" type="parTrans" cxnId="{F08EDF6B-67B4-4368-AD9C-A72EC68A2CA6}">
      <dgm:prSet/>
      <dgm:spPr/>
      <dgm:t>
        <a:bodyPr/>
        <a:lstStyle/>
        <a:p>
          <a:endParaRPr lang="en-US"/>
        </a:p>
      </dgm:t>
    </dgm:pt>
    <dgm:pt modelId="{5BFFFDE6-8A43-4F64-AC61-E0B57AA8ED51}" type="sibTrans" cxnId="{F08EDF6B-67B4-4368-AD9C-A72EC68A2CA6}">
      <dgm:prSet/>
      <dgm:spPr/>
      <dgm:t>
        <a:bodyPr/>
        <a:lstStyle/>
        <a:p>
          <a:endParaRPr lang="en-US"/>
        </a:p>
      </dgm:t>
    </dgm:pt>
    <dgm:pt modelId="{B5FC5EEC-BC1F-4ACD-A772-7AB0BBDFFFE2}">
      <dgm:prSet/>
      <dgm:spPr/>
      <dgm:t>
        <a:bodyPr/>
        <a:lstStyle/>
        <a:p>
          <a:r>
            <a:rPr lang="bg-BG"/>
            <a:t>монголски тип на въоръжаване  ;</a:t>
          </a:r>
          <a:endParaRPr lang="en-US"/>
        </a:p>
      </dgm:t>
    </dgm:pt>
    <dgm:pt modelId="{C023FF28-6923-4663-B56B-D1089AA91CE4}" type="parTrans" cxnId="{EF2FB52F-53DB-4695-9409-8D56D163DCD2}">
      <dgm:prSet/>
      <dgm:spPr/>
      <dgm:t>
        <a:bodyPr/>
        <a:lstStyle/>
        <a:p>
          <a:endParaRPr lang="en-US"/>
        </a:p>
      </dgm:t>
    </dgm:pt>
    <dgm:pt modelId="{F42B818B-B655-4C8D-9805-7A54EE8AE97B}" type="sibTrans" cxnId="{EF2FB52F-53DB-4695-9409-8D56D163DCD2}">
      <dgm:prSet/>
      <dgm:spPr/>
      <dgm:t>
        <a:bodyPr/>
        <a:lstStyle/>
        <a:p>
          <a:endParaRPr lang="en-US"/>
        </a:p>
      </dgm:t>
    </dgm:pt>
    <dgm:pt modelId="{5BD873F1-076D-4176-A4E4-8E0821E99EBF}">
      <dgm:prSet/>
      <dgm:spPr/>
      <dgm:t>
        <a:bodyPr/>
        <a:lstStyle/>
        <a:p>
          <a:r>
            <a:rPr lang="bg-BG"/>
            <a:t>променят тактиките при водене на битка </a:t>
          </a:r>
          <a:endParaRPr lang="en-US"/>
        </a:p>
      </dgm:t>
    </dgm:pt>
    <dgm:pt modelId="{DD582E2D-2A2C-4C85-83D4-CAB3E80199F0}" type="parTrans" cxnId="{C34FD7BF-8A54-4A04-BF60-A11122AA8736}">
      <dgm:prSet/>
      <dgm:spPr/>
      <dgm:t>
        <a:bodyPr/>
        <a:lstStyle/>
        <a:p>
          <a:endParaRPr lang="en-US"/>
        </a:p>
      </dgm:t>
    </dgm:pt>
    <dgm:pt modelId="{6F1AC919-0155-4A14-A77D-B015A838FAF3}" type="sibTrans" cxnId="{C34FD7BF-8A54-4A04-BF60-A11122AA8736}">
      <dgm:prSet/>
      <dgm:spPr/>
      <dgm:t>
        <a:bodyPr/>
        <a:lstStyle/>
        <a:p>
          <a:endParaRPr lang="en-US"/>
        </a:p>
      </dgm:t>
    </dgm:pt>
    <dgm:pt modelId="{43F393E6-B4A8-41DA-AB9C-5621C82DE537}">
      <dgm:prSet/>
      <dgm:spPr/>
      <dgm:t>
        <a:bodyPr/>
        <a:lstStyle/>
        <a:p>
          <a:r>
            <a:rPr lang="bg-BG"/>
            <a:t>структурират се частично на принципа на монголските войски.</a:t>
          </a:r>
          <a:endParaRPr lang="en-US"/>
        </a:p>
      </dgm:t>
    </dgm:pt>
    <dgm:pt modelId="{D1B316F8-A651-4227-80E0-E35FA454722F}" type="parTrans" cxnId="{5F380A81-C182-4198-8F55-DE267FF1FB18}">
      <dgm:prSet/>
      <dgm:spPr/>
      <dgm:t>
        <a:bodyPr/>
        <a:lstStyle/>
        <a:p>
          <a:endParaRPr lang="en-US"/>
        </a:p>
      </dgm:t>
    </dgm:pt>
    <dgm:pt modelId="{8DA1B48B-0720-4639-8B3E-B642A4331CBE}" type="sibTrans" cxnId="{5F380A81-C182-4198-8F55-DE267FF1FB18}">
      <dgm:prSet/>
      <dgm:spPr/>
      <dgm:t>
        <a:bodyPr/>
        <a:lstStyle/>
        <a:p>
          <a:endParaRPr lang="en-US"/>
        </a:p>
      </dgm:t>
    </dgm:pt>
    <dgm:pt modelId="{A333C68A-5966-4EE9-8DAA-6E06C403A855}">
      <dgm:prSet/>
      <dgm:spPr/>
      <dgm:t>
        <a:bodyPr/>
        <a:lstStyle/>
        <a:p>
          <a:r>
            <a:rPr lang="bg-BG"/>
            <a:t>променя се конското снаряжение  </a:t>
          </a:r>
          <a:endParaRPr lang="en-US"/>
        </a:p>
      </dgm:t>
    </dgm:pt>
    <dgm:pt modelId="{0F953377-894C-44EC-B6E1-542F319D9518}" type="parTrans" cxnId="{E5DC61D7-BC2B-4975-9043-E8E786A77BE1}">
      <dgm:prSet/>
      <dgm:spPr/>
      <dgm:t>
        <a:bodyPr/>
        <a:lstStyle/>
        <a:p>
          <a:endParaRPr lang="en-US"/>
        </a:p>
      </dgm:t>
    </dgm:pt>
    <dgm:pt modelId="{E19E59A8-38EA-4A37-A5A8-171E01AEBCCC}" type="sibTrans" cxnId="{E5DC61D7-BC2B-4975-9043-E8E786A77BE1}">
      <dgm:prSet/>
      <dgm:spPr/>
      <dgm:t>
        <a:bodyPr/>
        <a:lstStyle/>
        <a:p>
          <a:endParaRPr lang="en-US"/>
        </a:p>
      </dgm:t>
    </dgm:pt>
    <dgm:pt modelId="{F9C92E4A-1A07-4F98-B87D-D0B45E739072}" type="pres">
      <dgm:prSet presAssocID="{6F26E43E-C2AE-4A5A-AA09-1A79A393D291}" presName="vert0" presStyleCnt="0">
        <dgm:presLayoutVars>
          <dgm:dir/>
          <dgm:animOne val="branch"/>
          <dgm:animLvl val="lvl"/>
        </dgm:presLayoutVars>
      </dgm:prSet>
      <dgm:spPr/>
    </dgm:pt>
    <dgm:pt modelId="{BF0FA82F-80C0-4607-AA4A-071FFFA32887}" type="pres">
      <dgm:prSet presAssocID="{B6A68089-5541-47E1-9401-A5BCED25F452}" presName="thickLine" presStyleLbl="alignNode1" presStyleIdx="0" presStyleCnt="5"/>
      <dgm:spPr/>
    </dgm:pt>
    <dgm:pt modelId="{18E20E7D-4FE8-40CC-9495-D8675271F157}" type="pres">
      <dgm:prSet presAssocID="{B6A68089-5541-47E1-9401-A5BCED25F452}" presName="horz1" presStyleCnt="0"/>
      <dgm:spPr/>
    </dgm:pt>
    <dgm:pt modelId="{8664F010-6A02-43FD-9760-838306A7A3AA}" type="pres">
      <dgm:prSet presAssocID="{B6A68089-5541-47E1-9401-A5BCED25F452}" presName="tx1" presStyleLbl="revTx" presStyleIdx="0" presStyleCnt="5"/>
      <dgm:spPr/>
    </dgm:pt>
    <dgm:pt modelId="{CAB169F5-96FB-467B-9A8D-621BC518DA75}" type="pres">
      <dgm:prSet presAssocID="{B6A68089-5541-47E1-9401-A5BCED25F452}" presName="vert1" presStyleCnt="0"/>
      <dgm:spPr/>
    </dgm:pt>
    <dgm:pt modelId="{E1F21C80-4B79-4698-920E-FC6ADBF0AA4B}" type="pres">
      <dgm:prSet presAssocID="{B5FC5EEC-BC1F-4ACD-A772-7AB0BBDFFFE2}" presName="thickLine" presStyleLbl="alignNode1" presStyleIdx="1" presStyleCnt="5"/>
      <dgm:spPr/>
    </dgm:pt>
    <dgm:pt modelId="{64215380-D88D-4504-B363-330CA915DFB4}" type="pres">
      <dgm:prSet presAssocID="{B5FC5EEC-BC1F-4ACD-A772-7AB0BBDFFFE2}" presName="horz1" presStyleCnt="0"/>
      <dgm:spPr/>
    </dgm:pt>
    <dgm:pt modelId="{6E313BAD-E802-47F0-9E30-A7ABE10CF104}" type="pres">
      <dgm:prSet presAssocID="{B5FC5EEC-BC1F-4ACD-A772-7AB0BBDFFFE2}" presName="tx1" presStyleLbl="revTx" presStyleIdx="1" presStyleCnt="5"/>
      <dgm:spPr/>
    </dgm:pt>
    <dgm:pt modelId="{5454403C-A175-492E-8C28-7D5E60319F06}" type="pres">
      <dgm:prSet presAssocID="{B5FC5EEC-BC1F-4ACD-A772-7AB0BBDFFFE2}" presName="vert1" presStyleCnt="0"/>
      <dgm:spPr/>
    </dgm:pt>
    <dgm:pt modelId="{7DC83CDE-18CD-4E0E-945C-E9F10DFE4FD2}" type="pres">
      <dgm:prSet presAssocID="{5BD873F1-076D-4176-A4E4-8E0821E99EBF}" presName="thickLine" presStyleLbl="alignNode1" presStyleIdx="2" presStyleCnt="5"/>
      <dgm:spPr/>
    </dgm:pt>
    <dgm:pt modelId="{57659B72-88D0-4D65-9280-F0DA01575FF6}" type="pres">
      <dgm:prSet presAssocID="{5BD873F1-076D-4176-A4E4-8E0821E99EBF}" presName="horz1" presStyleCnt="0"/>
      <dgm:spPr/>
    </dgm:pt>
    <dgm:pt modelId="{FBD7256F-D3A7-4AA0-981A-551C9A34B5BE}" type="pres">
      <dgm:prSet presAssocID="{5BD873F1-076D-4176-A4E4-8E0821E99EBF}" presName="tx1" presStyleLbl="revTx" presStyleIdx="2" presStyleCnt="5"/>
      <dgm:spPr/>
    </dgm:pt>
    <dgm:pt modelId="{D9B23A5C-9916-4A68-B6D0-46CEF08097C9}" type="pres">
      <dgm:prSet presAssocID="{5BD873F1-076D-4176-A4E4-8E0821E99EBF}" presName="vert1" presStyleCnt="0"/>
      <dgm:spPr/>
    </dgm:pt>
    <dgm:pt modelId="{D0F9C037-A328-4026-B6A7-1743A604CCA0}" type="pres">
      <dgm:prSet presAssocID="{43F393E6-B4A8-41DA-AB9C-5621C82DE537}" presName="thickLine" presStyleLbl="alignNode1" presStyleIdx="3" presStyleCnt="5"/>
      <dgm:spPr/>
    </dgm:pt>
    <dgm:pt modelId="{71CAC945-2A94-4EFD-AE9F-96DF783C514E}" type="pres">
      <dgm:prSet presAssocID="{43F393E6-B4A8-41DA-AB9C-5621C82DE537}" presName="horz1" presStyleCnt="0"/>
      <dgm:spPr/>
    </dgm:pt>
    <dgm:pt modelId="{23646D70-05C2-446C-8FA7-C5720EF07844}" type="pres">
      <dgm:prSet presAssocID="{43F393E6-B4A8-41DA-AB9C-5621C82DE537}" presName="tx1" presStyleLbl="revTx" presStyleIdx="3" presStyleCnt="5"/>
      <dgm:spPr/>
    </dgm:pt>
    <dgm:pt modelId="{2F540FE5-680A-41D1-AB02-50A2EC307891}" type="pres">
      <dgm:prSet presAssocID="{43F393E6-B4A8-41DA-AB9C-5621C82DE537}" presName="vert1" presStyleCnt="0"/>
      <dgm:spPr/>
    </dgm:pt>
    <dgm:pt modelId="{02709569-3139-4B93-BED4-BD0B67359B96}" type="pres">
      <dgm:prSet presAssocID="{A333C68A-5966-4EE9-8DAA-6E06C403A855}" presName="thickLine" presStyleLbl="alignNode1" presStyleIdx="4" presStyleCnt="5"/>
      <dgm:spPr/>
    </dgm:pt>
    <dgm:pt modelId="{D01B2D9D-BACA-401F-B2C4-0D3850A6AED1}" type="pres">
      <dgm:prSet presAssocID="{A333C68A-5966-4EE9-8DAA-6E06C403A855}" presName="horz1" presStyleCnt="0"/>
      <dgm:spPr/>
    </dgm:pt>
    <dgm:pt modelId="{710C6794-CB99-46CE-B31C-3D2ADAA5B81B}" type="pres">
      <dgm:prSet presAssocID="{A333C68A-5966-4EE9-8DAA-6E06C403A855}" presName="tx1" presStyleLbl="revTx" presStyleIdx="4" presStyleCnt="5"/>
      <dgm:spPr/>
    </dgm:pt>
    <dgm:pt modelId="{75CF0741-7D5C-4124-99AF-B5CBB30DB83C}" type="pres">
      <dgm:prSet presAssocID="{A333C68A-5966-4EE9-8DAA-6E06C403A855}" presName="vert1" presStyleCnt="0"/>
      <dgm:spPr/>
    </dgm:pt>
  </dgm:ptLst>
  <dgm:cxnLst>
    <dgm:cxn modelId="{0AE20B03-EEFD-42D4-9A2D-B927FD399010}" type="presOf" srcId="{B5FC5EEC-BC1F-4ACD-A772-7AB0BBDFFFE2}" destId="{6E313BAD-E802-47F0-9E30-A7ABE10CF104}" srcOrd="0" destOrd="0" presId="urn:microsoft.com/office/officeart/2008/layout/LinedList"/>
    <dgm:cxn modelId="{EF2FB52F-53DB-4695-9409-8D56D163DCD2}" srcId="{6F26E43E-C2AE-4A5A-AA09-1A79A393D291}" destId="{B5FC5EEC-BC1F-4ACD-A772-7AB0BBDFFFE2}" srcOrd="1" destOrd="0" parTransId="{C023FF28-6923-4663-B56B-D1089AA91CE4}" sibTransId="{F42B818B-B655-4C8D-9805-7A54EE8AE97B}"/>
    <dgm:cxn modelId="{AEF57F61-507F-4549-AC47-34F8E350CEA8}" type="presOf" srcId="{6F26E43E-C2AE-4A5A-AA09-1A79A393D291}" destId="{F9C92E4A-1A07-4F98-B87D-D0B45E739072}" srcOrd="0" destOrd="0" presId="urn:microsoft.com/office/officeart/2008/layout/LinedList"/>
    <dgm:cxn modelId="{F08EDF6B-67B4-4368-AD9C-A72EC68A2CA6}" srcId="{6F26E43E-C2AE-4A5A-AA09-1A79A393D291}" destId="{B6A68089-5541-47E1-9401-A5BCED25F452}" srcOrd="0" destOrd="0" parTransId="{B274FDBD-0D42-4885-8AF3-AEE3F6FA687E}" sibTransId="{5BFFFDE6-8A43-4F64-AC61-E0B57AA8ED51}"/>
    <dgm:cxn modelId="{C406CF57-20A9-4C08-AB20-8EE8B4C406CD}" type="presOf" srcId="{A333C68A-5966-4EE9-8DAA-6E06C403A855}" destId="{710C6794-CB99-46CE-B31C-3D2ADAA5B81B}" srcOrd="0" destOrd="0" presId="urn:microsoft.com/office/officeart/2008/layout/LinedList"/>
    <dgm:cxn modelId="{52DCF57B-63E6-4931-8903-91E43F4DA310}" type="presOf" srcId="{5BD873F1-076D-4176-A4E4-8E0821E99EBF}" destId="{FBD7256F-D3A7-4AA0-981A-551C9A34B5BE}" srcOrd="0" destOrd="0" presId="urn:microsoft.com/office/officeart/2008/layout/LinedList"/>
    <dgm:cxn modelId="{5F380A81-C182-4198-8F55-DE267FF1FB18}" srcId="{6F26E43E-C2AE-4A5A-AA09-1A79A393D291}" destId="{43F393E6-B4A8-41DA-AB9C-5621C82DE537}" srcOrd="3" destOrd="0" parTransId="{D1B316F8-A651-4227-80E0-E35FA454722F}" sibTransId="{8DA1B48B-0720-4639-8B3E-B642A4331CBE}"/>
    <dgm:cxn modelId="{C34FD7BF-8A54-4A04-BF60-A11122AA8736}" srcId="{6F26E43E-C2AE-4A5A-AA09-1A79A393D291}" destId="{5BD873F1-076D-4176-A4E4-8E0821E99EBF}" srcOrd="2" destOrd="0" parTransId="{DD582E2D-2A2C-4C85-83D4-CAB3E80199F0}" sibTransId="{6F1AC919-0155-4A14-A77D-B015A838FAF3}"/>
    <dgm:cxn modelId="{E5DC61D7-BC2B-4975-9043-E8E786A77BE1}" srcId="{6F26E43E-C2AE-4A5A-AA09-1A79A393D291}" destId="{A333C68A-5966-4EE9-8DAA-6E06C403A855}" srcOrd="4" destOrd="0" parTransId="{0F953377-894C-44EC-B6E1-542F319D9518}" sibTransId="{E19E59A8-38EA-4A37-A5A8-171E01AEBCCC}"/>
    <dgm:cxn modelId="{30D4E1EC-8939-433E-83B3-46C5DACB2647}" type="presOf" srcId="{43F393E6-B4A8-41DA-AB9C-5621C82DE537}" destId="{23646D70-05C2-446C-8FA7-C5720EF07844}" srcOrd="0" destOrd="0" presId="urn:microsoft.com/office/officeart/2008/layout/LinedList"/>
    <dgm:cxn modelId="{CD5DBFF3-B54E-4D1C-94F1-A3513C6B5DCA}" type="presOf" srcId="{B6A68089-5541-47E1-9401-A5BCED25F452}" destId="{8664F010-6A02-43FD-9760-838306A7A3AA}" srcOrd="0" destOrd="0" presId="urn:microsoft.com/office/officeart/2008/layout/LinedList"/>
    <dgm:cxn modelId="{81886802-A787-4DB6-8757-6CA55B66CEA5}" type="presParOf" srcId="{F9C92E4A-1A07-4F98-B87D-D0B45E739072}" destId="{BF0FA82F-80C0-4607-AA4A-071FFFA32887}" srcOrd="0" destOrd="0" presId="urn:microsoft.com/office/officeart/2008/layout/LinedList"/>
    <dgm:cxn modelId="{979864E9-E312-4FB1-AD20-316986BC63EC}" type="presParOf" srcId="{F9C92E4A-1A07-4F98-B87D-D0B45E739072}" destId="{18E20E7D-4FE8-40CC-9495-D8675271F157}" srcOrd="1" destOrd="0" presId="urn:microsoft.com/office/officeart/2008/layout/LinedList"/>
    <dgm:cxn modelId="{85B676FF-386B-4C05-B9B5-D1902EB5615B}" type="presParOf" srcId="{18E20E7D-4FE8-40CC-9495-D8675271F157}" destId="{8664F010-6A02-43FD-9760-838306A7A3AA}" srcOrd="0" destOrd="0" presId="urn:microsoft.com/office/officeart/2008/layout/LinedList"/>
    <dgm:cxn modelId="{FC7105A8-B2D2-40D0-BFF6-DEC22E8EDD96}" type="presParOf" srcId="{18E20E7D-4FE8-40CC-9495-D8675271F157}" destId="{CAB169F5-96FB-467B-9A8D-621BC518DA75}" srcOrd="1" destOrd="0" presId="urn:microsoft.com/office/officeart/2008/layout/LinedList"/>
    <dgm:cxn modelId="{80D2B9BF-B129-412C-95FF-0C45A969868E}" type="presParOf" srcId="{F9C92E4A-1A07-4F98-B87D-D0B45E739072}" destId="{E1F21C80-4B79-4698-920E-FC6ADBF0AA4B}" srcOrd="2" destOrd="0" presId="urn:microsoft.com/office/officeart/2008/layout/LinedList"/>
    <dgm:cxn modelId="{6C15ABBD-47B8-4211-822E-622912C209FB}" type="presParOf" srcId="{F9C92E4A-1A07-4F98-B87D-D0B45E739072}" destId="{64215380-D88D-4504-B363-330CA915DFB4}" srcOrd="3" destOrd="0" presId="urn:microsoft.com/office/officeart/2008/layout/LinedList"/>
    <dgm:cxn modelId="{B1E1E854-3371-4A2D-A7C3-99B58A818F5C}" type="presParOf" srcId="{64215380-D88D-4504-B363-330CA915DFB4}" destId="{6E313BAD-E802-47F0-9E30-A7ABE10CF104}" srcOrd="0" destOrd="0" presId="urn:microsoft.com/office/officeart/2008/layout/LinedList"/>
    <dgm:cxn modelId="{39D1C4D0-F88D-4520-8298-F25E807631FD}" type="presParOf" srcId="{64215380-D88D-4504-B363-330CA915DFB4}" destId="{5454403C-A175-492E-8C28-7D5E60319F06}" srcOrd="1" destOrd="0" presId="urn:microsoft.com/office/officeart/2008/layout/LinedList"/>
    <dgm:cxn modelId="{661B1547-030B-4159-BBA5-214300D1A159}" type="presParOf" srcId="{F9C92E4A-1A07-4F98-B87D-D0B45E739072}" destId="{7DC83CDE-18CD-4E0E-945C-E9F10DFE4FD2}" srcOrd="4" destOrd="0" presId="urn:microsoft.com/office/officeart/2008/layout/LinedList"/>
    <dgm:cxn modelId="{30D8534D-A0D6-45F1-B619-E5B2E37C87C7}" type="presParOf" srcId="{F9C92E4A-1A07-4F98-B87D-D0B45E739072}" destId="{57659B72-88D0-4D65-9280-F0DA01575FF6}" srcOrd="5" destOrd="0" presId="urn:microsoft.com/office/officeart/2008/layout/LinedList"/>
    <dgm:cxn modelId="{4BB2250B-802E-4071-B45A-ED36DFE3C04B}" type="presParOf" srcId="{57659B72-88D0-4D65-9280-F0DA01575FF6}" destId="{FBD7256F-D3A7-4AA0-981A-551C9A34B5BE}" srcOrd="0" destOrd="0" presId="urn:microsoft.com/office/officeart/2008/layout/LinedList"/>
    <dgm:cxn modelId="{03347EBA-5BDC-4FEB-9649-FF5B96C7D880}" type="presParOf" srcId="{57659B72-88D0-4D65-9280-F0DA01575FF6}" destId="{D9B23A5C-9916-4A68-B6D0-46CEF08097C9}" srcOrd="1" destOrd="0" presId="urn:microsoft.com/office/officeart/2008/layout/LinedList"/>
    <dgm:cxn modelId="{9472953D-A894-4F28-94C7-2E4B1E5BDE0D}" type="presParOf" srcId="{F9C92E4A-1A07-4F98-B87D-D0B45E739072}" destId="{D0F9C037-A328-4026-B6A7-1743A604CCA0}" srcOrd="6" destOrd="0" presId="urn:microsoft.com/office/officeart/2008/layout/LinedList"/>
    <dgm:cxn modelId="{18196774-9448-41EE-9425-C6A1A4DCAC81}" type="presParOf" srcId="{F9C92E4A-1A07-4F98-B87D-D0B45E739072}" destId="{71CAC945-2A94-4EFD-AE9F-96DF783C514E}" srcOrd="7" destOrd="0" presId="urn:microsoft.com/office/officeart/2008/layout/LinedList"/>
    <dgm:cxn modelId="{CC143E0E-3F76-46DC-91F6-3EDD94061EA6}" type="presParOf" srcId="{71CAC945-2A94-4EFD-AE9F-96DF783C514E}" destId="{23646D70-05C2-446C-8FA7-C5720EF07844}" srcOrd="0" destOrd="0" presId="urn:microsoft.com/office/officeart/2008/layout/LinedList"/>
    <dgm:cxn modelId="{3EECF419-4F8D-43EB-B835-A09A0CF209A5}" type="presParOf" srcId="{71CAC945-2A94-4EFD-AE9F-96DF783C514E}" destId="{2F540FE5-680A-41D1-AB02-50A2EC307891}" srcOrd="1" destOrd="0" presId="urn:microsoft.com/office/officeart/2008/layout/LinedList"/>
    <dgm:cxn modelId="{3A87206F-24A5-4F8E-9C3D-34B0D7B34005}" type="presParOf" srcId="{F9C92E4A-1A07-4F98-B87D-D0B45E739072}" destId="{02709569-3139-4B93-BED4-BD0B67359B96}" srcOrd="8" destOrd="0" presId="urn:microsoft.com/office/officeart/2008/layout/LinedList"/>
    <dgm:cxn modelId="{2DEB2BC6-5BF4-47B4-BD2E-B5FC8F1C9262}" type="presParOf" srcId="{F9C92E4A-1A07-4F98-B87D-D0B45E739072}" destId="{D01B2D9D-BACA-401F-B2C4-0D3850A6AED1}" srcOrd="9" destOrd="0" presId="urn:microsoft.com/office/officeart/2008/layout/LinedList"/>
    <dgm:cxn modelId="{667ED84E-6243-4352-B2E6-7EE75FB11DA8}" type="presParOf" srcId="{D01B2D9D-BACA-401F-B2C4-0D3850A6AED1}" destId="{710C6794-CB99-46CE-B31C-3D2ADAA5B81B}" srcOrd="0" destOrd="0" presId="urn:microsoft.com/office/officeart/2008/layout/LinedList"/>
    <dgm:cxn modelId="{45D0997B-995D-464E-B679-8774DAE20000}" type="presParOf" srcId="{D01B2D9D-BACA-401F-B2C4-0D3850A6AED1}" destId="{75CF0741-7D5C-4124-99AF-B5CBB30DB83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7267D4-F3A0-4953-93B1-2A51CCAC1A34}">
      <dsp:nvSpPr>
        <dsp:cNvPr id="0" name=""/>
        <dsp:cNvSpPr/>
      </dsp:nvSpPr>
      <dsp:spPr>
        <a:xfrm>
          <a:off x="0" y="328777"/>
          <a:ext cx="5181600" cy="9948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300" kern="1200" dirty="0"/>
            <a:t>„Пълно описание на </a:t>
          </a:r>
          <a:r>
            <a:rPr lang="bg-BG" sz="1300" kern="1200" dirty="0" err="1"/>
            <a:t>монголо</a:t>
          </a:r>
          <a:r>
            <a:rPr lang="bg-BG" sz="1300" kern="1200" dirty="0"/>
            <a:t>-татарите" - записки на пратеника на империята Южен Сун, Джо Хуан при главнокомандващия монголски военачалник </a:t>
          </a:r>
          <a:r>
            <a:rPr lang="bg-BG" sz="1300" kern="1200" dirty="0" err="1"/>
            <a:t>Мухули</a:t>
          </a:r>
          <a:r>
            <a:rPr lang="bg-BG" sz="1300" kern="1200" dirty="0"/>
            <a:t> в </a:t>
          </a:r>
          <a:r>
            <a:rPr lang="bg-BG" sz="1300" kern="1200" dirty="0" err="1"/>
            <a:t>Янцзин</a:t>
          </a:r>
          <a:r>
            <a:rPr lang="bg-BG" sz="1300" kern="1200" dirty="0"/>
            <a:t> през 1221 г. </a:t>
          </a:r>
          <a:endParaRPr lang="en-US" sz="1300" kern="1200" dirty="0"/>
        </a:p>
      </dsp:txBody>
      <dsp:txXfrm>
        <a:off x="48563" y="377340"/>
        <a:ext cx="5084474" cy="897701"/>
      </dsp:txXfrm>
    </dsp:sp>
    <dsp:sp modelId="{64A8FF64-2BE1-4299-A2F0-AC2905AE077B}">
      <dsp:nvSpPr>
        <dsp:cNvPr id="0" name=""/>
        <dsp:cNvSpPr/>
      </dsp:nvSpPr>
      <dsp:spPr>
        <a:xfrm>
          <a:off x="0" y="1361044"/>
          <a:ext cx="5181600" cy="7148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300" kern="1200"/>
            <a:t>„Кратки сведения за черните татари„- автори са  членовете на делегацията на Южен Сун при хан Угедей — Пен Да-я и Сюй Тин .</a:t>
          </a:r>
          <a:endParaRPr lang="en-US" sz="1300" kern="1200"/>
        </a:p>
      </dsp:txBody>
      <dsp:txXfrm>
        <a:off x="34897" y="1395941"/>
        <a:ext cx="5111806" cy="645076"/>
      </dsp:txXfrm>
    </dsp:sp>
    <dsp:sp modelId="{3D293445-D305-4ACB-9D65-2EF7226BAE1C}">
      <dsp:nvSpPr>
        <dsp:cNvPr id="0" name=""/>
        <dsp:cNvSpPr/>
      </dsp:nvSpPr>
      <dsp:spPr>
        <a:xfrm>
          <a:off x="0" y="2113354"/>
          <a:ext cx="5181600" cy="7148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300" kern="1200"/>
            <a:t>„Образци от съчиненията на управляващата династия„ </a:t>
          </a:r>
          <a:r>
            <a:rPr lang="en-US" sz="1300" kern="1200"/>
            <a:t>(</a:t>
          </a:r>
          <a:r>
            <a:rPr lang="bg-BG" sz="1300" kern="1200"/>
            <a:t> 1334 г.</a:t>
          </a:r>
          <a:r>
            <a:rPr lang="en-US" sz="1300" kern="1200"/>
            <a:t>)- </a:t>
          </a:r>
          <a:r>
            <a:rPr lang="bg-BG" sz="1300" kern="1200"/>
            <a:t>сборник с надписи за гроба на Елюй Чу-цай, съветник на Чингис хан с автор китайският учен Су Тян-дзюе. </a:t>
          </a:r>
          <a:endParaRPr lang="en-US" sz="1300" kern="1200"/>
        </a:p>
      </dsp:txBody>
      <dsp:txXfrm>
        <a:off x="34897" y="2148251"/>
        <a:ext cx="5111806" cy="645076"/>
      </dsp:txXfrm>
    </dsp:sp>
    <dsp:sp modelId="{86781D13-8F05-4A91-BB7E-A240C8B0D95C}">
      <dsp:nvSpPr>
        <dsp:cNvPr id="0" name=""/>
        <dsp:cNvSpPr/>
      </dsp:nvSpPr>
      <dsp:spPr>
        <a:xfrm>
          <a:off x="0" y="2865664"/>
          <a:ext cx="5181600" cy="11568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300" kern="1200" dirty="0"/>
            <a:t>„История на династията Юан„- под ръководството на Сун Лян и по разпореждане на първия владетел на династията Мин - Джу </a:t>
          </a:r>
          <a:r>
            <a:rPr lang="bg-BG" sz="1300" kern="1200" dirty="0" err="1"/>
            <a:t>Юен</a:t>
          </a:r>
          <a:r>
            <a:rPr lang="bg-BG" sz="1300" kern="1200" dirty="0"/>
            <a:t>-Джан /император </a:t>
          </a:r>
          <a:r>
            <a:rPr lang="bg-BG" sz="1300" kern="1200" dirty="0" err="1"/>
            <a:t>Хуну</a:t>
          </a:r>
          <a:r>
            <a:rPr lang="bg-BG" sz="1300" kern="1200" dirty="0"/>
            <a:t>/</a:t>
          </a:r>
          <a:endParaRPr lang="en-US" sz="1300" kern="1200" dirty="0"/>
        </a:p>
      </dsp:txBody>
      <dsp:txXfrm>
        <a:off x="56475" y="2922139"/>
        <a:ext cx="5068650" cy="10439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6EA015-8B19-4341-9B8B-C5853E8E474C}">
      <dsp:nvSpPr>
        <dsp:cNvPr id="0" name=""/>
        <dsp:cNvSpPr/>
      </dsp:nvSpPr>
      <dsp:spPr>
        <a:xfrm>
          <a:off x="0" y="729"/>
          <a:ext cx="687951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22196A-A73D-482F-BD54-7C1F5BDC896F}">
      <dsp:nvSpPr>
        <dsp:cNvPr id="0" name=""/>
        <dsp:cNvSpPr/>
      </dsp:nvSpPr>
      <dsp:spPr>
        <a:xfrm>
          <a:off x="0" y="729"/>
          <a:ext cx="6879517" cy="11943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900" kern="1200" dirty="0"/>
            <a:t>Монголската армия формира няколко линии. Първите редове са се състояли от тежко въоръжени конници. В задната част са конни стрелци.</a:t>
          </a:r>
          <a:endParaRPr lang="en-US" sz="1900" kern="1200" dirty="0"/>
        </a:p>
      </dsp:txBody>
      <dsp:txXfrm>
        <a:off x="0" y="729"/>
        <a:ext cx="6879517" cy="1194354"/>
      </dsp:txXfrm>
    </dsp:sp>
    <dsp:sp modelId="{5755CFB3-5989-47CF-B6DC-7E019F32CD76}">
      <dsp:nvSpPr>
        <dsp:cNvPr id="0" name=""/>
        <dsp:cNvSpPr/>
      </dsp:nvSpPr>
      <dsp:spPr>
        <a:xfrm>
          <a:off x="0" y="1195083"/>
          <a:ext cx="6879517" cy="0"/>
        </a:xfrm>
        <a:prstGeom prst="line">
          <a:avLst/>
        </a:prstGeom>
        <a:solidFill>
          <a:schemeClr val="accent2">
            <a:hueOff val="-373210"/>
            <a:satOff val="2696"/>
            <a:lumOff val="686"/>
            <a:alphaOff val="0"/>
          </a:schemeClr>
        </a:solidFill>
        <a:ln w="12700" cap="flat" cmpd="sng" algn="ctr">
          <a:solidFill>
            <a:schemeClr val="accent2">
              <a:hueOff val="-373210"/>
              <a:satOff val="2696"/>
              <a:lumOff val="6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CDF775-9C20-48FE-A3A0-7FCC6A764452}">
      <dsp:nvSpPr>
        <dsp:cNvPr id="0" name=""/>
        <dsp:cNvSpPr/>
      </dsp:nvSpPr>
      <dsp:spPr>
        <a:xfrm>
          <a:off x="0" y="1195083"/>
          <a:ext cx="6879517" cy="11943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900" kern="1200" dirty="0"/>
            <a:t>Традиционният метод и стил на водене на сраженията на монголите е бил прочутото фалшиво отстъпление. </a:t>
          </a:r>
          <a:endParaRPr lang="en-US" sz="1900" kern="1200" dirty="0"/>
        </a:p>
      </dsp:txBody>
      <dsp:txXfrm>
        <a:off x="0" y="1195083"/>
        <a:ext cx="6879517" cy="1194354"/>
      </dsp:txXfrm>
    </dsp:sp>
    <dsp:sp modelId="{5BAD2038-0A97-42BF-BA89-1CB00DF27F8B}">
      <dsp:nvSpPr>
        <dsp:cNvPr id="0" name=""/>
        <dsp:cNvSpPr/>
      </dsp:nvSpPr>
      <dsp:spPr>
        <a:xfrm>
          <a:off x="0" y="2389437"/>
          <a:ext cx="6879517" cy="0"/>
        </a:xfrm>
        <a:prstGeom prst="line">
          <a:avLst/>
        </a:prstGeom>
        <a:solidFill>
          <a:schemeClr val="accent2">
            <a:hueOff val="-746420"/>
            <a:satOff val="5392"/>
            <a:lumOff val="1372"/>
            <a:alphaOff val="0"/>
          </a:schemeClr>
        </a:solidFill>
        <a:ln w="12700" cap="flat" cmpd="sng" algn="ctr">
          <a:solidFill>
            <a:schemeClr val="accent2">
              <a:hueOff val="-746420"/>
              <a:satOff val="5392"/>
              <a:lumOff val="137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B2BBF8-4BC0-4D56-9DAB-0D52684CA390}">
      <dsp:nvSpPr>
        <dsp:cNvPr id="0" name=""/>
        <dsp:cNvSpPr/>
      </dsp:nvSpPr>
      <dsp:spPr>
        <a:xfrm>
          <a:off x="0" y="2389437"/>
          <a:ext cx="6879517" cy="11943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900" kern="1200" dirty="0"/>
            <a:t>Принципно монголите са предпочитали дистанционните боеве, докато имат  предимство пред врага.</a:t>
          </a:r>
          <a:endParaRPr lang="en-US" sz="1900" kern="1200" dirty="0"/>
        </a:p>
      </dsp:txBody>
      <dsp:txXfrm>
        <a:off x="0" y="2389437"/>
        <a:ext cx="6879517" cy="1194354"/>
      </dsp:txXfrm>
    </dsp:sp>
    <dsp:sp modelId="{16B36141-7F9A-4C9F-8C42-62DD964FF69C}">
      <dsp:nvSpPr>
        <dsp:cNvPr id="0" name=""/>
        <dsp:cNvSpPr/>
      </dsp:nvSpPr>
      <dsp:spPr>
        <a:xfrm>
          <a:off x="0" y="3583792"/>
          <a:ext cx="6879517" cy="0"/>
        </a:xfrm>
        <a:prstGeom prst="line">
          <a:avLst/>
        </a:prstGeom>
        <a:solidFill>
          <a:schemeClr val="accent2">
            <a:hueOff val="-1119630"/>
            <a:satOff val="8088"/>
            <a:lumOff val="2058"/>
            <a:alphaOff val="0"/>
          </a:schemeClr>
        </a:solidFill>
        <a:ln w="12700" cap="flat" cmpd="sng" algn="ctr">
          <a:solidFill>
            <a:schemeClr val="accent2">
              <a:hueOff val="-1119630"/>
              <a:satOff val="8088"/>
              <a:lumOff val="205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9CE512-9721-47EC-BB06-D7AAC1A013B5}">
      <dsp:nvSpPr>
        <dsp:cNvPr id="0" name=""/>
        <dsp:cNvSpPr/>
      </dsp:nvSpPr>
      <dsp:spPr>
        <a:xfrm>
          <a:off x="0" y="3583792"/>
          <a:ext cx="6879517" cy="11943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900" kern="1200" dirty="0"/>
            <a:t>В монголската армия военачалниците ръководели битката през цялото време и издавали команди.</a:t>
          </a:r>
          <a:endParaRPr lang="en-US" sz="1900" kern="1200" dirty="0"/>
        </a:p>
      </dsp:txBody>
      <dsp:txXfrm>
        <a:off x="0" y="3583792"/>
        <a:ext cx="6879517" cy="1194354"/>
      </dsp:txXfrm>
    </dsp:sp>
    <dsp:sp modelId="{40D6B296-F0DD-4247-A49C-255715929545}">
      <dsp:nvSpPr>
        <dsp:cNvPr id="0" name=""/>
        <dsp:cNvSpPr/>
      </dsp:nvSpPr>
      <dsp:spPr>
        <a:xfrm>
          <a:off x="0" y="4778146"/>
          <a:ext cx="6879517" cy="0"/>
        </a:xfrm>
        <a:prstGeom prst="line">
          <a:avLst/>
        </a:prstGeom>
        <a:solidFill>
          <a:schemeClr val="accent2">
            <a:hueOff val="-1492841"/>
            <a:satOff val="10784"/>
            <a:lumOff val="2744"/>
            <a:alphaOff val="0"/>
          </a:schemeClr>
        </a:solidFill>
        <a:ln w="12700" cap="flat" cmpd="sng" algn="ctr">
          <a:solidFill>
            <a:schemeClr val="accent2">
              <a:hueOff val="-1492841"/>
              <a:satOff val="10784"/>
              <a:lumOff val="27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48CEAA-333A-4679-BB0F-CD015B09C1F7}">
      <dsp:nvSpPr>
        <dsp:cNvPr id="0" name=""/>
        <dsp:cNvSpPr/>
      </dsp:nvSpPr>
      <dsp:spPr>
        <a:xfrm>
          <a:off x="0" y="4778146"/>
          <a:ext cx="6879517" cy="11943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900" kern="1200"/>
            <a:t>Връзка и координация между отделните военни части- чрез куриери; с димни сигнали, сигнални огньове,  заповеди издавали с помощта на бели и черни флагчета, нощем – с фенери. </a:t>
          </a:r>
          <a:endParaRPr lang="en-US" sz="1900" kern="1200"/>
        </a:p>
      </dsp:txBody>
      <dsp:txXfrm>
        <a:off x="0" y="4778146"/>
        <a:ext cx="6879517" cy="11943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0FA82F-80C0-4607-AA4A-071FFFA32887}">
      <dsp:nvSpPr>
        <dsp:cNvPr id="0" name=""/>
        <dsp:cNvSpPr/>
      </dsp:nvSpPr>
      <dsp:spPr>
        <a:xfrm>
          <a:off x="0" y="435"/>
          <a:ext cx="10325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64F010-6A02-43FD-9760-838306A7A3AA}">
      <dsp:nvSpPr>
        <dsp:cNvPr id="0" name=""/>
        <dsp:cNvSpPr/>
      </dsp:nvSpPr>
      <dsp:spPr>
        <a:xfrm>
          <a:off x="0" y="435"/>
          <a:ext cx="10325000" cy="712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600" b="1" kern="1200" dirty="0"/>
            <a:t>Русия</a:t>
          </a:r>
          <a:endParaRPr lang="en-US" sz="2600" b="1" kern="1200" dirty="0"/>
        </a:p>
      </dsp:txBody>
      <dsp:txXfrm>
        <a:off x="0" y="435"/>
        <a:ext cx="10325000" cy="712713"/>
      </dsp:txXfrm>
    </dsp:sp>
    <dsp:sp modelId="{E1F21C80-4B79-4698-920E-FC6ADBF0AA4B}">
      <dsp:nvSpPr>
        <dsp:cNvPr id="0" name=""/>
        <dsp:cNvSpPr/>
      </dsp:nvSpPr>
      <dsp:spPr>
        <a:xfrm>
          <a:off x="0" y="713148"/>
          <a:ext cx="10325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313BAD-E802-47F0-9E30-A7ABE10CF104}">
      <dsp:nvSpPr>
        <dsp:cNvPr id="0" name=""/>
        <dsp:cNvSpPr/>
      </dsp:nvSpPr>
      <dsp:spPr>
        <a:xfrm>
          <a:off x="0" y="713148"/>
          <a:ext cx="10325000" cy="712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600" kern="1200"/>
            <a:t>монголски тип на въоръжаване  ;</a:t>
          </a:r>
          <a:endParaRPr lang="en-US" sz="2600" kern="1200"/>
        </a:p>
      </dsp:txBody>
      <dsp:txXfrm>
        <a:off x="0" y="713148"/>
        <a:ext cx="10325000" cy="712713"/>
      </dsp:txXfrm>
    </dsp:sp>
    <dsp:sp modelId="{7DC83CDE-18CD-4E0E-945C-E9F10DFE4FD2}">
      <dsp:nvSpPr>
        <dsp:cNvPr id="0" name=""/>
        <dsp:cNvSpPr/>
      </dsp:nvSpPr>
      <dsp:spPr>
        <a:xfrm>
          <a:off x="0" y="1425861"/>
          <a:ext cx="10325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D7256F-D3A7-4AA0-981A-551C9A34B5BE}">
      <dsp:nvSpPr>
        <dsp:cNvPr id="0" name=""/>
        <dsp:cNvSpPr/>
      </dsp:nvSpPr>
      <dsp:spPr>
        <a:xfrm>
          <a:off x="0" y="1425861"/>
          <a:ext cx="10325000" cy="712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600" kern="1200"/>
            <a:t>променят тактиките при водене на битка </a:t>
          </a:r>
          <a:endParaRPr lang="en-US" sz="2600" kern="1200"/>
        </a:p>
      </dsp:txBody>
      <dsp:txXfrm>
        <a:off x="0" y="1425861"/>
        <a:ext cx="10325000" cy="712713"/>
      </dsp:txXfrm>
    </dsp:sp>
    <dsp:sp modelId="{D0F9C037-A328-4026-B6A7-1743A604CCA0}">
      <dsp:nvSpPr>
        <dsp:cNvPr id="0" name=""/>
        <dsp:cNvSpPr/>
      </dsp:nvSpPr>
      <dsp:spPr>
        <a:xfrm>
          <a:off x="0" y="2138574"/>
          <a:ext cx="10325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646D70-05C2-446C-8FA7-C5720EF07844}">
      <dsp:nvSpPr>
        <dsp:cNvPr id="0" name=""/>
        <dsp:cNvSpPr/>
      </dsp:nvSpPr>
      <dsp:spPr>
        <a:xfrm>
          <a:off x="0" y="2138574"/>
          <a:ext cx="10325000" cy="712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600" kern="1200"/>
            <a:t>структурират се частично на принципа на монголските войски.</a:t>
          </a:r>
          <a:endParaRPr lang="en-US" sz="2600" kern="1200"/>
        </a:p>
      </dsp:txBody>
      <dsp:txXfrm>
        <a:off x="0" y="2138574"/>
        <a:ext cx="10325000" cy="712713"/>
      </dsp:txXfrm>
    </dsp:sp>
    <dsp:sp modelId="{02709569-3139-4B93-BED4-BD0B67359B96}">
      <dsp:nvSpPr>
        <dsp:cNvPr id="0" name=""/>
        <dsp:cNvSpPr/>
      </dsp:nvSpPr>
      <dsp:spPr>
        <a:xfrm>
          <a:off x="0" y="2851287"/>
          <a:ext cx="10325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0C6794-CB99-46CE-B31C-3D2ADAA5B81B}">
      <dsp:nvSpPr>
        <dsp:cNvPr id="0" name=""/>
        <dsp:cNvSpPr/>
      </dsp:nvSpPr>
      <dsp:spPr>
        <a:xfrm>
          <a:off x="0" y="2851287"/>
          <a:ext cx="10325000" cy="712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600" kern="1200"/>
            <a:t>променя се конското снаряжение  </a:t>
          </a:r>
          <a:endParaRPr lang="en-US" sz="2600" kern="1200"/>
        </a:p>
      </dsp:txBody>
      <dsp:txXfrm>
        <a:off x="0" y="2851287"/>
        <a:ext cx="10325000" cy="7127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7165A3-2CB8-48F2-95AC-42A54450D4B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697B2C-33CB-41EA-AF7D-4D50AE3FC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87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7B2C-33CB-41EA-AF7D-4D50AE3FCD1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60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48618E9-EE2D-4864-9EEE-58939BD4F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17D1EC0-23FF-4FC8-B22D-E34878EAA4CC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B929A7-258C-4469-AAB4-A67D713F7A8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A635CDB-2D00-49D5-B26E-0694A25000C7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4288D7A-F857-418D-92F2-368E841B9F27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1084F50-7F3C-4A4A-877E-FFD9EC7CD88B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31E64C1-F4C0-4A94-B319-BB1A0A2450B5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63D8374-8052-417F-AB69-B97EAC43D513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7750734-4D51-4019-A003-38A3DE49B434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1B693D1-DBA2-4D3B-9B37-D9EE8C4112F4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BCD3EA8-E4C0-4AF6-817F-F9F29157A499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A170FB3-B397-4AC9-85FD-65388F26D90A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5EC0B9-49C7-4777-AEC5-B5EF8DE40498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902048B-30F7-4434-87A5-140F9BB4BEB1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500A6E2-A41C-4751-8A4E-9A0C5718D930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C259517-7BE7-45F9-81C0-3A6362BF143C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0652F56-7B71-42B2-AB68-22204A6DF177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059830E-1C3D-4D42-8789-524971CB465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53325A7-86D3-4B52-A7E3-ADDF408B406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D53F46F-EC12-484C-A4E7-791E57687AC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64ED9CA-8950-47B8-A9ED-22B45CE15FB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4429F7B-9FD7-438F-8ECA-3FCAD006180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C558100-D455-4B41-890C-BCC898B2D16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2886397-398A-4318-BE16-2CBAC1902F9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D32A3A6-CE6E-4ABD-8522-2C8DC88C070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9014C09-5B84-4798-8BDE-C80D76E67B8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A29EB9E-ED9D-4C69-8A26-9A7A0A83056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A2899F9-1795-416F-8F3D-26EEB684DB6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3043474-8625-495C-BD06-3627FD286C5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432CE47-7631-408E-8DDC-79EE378B707B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2C8832D-8B8D-4036-B913-2D363143274B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CCEFEAF-E87B-4FF2-A947-94CABAA0610D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3A7CD3-94E1-42A9-BAB7-2AFCD9FCBD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078" y="722903"/>
            <a:ext cx="10495904" cy="246077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7609B-8FD3-4FF7-8EBC-6619CA868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078" y="3428997"/>
            <a:ext cx="10495904" cy="230663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2437C4A8-8E3A-4ADA-93B9-64737CE1A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3" y="260790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7A76F-3401-4F50-AE85-8F2AA247B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4CA-1F2E-4FA6-A835-58E562FB8842}" type="datetime1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02E50-D34E-4DD4-8B3B-55D08F25F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078" y="236364"/>
            <a:ext cx="4114800" cy="4171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53B71-D2FA-4DDC-9C9C-E26F7B591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582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BD70F-ACE4-4595-845E-2296BDF83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978CD9-E0B5-4B48-8366-91E6D22C9F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AF4B4-44D3-4E29-B235-A1B868207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AA78D-3F97-42CA-BBE4-0E3351F19CD0}" type="datetime1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7BA37-9639-480E-84AB-EA277225C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FC658-154E-48DE-AD31-813E5170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911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5405209-5179-4359-91ED-1B1A46619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E32344F-3BE0-4CE8-B1BD-9ABD425E1C0D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99DE306-F4FB-4730-A066-ADF38D73956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CB32885-303F-477F-A081-27425944F230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60C0C0B-4CD0-467D-A382-2B2415102C48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788DF0F-327F-43A5-AB71-3D32053D83CA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98A0902-2662-4911-A532-AA6310861479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ABDA4F7-23F4-46D1-8B7E-A21DD84083E1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7FC9FC2-8808-438E-8FFB-5FE416BFB5C8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04694E5-71F9-4210-9BE8-FC12CC177BD3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B37E805-A7E5-4906-B0C5-1373F3DA9628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A4CD964-FBD6-41AB-8A02-9509A2BAC11F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9CD7FF8-E827-4E0A-BCE2-CCB34EDAC0FC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C4AD6BB-F1EE-4FB8-96E8-6890447800EC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E935057-E0A3-4DAE-B9C8-6E818D7A7205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08DDF69-1C14-453C-BC3A-37D3FE69DFC7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6C26D82-15BA-4B2E-A42D-2ECA8012D307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F73B67-E5E9-4000-91DA-034B2127EFD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AFAC1B5-F0DD-4FC0-B4C9-77CB29DF442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9ACB3DB-54B2-4CEE-A791-C6FC6C758DA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8324004-1030-47D9-B817-425FF6ECCEC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AA001C4-81AB-4FA6-ADAA-C861805635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D1DAD34-7844-4F16-9874-F51F2A23B9E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7DCBC6D-1BDA-4CB1-A3EC-59F240C8FA1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5B3C1A0-58E7-47E4-831B-CF3EE21D1E9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8A09FAA-E123-4FE4-B67A-9EBDE1A3130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317B7C6-C816-4A58-B184-135E4FD19F5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4D22ABB-4CE8-47DC-80BF-39B3E4CF704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A17DE37-A292-4031-AF42-CDB00A13EE7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73EF673-CB75-435F-9BF3-7594EC3ADF8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35F4581-15F6-47EE-87D0-1132A093DBA5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65CF984-F5BD-45C4-9A12-B02DB4F044E1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ACE66A86-8455-497B-9CA4-F460A19E5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900000">
            <a:off x="7770390" y="-287370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68C62B-71EF-4824-9EE8-6CAE179842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07774" y="715616"/>
            <a:ext cx="3295876" cy="502659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43E4C8-4AA9-49D7-BF71-1AB5F2CFE1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3588" y="715616"/>
            <a:ext cx="6770448" cy="50265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898B3-014E-440B-BA4E-106339212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83636-CB64-4D8E-9670-EF9A6177B6E5}" type="datetime1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22643-CE63-4C3E-B437-5A1A5EF91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1CE5E-160A-4B37-94E2-3D9DC75BF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790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950B10-483B-4945-8307-5267772F1A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17CAC-6566-4836-A1DC-CF3E8B9C1103}" type="datetime1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4FF484-4096-4824-AFCF-A6F56BFB3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CEC6AA-0DF6-42B7-B0E0-4F714868F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6AD722F-890E-461C-804E-B4F0613D6C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6568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D8D6B-70A2-430A-9F5D-DA093D8C1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A2845-6CA6-4745-A951-25B8D5319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49424-7A20-4BA1-9F60-671A5DBB3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DC715-53B1-40C6-AA64-5C544153B248}" type="datetime1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BD2B2-E17F-402E-8EA3-5C7C1118A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D23070-8658-4AC0-B2A3-4BE605A84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965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69DB7AC-F7D7-430A-A2A7-CD3EBBF1D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6AAF10E-F092-4160-BF4A-FF568555B790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6341C04-9B94-4385-A661-7B8C1700049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4C1D709-6A0F-409C-B2D0-C248E562265E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999BE53-BA11-4B67-BFBB-6281DB50C75D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B662D93-31C1-4DFB-A938-E631F89AA9F0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7ECC8DA-0BEC-4508-89D4-12FA35B481F5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7DC8E6C-1B78-4B89-82DD-BBA778CD1482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8E5F54A-0315-4B15-B865-1F0460526260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DD7F352-DE39-4835-8D3F-69CDEC490F1E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9D6F20A-F777-4F41-B23B-735A64FA5DA3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1BBADBA-0F74-418B-BC50-AD44596C3EF8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918BE26-88E5-457C-8095-745F34D15366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FB269E0-E058-4340-B93D-7D40FFF521F3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DDD9AEE-5501-4385-B339-4616F567B53D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4D29C61-8926-4C98-882B-AB90108C8386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AC585F9-B633-4F7E-AADE-75079DC17158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5DC6366-5525-4FBC-9886-D4409F6B299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CC03CF9-098C-4140-806A-023D3DC3F2E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9C41BC4-89DF-4EC4-A141-9EF16D8EEB5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32AD067-E64C-499E-9C0A-A7252587441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653DD54-FA2B-4B91-A94E-3C46AE21B38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86AC204-156B-442E-B028-01036BD1F26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03512DE-F013-431A-9F6E-ADDA88FB2DD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E95FEE1-61A9-4065-B9F8-5589180AC62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028AA59-C1FA-46C0-BFDD-1C1D3404C81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A5C99EE-B791-470A-8639-0357A751EB4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54F4204-F48B-4AF5-B11E-0CE7D972AC3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76643FE-3966-4B82-9623-C61A56EDD20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DD769C5-B1B1-45BD-A40A-67E6568C8434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A511707-50C7-48B2-81F7-5C82BF57795C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38D44F3-CCFE-48A0-8414-FFF5E43D9184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D126FE0-8204-40BB-AD46-4A0C7A475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18115"/>
            <a:ext cx="10312571" cy="278150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5E350-4200-419C-A167-527DD6B77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078" y="3753350"/>
            <a:ext cx="10312571" cy="1991572"/>
          </a:xfrm>
        </p:spPr>
        <p:txBody>
          <a:bodyPr/>
          <a:lstStyle>
            <a:lvl1pPr marL="0" indent="0">
              <a:buNone/>
              <a:defRPr lang="en-US" sz="24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6741F519-22CF-4C01-B140-5480DBAB3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3" y="260790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D1550-9064-4767-B70A-3501AF956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2A9B5-B155-4B30-8E84-164C4EE42549}" type="datetime1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E1C33-2E8E-4041-9683-12048CB8A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36992-B921-4F3F-9C4A-0D67E618D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4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CFDF5-4B31-4F1B-83BA-82A951037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2903"/>
            <a:ext cx="10312571" cy="13548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EC9A6-F718-4497-8A75-637EE17458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1078" y="2345843"/>
            <a:ext cx="5009584" cy="32743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03E57-9695-4508-9778-B3DB1FB5F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35075" y="2345843"/>
            <a:ext cx="5068574" cy="32743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4CEE6-B9DC-4CCC-8F4C-0B4DADFB0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3A648-FC93-4F2F-A9C1-DF570B42349D}" type="datetime1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C85191-5804-47C9-95EB-D49D7157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B0A03-44F6-4299-B45D-E07A02390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37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920E6-CC97-4BD8-92FE-8F36024D0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2900"/>
            <a:ext cx="10320062" cy="14075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3872FB-EDD5-42FB-8A9A-279EAD4FB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078" y="2331481"/>
            <a:ext cx="4963444" cy="54007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5F28C1-95C8-476A-8D93-D580DD39D8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1078" y="2954564"/>
            <a:ext cx="4963444" cy="27903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315485-EE1A-41B0-873A-BA9D06E88B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03351" y="2331481"/>
            <a:ext cx="4900298" cy="54007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81A6FB-1583-4A1B-A4A7-C65062C57B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03351" y="2954564"/>
            <a:ext cx="4900298" cy="27903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A29EA7-E61E-4617-9DA9-40B9299B3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587" y="6215870"/>
            <a:ext cx="3843779" cy="417126"/>
          </a:xfrm>
        </p:spPr>
        <p:txBody>
          <a:bodyPr/>
          <a:lstStyle/>
          <a:p>
            <a:fld id="{255AE3B7-E88B-4FA3-9D2B-96EE73C2A154}" type="datetime1">
              <a:rPr lang="en-US" smtClean="0"/>
              <a:t>10/6/2021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6249CC-EB72-46A6-87D9-5FBDA8E45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078" y="236364"/>
            <a:ext cx="4114800" cy="4171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A04EE7-47BE-4ECE-A170-793C4E569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61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E4946-24AD-40DD-95A7-49BA49C22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2903"/>
            <a:ext cx="10501177" cy="140123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8CF342-49F6-482D-943E-7E50B1694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A5A5A-A283-460F-B484-62105F067338}" type="datetime1">
              <a:rPr lang="en-US" smtClean="0"/>
              <a:t>10/6/2021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4033E5-3797-4FF8-866F-9FD9325A9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078" y="236364"/>
            <a:ext cx="4114800" cy="417126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C1E67-424D-4638-98F8-38E71A410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316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EA265F-80A1-448D-A6EB-CE8D6F6EC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32387-29CA-435B-9AC0-2D91850C009C}" type="datetime1">
              <a:rPr lang="en-US" smtClean="0"/>
              <a:t>10/6/2021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15D00D-89E6-4E7A-9A4D-A8CCEB3BE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2B5AEA-8C38-4776-878C-AB01474D9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546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C4853C57-22BC-4465-8B37-DC06FE5A0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2" y="314485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67C0A6-48E9-4845-9EBF-EF2A3DFD2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87" y="713677"/>
            <a:ext cx="4499914" cy="2996581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8B542-2084-485C-ABFC-94340B4C7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8672" y="708102"/>
            <a:ext cx="5656716" cy="54306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47791F-9546-470D-A174-D75285263C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587" y="3976544"/>
            <a:ext cx="4499914" cy="2162201"/>
          </a:xfrm>
        </p:spPr>
        <p:txBody>
          <a:bodyPr>
            <a:normAutofit/>
          </a:bodyPr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None/>
            </a:pPr>
            <a:r>
              <a:rPr lang="en-US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50D594-9D00-4E12-9A7B-8B78EC199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5DEA230-2680-47DD-BD49-FDBF4C1105A5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0BA61D-887F-46F1-B20D-EA4C38D467C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350DFBA-D16D-4AE0-8339-58C4089B94AD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4AAAA5-CEFC-4C25-91D3-5AE49F720DA5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4D142AD-3FA3-43E4-8A61-61CF1E415684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3755A3-93F4-4EC4-9635-7E89E4AF1D3F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0BFB588-0AB8-4BD8-9272-1CA867726018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45A6DF3-CF29-4480-A235-EAE88D65A63C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D6FF036-365A-4C15-8E15-0D5BBEBCEA58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85E76FF-4E86-4E42-B67E-B11AAE8D3076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1A64CEE-7CED-4EB2-A414-6F2D91E824F9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12C571B-47A6-49EB-A29F-678368BAED9F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160B109-845C-4119-BB66-9887B3859A7D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68B7447-FF64-42D9-B3C6-2BDC6F547EDE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FFF9B71-8653-450D-AFBE-2140D586FB50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F0B9E5A-C1DA-445C-A911-721DF98DDCDD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5C9A3DC-A478-4469-9359-34A435689F3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7DE3299-EED7-4771-A270-F6B02941AD6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434422A-5B59-41DC-8E2A-1A8244580E3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A176117-0990-434B-A9D9-B4B9043C544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7D6425E-C84A-462F-98F8-D0AB4FC3AF8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F13AB68-7321-4AC2-AC60-0F417877D07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E275CCE-D06F-49D0-8A47-372C5040330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D4B374E-EEBC-4A9C-B3B4-B269EC71985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D80A7E6-BBEF-4EF1-B14A-29F26BFCF8E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D7BC013-9B50-459D-8B8D-F756514A478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48964C0-675D-4807-B795-4B695A8F842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6911512-51A8-4CE7-A043-425C809EB5F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3C15D1E-0EDF-4AD7-90C7-3D8D64E645DB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8265A2D-2A6A-4301-B59F-8BAD98D9A57B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4A4907F-2D1D-49D1-882D-119AA5E1183B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6A2284-37AB-43F5-98B8-8AB49DBFA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DEBC8-C2D9-49A8-8E4A-D3E74985BEFD}" type="datetime1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D8ABAA-E2F7-4C89-99ED-2C340220D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2EF12-B2CD-4F3C-9F19-A86915405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940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DA6865-0A03-48FA-AD6E-D5BF8FDE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277E8EB-0DA2-40E4-AD12-1CCD0D262D0B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5BFE9F8-907A-4FFC-9FDE-2B51D238C40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BDDC323-8732-4007-BB81-1BE917E3B2FF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908FC40-8403-438D-95CA-E4EDC66192A9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411D218-3FEA-4455-9809-91F029FB55AE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541390F-BE50-4E4E-9DA2-B5F23F1A93D8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EB3F094-97B5-48E1-A4DE-8BEED2550283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D4DBB43-CB34-4881-9445-A7FE131D5327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B71F972-027A-47F0-996C-84BFE4574050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C41353D-93C8-43F8-BBDE-7AB6B29EC38C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CF07B24-CBD8-4F09-81EB-504285F8E115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27873BB-1D79-4055-801C-BDA0F9A15136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008D42B-2F35-497E-A26D-9AF008619D43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7F57499-C4D9-4B7D-BADA-38462AA3164E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271F2B9-1FFA-4350-9370-B098459A2324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8FBAFFC-DC8F-4BB4-B405-E4AAA269AED4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94FCE64-D7A5-411A-8795-932DD39F952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0B4ECFC-FD43-44CF-B7FA-2A8C5651400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9DFBC12-1E1D-44DE-9966-BAB05B24663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9BEF096-361C-478B-81EB-37584119BFE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FC81993-CE86-4910-B9CE-B69375BDCEE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75613D7-9FB0-4D33-8784-EC059DE019C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520AFD9-E849-4F42-99B2-928E6098C29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A200B0B-91CD-4D66-ADFC-9585D283103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DB0C45-30CE-4C85-95C6-FFF4977C646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DC31604-5F93-436D-A9D2-A48846D4E0D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FF1B965-7DE1-4AE3-B28B-DB6847BC52C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FD9FB65-4392-4D6A-8ACC-8151F682BFE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B40380C-3493-4AFE-BF13-AE68A8D244B4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CB21DF1-4859-4991-9C10-F8FA68F41013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54AD212-17DC-4506-AAA0-34A46A0B11C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5B556E7-762B-4E18-A961-A4F7A9ECF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87" y="713677"/>
            <a:ext cx="4434823" cy="3020519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7118AF-C54D-406D-AABE-AED6576D12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98672" y="713677"/>
            <a:ext cx="5304977" cy="543064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205CDEB9-8DED-4711-8140-4C943FC2C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3" y="314330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E13C3F-6360-4760-9477-C3831A6E2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587" y="3970330"/>
            <a:ext cx="4434823" cy="2173992"/>
          </a:xfrm>
        </p:spPr>
        <p:txBody>
          <a:bodyPr/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92D3B-60EE-4FC5-9ED7-444530084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1628A-C7D6-4F81-ABEF-8B8FD9A71B76}" type="datetime1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CF831E-9B19-4936-8BC9-F62A9B118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71E1D1-F7A2-40D0-91DA-07468A965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060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DF0D99C-5D42-41C6-A50C-C4E2D6B2A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F28962D-50BA-43F8-8863-28ECE711D3FC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80F5939-D4E0-46FD-9A5A-5D648E38109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633D331-78CB-40A1-B167-8185EC5D707B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512E4B1-E78E-49E7-AA36-374CC1B084E4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7D46340-CBFC-490F-B44E-7AA8FBF58B05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575C26C-3EBD-4AA9-BA4D-2561E295D65D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35DB6BE-E065-4559-BF5C-36B56B379040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DA54272-CD9D-4F68-BBAB-4F0C0C3EC635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002CE8F-9256-4F2C-B474-58873717119E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9C9DE9F-4252-401D-913E-B74C9E326F98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FE4E69B-534F-4A80-9E1C-798BEE1B0795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7564E1C-009C-4832-AE8D-E98286693F0C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305DF1C-5801-43F2-A8B9-5351369418C0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06E71C8-0783-4E17-9B34-F51231DD2954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D908F17-2A89-4B0A-A2EA-692390969FE0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BE22751-380F-44F9-BEED-0A553CF87BE5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7B27910-846F-4E4E-B588-F5B2E026FE9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6E0501E-134E-46D7-984F-3A382B0BB29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0A83974-CBD7-4A69-9D84-2D3BBDE027A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503E931-00D4-4B0C-BC69-49FE5C76651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7732A30-BE2F-4D71-BC37-60F7B44591B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C8EB840-DE7D-4E67-989C-F4D8F50E15B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05D2CC2-53CC-487E-A72E-42B1E9B1846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3A12D6B-1D60-4F26-8FB9-74AD5B070BD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1895D00-2D63-443C-95A8-5EB6E5EECBF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AC50652-2A56-4382-95D0-971644EE0FA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A50A374-8880-482D-B54F-F74E0D7BE18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66364D8-CCC7-4AAF-94BC-766EC160D99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4A0DC409-26E2-4453-89FD-745EA849BE7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239ED039-D66C-4A5E-AA35-E7A5FA2E64C2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C72C13DC-161E-49CF-96B5-5383AA052AB7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103067-48DA-458C-99F6-9921C19A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725951"/>
            <a:ext cx="10325000" cy="14424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86862-507E-4F73-890F-3B77BCFA3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079" y="2340131"/>
            <a:ext cx="10325000" cy="3564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BC0BB-AF05-4753-9159-41A16FBFC3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3587" y="6215870"/>
            <a:ext cx="3843779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44775-BB69-4EC3-AC04-1597BDACA5F8}" type="datetime1">
              <a:rPr lang="en-US" smtClean="0"/>
              <a:t>10/6/2021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62F82-EA1A-4B02-8A64-3B44C0D9DA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1078" y="236364"/>
            <a:ext cx="4114800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5EF32-1CA9-4CDA-8182-2FB0C30A0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3649" y="6215870"/>
            <a:ext cx="979151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5108C-154A-4A5A-9C05-91A49A422B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63BAC6E0-ADAC-40FB-AF53-88FA5F837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4" y="151621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335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Видео 3">
            <a:extLst>
              <a:ext uri="{FF2B5EF4-FFF2-40B4-BE49-F238E27FC236}">
                <a16:creationId xmlns:a16="http://schemas.microsoft.com/office/drawing/2014/main" id="{57A59DD2-EFC0-411A-83F2-7006BD4AA1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61DD99F-F9BF-49DA-BC7B-42CD86858B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68947B2-922A-4A9F-B513-73BC8D0830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B9CE09C-B48E-4ED1-97EC-8001F03125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77FA44C-CBBE-4A6A-9B8C-FE2B303519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B36708B-DA71-4826-8A43-1696EACE8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E924BAC-C287-437A-8769-565EAC396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FB9372F-7763-4F64-9622-9BD4809A96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1D04098-338C-4D7F-B48A-1B4EA4E256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E55A595-6E3F-4E13-8777-29451F5D0C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56EDDD9-8BC9-4ABC-A386-07A28FE411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8DE8E82-FD6D-44DC-929E-DA06E6E75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565105C-A3AD-4287-90F8-90B05C5B15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3B25AE5-76CA-48D6-98E7-0A4C4697F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3E57E26-319E-4238-8A23-02B4BDFBD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42A5A18-96E6-4184-93CE-653D08A8D1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D6D26CA-5894-4646-B4E9-5436AB0343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E919D0F-DFF5-421C-9A0E-6D0A55B208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221A326-503B-4894-9440-166DF0D9A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FDCD6AC-804D-4FD4-B8E7-D9C940CC2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2A85EC1-89F0-4D89-AEA5-8EE136091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C40E801-D7B7-460F-B310-DF6D63E37D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516BF0E-8422-4D79-8AFF-049D024B56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B35A8E8-4D0E-413C-AD6D-B4032D9290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2C8CA1A-1DC3-4F75-B001-67FAB1063E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2895D9E-7466-4936-B703-D966E1FED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F7887DC-C82C-4C56-A4A6-AB042C46C2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4D9804B-4534-400B-B8FD-6AF027B6C2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1143255-8E42-48AD-9227-C7567E6EDF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34B3103-A057-4B8B-8222-0022C1E4B8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72A1E27-9C03-4E35-83E4-F3DD8110B0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70A11B8-1D02-4DA1-9D3F-DD9177CFB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DE95A37-8FF4-43E1-BC5D-23D6A5C34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445FE972-3FD1-42A0-917A-5FC226BB7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5" y="3657600"/>
            <a:ext cx="12198214" cy="3200399"/>
          </a:xfrm>
          <a:custGeom>
            <a:avLst/>
            <a:gdLst>
              <a:gd name="connsiteX0" fmla="*/ 8951169 w 12179808"/>
              <a:gd name="connsiteY0" fmla="*/ 14 h 3200399"/>
              <a:gd name="connsiteX1" fmla="*/ 11653845 w 12179808"/>
              <a:gd name="connsiteY1" fmla="*/ 98641 h 3200399"/>
              <a:gd name="connsiteX2" fmla="*/ 12178450 w 12179808"/>
              <a:gd name="connsiteY2" fmla="*/ 134761 h 3200399"/>
              <a:gd name="connsiteX3" fmla="*/ 12178450 w 12179808"/>
              <a:gd name="connsiteY3" fmla="*/ 852282 h 3200399"/>
              <a:gd name="connsiteX4" fmla="*/ 12179808 w 12179808"/>
              <a:gd name="connsiteY4" fmla="*/ 852282 h 3200399"/>
              <a:gd name="connsiteX5" fmla="*/ 12179808 w 12179808"/>
              <a:gd name="connsiteY5" fmla="*/ 1752600 h 3200399"/>
              <a:gd name="connsiteX6" fmla="*/ 12179808 w 12179808"/>
              <a:gd name="connsiteY6" fmla="*/ 1981199 h 3200399"/>
              <a:gd name="connsiteX7" fmla="*/ 12179808 w 12179808"/>
              <a:gd name="connsiteY7" fmla="*/ 3200399 h 3200399"/>
              <a:gd name="connsiteX8" fmla="*/ 0 w 12179808"/>
              <a:gd name="connsiteY8" fmla="*/ 3200399 h 3200399"/>
              <a:gd name="connsiteX9" fmla="*/ 0 w 12179808"/>
              <a:gd name="connsiteY9" fmla="*/ 1981199 h 3200399"/>
              <a:gd name="connsiteX10" fmla="*/ 0 w 12179808"/>
              <a:gd name="connsiteY10" fmla="*/ 1752600 h 3200399"/>
              <a:gd name="connsiteX11" fmla="*/ 0 w 12179808"/>
              <a:gd name="connsiteY11" fmla="*/ 940776 h 3200399"/>
              <a:gd name="connsiteX12" fmla="*/ 0 w 12179808"/>
              <a:gd name="connsiteY12" fmla="*/ 852282 h 3200399"/>
              <a:gd name="connsiteX13" fmla="*/ 0 w 12179808"/>
              <a:gd name="connsiteY13" fmla="*/ 475166 h 3200399"/>
              <a:gd name="connsiteX14" fmla="*/ 8951169 w 12179808"/>
              <a:gd name="connsiteY14" fmla="*/ 14 h 3200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79808" h="3200399">
                <a:moveTo>
                  <a:pt x="8951169" y="14"/>
                </a:moveTo>
                <a:cubicBezTo>
                  <a:pt x="9704520" y="748"/>
                  <a:pt x="10578586" y="29202"/>
                  <a:pt x="11653845" y="98641"/>
                </a:cubicBezTo>
                <a:lnTo>
                  <a:pt x="12178450" y="134761"/>
                </a:lnTo>
                <a:lnTo>
                  <a:pt x="12178450" y="852282"/>
                </a:lnTo>
                <a:lnTo>
                  <a:pt x="12179808" y="852282"/>
                </a:lnTo>
                <a:lnTo>
                  <a:pt x="12179808" y="1752600"/>
                </a:lnTo>
                <a:lnTo>
                  <a:pt x="12179808" y="1981199"/>
                </a:lnTo>
                <a:lnTo>
                  <a:pt x="12179808" y="3200399"/>
                </a:lnTo>
                <a:lnTo>
                  <a:pt x="0" y="3200399"/>
                </a:lnTo>
                <a:lnTo>
                  <a:pt x="0" y="1981199"/>
                </a:lnTo>
                <a:lnTo>
                  <a:pt x="0" y="1752600"/>
                </a:lnTo>
                <a:lnTo>
                  <a:pt x="0" y="940776"/>
                </a:lnTo>
                <a:lnTo>
                  <a:pt x="0" y="852282"/>
                </a:lnTo>
                <a:lnTo>
                  <a:pt x="0" y="475166"/>
                </a:lnTo>
                <a:cubicBezTo>
                  <a:pt x="4768989" y="475166"/>
                  <a:pt x="5812206" y="-3043"/>
                  <a:pt x="8951169" y="14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C364D0B-782C-4796-916C-F792B543DB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26" y="4514759"/>
            <a:ext cx="6392060" cy="2168416"/>
          </a:xfrm>
        </p:spPr>
        <p:txBody>
          <a:bodyPr anchor="t"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bg-BG" sz="1400" b="1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br>
              <a:rPr lang="bg-BG" sz="3200" b="1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bg-BG" sz="3200" b="1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Армията на Монголската империя и нейното влияние върху военното дело на Евразия</a:t>
            </a:r>
            <a:br>
              <a:rPr lang="en-US" sz="3200" b="1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endParaRPr lang="en-US" sz="3200" b="1" dirty="0"/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4583CEFA-5A28-4522-874E-C8F514B1AA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74835" y="4514759"/>
            <a:ext cx="3932939" cy="2168420"/>
          </a:xfrm>
        </p:spPr>
        <p:txBody>
          <a:bodyPr anchor="t">
            <a:normAutofit/>
          </a:bodyPr>
          <a:lstStyle/>
          <a:p>
            <a:endParaRPr lang="en-US" dirty="0"/>
          </a:p>
        </p:txBody>
      </p:sp>
      <p:pic>
        <p:nvPicPr>
          <p:cNvPr id="43" name="Picture 6" descr="Mongol_Empire_map">
            <a:extLst>
              <a:ext uri="{FF2B5EF4-FFF2-40B4-BE49-F238E27FC236}">
                <a16:creationId xmlns:a16="http://schemas.microsoft.com/office/drawing/2014/main" id="{6B6C665E-9778-4FE8-8F6A-885AC72625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3" y="0"/>
            <a:ext cx="12185787" cy="4953740"/>
          </a:xfrm>
          <a:prstGeom prst="rect">
            <a:avLst/>
          </a:prstGeom>
          <a:effectLst>
            <a:softEdge rad="112500"/>
          </a:effectLst>
        </p:spPr>
      </p:pic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98ED9EFA-D3D0-4793-830E-A86988A6C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67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591A4A5-C00F-4B45-9735-FD2841BF3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A16FDB6-C8B8-4BB9-B5F6-C9E7D1549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65D67BC-2831-45D1-804D-2B848B7FF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3254059-39EC-48CC-B948-9EE6B05517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F3E0572-7D5E-4FAA-B67C-23A9C6D71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C5F1231-CF22-4258-B764-592B6CB8D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B2C5387-42A2-4464-BF18-E70B0227B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926F39D-AFC8-4FF6-9211-84AA77717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D812696-9AF7-4D2B-A041-80C015F33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E6CB557-1E5B-4D2D-9330-8EB4AF7307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03A4B30-3A15-4294-9BED-E7317857F0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E7B8343-CDF9-4023-9FBF-F4ADE601B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BB30BD5-639D-4F53-BC6C-2A8D0FFFE5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D7E1947-04B8-4F0B-9E3C-FC4E26D618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3EDB6D6-D309-48D4-87F4-AAED7C57C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F2E163F-B043-43B7-85CE-36F2136BAB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F6CB03C-E3B1-4D22-ABA3-986CC09FB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9B41E31-EE5F-423F-8B88-3B56009A34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59D4FE6-B271-4427-8273-0B80EF1366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F7D26D0-83A1-41B0-82E3-FB5D3E93EE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7E47C02-EBB8-4368-815C-FEDA23368D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E61DA55-8618-4048-A65A-41E072D9F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DFC058B-6608-4509-92E1-D4D0D5BD5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E3652A3-36D6-4E0C-B7FB-52CD69E9CF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BF82BE6-B2D5-4FA1-98B4-1E0072C39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ECA553C-C7B8-4353-BC4C-D622087D6F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F802227-5CA9-40B4-870E-495C7899C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1A19F9E-BB49-4808-8481-77F848C2F4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53A57BE-F139-4C31-8201-477E20DD2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9F800EC-2D85-47C7-BFB8-B146DD929C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478BA6D-3F48-40B1-8227-830029B628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21E6C45-0A76-456E-BDD6-3DCB661262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ight Triangle 46">
            <a:extLst>
              <a:ext uri="{FF2B5EF4-FFF2-40B4-BE49-F238E27FC236}">
                <a16:creationId xmlns:a16="http://schemas.microsoft.com/office/drawing/2014/main" id="{3C541D4F-11C2-4F36-B2A3-AB9028F2A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93" y="205909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CB0924DE-27DB-40D4-973A-B188CB576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725952"/>
            <a:ext cx="4038652" cy="1881178"/>
          </a:xfrm>
        </p:spPr>
        <p:txBody>
          <a:bodyPr>
            <a:normAutofit/>
          </a:bodyPr>
          <a:lstStyle/>
          <a:p>
            <a:r>
              <a:rPr lang="bg-BG" sz="3600" dirty="0"/>
              <a:t>Походи при Чингис хан</a:t>
            </a:r>
            <a:endParaRPr lang="en-US" sz="36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5B17D5D-EB0C-40FD-A3DE-A1348A0B3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79" y="2886117"/>
            <a:ext cx="4038652" cy="3276824"/>
          </a:xfrm>
        </p:spPr>
        <p:txBody>
          <a:bodyPr>
            <a:normAutofit fontScale="92500" lnSpcReduction="10000"/>
          </a:bodyPr>
          <a:lstStyle/>
          <a:p>
            <a:pPr marL="0" lvl="0" indent="0" algn="just">
              <a:lnSpc>
                <a:spcPct val="100000"/>
              </a:lnSpc>
              <a:spcBef>
                <a:spcPts val="0"/>
              </a:spcBef>
              <a:buFont typeface="Wingdings 2" panose="05020102010507070707" pitchFamily="18" charset="2"/>
              <a:buChar char=""/>
              <a:tabLst>
                <a:tab pos="457200" algn="l"/>
              </a:tabLst>
            </a:pPr>
            <a:r>
              <a:rPr lang="bg-B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1211 г. –Военни действия срещу Северен Китай и Манджурия  – империя Дзин</a:t>
            </a:r>
            <a:r>
              <a:rPr lang="bg-BG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r>
              <a:rPr lang="bg-B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1215 завземат Пекин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Wingdings 2" panose="05020102010507070707" pitchFamily="18" charset="2"/>
              <a:buChar char=""/>
              <a:tabLst>
                <a:tab pos="457200" algn="l"/>
              </a:tabLst>
            </a:pPr>
            <a:r>
              <a:rPr lang="bg-B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1218г. Изт. Туркестан и </a:t>
            </a:r>
            <a:r>
              <a:rPr lang="bg-BG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Седморечието</a:t>
            </a:r>
            <a:endParaRPr lang="bg-BG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Font typeface="Wingdings 2" panose="05020102010507070707" pitchFamily="18" charset="2"/>
              <a:buChar char=""/>
              <a:tabLst>
                <a:tab pos="457200" algn="l"/>
              </a:tabLst>
            </a:pPr>
            <a:r>
              <a:rPr lang="bg-B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1221 г. – обсадата на </a:t>
            </a:r>
            <a:r>
              <a:rPr lang="bg-BG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Ургенч</a:t>
            </a:r>
            <a:r>
              <a:rPr lang="bg-BG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r>
              <a:rPr lang="bg-BG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Бухара</a:t>
            </a:r>
            <a:r>
              <a:rPr lang="bg-B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Самарканд, </a:t>
            </a:r>
            <a:r>
              <a:rPr lang="bg-BG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Мерв</a:t>
            </a:r>
            <a:r>
              <a:rPr lang="bg-B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Font typeface="Wingdings 2" panose="05020102010507070707" pitchFamily="18" charset="2"/>
              <a:buChar char=""/>
              <a:tabLst>
                <a:tab pos="457200" algn="l"/>
              </a:tabLst>
            </a:pPr>
            <a:r>
              <a:rPr lang="bg-B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1221г.Азербайджан,Грузия</a:t>
            </a:r>
            <a:r>
              <a:rPr lang="bg-BG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bg-B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Крим и  гр. </a:t>
            </a:r>
            <a:r>
              <a:rPr lang="bg-BG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Судак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Font typeface="Wingdings 2" panose="05020102010507070707" pitchFamily="18" charset="2"/>
              <a:buChar char=""/>
              <a:tabLst>
                <a:tab pos="457200" algn="l"/>
              </a:tabLst>
            </a:pPr>
            <a:r>
              <a:rPr lang="bg-B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1223 г. разбиват руските войски на р. Калка.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Font typeface="Wingdings 2" panose="05020102010507070707" pitchFamily="18" charset="2"/>
              <a:buChar char=""/>
              <a:tabLst>
                <a:tab pos="457200" algn="l"/>
              </a:tabLst>
            </a:pPr>
            <a:r>
              <a:rPr lang="bg-B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1225-1227 г. – походи срещу </a:t>
            </a:r>
            <a:r>
              <a:rPr lang="bg-BG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Тангутската</a:t>
            </a:r>
            <a:r>
              <a:rPr lang="bg-B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държава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Font typeface="Wingdings 2" panose="05020102010507070707" pitchFamily="18" charset="2"/>
              <a:buChar char=""/>
              <a:tabLst>
                <a:tab pos="457200" algn="l"/>
              </a:tabLs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Font typeface="Wingdings 2" panose="05020102010507070707" pitchFamily="18" charset="2"/>
              <a:buChar char=""/>
              <a:tabLst>
                <a:tab pos="457200" algn="l"/>
              </a:tabLs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Wingdings 2" panose="05020102010507070707" pitchFamily="18" charset="2"/>
              <a:buChar char=""/>
              <a:tabLst>
                <a:tab pos="457200" algn="l"/>
              </a:tabLs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Font typeface="Wingdings 2" panose="05020102010507070707" pitchFamily="18" charset="2"/>
              <a:buChar char=""/>
              <a:tabLst>
                <a:tab pos="457200" algn="l"/>
              </a:tabLs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800" dirty="0"/>
          </a:p>
        </p:txBody>
      </p:sp>
      <p:pic>
        <p:nvPicPr>
          <p:cNvPr id="5" name="Picture Placeholder 4" descr="pohodi Chingiz han karta.jpg">
            <a:extLst>
              <a:ext uri="{FF2B5EF4-FFF2-40B4-BE49-F238E27FC236}">
                <a16:creationId xmlns:a16="http://schemas.microsoft.com/office/drawing/2014/main" id="{010466AB-99D6-45AF-AA21-ABD5C858D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333" y="1363907"/>
            <a:ext cx="6401443" cy="4144934"/>
          </a:xfrm>
          <a:prstGeom prst="rect">
            <a:avLst/>
          </a:prstGeom>
        </p:spPr>
      </p:pic>
      <p:sp>
        <p:nvSpPr>
          <p:cNvPr id="3" name="Контейнер за номер на слайда 2">
            <a:extLst>
              <a:ext uri="{FF2B5EF4-FFF2-40B4-BE49-F238E27FC236}">
                <a16:creationId xmlns:a16="http://schemas.microsoft.com/office/drawing/2014/main" id="{70BC065C-3E0B-401A-B1AC-FF859AECA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ECACB7F-3FE0-4F87-8B29-567026980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sz="4000" dirty="0"/>
              <a:t>Походи при </a:t>
            </a:r>
            <a:r>
              <a:rPr lang="bg-BG" sz="4000" dirty="0" err="1"/>
              <a:t>Угедей</a:t>
            </a:r>
            <a:r>
              <a:rPr lang="bg-BG" sz="4000" dirty="0"/>
              <a:t> хан </a:t>
            </a:r>
            <a:r>
              <a:rPr lang="bg-BG" altLang="en-US" sz="4000" dirty="0"/>
              <a:t>(упр.1228-1241)</a:t>
            </a:r>
            <a:endParaRPr lang="en-US" sz="4000" dirty="0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07B29C03-C532-4603-A5D9-15DDFD281BB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bg-BG" altLang="en-US" sz="1800" dirty="0"/>
              <a:t>1236-1238 походи на запад водени от сина на </a:t>
            </a:r>
            <a:r>
              <a:rPr lang="bg-BG" altLang="en-US" sz="1800" dirty="0" err="1"/>
              <a:t>Джочи</a:t>
            </a:r>
            <a:r>
              <a:rPr lang="bg-BG" altLang="en-US" sz="1800" dirty="0"/>
              <a:t> – Бату хан . Завладява </a:t>
            </a:r>
            <a:r>
              <a:rPr lang="bg-BG" altLang="en-US" sz="1800" dirty="0" err="1"/>
              <a:t>Рязанското</a:t>
            </a:r>
            <a:r>
              <a:rPr lang="bg-BG" altLang="en-US" sz="1800" dirty="0"/>
              <a:t>, </a:t>
            </a:r>
            <a:r>
              <a:rPr lang="bg-BG" altLang="en-US" sz="1800" dirty="0" err="1"/>
              <a:t>Владимировското</a:t>
            </a:r>
            <a:r>
              <a:rPr lang="bg-BG" altLang="en-US" sz="1800" dirty="0"/>
              <a:t>, Киевското княжества. </a:t>
            </a:r>
          </a:p>
          <a:p>
            <a:pPr eaLnBrk="1" hangingPunct="1"/>
            <a:r>
              <a:rPr lang="bg-BG" altLang="en-US" sz="1800" dirty="0"/>
              <a:t>1241-1242 – Полша, Унгария, Моравия</a:t>
            </a:r>
          </a:p>
          <a:p>
            <a:pPr eaLnBrk="1" hangingPunct="1"/>
            <a:r>
              <a:rPr lang="bg-BG" altLang="en-US" sz="1800" dirty="0"/>
              <a:t>В резултат на тези походи се образува Златната Орда</a:t>
            </a:r>
            <a:endParaRPr lang="en-US" altLang="en-US" sz="1800" dirty="0"/>
          </a:p>
          <a:p>
            <a:r>
              <a:rPr lang="bg-BG" sz="1800" dirty="0">
                <a:effectLst/>
                <a:ea typeface="Times New Roman" panose="02020603050405020304" pitchFamily="18" charset="0"/>
              </a:rPr>
              <a:t>държавата на </a:t>
            </a:r>
            <a:r>
              <a:rPr lang="bg-BG" sz="1800" dirty="0" err="1">
                <a:effectLst/>
                <a:ea typeface="Times New Roman" panose="02020603050405020304" pitchFamily="18" charset="0"/>
              </a:rPr>
              <a:t>Хулагидите</a:t>
            </a:r>
            <a:r>
              <a:rPr lang="bg-BG" sz="1800" dirty="0">
                <a:effectLst/>
                <a:ea typeface="Times New Roman" panose="02020603050405020304" pitchFamily="18" charset="0"/>
              </a:rPr>
              <a:t> в Иран – от </a:t>
            </a:r>
            <a:r>
              <a:rPr lang="bg-BG" sz="1800" dirty="0" err="1">
                <a:effectLst/>
                <a:ea typeface="Times New Roman" panose="02020603050405020304" pitchFamily="18" charset="0"/>
              </a:rPr>
              <a:t>Хулагу</a:t>
            </a:r>
            <a:r>
              <a:rPr lang="bg-BG" sz="1800" dirty="0">
                <a:effectLst/>
                <a:ea typeface="Times New Roman" panose="02020603050405020304" pitchFamily="18" charset="0"/>
              </a:rPr>
              <a:t> хан(син на </a:t>
            </a:r>
            <a:r>
              <a:rPr lang="bg-BG" sz="1800" dirty="0" err="1">
                <a:effectLst/>
                <a:ea typeface="Times New Roman" panose="02020603050405020304" pitchFamily="18" charset="0"/>
              </a:rPr>
              <a:t>Толуй</a:t>
            </a:r>
            <a:r>
              <a:rPr lang="bg-BG" sz="1800" dirty="0">
                <a:effectLst/>
                <a:ea typeface="Times New Roman" panose="02020603050405020304" pitchFamily="18" charset="0"/>
              </a:rPr>
              <a:t>).Включва Иран, Азербайджан, Армения и Грузия.</a:t>
            </a:r>
            <a:endParaRPr lang="bg-BG" altLang="en-US" sz="1800" dirty="0"/>
          </a:p>
          <a:p>
            <a:pPr eaLnBrk="1" hangingPunct="1"/>
            <a:r>
              <a:rPr lang="bg-BG" altLang="en-US" sz="1800" dirty="0"/>
              <a:t>1241 умира </a:t>
            </a:r>
            <a:r>
              <a:rPr lang="bg-BG" altLang="en-US" sz="1800" dirty="0" err="1"/>
              <a:t>Угедей</a:t>
            </a:r>
            <a:endParaRPr lang="en-US" altLang="en-US" sz="1800" dirty="0"/>
          </a:p>
          <a:p>
            <a:endParaRPr lang="en-US" dirty="0"/>
          </a:p>
        </p:txBody>
      </p:sp>
      <p:pic>
        <p:nvPicPr>
          <p:cNvPr id="5" name="Picture 5" descr="razpadane karta">
            <a:extLst>
              <a:ext uri="{FF2B5EF4-FFF2-40B4-BE49-F238E27FC236}">
                <a16:creationId xmlns:a16="http://schemas.microsoft.com/office/drawing/2014/main" id="{B3606C89-3ADA-4B46-9963-9949B8F73E0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35663" y="2458156"/>
            <a:ext cx="5067300" cy="3049763"/>
          </a:xfrm>
          <a:noFill/>
        </p:spPr>
      </p:pic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05C4FDC8-CD2E-4A78-8E58-DCFE7F7B9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36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roup 264">
            <a:extLst>
              <a:ext uri="{FF2B5EF4-FFF2-40B4-BE49-F238E27FC236}">
                <a16:creationId xmlns:a16="http://schemas.microsoft.com/office/drawing/2014/main" id="{BDF0D99C-5D42-41C6-A50C-C4E2D6B2A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5F28962D-50BA-43F8-8863-28ECE711D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780F5939-D4E0-46FD-9A5A-5D648E381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8633D331-78CB-40A1-B167-8185EC5D7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C512E4B1-E78E-49E7-AA36-374CC1B084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A7D46340-CBFC-490F-B44E-7AA8FBF58B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3575C26C-3EBD-4AA9-BA4D-2561E295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235DB6BE-E065-4559-BF5C-36B56B379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3DA54272-CD9D-4F68-BBAB-4F0C0C3EC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A002CE8F-9256-4F2C-B474-588737171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59C9DE9F-4252-401D-913E-B74C9E326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>
              <a:extLst>
                <a:ext uri="{FF2B5EF4-FFF2-40B4-BE49-F238E27FC236}">
                  <a16:creationId xmlns:a16="http://schemas.microsoft.com/office/drawing/2014/main" id="{8FE4E69B-534F-4A80-9E1C-798BEE1B0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27564E1C-009C-4832-AE8D-E98286693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4305DF1C-5801-43F2-A8B9-5351369418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806E71C8-0783-4E17-9B34-F51231DD29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FD908F17-2A89-4B0A-A2EA-692390969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id="{FBE22751-380F-44F9-BEED-0A553CF87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>
              <a:extLst>
                <a:ext uri="{FF2B5EF4-FFF2-40B4-BE49-F238E27FC236}">
                  <a16:creationId xmlns:a16="http://schemas.microsoft.com/office/drawing/2014/main" id="{77B27910-846F-4E4E-B588-F5B2E026F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E6E0501E-134E-46D7-984F-3A382B0BB2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>
              <a:extLst>
                <a:ext uri="{FF2B5EF4-FFF2-40B4-BE49-F238E27FC236}">
                  <a16:creationId xmlns:a16="http://schemas.microsoft.com/office/drawing/2014/main" id="{90A83974-CBD7-4A69-9D84-2D3BBDE02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>
              <a:extLst>
                <a:ext uri="{FF2B5EF4-FFF2-40B4-BE49-F238E27FC236}">
                  <a16:creationId xmlns:a16="http://schemas.microsoft.com/office/drawing/2014/main" id="{A503E931-00D4-4B0C-BC69-49FE5C766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>
              <a:extLst>
                <a:ext uri="{FF2B5EF4-FFF2-40B4-BE49-F238E27FC236}">
                  <a16:creationId xmlns:a16="http://schemas.microsoft.com/office/drawing/2014/main" id="{97732A30-BE2F-4D71-BC37-60F7B4459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0C8EB840-DE7D-4E67-989C-F4D8F50E15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F05D2CC2-53CC-487E-A72E-42B1E9B184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03A12D6B-1D60-4F26-8FB9-74AD5B070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41895D00-2D63-443C-95A8-5EB6E5EEC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6AC50652-2A56-4382-95D0-971644EE0F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DA50A374-8880-482D-B54F-F74E0D7BE1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C66364D8-CCC7-4AAF-94BC-766EC160D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id="{4A0DC409-26E2-4453-89FD-745EA849B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239ED039-D66C-4A5E-AA35-E7A5FA2E6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C72C13DC-161E-49CF-96B5-5383AA052A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8" name="Right Triangle 297">
            <a:extLst>
              <a:ext uri="{FF2B5EF4-FFF2-40B4-BE49-F238E27FC236}">
                <a16:creationId xmlns:a16="http://schemas.microsoft.com/office/drawing/2014/main" id="{63BAC6E0-ADAC-40FB-AF53-88FA5F837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94" y="151621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300" name="Rectangle 299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4D431671-5191-4947-8899-E90505A704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303" name="Straight Connector 302">
              <a:extLst>
                <a:ext uri="{FF2B5EF4-FFF2-40B4-BE49-F238E27FC236}">
                  <a16:creationId xmlns:a16="http://schemas.microsoft.com/office/drawing/2014/main" id="{877D2E98-ED65-4121-9DA5-6DBB831D0F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>
              <a:extLst>
                <a:ext uri="{FF2B5EF4-FFF2-40B4-BE49-F238E27FC236}">
                  <a16:creationId xmlns:a16="http://schemas.microsoft.com/office/drawing/2014/main" id="{DA94A307-5B5D-4E42-95B3-064D5093A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>
              <a:extLst>
                <a:ext uri="{FF2B5EF4-FFF2-40B4-BE49-F238E27FC236}">
                  <a16:creationId xmlns:a16="http://schemas.microsoft.com/office/drawing/2014/main" id="{8CB3B32C-3BDA-4D41-9802-681B0599FD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>
              <a:extLst>
                <a:ext uri="{FF2B5EF4-FFF2-40B4-BE49-F238E27FC236}">
                  <a16:creationId xmlns:a16="http://schemas.microsoft.com/office/drawing/2014/main" id="{35BDBFD6-7C61-4520-8203-BAB1986C15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D4ABA4D7-9904-42C4-B0CD-B1CE2E0D37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BB63F0D6-8747-4126-9359-B730EB21B7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D91CD660-F5B2-49AC-9EFC-CE94B843B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A4BEB7EB-8E7F-4A4B-8581-73CE2003F2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B04FB70E-6820-4456-872A-937F52060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E3598DD6-9887-4CF7-BAFE-F96E0324EB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AA503E64-565F-465B-A25C-042C5706C5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A140EE7B-5CA1-4DCB-8652-6E4D2147B0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F85077BE-700D-4C44-AA4D-7CF4E8FD7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FB8B3FEB-D353-443D-A148-39156065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91FF5FBB-3BD8-46EB-BDF9-081B29A444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DC2E11FD-78A4-4F5C-A419-F0237DCAD2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9F708EBE-3154-4FF4-8E8F-88A0762080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27A99B5C-EB03-4D56-8DFE-B006D7081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2FCBAFF0-9FB4-4160-B9BE-CCBE1D8B8C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326953D7-154A-49A4-B2E1-D94D365EC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836E3E12-5D96-48DB-8320-6294287740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7A059482-79BA-4E80-80A2-36FD8408D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B4EF88B3-C210-433D-B20D-FE41B4D5F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53665D3E-61E7-4EDF-A208-56449D765C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874CF3B0-C9C3-4683-94A3-DC0AE1E745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7BE90EF9-6DF5-47F4-A069-9F613C8142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>
              <a:extLst>
                <a:ext uri="{FF2B5EF4-FFF2-40B4-BE49-F238E27FC236}">
                  <a16:creationId xmlns:a16="http://schemas.microsoft.com/office/drawing/2014/main" id="{F844EBDE-5A9F-4E9F-8A55-57FB9E9797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6491FC45-82C4-40CD-8D0C-0A2F86E8A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71AD0FE3-6144-4171-943E-0E65D08E8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A7BA4499-5E6A-4998-A0F4-614E65552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CAFE7A6F-A7F0-4406-809F-E23FCB20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5" name="Right Triangle 334">
            <a:extLst>
              <a:ext uri="{FF2B5EF4-FFF2-40B4-BE49-F238E27FC236}">
                <a16:creationId xmlns:a16="http://schemas.microsoft.com/office/drawing/2014/main" id="{BEAC0A80-07D3-49CB-87C3-BC34F219DF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79641" y="206405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220" name="Picture 6" descr="Kubilai">
            <a:extLst>
              <a:ext uri="{FF2B5EF4-FFF2-40B4-BE49-F238E27FC236}">
                <a16:creationId xmlns:a16="http://schemas.microsoft.com/office/drawing/2014/main" id="{559D65D3-F81F-4D04-8C35-4C25A98E19B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4" r="-1" b="-1"/>
          <a:stretch/>
        </p:blipFill>
        <p:spPr>
          <a:xfrm>
            <a:off x="6309311" y="1"/>
            <a:ext cx="5899302" cy="6862230"/>
          </a:xfrm>
          <a:custGeom>
            <a:avLst/>
            <a:gdLst/>
            <a:ahLst/>
            <a:cxnLst/>
            <a:rect l="l" t="t" r="r" b="b"/>
            <a:pathLst>
              <a:path w="5923149" h="6857997">
                <a:moveTo>
                  <a:pt x="320173" y="0"/>
                </a:moveTo>
                <a:lnTo>
                  <a:pt x="5923149" y="0"/>
                </a:lnTo>
                <a:lnTo>
                  <a:pt x="5923149" y="6857997"/>
                </a:lnTo>
                <a:lnTo>
                  <a:pt x="1111789" y="6857997"/>
                </a:lnTo>
                <a:lnTo>
                  <a:pt x="1106562" y="6546368"/>
                </a:lnTo>
                <a:cubicBezTo>
                  <a:pt x="1000021" y="3425651"/>
                  <a:pt x="-688878" y="3321843"/>
                  <a:pt x="320173" y="0"/>
                </a:cubicBezTo>
                <a:close/>
              </a:path>
            </a:pathLst>
          </a:custGeom>
        </p:spPr>
      </p:pic>
      <p:sp>
        <p:nvSpPr>
          <p:cNvPr id="5122" name="Rectangle 2">
            <a:extLst>
              <a:ext uri="{FF2B5EF4-FFF2-40B4-BE49-F238E27FC236}">
                <a16:creationId xmlns:a16="http://schemas.microsoft.com/office/drawing/2014/main" id="{09D804C0-BF2F-4EE8-8C2A-FF284912DD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1079" y="725951"/>
            <a:ext cx="4927425" cy="193852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/>
              <a:t>Кубилай хан(1215-1294)</a:t>
            </a:r>
          </a:p>
        </p:txBody>
      </p:sp>
      <p:sp>
        <p:nvSpPr>
          <p:cNvPr id="9219" name="Rectangle 4">
            <a:extLst>
              <a:ext uri="{FF2B5EF4-FFF2-40B4-BE49-F238E27FC236}">
                <a16:creationId xmlns:a16="http://schemas.microsoft.com/office/drawing/2014/main" id="{4F326876-0568-4245-A910-2820CF2ED5A9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91079" y="2886116"/>
            <a:ext cx="4927425" cy="3245931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100000"/>
              </a:lnSpc>
            </a:pPr>
            <a:endParaRPr lang="en-US" altLang="en-US" sz="1600" dirty="0"/>
          </a:p>
          <a:p>
            <a:pPr>
              <a:lnSpc>
                <a:spcPct val="100000"/>
              </a:lnSpc>
            </a:pPr>
            <a:r>
              <a:rPr lang="en-US" altLang="en-US" sz="1600" dirty="0" err="1"/>
              <a:t>Кубилай</a:t>
            </a:r>
            <a:r>
              <a:rPr lang="en-US" altLang="en-US" sz="1600" dirty="0"/>
              <a:t> (</a:t>
            </a:r>
            <a:r>
              <a:rPr lang="en-US" altLang="en-US" sz="1600" dirty="0" err="1"/>
              <a:t>Хубилай</a:t>
            </a:r>
            <a:r>
              <a:rPr lang="en-US" altLang="en-US" sz="1600" dirty="0"/>
              <a:t>, </a:t>
            </a:r>
            <a:r>
              <a:rPr lang="en-US" altLang="en-US" sz="1600" dirty="0" err="1"/>
              <a:t>Кублай</a:t>
            </a:r>
            <a:r>
              <a:rPr lang="en-US" altLang="en-US" sz="1600" dirty="0"/>
              <a:t>) - </a:t>
            </a:r>
            <a:r>
              <a:rPr lang="en-US" altLang="en-US" sz="1600" dirty="0" err="1"/>
              <a:t>избран</a:t>
            </a:r>
            <a:r>
              <a:rPr lang="en-US" altLang="en-US" sz="1600" dirty="0"/>
              <a:t> </a:t>
            </a:r>
            <a:r>
              <a:rPr lang="en-US" altLang="en-US" sz="1600" dirty="0" err="1"/>
              <a:t>през</a:t>
            </a:r>
            <a:r>
              <a:rPr lang="en-US" altLang="en-US" sz="1600" dirty="0"/>
              <a:t> 1260 .</a:t>
            </a:r>
          </a:p>
          <a:p>
            <a:pPr>
              <a:lnSpc>
                <a:spcPct val="100000"/>
              </a:lnSpc>
            </a:pPr>
            <a:r>
              <a:rPr lang="en-US" altLang="en-US" sz="1600" dirty="0" err="1"/>
              <a:t>Син</a:t>
            </a:r>
            <a:r>
              <a:rPr lang="en-US" altLang="en-US" sz="1600" dirty="0"/>
              <a:t> </a:t>
            </a:r>
            <a:r>
              <a:rPr lang="en-US" altLang="en-US" sz="1600" dirty="0" err="1"/>
              <a:t>на</a:t>
            </a:r>
            <a:r>
              <a:rPr lang="en-US" altLang="en-US" sz="1600" dirty="0"/>
              <a:t> </a:t>
            </a:r>
            <a:r>
              <a:rPr lang="en-US" altLang="en-US" sz="1600" dirty="0" err="1"/>
              <a:t>Толуй</a:t>
            </a:r>
            <a:r>
              <a:rPr lang="en-US" altLang="en-US" sz="1600" dirty="0"/>
              <a:t> и </a:t>
            </a:r>
            <a:r>
              <a:rPr lang="en-US" altLang="en-US" sz="1600" dirty="0" err="1"/>
              <a:t>внук</a:t>
            </a:r>
            <a:r>
              <a:rPr lang="en-US" altLang="en-US" sz="1600" dirty="0"/>
              <a:t> </a:t>
            </a:r>
            <a:r>
              <a:rPr lang="en-US" altLang="en-US" sz="1600" dirty="0" err="1"/>
              <a:t>на</a:t>
            </a:r>
            <a:r>
              <a:rPr lang="en-US" altLang="en-US" sz="1600" dirty="0"/>
              <a:t> </a:t>
            </a:r>
            <a:r>
              <a:rPr lang="en-US" altLang="en-US" sz="1600" dirty="0" err="1"/>
              <a:t>Чингис</a:t>
            </a:r>
            <a:r>
              <a:rPr lang="en-US" altLang="en-US" sz="1600" dirty="0"/>
              <a:t> </a:t>
            </a:r>
            <a:r>
              <a:rPr lang="en-US" altLang="en-US" sz="1600" dirty="0" err="1"/>
              <a:t>хан</a:t>
            </a:r>
            <a:r>
              <a:rPr lang="en-US" altLang="en-US" sz="1600" dirty="0"/>
              <a:t>.</a:t>
            </a:r>
          </a:p>
          <a:p>
            <a:pPr>
              <a:lnSpc>
                <a:spcPct val="100000"/>
              </a:lnSpc>
            </a:pPr>
            <a:r>
              <a:rPr lang="en-US" altLang="en-US" sz="1600" dirty="0" err="1"/>
              <a:t>Премества</a:t>
            </a:r>
            <a:r>
              <a:rPr lang="en-US" altLang="en-US" sz="1600" dirty="0"/>
              <a:t> </a:t>
            </a:r>
            <a:r>
              <a:rPr lang="en-US" altLang="en-US" sz="1600" dirty="0" err="1"/>
              <a:t>столицата</a:t>
            </a:r>
            <a:r>
              <a:rPr lang="en-US" altLang="en-US" sz="1600" dirty="0"/>
              <a:t> </a:t>
            </a:r>
            <a:r>
              <a:rPr lang="en-US" altLang="en-US" sz="1600" dirty="0" err="1"/>
              <a:t>от</a:t>
            </a:r>
            <a:r>
              <a:rPr lang="en-US" altLang="en-US" sz="1600" dirty="0"/>
              <a:t> </a:t>
            </a:r>
            <a:r>
              <a:rPr lang="en-US" altLang="en-US" sz="1600" dirty="0" err="1"/>
              <a:t>Каракорум</a:t>
            </a:r>
            <a:r>
              <a:rPr lang="en-US" altLang="en-US" sz="1600" dirty="0"/>
              <a:t> в </a:t>
            </a:r>
            <a:r>
              <a:rPr lang="en-US" altLang="en-US" sz="1600" dirty="0" err="1"/>
              <a:t>Пекин</a:t>
            </a:r>
            <a:r>
              <a:rPr lang="en-US" altLang="en-US" sz="1600" dirty="0"/>
              <a:t> и я </a:t>
            </a:r>
            <a:r>
              <a:rPr lang="en-US" altLang="en-US" sz="1600" dirty="0" err="1"/>
              <a:t>нарича</a:t>
            </a:r>
            <a:r>
              <a:rPr lang="en-US" altLang="en-US" sz="1600" dirty="0"/>
              <a:t> </a:t>
            </a:r>
            <a:r>
              <a:rPr lang="en-US" altLang="en-US" sz="1600" dirty="0" err="1"/>
              <a:t>Ханбалук</a:t>
            </a:r>
            <a:r>
              <a:rPr lang="en-US" altLang="en-US" sz="1600" dirty="0"/>
              <a:t>, </a:t>
            </a:r>
            <a:r>
              <a:rPr lang="en-US" altLang="en-US" sz="1600" dirty="0" err="1"/>
              <a:t>също</a:t>
            </a:r>
            <a:r>
              <a:rPr lang="en-US" altLang="en-US" sz="1600" dirty="0"/>
              <a:t> </a:t>
            </a:r>
            <a:r>
              <a:rPr lang="en-US" altLang="en-US" sz="1600" dirty="0" err="1"/>
              <a:t>Дайду</a:t>
            </a:r>
            <a:r>
              <a:rPr lang="en-US" altLang="en-US" sz="1600" dirty="0"/>
              <a:t> (“</a:t>
            </a:r>
            <a:r>
              <a:rPr lang="en-US" altLang="en-US" sz="1600" dirty="0" err="1"/>
              <a:t>Велика</a:t>
            </a:r>
            <a:r>
              <a:rPr lang="en-US" altLang="en-US" sz="1600" dirty="0"/>
              <a:t> </a:t>
            </a:r>
            <a:r>
              <a:rPr lang="en-US" altLang="en-US" sz="1600" dirty="0" err="1"/>
              <a:t>столица</a:t>
            </a:r>
            <a:r>
              <a:rPr lang="en-US" altLang="en-US" sz="1600" dirty="0"/>
              <a:t>”)</a:t>
            </a:r>
          </a:p>
          <a:p>
            <a:pPr>
              <a:lnSpc>
                <a:spcPct val="100000"/>
              </a:lnSpc>
            </a:pPr>
            <a:r>
              <a:rPr lang="en-US" altLang="en-US" sz="1600" dirty="0" err="1"/>
              <a:t>От</a:t>
            </a:r>
            <a:r>
              <a:rPr lang="en-US" altLang="en-US" sz="1600" dirty="0"/>
              <a:t> 1271-1279 </a:t>
            </a:r>
            <a:r>
              <a:rPr lang="en-US" altLang="en-US" sz="1600" dirty="0" err="1"/>
              <a:t>завзема</a:t>
            </a:r>
            <a:r>
              <a:rPr lang="en-US" altLang="en-US" sz="1600" dirty="0"/>
              <a:t> </a:t>
            </a:r>
            <a:r>
              <a:rPr lang="en-US" altLang="en-US" sz="1600" dirty="0" err="1"/>
              <a:t>целия</a:t>
            </a:r>
            <a:r>
              <a:rPr lang="en-US" altLang="en-US" sz="1600" dirty="0"/>
              <a:t> </a:t>
            </a:r>
            <a:r>
              <a:rPr lang="en-US" altLang="en-US" sz="1600" dirty="0" err="1"/>
              <a:t>Китай</a:t>
            </a:r>
            <a:r>
              <a:rPr lang="en-US" altLang="en-US" sz="1600" dirty="0"/>
              <a:t> и </a:t>
            </a:r>
            <a:r>
              <a:rPr lang="en-US" altLang="en-US" sz="1600" dirty="0" err="1"/>
              <a:t>през</a:t>
            </a:r>
            <a:r>
              <a:rPr lang="en-US" altLang="en-US" sz="1600" dirty="0"/>
              <a:t> 1280 </a:t>
            </a:r>
            <a:r>
              <a:rPr lang="en-US" altLang="en-US" sz="1600" dirty="0" err="1"/>
              <a:t>дава</a:t>
            </a:r>
            <a:r>
              <a:rPr lang="en-US" altLang="en-US" sz="1600" dirty="0"/>
              <a:t> </a:t>
            </a:r>
            <a:r>
              <a:rPr lang="en-US" altLang="en-US" sz="1600" dirty="0" err="1"/>
              <a:t>название</a:t>
            </a:r>
            <a:r>
              <a:rPr lang="en-US" altLang="en-US" sz="1600" dirty="0"/>
              <a:t> </a:t>
            </a:r>
            <a:r>
              <a:rPr lang="en-US" altLang="en-US" sz="1600" dirty="0" err="1"/>
              <a:t>Юан</a:t>
            </a:r>
            <a:r>
              <a:rPr lang="en-US" altLang="en-US" sz="1600" dirty="0"/>
              <a:t> </a:t>
            </a:r>
            <a:r>
              <a:rPr lang="en-US" altLang="en-US" sz="1600" dirty="0" err="1"/>
              <a:t>на</a:t>
            </a:r>
            <a:r>
              <a:rPr lang="en-US" altLang="en-US" sz="1600" dirty="0"/>
              <a:t> </a:t>
            </a:r>
            <a:r>
              <a:rPr lang="en-US" altLang="en-US" sz="1600" dirty="0" err="1"/>
              <a:t>своята</a:t>
            </a:r>
            <a:r>
              <a:rPr lang="en-US" altLang="en-US" sz="1600" dirty="0"/>
              <a:t> </a:t>
            </a:r>
            <a:r>
              <a:rPr lang="en-US" altLang="en-US" sz="1600" dirty="0" err="1"/>
              <a:t>династия</a:t>
            </a:r>
            <a:r>
              <a:rPr lang="en-US" altLang="en-US" sz="1600" dirty="0"/>
              <a:t>.-</a:t>
            </a:r>
            <a:r>
              <a:rPr lang="bg-BG" altLang="en-US" sz="1600" dirty="0"/>
              <a:t>Империя Юан/</a:t>
            </a:r>
            <a:r>
              <a:rPr lang="bg-BG" altLang="en-US" sz="1600" dirty="0" err="1"/>
              <a:t>Юен</a:t>
            </a:r>
            <a:endParaRPr lang="en-US" altLang="en-US" sz="1600" dirty="0"/>
          </a:p>
          <a:p>
            <a:pPr>
              <a:lnSpc>
                <a:spcPct val="100000"/>
              </a:lnSpc>
            </a:pPr>
            <a:r>
              <a:rPr lang="en-US" altLang="en-US" sz="1600" dirty="0" err="1"/>
              <a:t>Походи</a:t>
            </a:r>
            <a:r>
              <a:rPr lang="en-US" altLang="en-US" sz="1600" dirty="0"/>
              <a:t> </a:t>
            </a:r>
            <a:r>
              <a:rPr lang="en-US" altLang="en-US" sz="1600" dirty="0" err="1"/>
              <a:t>срещу</a:t>
            </a:r>
            <a:r>
              <a:rPr lang="en-US" altLang="en-US" sz="1600" dirty="0"/>
              <a:t> </a:t>
            </a:r>
            <a:r>
              <a:rPr lang="en-US" altLang="en-US" sz="1600" dirty="0" err="1"/>
              <a:t>Япония,Бирма</a:t>
            </a:r>
            <a:r>
              <a:rPr lang="en-US" altLang="en-US" sz="1600" dirty="0"/>
              <a:t>, </a:t>
            </a:r>
            <a:r>
              <a:rPr lang="en-US" altLang="en-US" sz="1600" dirty="0" err="1"/>
              <a:t>Камбоджа</a:t>
            </a:r>
            <a:r>
              <a:rPr lang="en-US" altLang="en-US" sz="1600" dirty="0"/>
              <a:t>, </a:t>
            </a:r>
            <a:r>
              <a:rPr lang="en-US" altLang="en-US" sz="1600" dirty="0" err="1"/>
              <a:t>Корея</a:t>
            </a:r>
            <a:r>
              <a:rPr lang="en-US" altLang="en-US" sz="1600" dirty="0"/>
              <a:t>.</a:t>
            </a:r>
          </a:p>
        </p:txBody>
      </p:sp>
      <p:sp>
        <p:nvSpPr>
          <p:cNvPr id="2" name="Контейнер за номер на слайда 1">
            <a:extLst>
              <a:ext uri="{FF2B5EF4-FFF2-40B4-BE49-F238E27FC236}">
                <a16:creationId xmlns:a16="http://schemas.microsoft.com/office/drawing/2014/main" id="{CAA147D6-0310-4B23-96D1-715AC2EA0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AD722F-890E-461C-804E-B4F0613D6CFD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лавие 4">
            <a:extLst>
              <a:ext uri="{FF2B5EF4-FFF2-40B4-BE49-F238E27FC236}">
                <a16:creationId xmlns:a16="http://schemas.microsoft.com/office/drawing/2014/main" id="{D696ED3D-2F5E-45E7-A077-1EB177B39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Армия Монгольской империи - Wikiwand">
            <a:extLst>
              <a:ext uri="{FF2B5EF4-FFF2-40B4-BE49-F238E27FC236}">
                <a16:creationId xmlns:a16="http://schemas.microsoft.com/office/drawing/2014/main" id="{515AD8CE-C848-46E1-BB6E-CB2A120F8F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34" y="2488739"/>
            <a:ext cx="3894507" cy="313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62F1B213-F4B7-4567-9A82-6C9C02336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678" y="2168414"/>
            <a:ext cx="5905500" cy="4391025"/>
          </a:xfrm>
          <a:prstGeom prst="rect">
            <a:avLst/>
          </a:prstGeom>
        </p:spPr>
      </p:pic>
      <p:sp>
        <p:nvSpPr>
          <p:cNvPr id="2" name="Контейнер за номер на слайда 1">
            <a:extLst>
              <a:ext uri="{FF2B5EF4-FFF2-40B4-BE49-F238E27FC236}">
                <a16:creationId xmlns:a16="http://schemas.microsoft.com/office/drawing/2014/main" id="{990577B8-AF7D-4BD6-915B-9F64B56D7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99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940E496-3711-4032-B938-04C684D24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Армията. Коне и хора</a:t>
            </a:r>
            <a:endParaRPr lang="en-US" dirty="0"/>
          </a:p>
        </p:txBody>
      </p:sp>
      <p:pic>
        <p:nvPicPr>
          <p:cNvPr id="8194" name="Picture 2" descr="Монгольская лошадь - 57 фото - картинки: смотреть онлайн">
            <a:extLst>
              <a:ext uri="{FF2B5EF4-FFF2-40B4-BE49-F238E27FC236}">
                <a16:creationId xmlns:a16="http://schemas.microsoft.com/office/drawing/2014/main" id="{795CE8C1-01E2-453C-B1C7-8341A52887A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569" y="2346325"/>
            <a:ext cx="4910137" cy="327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2B19A353-34B7-4A4E-B8EE-6FB11CDCBC3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296" y="2346325"/>
            <a:ext cx="3247670" cy="378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Контейнер за номер на слайда 2">
            <a:extLst>
              <a:ext uri="{FF2B5EF4-FFF2-40B4-BE49-F238E27FC236}">
                <a16:creationId xmlns:a16="http://schemas.microsoft.com/office/drawing/2014/main" id="{6A95DC8B-66B6-4444-B661-EF16260F0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66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BDF0D99C-5D42-41C6-A50C-C4E2D6B2A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F28962D-50BA-43F8-8863-28ECE711D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780F5939-D4E0-46FD-9A5A-5D648E381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8633D331-78CB-40A1-B167-8185EC5D7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C512E4B1-E78E-49E7-AA36-374CC1B084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A7D46340-CBFC-490F-B44E-7AA8FBF58B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575C26C-3EBD-4AA9-BA4D-2561E295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35DB6BE-E065-4559-BF5C-36B56B379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DA54272-CD9D-4F68-BBAB-4F0C0C3EC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002CE8F-9256-4F2C-B474-588737171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59C9DE9F-4252-401D-913E-B74C9E326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8FE4E69B-534F-4A80-9E1C-798BEE1B0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7564E1C-009C-4832-AE8D-E98286693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305DF1C-5801-43F2-A8B9-5351369418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06E71C8-0783-4E17-9B34-F51231DD29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FD908F17-2A89-4B0A-A2EA-692390969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FBE22751-380F-44F9-BEED-0A553CF87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77B27910-846F-4E4E-B588-F5B2E026F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E6E0501E-134E-46D7-984F-3A382B0BB2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90A83974-CBD7-4A69-9D84-2D3BBDE02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A503E931-00D4-4B0C-BC69-49FE5C766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97732A30-BE2F-4D71-BC37-60F7B4459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C8EB840-DE7D-4E67-989C-F4D8F50E15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F05D2CC2-53CC-487E-A72E-42B1E9B184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03A12D6B-1D60-4F26-8FB9-74AD5B070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1895D00-2D63-443C-95A8-5EB6E5EEC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6AC50652-2A56-4382-95D0-971644EE0F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A50A374-8880-482D-B54F-F74E0D7BE1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66364D8-CCC7-4AAF-94BC-766EC160D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4A0DC409-26E2-4453-89FD-745EA849B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239ED039-D66C-4A5E-AA35-E7A5FA2E6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72C13DC-161E-49CF-96B5-5383AA052A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0" name="Right Triangle 109">
            <a:extLst>
              <a:ext uri="{FF2B5EF4-FFF2-40B4-BE49-F238E27FC236}">
                <a16:creationId xmlns:a16="http://schemas.microsoft.com/office/drawing/2014/main" id="{63BAC6E0-ADAC-40FB-AF53-88FA5F837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94" y="151621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12" name="Rectangle 111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1E324726-BB55-4DB0-A3C9-72FC7E83A3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14827" cy="6858000"/>
            <a:chOff x="-6214" y="-1"/>
            <a:chExt cx="12214827" cy="6858000"/>
          </a:xfrm>
        </p:grpSpPr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403A4068-AFD8-4CFE-B3E4-589CFDE2B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1191505-EFFB-4F1F-BB8A-C5D907498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92E6AC5-5925-4C66-9393-9E0AA99B26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9C43FF39-8B1E-4E56-A312-CD5CF197CC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9732881D-F33B-402E-AD43-09E427385A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5C236776-0212-4D36-A3F3-12A0ABE528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A3CF908-675C-4F37-A992-07F5063CAA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F10EA741-B3AA-4ED8-8FA9-535335C2A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670D400-C2D5-44A7-A381-7F7C1A1B0E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CED2090B-04B4-4D7A-B64F-531C1DCB5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06DE6198-7C40-4788-A7A1-34B9EC6BD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EB5FA63F-04B8-49C2-BE16-D3A7203AB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CA2257CD-1DA9-421A-AF4B-B040657F6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C9562B48-0BC5-43A8-99C8-1DFC4F013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12838EE0-539B-430C-8B85-88FE85296C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9B19EE8-1C25-43B0-9500-D2F13DC097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95956110-A6BB-465E-BD52-17FC201466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D3D1E730-8368-4320-8B6B-72B405FEF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57957241-C6AE-40D4-9AC8-82D9BFEE1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2ABCA377-7A69-40BE-AABA-6195977879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6C643696-1BF8-4AEE-AA90-AF2BB20FB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C1E535E0-1CAC-411D-AB5A-550E246CE0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585C04A9-4D29-437C-B25A-1CC639F51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23F70FA9-54EE-4949-B8E4-C4C55199C8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F81FC916-52FB-445B-A0A4-DA6C586E81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6C417DA4-79FF-4203-A522-D39B08CAE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2A6EEABA-F138-400F-8BB9-8EFA17A73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74F55549-08B7-4CA2-A3E6-0F4DE86AD1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EF81CC6-7F7C-4754-9879-D5F06783B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AE58F8D3-1E11-479B-975B-551FA971EF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9376C606-A0AB-47A8-A25B-BC0C38B63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7" name="Right Triangle 146">
            <a:extLst>
              <a:ext uri="{FF2B5EF4-FFF2-40B4-BE49-F238E27FC236}">
                <a16:creationId xmlns:a16="http://schemas.microsoft.com/office/drawing/2014/main" id="{1A30B02A-FB29-4F2D-BB65-E0238E4B31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94" y="960008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220" name="Picture 4" descr="Монгольский лук 3D Модель $39 - .c4d .obj .fbx - Free3D">
            <a:extLst>
              <a:ext uri="{FF2B5EF4-FFF2-40B4-BE49-F238E27FC236}">
                <a16:creationId xmlns:a16="http://schemas.microsoft.com/office/drawing/2014/main" id="{F743BC5D-4F90-4AFF-A510-9B6755FBD3B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4" r="-5" b="6684"/>
          <a:stretch/>
        </p:blipFill>
        <p:spPr bwMode="auto">
          <a:xfrm>
            <a:off x="8127401" y="3277176"/>
            <a:ext cx="4064599" cy="3580824"/>
          </a:xfrm>
          <a:custGeom>
            <a:avLst/>
            <a:gdLst/>
            <a:ahLst/>
            <a:cxnLst/>
            <a:rect l="l" t="t" r="r" b="b"/>
            <a:pathLst>
              <a:path w="4064599" h="3580824">
                <a:moveTo>
                  <a:pt x="446004" y="2683"/>
                </a:moveTo>
                <a:cubicBezTo>
                  <a:pt x="1398266" y="-12666"/>
                  <a:pt x="2540980" y="36135"/>
                  <a:pt x="4064599" y="193560"/>
                </a:cubicBezTo>
                <a:lnTo>
                  <a:pt x="4064599" y="3580824"/>
                </a:lnTo>
                <a:lnTo>
                  <a:pt x="0" y="3580824"/>
                </a:lnTo>
                <a:lnTo>
                  <a:pt x="0" y="176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Монгольский лук - оружие победы Чингисхана. | Пикабу">
            <a:extLst>
              <a:ext uri="{FF2B5EF4-FFF2-40B4-BE49-F238E27FC236}">
                <a16:creationId xmlns:a16="http://schemas.microsoft.com/office/drawing/2014/main" id="{868EC086-5075-4D70-90F8-F122CE9993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5" r="-3" b="26795"/>
          <a:stretch/>
        </p:blipFill>
        <p:spPr bwMode="auto">
          <a:xfrm>
            <a:off x="4726152" y="2653574"/>
            <a:ext cx="4067647" cy="3563296"/>
          </a:xfrm>
          <a:custGeom>
            <a:avLst/>
            <a:gdLst/>
            <a:ahLst/>
            <a:cxnLst/>
            <a:rect l="l" t="t" r="r" b="b"/>
            <a:pathLst>
              <a:path w="4067647" h="3563296">
                <a:moveTo>
                  <a:pt x="4067647" y="0"/>
                </a:moveTo>
                <a:lnTo>
                  <a:pt x="4067647" y="3563296"/>
                </a:lnTo>
                <a:lnTo>
                  <a:pt x="0" y="3563296"/>
                </a:lnTo>
                <a:lnTo>
                  <a:pt x="0" y="443032"/>
                </a:lnTo>
                <a:lnTo>
                  <a:pt x="240185" y="416774"/>
                </a:lnTo>
                <a:cubicBezTo>
                  <a:pt x="1543593" y="261256"/>
                  <a:pt x="2525613" y="74967"/>
                  <a:pt x="3829022" y="800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Pin on Mongolian Horses">
            <a:extLst>
              <a:ext uri="{FF2B5EF4-FFF2-40B4-BE49-F238E27FC236}">
                <a16:creationId xmlns:a16="http://schemas.microsoft.com/office/drawing/2014/main" id="{46B27DB7-BF8A-484B-AE51-8B02E4BD5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9" r="2" b="1693"/>
          <a:stretch/>
        </p:blipFill>
        <p:spPr bwMode="auto">
          <a:xfrm>
            <a:off x="-6213" y="3737736"/>
            <a:ext cx="4069133" cy="3120264"/>
          </a:xfrm>
          <a:custGeom>
            <a:avLst/>
            <a:gdLst/>
            <a:ahLst/>
            <a:cxnLst/>
            <a:rect l="l" t="t" r="r" b="b"/>
            <a:pathLst>
              <a:path w="4059872" h="3120264">
                <a:moveTo>
                  <a:pt x="4059872" y="0"/>
                </a:moveTo>
                <a:lnTo>
                  <a:pt x="4059872" y="3120264"/>
                </a:lnTo>
                <a:lnTo>
                  <a:pt x="0" y="3120264"/>
                </a:lnTo>
                <a:lnTo>
                  <a:pt x="0" y="211569"/>
                </a:lnTo>
                <a:cubicBezTo>
                  <a:pt x="1523619" y="211569"/>
                  <a:pt x="2666334" y="142303"/>
                  <a:pt x="3618595" y="4824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CD36D07-57FF-4981-81E1-9A8CAAEA4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80" y="725952"/>
            <a:ext cx="4923182" cy="21601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Оръжие и доспехи.Лък и стрели</a:t>
            </a:r>
            <a:endParaRPr lang="en-US" dirty="0"/>
          </a:p>
        </p:txBody>
      </p:sp>
      <p:sp>
        <p:nvSpPr>
          <p:cNvPr id="9226" name="Content Placeholder 9225">
            <a:extLst>
              <a:ext uri="{FF2B5EF4-FFF2-40B4-BE49-F238E27FC236}">
                <a16:creationId xmlns:a16="http://schemas.microsoft.com/office/drawing/2014/main" id="{9A1EDFE6-0CC8-4156-A6BB-85CF8EAD79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02155" y="714591"/>
            <a:ext cx="4913924" cy="217152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</p:txBody>
      </p:sp>
      <p:sp>
        <p:nvSpPr>
          <p:cNvPr id="3" name="Контейнер за номер на слайда 2">
            <a:extLst>
              <a:ext uri="{FF2B5EF4-FFF2-40B4-BE49-F238E27FC236}">
                <a16:creationId xmlns:a16="http://schemas.microsoft.com/office/drawing/2014/main" id="{51ABB2AB-51B1-4601-8D56-AAFD22900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90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лавие 5">
            <a:extLst>
              <a:ext uri="{FF2B5EF4-FFF2-40B4-BE49-F238E27FC236}">
                <a16:creationId xmlns:a16="http://schemas.microsoft.com/office/drawing/2014/main" id="{A7153249-C0F9-49C2-B6D4-C9A53BB8A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Контейнер за съдържание 6">
            <a:extLst>
              <a:ext uri="{FF2B5EF4-FFF2-40B4-BE49-F238E27FC236}">
                <a16:creationId xmlns:a16="http://schemas.microsoft.com/office/drawing/2014/main" id="{D4122930-6A57-4184-A581-0A1C5F9A700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Контейнер за съдържание 7">
            <a:extLst>
              <a:ext uri="{FF2B5EF4-FFF2-40B4-BE49-F238E27FC236}">
                <a16:creationId xmlns:a16="http://schemas.microsoft.com/office/drawing/2014/main" id="{DADD7010-0686-42BC-8210-CD5363F33EB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Монгольский лук - оружие победы Чингисхана. | Пикабу">
            <a:extLst>
              <a:ext uri="{FF2B5EF4-FFF2-40B4-BE49-F238E27FC236}">
                <a16:creationId xmlns:a16="http://schemas.microsoft.com/office/drawing/2014/main" id="{4CD36496-14D4-47D0-927F-E45B4A9C6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08873" y="1123100"/>
            <a:ext cx="3794775" cy="449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>
            <a:extLst>
              <a:ext uri="{FF2B5EF4-FFF2-40B4-BE49-F238E27FC236}">
                <a16:creationId xmlns:a16="http://schemas.microsoft.com/office/drawing/2014/main" id="{48FAE105-C66C-4E02-9D30-FF7EFE7A0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36" y="2345843"/>
            <a:ext cx="5738202" cy="301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Контейнер за номер на слайда 1">
            <a:extLst>
              <a:ext uri="{FF2B5EF4-FFF2-40B4-BE49-F238E27FC236}">
                <a16:creationId xmlns:a16="http://schemas.microsoft.com/office/drawing/2014/main" id="{8EABEB68-13D0-42A7-99BF-4C9CA4365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702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3383B17-94C4-43F5-9E71-BFAF5F91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МОНГОЛЫ">
            <a:extLst>
              <a:ext uri="{FF2B5EF4-FFF2-40B4-BE49-F238E27FC236}">
                <a16:creationId xmlns:a16="http://schemas.microsoft.com/office/drawing/2014/main" id="{31B761DA-6FA5-4C68-8B68-0990691CFF2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679" y="2346325"/>
            <a:ext cx="3072809" cy="378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mong">
            <a:extLst>
              <a:ext uri="{FF2B5EF4-FFF2-40B4-BE49-F238E27FC236}">
                <a16:creationId xmlns:a16="http://schemas.microsoft.com/office/drawing/2014/main" id="{09F04CD6-BA29-4150-976B-27FDD00752F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4244" y="2346325"/>
            <a:ext cx="4910137" cy="3273425"/>
          </a:xfrm>
          <a:noFill/>
        </p:spPr>
      </p:pic>
      <p:sp>
        <p:nvSpPr>
          <p:cNvPr id="3" name="Контейнер за номер на слайда 2">
            <a:extLst>
              <a:ext uri="{FF2B5EF4-FFF2-40B4-BE49-F238E27FC236}">
                <a16:creationId xmlns:a16="http://schemas.microsoft.com/office/drawing/2014/main" id="{34ADC3FD-AAC8-4908-B04A-3F2FF135B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44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58E51C1-C08C-4753-90E5-B43B4801A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Вооружение монголо-татарских воинов XIII-XIV вв. | Medieval armor, Saber  sword, Arms and armour">
            <a:extLst>
              <a:ext uri="{FF2B5EF4-FFF2-40B4-BE49-F238E27FC236}">
                <a16:creationId xmlns:a16="http://schemas.microsoft.com/office/drawing/2014/main" id="{3D12B6C3-6F6B-4F0E-B39C-00C07FD413B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123" y="2346325"/>
            <a:ext cx="3425603" cy="391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Глава 9. Армия Монгольской империи. Александр Доманин.Монгольская империя  Чингизидов. Чингисхан и его преемники. История древней Евразии">
            <a:extLst>
              <a:ext uri="{FF2B5EF4-FFF2-40B4-BE49-F238E27FC236}">
                <a16:creationId xmlns:a16="http://schemas.microsoft.com/office/drawing/2014/main" id="{5658CCE5-BCCF-444E-8EDF-F2328788C71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327" y="2346325"/>
            <a:ext cx="3716549" cy="378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Контейнер за номер на слайда 2">
            <a:extLst>
              <a:ext uri="{FF2B5EF4-FFF2-40B4-BE49-F238E27FC236}">
                <a16:creationId xmlns:a16="http://schemas.microsoft.com/office/drawing/2014/main" id="{B098E44D-42E4-4C8A-A5F8-4038F212D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58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09F2B7FD-0677-4D53-A933-05CBA56AA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CDD80512-41DC-4F8B-99EF-35F27B707D2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bg-BG" dirty="0"/>
              <a:t>1-шлем; 2- щит; 3-/шило/игла; 4-пластини на доспехите; 5-принадлежности на екипировката-топор, връв, манерки, ласо, метално котле, чувал от кожа</a:t>
            </a:r>
          </a:p>
          <a:p>
            <a:endParaRPr lang="en-US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AC74F655-C716-4D0E-B47E-E6D9CB27EDC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22" y="1531088"/>
            <a:ext cx="4338084" cy="496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Контейнер за номер на слайда 2">
            <a:extLst>
              <a:ext uri="{FF2B5EF4-FFF2-40B4-BE49-F238E27FC236}">
                <a16:creationId xmlns:a16="http://schemas.microsoft.com/office/drawing/2014/main" id="{87BAB29D-0C06-4C23-B9BA-D2BF884C7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99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 useBgFill="1">
        <p:nvSpPr>
          <p:cNvPr id="137" name="Freeform: Shape 136">
            <a:extLst>
              <a:ext uri="{FF2B5EF4-FFF2-40B4-BE49-F238E27FC236}">
                <a16:creationId xmlns:a16="http://schemas.microsoft.com/office/drawing/2014/main" id="{E176DC30-5F54-423B-AF50-738BEABE7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490555" y="162759"/>
            <a:ext cx="6857996" cy="6532473"/>
          </a:xfrm>
          <a:custGeom>
            <a:avLst/>
            <a:gdLst>
              <a:gd name="connsiteX0" fmla="*/ 0 w 6857996"/>
              <a:gd name="connsiteY0" fmla="*/ 2827344 h 6142577"/>
              <a:gd name="connsiteX1" fmla="*/ 0 w 6857996"/>
              <a:gd name="connsiteY1" fmla="*/ 5080510 h 6142577"/>
              <a:gd name="connsiteX2" fmla="*/ 3 w 6857996"/>
              <a:gd name="connsiteY2" fmla="*/ 5080510 h 6142577"/>
              <a:gd name="connsiteX3" fmla="*/ 3 w 6857996"/>
              <a:gd name="connsiteY3" fmla="*/ 6142577 h 6142577"/>
              <a:gd name="connsiteX4" fmla="*/ 6857996 w 6857996"/>
              <a:gd name="connsiteY4" fmla="*/ 6142577 h 6142577"/>
              <a:gd name="connsiteX5" fmla="*/ 6857996 w 6857996"/>
              <a:gd name="connsiteY5" fmla="*/ 3928749 h 6142577"/>
              <a:gd name="connsiteX6" fmla="*/ 6857996 w 6857996"/>
              <a:gd name="connsiteY6" fmla="*/ 2572597 h 6142577"/>
              <a:gd name="connsiteX7" fmla="*/ 6857996 w 6857996"/>
              <a:gd name="connsiteY7" fmla="*/ 307516 h 6142577"/>
              <a:gd name="connsiteX8" fmla="*/ 6550769 w 6857996"/>
              <a:gd name="connsiteY8" fmla="*/ 222609 h 6142577"/>
              <a:gd name="connsiteX9" fmla="*/ 5031274 w 6857996"/>
              <a:gd name="connsiteY9" fmla="*/ 33 h 6142577"/>
              <a:gd name="connsiteX10" fmla="*/ 310659 w 6857996"/>
              <a:gd name="connsiteY10" fmla="*/ 1067285 h 6142577"/>
              <a:gd name="connsiteX11" fmla="*/ 2 w 6857996"/>
              <a:gd name="connsiteY11" fmla="*/ 1072307 h 6142577"/>
              <a:gd name="connsiteX12" fmla="*/ 2 w 6857996"/>
              <a:gd name="connsiteY12" fmla="*/ 2827344 h 6142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57996" h="6142577">
                <a:moveTo>
                  <a:pt x="0" y="2827344"/>
                </a:moveTo>
                <a:lnTo>
                  <a:pt x="0" y="5080510"/>
                </a:lnTo>
                <a:lnTo>
                  <a:pt x="3" y="5080510"/>
                </a:lnTo>
                <a:lnTo>
                  <a:pt x="3" y="6142577"/>
                </a:lnTo>
                <a:lnTo>
                  <a:pt x="6857996" y="6142577"/>
                </a:lnTo>
                <a:lnTo>
                  <a:pt x="6857996" y="3928749"/>
                </a:lnTo>
                <a:lnTo>
                  <a:pt x="6857996" y="2572597"/>
                </a:lnTo>
                <a:lnTo>
                  <a:pt x="6857996" y="307516"/>
                </a:lnTo>
                <a:lnTo>
                  <a:pt x="6550769" y="222609"/>
                </a:lnTo>
                <a:cubicBezTo>
                  <a:pt x="5946238" y="65902"/>
                  <a:pt x="5454822" y="1688"/>
                  <a:pt x="5031274" y="33"/>
                </a:cubicBezTo>
                <a:cubicBezTo>
                  <a:pt x="3337081" y="-6590"/>
                  <a:pt x="2728780" y="987729"/>
                  <a:pt x="310659" y="1067285"/>
                </a:cubicBezTo>
                <a:lnTo>
                  <a:pt x="2" y="1072307"/>
                </a:lnTo>
                <a:lnTo>
                  <a:pt x="2" y="2827344"/>
                </a:lnTo>
                <a:close/>
              </a:path>
            </a:pathLst>
          </a:custGeom>
          <a:solidFill>
            <a:srgbClr val="BCBCBC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4675998B-83F9-4DD6-A181-01CC6390E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7203DA02-DFF0-43DA-97F8-713359A5E9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D7DB5F66-3FA1-4342-A884-49FFC898B0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F62E1DE4-95C3-4648-880D-D5F16DA5B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2F0DE976-09C7-468E-88D4-E653C3B9A9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146834F4-CE01-4256-A71F-E9622367B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B24B1666-CD3C-4141-91C0-782A8C0A7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8BEB9DED-5756-4349-86C4-BB40C843E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3E66CDAA-2393-4E50-88AE-4B6DE356DD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D52ED3B2-4AF6-4D71-AFE0-E628195BEE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38F8274F-6455-416D-9E21-09DCC607D3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5A4FC2BA-35B4-4272-AE27-2EA963B9C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3075E2C7-38CF-4C4C-BA60-8EBC4C5972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3A41EEBD-A69D-4000-B18A-0FF9079FF4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5D674DC2-DB19-4D12-A7CC-A19B45A57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ACE37544-AEB0-4C32-9AB4-FD8868FBB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4A4D92EE-9609-4B42-A0C2-EE8B291A29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014BE4F6-D0F0-4D05-BADF-7BAB738853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82022A48-AB28-42C0-99AA-84E9E942A2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1BE1212E-2DDC-41F9-817C-2B0AF529E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2EAC07E3-6FB7-48B5-9418-5D58EC897A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2C112200-C0E8-4E4F-B475-BB0C5619B1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9BA45913-5C20-4A2E-9401-B69D433BAC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253BFA98-23F1-401A-B615-F706954A4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99EE95EF-D097-47D9-98DF-5BA037C49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72E5EAA5-1BC5-4C85-85D9-F7BA73476C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38F5AAC3-E106-4C3A-986B-23C44A9B1B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3EC6582A-5366-4B33-8D40-2B474D8B57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A25249E-2F40-425D-A7F1-B7E55EF53C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A13EC936-5CFC-4FE5-BCA8-59B3A2EFB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FCDE7F7A-C490-430C-876F-0349FC8BFB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CD686B4E-119A-4F4A-9392-1F9CFE3BE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2" name="Right Triangle 171">
            <a:extLst>
              <a:ext uri="{FF2B5EF4-FFF2-40B4-BE49-F238E27FC236}">
                <a16:creationId xmlns:a16="http://schemas.microsoft.com/office/drawing/2014/main" id="{F3730C34-30B8-42E4-824D-F095747C45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95" y="2059091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Заглавие 6">
            <a:extLst>
              <a:ext uri="{FF2B5EF4-FFF2-40B4-BE49-F238E27FC236}">
                <a16:creationId xmlns:a16="http://schemas.microsoft.com/office/drawing/2014/main" id="{BD88DA10-0397-452E-BE1B-C2F536AF0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5951"/>
            <a:ext cx="5398648" cy="187841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Извори</a:t>
            </a:r>
            <a:r>
              <a:rPr lang="en-US" sz="2800" b="1" dirty="0"/>
              <a:t>-</a:t>
            </a:r>
            <a:r>
              <a:rPr lang="bg-BG" sz="2800" b="1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документи и исторически съчинения</a:t>
            </a:r>
            <a:endParaRPr lang="en-US" sz="2800" b="1" dirty="0"/>
          </a:p>
        </p:txBody>
      </p:sp>
      <p:sp>
        <p:nvSpPr>
          <p:cNvPr id="92" name="Content Placeholder 91">
            <a:extLst>
              <a:ext uri="{FF2B5EF4-FFF2-40B4-BE49-F238E27FC236}">
                <a16:creationId xmlns:a16="http://schemas.microsoft.com/office/drawing/2014/main" id="{C581E585-0795-43AF-AF41-FEB382A2D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79" y="2883005"/>
            <a:ext cx="4398756" cy="3260398"/>
          </a:xfrm>
        </p:spPr>
        <p:txBody>
          <a:bodyPr>
            <a:normAutofit/>
          </a:bodyPr>
          <a:lstStyle/>
          <a:p>
            <a:r>
              <a:rPr lang="en-US" err="1">
                <a:effectLst/>
              </a:rPr>
              <a:t>Тайната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история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на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монголите</a:t>
            </a:r>
            <a:r>
              <a:rPr lang="en-US">
                <a:effectLst/>
              </a:rPr>
              <a:t>" </a:t>
            </a:r>
            <a:r>
              <a:rPr lang="en-US" err="1">
                <a:effectLst/>
              </a:rPr>
              <a:t>се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състои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от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три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части</a:t>
            </a:r>
            <a:r>
              <a:rPr lang="en-US">
                <a:effectLst/>
              </a:rPr>
              <a:t>. </a:t>
            </a:r>
            <a:r>
              <a:rPr lang="en-US" err="1">
                <a:effectLst/>
              </a:rPr>
              <a:t>Първата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обхваща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генеалогията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на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Чингис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хан</a:t>
            </a:r>
            <a:r>
              <a:rPr lang="en-US">
                <a:effectLst/>
              </a:rPr>
              <a:t>, </a:t>
            </a:r>
            <a:r>
              <a:rPr lang="en-US" err="1">
                <a:effectLst/>
              </a:rPr>
              <a:t>втората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описва</a:t>
            </a:r>
            <a:r>
              <a:rPr lang="en-US">
                <a:effectLst/>
              </a:rPr>
              <a:t>  </a:t>
            </a:r>
            <a:r>
              <a:rPr lang="en-US" err="1">
                <a:effectLst/>
              </a:rPr>
              <a:t>живота</a:t>
            </a:r>
            <a:r>
              <a:rPr lang="en-US">
                <a:effectLst/>
              </a:rPr>
              <a:t> и </a:t>
            </a:r>
            <a:r>
              <a:rPr lang="en-US" err="1">
                <a:effectLst/>
              </a:rPr>
              <a:t>делото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на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Чингис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хан</a:t>
            </a:r>
            <a:r>
              <a:rPr lang="en-US">
                <a:effectLst/>
              </a:rPr>
              <a:t>  (1206—1227), а </a:t>
            </a:r>
            <a:r>
              <a:rPr lang="en-US" err="1">
                <a:effectLst/>
              </a:rPr>
              <a:t>третата</a:t>
            </a:r>
            <a:r>
              <a:rPr lang="en-US">
                <a:effectLst/>
              </a:rPr>
              <a:t> — </a:t>
            </a:r>
            <a:r>
              <a:rPr lang="en-US" err="1">
                <a:effectLst/>
              </a:rPr>
              <a:t>управлението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на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Великия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хан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Угедей</a:t>
            </a:r>
            <a:r>
              <a:rPr lang="en-US">
                <a:effectLst/>
              </a:rPr>
              <a:t>.</a:t>
            </a:r>
            <a:endParaRPr lang="en-US" dirty="0"/>
          </a:p>
        </p:txBody>
      </p:sp>
      <p:pic>
        <p:nvPicPr>
          <p:cNvPr id="12" name="Picture 2" descr="Тайната история на монголите. Превод А. Федотов">
            <a:extLst>
              <a:ext uri="{FF2B5EF4-FFF2-40B4-BE49-F238E27FC236}">
                <a16:creationId xmlns:a16="http://schemas.microsoft.com/office/drawing/2014/main" id="{EE012BFA-1493-467E-83C8-6D89D0F8D6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8359213" y="721082"/>
            <a:ext cx="1753839" cy="263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The Secret History of the Mongol Queens - Wikiwand">
            <a:extLst>
              <a:ext uri="{FF2B5EF4-FFF2-40B4-BE49-F238E27FC236}">
                <a16:creationId xmlns:a16="http://schemas.microsoft.com/office/drawing/2014/main" id="{A9EB7B11-2F7A-457B-BE78-4D099FBF8B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7" r="1" b="1"/>
          <a:stretch/>
        </p:blipFill>
        <p:spPr bwMode="auto">
          <a:xfrm>
            <a:off x="8393516" y="3507853"/>
            <a:ext cx="1685234" cy="263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Контейнер за номер на слайда 1">
            <a:extLst>
              <a:ext uri="{FF2B5EF4-FFF2-40B4-BE49-F238E27FC236}">
                <a16:creationId xmlns:a16="http://schemas.microsoft.com/office/drawing/2014/main" id="{70D9365C-DD3E-45E0-A420-1364C6BF0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489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CD4E900-2A79-4639-926E-9C5C8A743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Монгольская латная конница» – историческая реальность или научная  спекуляция? » SwordMaster">
            <a:extLst>
              <a:ext uri="{FF2B5EF4-FFF2-40B4-BE49-F238E27FC236}">
                <a16:creationId xmlns:a16="http://schemas.microsoft.com/office/drawing/2014/main" id="{122BE379-8499-4092-B1F5-43AEB263CDC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05" y="2077747"/>
            <a:ext cx="3944679" cy="425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Чингисхан. Государства чингисидов » SwordMaster">
            <a:extLst>
              <a:ext uri="{FF2B5EF4-FFF2-40B4-BE49-F238E27FC236}">
                <a16:creationId xmlns:a16="http://schemas.microsoft.com/office/drawing/2014/main" id="{687003DB-26F0-4510-998B-84541E7F2AB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509" y="2077747"/>
            <a:ext cx="3747140" cy="425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Сутайн Ихэр Цэцэг&amp;quot; ХХК">
            <a:extLst>
              <a:ext uri="{FF2B5EF4-FFF2-40B4-BE49-F238E27FC236}">
                <a16:creationId xmlns:a16="http://schemas.microsoft.com/office/drawing/2014/main" id="{448729DD-7795-4912-BFDD-8A44C9B36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688" y="4125432"/>
            <a:ext cx="1786270" cy="126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Монгол гутал (@m_gutal1234567) | Twitter">
            <a:extLst>
              <a:ext uri="{FF2B5EF4-FFF2-40B4-BE49-F238E27FC236}">
                <a16:creationId xmlns:a16="http://schemas.microsoft.com/office/drawing/2014/main" id="{4D21E4ED-27E7-42A3-90E3-A15C8A90C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445" y="2346325"/>
            <a:ext cx="1233820" cy="164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Контейнер за номер на слайда 2">
            <a:extLst>
              <a:ext uri="{FF2B5EF4-FFF2-40B4-BE49-F238E27FC236}">
                <a16:creationId xmlns:a16="http://schemas.microsoft.com/office/drawing/2014/main" id="{7F6A2824-BD57-442E-8952-2512A22E9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480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BDF0D99C-5D42-41C6-A50C-C4E2D6B2A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F28962D-50BA-43F8-8863-28ECE711D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780F5939-D4E0-46FD-9A5A-5D648E381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633D331-78CB-40A1-B167-8185EC5D7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512E4B1-E78E-49E7-AA36-374CC1B084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7D46340-CBFC-490F-B44E-7AA8FBF58B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3575C26C-3EBD-4AA9-BA4D-2561E295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35DB6BE-E065-4559-BF5C-36B56B379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DA54272-CD9D-4F68-BBAB-4F0C0C3EC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002CE8F-9256-4F2C-B474-588737171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59C9DE9F-4252-401D-913E-B74C9E326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FE4E69B-534F-4A80-9E1C-798BEE1B0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27564E1C-009C-4832-AE8D-E98286693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4305DF1C-5801-43F2-A8B9-5351369418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806E71C8-0783-4E17-9B34-F51231DD29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FD908F17-2A89-4B0A-A2EA-692390969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BE22751-380F-44F9-BEED-0A553CF87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7B27910-846F-4E4E-B588-F5B2E026F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E6E0501E-134E-46D7-984F-3A382B0BB2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90A83974-CBD7-4A69-9D84-2D3BBDE02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503E931-00D4-4B0C-BC69-49FE5C766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97732A30-BE2F-4D71-BC37-60F7B4459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C8EB840-DE7D-4E67-989C-F4D8F50E15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F05D2CC2-53CC-487E-A72E-42B1E9B184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3A12D6B-1D60-4F26-8FB9-74AD5B070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1895D00-2D63-443C-95A8-5EB6E5EEC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AC50652-2A56-4382-95D0-971644EE0F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DA50A374-8880-482D-B54F-F74E0D7BE1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66364D8-CCC7-4AAF-94BC-766EC160D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A0DC409-26E2-4453-89FD-745EA849B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239ED039-D66C-4A5E-AA35-E7A5FA2E6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72C13DC-161E-49CF-96B5-5383AA052A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Right Triangle 103">
            <a:extLst>
              <a:ext uri="{FF2B5EF4-FFF2-40B4-BE49-F238E27FC236}">
                <a16:creationId xmlns:a16="http://schemas.microsoft.com/office/drawing/2014/main" id="{63BAC6E0-ADAC-40FB-AF53-88FA5F837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94" y="151621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06" name="Rectangle 105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 useBgFill="1">
        <p:nvSpPr>
          <p:cNvPr id="108" name="Freeform: Shape 107">
            <a:extLst>
              <a:ext uri="{FF2B5EF4-FFF2-40B4-BE49-F238E27FC236}">
                <a16:creationId xmlns:a16="http://schemas.microsoft.com/office/drawing/2014/main" id="{CFDF70F4-97B6-40D8-B1FA-9580DBD23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2244" y="224448"/>
            <a:ext cx="6857996" cy="6409096"/>
          </a:xfrm>
          <a:custGeom>
            <a:avLst/>
            <a:gdLst>
              <a:gd name="connsiteX0" fmla="*/ 0 w 6857996"/>
              <a:gd name="connsiteY0" fmla="*/ 2827344 h 6142577"/>
              <a:gd name="connsiteX1" fmla="*/ 0 w 6857996"/>
              <a:gd name="connsiteY1" fmla="*/ 5080510 h 6142577"/>
              <a:gd name="connsiteX2" fmla="*/ 3 w 6857996"/>
              <a:gd name="connsiteY2" fmla="*/ 5080510 h 6142577"/>
              <a:gd name="connsiteX3" fmla="*/ 3 w 6857996"/>
              <a:gd name="connsiteY3" fmla="*/ 6142577 h 6142577"/>
              <a:gd name="connsiteX4" fmla="*/ 6857996 w 6857996"/>
              <a:gd name="connsiteY4" fmla="*/ 6142577 h 6142577"/>
              <a:gd name="connsiteX5" fmla="*/ 6857996 w 6857996"/>
              <a:gd name="connsiteY5" fmla="*/ 3928749 h 6142577"/>
              <a:gd name="connsiteX6" fmla="*/ 6857996 w 6857996"/>
              <a:gd name="connsiteY6" fmla="*/ 2572597 h 6142577"/>
              <a:gd name="connsiteX7" fmla="*/ 6857996 w 6857996"/>
              <a:gd name="connsiteY7" fmla="*/ 307516 h 6142577"/>
              <a:gd name="connsiteX8" fmla="*/ 6550769 w 6857996"/>
              <a:gd name="connsiteY8" fmla="*/ 222609 h 6142577"/>
              <a:gd name="connsiteX9" fmla="*/ 5031274 w 6857996"/>
              <a:gd name="connsiteY9" fmla="*/ 33 h 6142577"/>
              <a:gd name="connsiteX10" fmla="*/ 310659 w 6857996"/>
              <a:gd name="connsiteY10" fmla="*/ 1067285 h 6142577"/>
              <a:gd name="connsiteX11" fmla="*/ 2 w 6857996"/>
              <a:gd name="connsiteY11" fmla="*/ 1072307 h 6142577"/>
              <a:gd name="connsiteX12" fmla="*/ 2 w 6857996"/>
              <a:gd name="connsiteY12" fmla="*/ 2827344 h 6142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57996" h="6142577">
                <a:moveTo>
                  <a:pt x="0" y="2827344"/>
                </a:moveTo>
                <a:lnTo>
                  <a:pt x="0" y="5080510"/>
                </a:lnTo>
                <a:lnTo>
                  <a:pt x="3" y="5080510"/>
                </a:lnTo>
                <a:lnTo>
                  <a:pt x="3" y="6142577"/>
                </a:lnTo>
                <a:lnTo>
                  <a:pt x="6857996" y="6142577"/>
                </a:lnTo>
                <a:lnTo>
                  <a:pt x="6857996" y="3928749"/>
                </a:lnTo>
                <a:lnTo>
                  <a:pt x="6857996" y="2572597"/>
                </a:lnTo>
                <a:lnTo>
                  <a:pt x="6857996" y="307516"/>
                </a:lnTo>
                <a:lnTo>
                  <a:pt x="6550769" y="222609"/>
                </a:lnTo>
                <a:cubicBezTo>
                  <a:pt x="5946238" y="65902"/>
                  <a:pt x="5454822" y="1688"/>
                  <a:pt x="5031274" y="33"/>
                </a:cubicBezTo>
                <a:cubicBezTo>
                  <a:pt x="3337081" y="-6590"/>
                  <a:pt x="2728780" y="987729"/>
                  <a:pt x="310659" y="1067285"/>
                </a:cubicBezTo>
                <a:lnTo>
                  <a:pt x="2" y="1072307"/>
                </a:lnTo>
                <a:lnTo>
                  <a:pt x="2" y="2827344"/>
                </a:lnTo>
                <a:close/>
              </a:path>
            </a:pathLst>
          </a:custGeom>
          <a:solidFill>
            <a:srgbClr val="BCBCBC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807F70BA-21EF-4B7D-ACFF-D02E136D4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7D487A9C-B45A-450B-B04B-02570D8F41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09C56948-B944-4EAA-A601-1C3F289A7C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43EFFD07-1C36-4595-9832-727669712C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FA5917E5-3154-42BC-8308-71C3D44DB4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4B05D64D-A9ED-421A-9ABE-761977A815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25E49393-F5BE-4823-92E3-7A624F7EA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46035503-21C0-4568-B46B-90BB7503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F5CACA2B-D1AF-419E-BFBF-413F69DFD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2284408D-F3CE-466F-A0C8-D27F2BCFC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A2C5065B-1474-4D66-99DB-CFEF811C0F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6C6F4B51-92DC-4003-A3E7-28710D57AB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0D5C13CE-E4FE-4F85-BC09-9C950ED752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851C5D97-1CDA-475E-BAC6-EE58999872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DB712EBA-54FF-45FE-9A4E-98C0C0EC2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7E0AB49E-A89E-4B6C-AAAA-96E326D154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1E63E817-E471-4A64-9EF6-FFB1FBB348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E4BB2927-CDAC-455A-8D26-8582DD13DD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A8E42F79-594B-4397-8A30-281228EF9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E578AA8-0A5F-4BAA-AAFC-8A1E0783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9BA6CB24-165E-4D82-A315-18FFF8ABC6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A7AFC89-7922-47E2-8920-9883AF13C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82D63DEE-348A-4118-952F-DCD6FC1B6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47A17409-8146-400D-A3C1-1E93FE2056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21B7B93-01A0-4FDD-A6E1-5729577818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6D3948D1-38CD-41AC-BBE8-291A85A70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A633F3FE-70B6-41BD-A2D7-F9A53AB38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09D1DD0D-9D4A-41EA-9650-F8215D949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8148EE7C-8DC4-4A31-A981-8F838EA8FA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F7F7EC5C-3015-4A5E-A9E3-B53F5293D2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FD7AF31F-4674-411A-837A-ED991478D2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5D3DAED2-414E-42E1-998A-6D7EF4A4D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" name="Right Triangle 142">
            <a:extLst>
              <a:ext uri="{FF2B5EF4-FFF2-40B4-BE49-F238E27FC236}">
                <a16:creationId xmlns:a16="http://schemas.microsoft.com/office/drawing/2014/main" id="{9E92C66B-792F-479F-B983-F47FEE1AB5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94" y="1525300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0B5F7FDA-F7E9-4717-B2EA-6AF434286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725951"/>
            <a:ext cx="5408027" cy="1442463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/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7F350239-4AD1-4DDC-8DA4-13B41FD4F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1079" y="2340131"/>
            <a:ext cx="4424633" cy="379191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Реконструкция на доспехи на монголски войн от 13 в. </a:t>
            </a:r>
          </a:p>
          <a:p>
            <a:r>
              <a:rPr lang="en-US"/>
              <a:t>Върху металната ризница е облечен кожен жакет с прикрепени към него метални пластини.</a:t>
            </a:r>
            <a:endParaRPr lang="en-US" dirty="0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42E9017D-4903-4829-9F18-51EFD3CA77F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91436" y="721082"/>
            <a:ext cx="4192970" cy="542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Контейнер за номер на слайда 2">
            <a:extLst>
              <a:ext uri="{FF2B5EF4-FFF2-40B4-BE49-F238E27FC236}">
                <a16:creationId xmlns:a16="http://schemas.microsoft.com/office/drawing/2014/main" id="{767F3C39-E124-4256-85E1-7D0E39646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935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4675998B-83F9-4DD6-A181-01CC6390E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203DA02-DFF0-43DA-97F8-713359A5E9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D7DB5F66-3FA1-4342-A884-49FFC898B0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F62E1DE4-95C3-4648-880D-D5F16DA5B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2F0DE976-09C7-468E-88D4-E653C3B9A9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146834F4-CE01-4256-A71F-E9622367B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B24B1666-CD3C-4141-91C0-782A8C0A7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BEB9DED-5756-4349-86C4-BB40C843E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3E66CDAA-2393-4E50-88AE-4B6DE356DD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52ED3B2-4AF6-4D71-AFE0-E628195BEE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38F8274F-6455-416D-9E21-09DCC607D3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5A4FC2BA-35B4-4272-AE27-2EA963B9C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3075E2C7-38CF-4C4C-BA60-8EBC4C5972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3A41EEBD-A69D-4000-B18A-0FF9079FF4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D674DC2-DB19-4D12-A7CC-A19B45A57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CE37544-AEB0-4C32-9AB4-FD8868FBB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4A4D92EE-9609-4B42-A0C2-EE8B291A29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14BE4F6-D0F0-4D05-BADF-7BAB738853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82022A48-AB28-42C0-99AA-84E9E942A2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1BE1212E-2DDC-41F9-817C-2B0AF529E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2EAC07E3-6FB7-48B5-9418-5D58EC897A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2C112200-C0E8-4E4F-B475-BB0C5619B1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9BA45913-5C20-4A2E-9401-B69D433BAC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253BFA98-23F1-401A-B615-F706954A4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99EE95EF-D097-47D9-98DF-5BA037C49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72E5EAA5-1BC5-4C85-85D9-F7BA73476C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8F5AAC3-E106-4C3A-986B-23C44A9B1B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EC6582A-5366-4B33-8D40-2B474D8B57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8A25249E-2F40-425D-A7F1-B7E55EF53C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A13EC936-5CFC-4FE5-BCA8-59B3A2EFB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CDE7F7A-C490-430C-876F-0349FC8BFB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D686B4E-119A-4F4A-9392-1F9CFE3BE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ight Triangle 108">
            <a:extLst>
              <a:ext uri="{FF2B5EF4-FFF2-40B4-BE49-F238E27FC236}">
                <a16:creationId xmlns:a16="http://schemas.microsoft.com/office/drawing/2014/main" id="{F3730C34-30B8-42E4-824D-F095747C45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6293593" y="-285458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Заглавие 4">
            <a:extLst>
              <a:ext uri="{FF2B5EF4-FFF2-40B4-BE49-F238E27FC236}">
                <a16:creationId xmlns:a16="http://schemas.microsoft.com/office/drawing/2014/main" id="{90540DCC-BDC0-435F-9C08-EFCB15239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103" y="725951"/>
            <a:ext cx="4925975" cy="1878413"/>
          </a:xfrm>
        </p:spPr>
        <p:txBody>
          <a:bodyPr>
            <a:normAutofit/>
          </a:bodyPr>
          <a:lstStyle/>
          <a:p>
            <a:r>
              <a:rPr lang="bg-BG" dirty="0"/>
              <a:t>Обсадна техника</a:t>
            </a:r>
            <a:br>
              <a:rPr lang="bg-BG" dirty="0"/>
            </a:br>
            <a:r>
              <a:rPr lang="bg-BG" sz="2000" dirty="0" err="1"/>
              <a:t>Камнеметни</a:t>
            </a:r>
            <a:r>
              <a:rPr lang="bg-BG" sz="2000" dirty="0"/>
              <a:t> оръдия</a:t>
            </a:r>
            <a:endParaRPr lang="en-US" dirty="0"/>
          </a:p>
        </p:txBody>
      </p:sp>
      <p:sp>
        <p:nvSpPr>
          <p:cNvPr id="6" name="Текстов контейнер 5">
            <a:extLst>
              <a:ext uri="{FF2B5EF4-FFF2-40B4-BE49-F238E27FC236}">
                <a16:creationId xmlns:a16="http://schemas.microsoft.com/office/drawing/2014/main" id="{EF38EFB4-0A40-49EC-B7B8-88312AAE6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103" y="2883005"/>
            <a:ext cx="4925975" cy="326039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27275D88-2B77-483B-8396-8D77C654D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63099" y="721082"/>
            <a:ext cx="2146213" cy="263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>
            <a:extLst>
              <a:ext uri="{FF2B5EF4-FFF2-40B4-BE49-F238E27FC236}">
                <a16:creationId xmlns:a16="http://schemas.microsoft.com/office/drawing/2014/main" id="{6186CB59-8496-4CFD-B5F5-45231BC01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3144" y="3507853"/>
            <a:ext cx="4086125" cy="263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 descr="Осадные технологии монголов | Средневековая осада | Осадная техника —  ХLegio 2.0 | Военно-исторический портал античности и средних веков.">
            <a:extLst>
              <a:ext uri="{FF2B5EF4-FFF2-40B4-BE49-F238E27FC236}">
                <a16:creationId xmlns:a16="http://schemas.microsoft.com/office/drawing/2014/main" id="{C4EE5275-0B5F-463F-BBFE-1C70AF5D1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228" y="2694734"/>
            <a:ext cx="4008164" cy="372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Контейнер за номер на слайда 1">
            <a:extLst>
              <a:ext uri="{FF2B5EF4-FFF2-40B4-BE49-F238E27FC236}">
                <a16:creationId xmlns:a16="http://schemas.microsoft.com/office/drawing/2014/main" id="{2FCD928A-4B90-4A87-896B-E71CAA5A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3934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лавие 7">
            <a:extLst>
              <a:ext uri="{FF2B5EF4-FFF2-40B4-BE49-F238E27FC236}">
                <a16:creationId xmlns:a16="http://schemas.microsoft.com/office/drawing/2014/main" id="{51FC7C17-7905-42E4-B183-1D29414C9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/>
              <a:t>Тежък единичен и троен арбалет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10" descr="orudiya 20001">
            <a:extLst>
              <a:ext uri="{FF2B5EF4-FFF2-40B4-BE49-F238E27FC236}">
                <a16:creationId xmlns:a16="http://schemas.microsoft.com/office/drawing/2014/main" id="{4D83B99C-8C35-4887-AAC6-7EF4ED871AE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0563" y="2544048"/>
            <a:ext cx="5010150" cy="265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Секретное оружие монголов. Почему Европа устояла перед нашествием армий  Монгольской империи?">
            <a:extLst>
              <a:ext uri="{FF2B5EF4-FFF2-40B4-BE49-F238E27FC236}">
                <a16:creationId xmlns:a16="http://schemas.microsoft.com/office/drawing/2014/main" id="{E5E214D6-2D2F-48DE-BE2E-A0A416655C6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2661006"/>
            <a:ext cx="4391246" cy="265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Контейнер за номер на слайда 1">
            <a:extLst>
              <a:ext uri="{FF2B5EF4-FFF2-40B4-BE49-F238E27FC236}">
                <a16:creationId xmlns:a16="http://schemas.microsoft.com/office/drawing/2014/main" id="{6FF8AFDA-D78D-4729-BED7-E426499A4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03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лавие 6">
            <a:extLst>
              <a:ext uri="{FF2B5EF4-FFF2-40B4-BE49-F238E27FC236}">
                <a16:creationId xmlns:a16="http://schemas.microsoft.com/office/drawing/2014/main" id="{BB2DFEB5-028E-4867-9098-02E833E6E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2" descr="Требушет">
            <a:extLst>
              <a:ext uri="{FF2B5EF4-FFF2-40B4-BE49-F238E27FC236}">
                <a16:creationId xmlns:a16="http://schemas.microsoft.com/office/drawing/2014/main" id="{951ABD15-64AE-4156-B682-3873DFB80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903" y="2283166"/>
            <a:ext cx="4762337" cy="366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Искусство осады: почему монголы брали даже самые укреплённые цитадели |  Истории об истории | Яндекс Дзен">
            <a:extLst>
              <a:ext uri="{FF2B5EF4-FFF2-40B4-BE49-F238E27FC236}">
                <a16:creationId xmlns:a16="http://schemas.microsoft.com/office/drawing/2014/main" id="{B91BBFF5-BF9B-4F79-87AB-1D43BDA019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86" y="2382505"/>
            <a:ext cx="4876034" cy="356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Контейнер за номер на слайда 1">
            <a:extLst>
              <a:ext uri="{FF2B5EF4-FFF2-40B4-BE49-F238E27FC236}">
                <a16:creationId xmlns:a16="http://schemas.microsoft.com/office/drawing/2014/main" id="{A3573609-C5D7-4F8F-9D40-1FD2C1F4D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574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FC790D8-DBE7-456D-AA8C-F72C45851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3200"/>
              <a:t>Снаряди „бамбуков ястреб“ и „гърмящо огнено кълбо“</a:t>
            </a:r>
            <a:endParaRPr lang="en-US" sz="3200" dirty="0"/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95861935-E0A8-4880-B563-6ED4E4959C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70" y="2980273"/>
            <a:ext cx="6155918" cy="28575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 Пороховой камнеметный снаряд &quot;огневой шар со звуком грома&quot;.">
            <a:extLst>
              <a:ext uri="{FF2B5EF4-FFF2-40B4-BE49-F238E27FC236}">
                <a16:creationId xmlns:a16="http://schemas.microsoft.com/office/drawing/2014/main" id="{8EEC6822-6123-44A1-A568-084ABF9FE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154" y="3594212"/>
            <a:ext cx="3810000" cy="21907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Контейнер за номер на слайда 2">
            <a:extLst>
              <a:ext uri="{FF2B5EF4-FFF2-40B4-BE49-F238E27FC236}">
                <a16:creationId xmlns:a16="http://schemas.microsoft.com/office/drawing/2014/main" id="{655F05D4-1B8B-482D-8854-563E8C07F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99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D12AA41-0D8D-4684-B09F-DA215591C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sz="3600" dirty="0"/>
              <a:t>Фрагмент от битка с японците с взривяване на бомбичка</a:t>
            </a:r>
            <a:endParaRPr lang="en-US" sz="3600" dirty="0"/>
          </a:p>
        </p:txBody>
      </p:sp>
      <p:pic>
        <p:nvPicPr>
          <p:cNvPr id="20482" name="Picture 2" descr="В ходе сражения с японцами монголы кроме луков используют некие взрывчатые боеприпасы, начиненные порохом. Фрагмент японского свитка 13 в.">
            <a:extLst>
              <a:ext uri="{FF2B5EF4-FFF2-40B4-BE49-F238E27FC236}">
                <a16:creationId xmlns:a16="http://schemas.microsoft.com/office/drawing/2014/main" id="{557BB182-F43C-4381-8E62-C1954903A7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984" y="2339975"/>
            <a:ext cx="7036258" cy="356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Контейнер за номер на слайда 2">
            <a:extLst>
              <a:ext uri="{FF2B5EF4-FFF2-40B4-BE49-F238E27FC236}">
                <a16:creationId xmlns:a16="http://schemas.microsoft.com/office/drawing/2014/main" id="{41A2D720-B9EE-4A11-B211-96091AE6F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4968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1" name="Rectangle 200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4D431671-5191-4947-8899-E90505A704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877D2E98-ED65-4121-9DA5-6DBB831D0F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DA94A307-5B5D-4E42-95B3-064D5093A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8CB3B32C-3BDA-4D41-9802-681B0599FD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35BDBFD6-7C61-4520-8203-BAB1986C15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D4ABA4D7-9904-42C4-B0CD-B1CE2E0D37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BB63F0D6-8747-4126-9359-B730EB21B7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D91CD660-F5B2-49AC-9EFC-CE94B843B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A4BEB7EB-8E7F-4A4B-8581-73CE2003F2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B04FB70E-6820-4456-872A-937F52060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E3598DD6-9887-4CF7-BAFE-F96E0324EB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AA503E64-565F-465B-A25C-042C5706C5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A140EE7B-5CA1-4DCB-8652-6E4D2147B0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F85077BE-700D-4C44-AA4D-7CF4E8FD7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FB8B3FEB-D353-443D-A148-39156065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91FF5FBB-3BD8-46EB-BDF9-081B29A444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DC2E11FD-78A4-4F5C-A419-F0237DCAD2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9F708EBE-3154-4FF4-8E8F-88A0762080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27A99B5C-EB03-4D56-8DFE-B006D7081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2FCBAFF0-9FB4-4160-B9BE-CCBE1D8B8C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326953D7-154A-49A4-B2E1-D94D365EC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836E3E12-5D96-48DB-8320-6294287740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7A059482-79BA-4E80-80A2-36FD8408D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B4EF88B3-C210-433D-B20D-FE41B4D5F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53665D3E-61E7-4EDF-A208-56449D765C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874CF3B0-C9C3-4683-94A3-DC0AE1E745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7BE90EF9-6DF5-47F4-A069-9F613C8142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F844EBDE-5A9F-4E9F-8A55-57FB9E9797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6491FC45-82C4-40CD-8D0C-0A2F86E8A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71AD0FE3-6144-4171-943E-0E65D08E8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A7BA4499-5E6A-4998-A0F4-614E65552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CAFE7A6F-A7F0-4406-809F-E23FCB20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6" name="Right Triangle 235">
            <a:extLst>
              <a:ext uri="{FF2B5EF4-FFF2-40B4-BE49-F238E27FC236}">
                <a16:creationId xmlns:a16="http://schemas.microsoft.com/office/drawing/2014/main" id="{BEAC0A80-07D3-49CB-87C3-BC34F219DF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6297339" y="-29262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56B878C-38B4-4E93-931A-CC8A0D6E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8653" y="725951"/>
            <a:ext cx="4927425" cy="19385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err="1"/>
              <a:t>Организация</a:t>
            </a:r>
            <a:r>
              <a:rPr lang="en-US"/>
              <a:t> и </a:t>
            </a:r>
            <a:r>
              <a:rPr lang="en-US" err="1"/>
              <a:t>структура</a:t>
            </a:r>
            <a:r>
              <a:rPr lang="en-US"/>
              <a:t> </a:t>
            </a:r>
            <a:r>
              <a:rPr lang="en-US" err="1"/>
              <a:t>на</a:t>
            </a:r>
            <a:r>
              <a:rPr lang="en-US"/>
              <a:t> </a:t>
            </a:r>
            <a:r>
              <a:rPr lang="en-US" err="1"/>
              <a:t>армията</a:t>
            </a:r>
            <a:endParaRPr lang="en-US"/>
          </a:p>
        </p:txBody>
      </p:sp>
      <p:sp>
        <p:nvSpPr>
          <p:cNvPr id="3078" name="Content Placeholder 3077">
            <a:extLst>
              <a:ext uri="{FF2B5EF4-FFF2-40B4-BE49-F238E27FC236}">
                <a16:creationId xmlns:a16="http://schemas.microsoft.com/office/drawing/2014/main" id="{17C82BBD-B2F7-4E45-9C83-98D50678D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8653" y="2886116"/>
            <a:ext cx="4927425" cy="3245931"/>
          </a:xfrm>
        </p:spPr>
        <p:txBody>
          <a:bodyPr>
            <a:normAutofit/>
          </a:bodyPr>
          <a:lstStyle/>
          <a:p>
            <a:r>
              <a:rPr lang="bg-BG" dirty="0"/>
              <a:t>Десетична система на разделение</a:t>
            </a:r>
          </a:p>
          <a:p>
            <a:r>
              <a:rPr lang="bg-BG" sz="1800" dirty="0">
                <a:latin typeface="Times New Roman" panose="02020603050405020304" pitchFamily="18" charset="0"/>
                <a:ea typeface="Malgun Gothic" panose="020B0503020000020004" pitchFamily="34" charset="-127"/>
              </a:rPr>
              <a:t>Т</a:t>
            </a:r>
            <a:r>
              <a:rPr lang="bg-BG" sz="18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ри главни части -  ляво/източно крило, дясно/западно крило и </a:t>
            </a:r>
            <a:r>
              <a:rPr lang="bg-BG" sz="18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център.Централният</a:t>
            </a:r>
            <a:r>
              <a:rPr lang="bg-BG" sz="18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 полк включвал гвардията на хана /</a:t>
            </a:r>
            <a:r>
              <a:rPr lang="bg-BG" sz="18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кишиг</a:t>
            </a:r>
            <a:r>
              <a:rPr lang="bg-BG" sz="18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/, съставена от най-отбраните воини. </a:t>
            </a:r>
            <a:endParaRPr lang="en-US" dirty="0"/>
          </a:p>
        </p:txBody>
      </p:sp>
      <p:pic>
        <p:nvPicPr>
          <p:cNvPr id="3074" name="Picture 2" descr="Рецепт покорения мира: почему монголы побеждали? – WARHEAD.SU">
            <a:extLst>
              <a:ext uri="{FF2B5EF4-FFF2-40B4-BE49-F238E27FC236}">
                <a16:creationId xmlns:a16="http://schemas.microsoft.com/office/drawing/2014/main" id="{A6BA87C9-8B6E-4266-B7A2-CA02F4057B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2" r="32446"/>
          <a:stretch/>
        </p:blipFill>
        <p:spPr bwMode="auto">
          <a:xfrm>
            <a:off x="1" y="10"/>
            <a:ext cx="5854890" cy="6857990"/>
          </a:xfrm>
          <a:custGeom>
            <a:avLst/>
            <a:gdLst/>
            <a:ahLst/>
            <a:cxnLst/>
            <a:rect l="l" t="t" r="r" b="b"/>
            <a:pathLst>
              <a:path w="6036633" h="6858000">
                <a:moveTo>
                  <a:pt x="0" y="0"/>
                </a:moveTo>
                <a:lnTo>
                  <a:pt x="5782584" y="0"/>
                </a:lnTo>
                <a:lnTo>
                  <a:pt x="5847735" y="280891"/>
                </a:lnTo>
                <a:cubicBezTo>
                  <a:pt x="6512611" y="3337011"/>
                  <a:pt x="5215360" y="3533975"/>
                  <a:pt x="5130974" y="6590095"/>
                </a:cubicBezTo>
                <a:lnTo>
                  <a:pt x="512734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Контейнер за номер на слайда 2">
            <a:extLst>
              <a:ext uri="{FF2B5EF4-FFF2-40B4-BE49-F238E27FC236}">
                <a16:creationId xmlns:a16="http://schemas.microsoft.com/office/drawing/2014/main" id="{D9663DD5-F402-4C8C-90AB-A652AFD13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241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1E0B427-1203-41CC-AAED-4479E53EF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Императорска гвардия</a:t>
            </a:r>
            <a:endParaRPr lang="en-US" dirty="0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92B0DF96-87DD-4FA2-9BD6-12A31FB035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bg-BG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Темучин</a:t>
            </a:r>
            <a:r>
              <a:rPr lang="bg-BG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 създава специално военно подразделение за охрана на своя лагер, състоящо се от 80 нощни и 70 дневни стражи - гвардия. </a:t>
            </a:r>
          </a:p>
          <a:p>
            <a:r>
              <a:rPr lang="bg-BG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Гвардията става опора на военната организация и на административната система на страната</a:t>
            </a:r>
            <a:endParaRPr lang="bg-BG" dirty="0">
              <a:latin typeface="Times New Roman" panose="02020603050405020304" pitchFamily="18" charset="0"/>
              <a:ea typeface="Malgun Gothic" panose="020B0503020000020004" pitchFamily="34" charset="-127"/>
            </a:endParaRPr>
          </a:p>
          <a:p>
            <a:r>
              <a:rPr lang="bg-BG" dirty="0">
                <a:latin typeface="Times New Roman" panose="02020603050405020304" pitchFamily="18" charset="0"/>
                <a:ea typeface="Malgun Gothic" panose="020B0503020000020004" pitchFamily="34" charset="-127"/>
              </a:rPr>
              <a:t>Численост- по </a:t>
            </a:r>
            <a:r>
              <a:rPr lang="bg-BG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 Рашид ад дин – към момента на смъртта на Чингис хан през 1227 г. армията му наброявала 123 000. Ляво крило- 62000;Дясно крило – 38 000; Център -12000; гвардия на Чингис - 1000; вспомагателни контингенти -10 000</a:t>
            </a:r>
          </a:p>
          <a:p>
            <a:r>
              <a:rPr lang="bg-BG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Значение на куриерската служба /</a:t>
            </a:r>
            <a:r>
              <a:rPr lang="bg-BG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Яам</a:t>
            </a:r>
            <a:r>
              <a:rPr lang="bg-BG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/, която представлява мрежа от малки стационарни селища /2-3 юрти/, които се намирали на разстояние около 30 км. едно от друго в степта. </a:t>
            </a:r>
          </a:p>
          <a:p>
            <a:r>
              <a:rPr lang="bg-BG" dirty="0">
                <a:latin typeface="Times New Roman" panose="02020603050405020304" pitchFamily="18" charset="0"/>
                <a:ea typeface="Malgun Gothic" panose="020B0503020000020004" pitchFamily="34" charset="-127"/>
              </a:rPr>
              <a:t>Лоялност и дисциплина</a:t>
            </a:r>
            <a:endParaRPr lang="en-US" dirty="0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EB23FF33-E7B2-493D-94B6-8C1D8505F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4630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A5BFA78-F064-495B-9429-2A3A39752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41B1524-8773-41A2-B60B-9FA5BEE4F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775004F-FDFC-4383-B54C-D65D6A2B0D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48A6C393-7CAE-4BAA-BBC4-AD4AC1181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4851E448-3E8F-4E69-A38D-5D31FD0A4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67ABD22A-40A7-4044-A756-3C6189B5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2DA5C758-DD4D-4B80-A019-C989ECAA6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C727E4F7-B754-45A3-AD68-BDBAA49B7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7B202238-36BC-4D59-8366-4F57A8847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EEAB59A7-231B-419D-AF8E-A9BFD2519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5B74688-C5D4-4726-9F69-5D7EFB3C6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8E4CDE69-E5F5-4127-A77E-3FFBCA0B80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B0A978B3-1951-44B6-B358-1A1E4C9444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EC89324-57E9-45FE-9B4B-CD77D32C9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5C1F3405-91FD-4101-BB4B-165FBD4BE2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AD46845C-08AC-4F0D-A4ED-D3CF3B5553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57B461D1-432A-4182-8C40-95A183AA91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14DABEA8-1DC0-4829-BC3E-582A0C49B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A785BB3-494F-4AAA-9266-8C53FB3A1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9B1FF74D-6739-4FD1-A90C-C638E15A7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8A5719DE-505B-4BDC-8323-F3AB5F2FF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5C7CAB2F-C32D-49D2-B296-65A7F1F32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67C5F73-3394-4E71-9C4E-F0BE61E31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11F20981-D782-46DE-A5DC-A6BCBD3F3B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98EFCF63-B4F1-4640-9EE7-D1833B97FA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7D26414C-D6F5-45BB-8AA5-61C025DB6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2986DDAE-1F6A-45A4-9058-6FE32B29A0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F98B1832-7574-4F28-9ECB-6861B232F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CBCC0AE-6EA9-47F6-A34F-FE955E4DBF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2C638F1F-AB51-4137-B516-65EB761A8B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31B67BDB-612F-406E-A8AB-D45B6A142F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5866D459-90C2-4A99-9E01-AC8AC01B15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0" name="Right Triangle 109">
            <a:extLst>
              <a:ext uri="{FF2B5EF4-FFF2-40B4-BE49-F238E27FC236}">
                <a16:creationId xmlns:a16="http://schemas.microsoft.com/office/drawing/2014/main" id="{9393BED8-F65C-448E-B531-7CB732AE90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4142" y="1537833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5BDC239A-A514-4046-B5A4-198722E53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725951"/>
            <a:ext cx="4862643" cy="1442463"/>
          </a:xfrm>
        </p:spPr>
        <p:txBody>
          <a:bodyPr>
            <a:normAutofit/>
          </a:bodyPr>
          <a:lstStyle/>
          <a:p>
            <a:r>
              <a:rPr lang="bg-BG" dirty="0"/>
              <a:t>Стратегии и тактики</a:t>
            </a:r>
            <a:endParaRPr lang="en-US"/>
          </a:p>
        </p:txBody>
      </p:sp>
      <p:sp>
        <p:nvSpPr>
          <p:cNvPr id="21512" name="Content Placeholder 21511">
            <a:extLst>
              <a:ext uri="{FF2B5EF4-FFF2-40B4-BE49-F238E27FC236}">
                <a16:creationId xmlns:a16="http://schemas.microsoft.com/office/drawing/2014/main" id="{1D02A0ED-6204-4C93-BB19-80A26CA41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79" y="2340130"/>
            <a:ext cx="4862643" cy="3803271"/>
          </a:xfrm>
        </p:spPr>
        <p:txBody>
          <a:bodyPr>
            <a:normAutofit/>
          </a:bodyPr>
          <a:lstStyle/>
          <a:p>
            <a:r>
              <a:rPr lang="bg-BG" b="1" dirty="0"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План на военните действия</a:t>
            </a:r>
          </a:p>
          <a:p>
            <a:r>
              <a:rPr lang="bg-BG" b="1" dirty="0"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Психологическа обработка на противника</a:t>
            </a:r>
          </a:p>
          <a:p>
            <a:r>
              <a:rPr lang="bg-BG" b="1" dirty="0"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б</a:t>
            </a:r>
            <a:r>
              <a:rPr lang="bg-BG" b="1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ързина</a:t>
            </a:r>
            <a:endParaRPr lang="bg-BG" b="1" dirty="0"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r>
              <a:rPr lang="bg-BG" b="1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изненада  </a:t>
            </a:r>
          </a:p>
          <a:p>
            <a:r>
              <a:rPr lang="bg-BG" b="1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жестокост </a:t>
            </a:r>
          </a:p>
          <a:p>
            <a:r>
              <a:rPr lang="bg-BG" b="1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разнообразие  </a:t>
            </a:r>
          </a:p>
          <a:p>
            <a:r>
              <a:rPr lang="bg-BG" b="1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дисциплина</a:t>
            </a:r>
            <a:endParaRPr lang="en-US" b="1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1506" name="Picture 2" descr="Toys from 5-7 Years Soldier Medieval-Mongol Archer Kalka River 1223-EMS 075  Toys &amp;amp; Hobbies">
            <a:extLst>
              <a:ext uri="{FF2B5EF4-FFF2-40B4-BE49-F238E27FC236}">
                <a16:creationId xmlns:a16="http://schemas.microsoft.com/office/drawing/2014/main" id="{65D737BF-AB47-434B-AF4E-632CFF1174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9" r="3" b="6145"/>
          <a:stretch/>
        </p:blipFill>
        <p:spPr bwMode="auto">
          <a:xfrm>
            <a:off x="6307732" y="-18"/>
            <a:ext cx="5884248" cy="3434754"/>
          </a:xfrm>
          <a:custGeom>
            <a:avLst/>
            <a:gdLst/>
            <a:ahLst/>
            <a:cxnLst/>
            <a:rect l="l" t="t" r="r" b="b"/>
            <a:pathLst>
              <a:path w="5884248" h="3434754">
                <a:moveTo>
                  <a:pt x="316869" y="0"/>
                </a:moveTo>
                <a:lnTo>
                  <a:pt x="5884248" y="0"/>
                </a:lnTo>
                <a:lnTo>
                  <a:pt x="5884248" y="3434754"/>
                </a:lnTo>
                <a:lnTo>
                  <a:pt x="325503" y="3434754"/>
                </a:lnTo>
                <a:lnTo>
                  <a:pt x="323244" y="3429005"/>
                </a:lnTo>
                <a:cubicBezTo>
                  <a:pt x="17667" y="2624343"/>
                  <a:pt x="-174229" y="1819680"/>
                  <a:pt x="229286" y="3077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Peter Turchin Mongols at the battle of Kalka - Peter Turchin">
            <a:extLst>
              <a:ext uri="{FF2B5EF4-FFF2-40B4-BE49-F238E27FC236}">
                <a16:creationId xmlns:a16="http://schemas.microsoft.com/office/drawing/2014/main" id="{5F48FF9D-821F-49EB-AE7F-6F85637173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4" r="1" b="1"/>
          <a:stretch/>
        </p:blipFill>
        <p:spPr bwMode="auto">
          <a:xfrm>
            <a:off x="6632069" y="3431714"/>
            <a:ext cx="5559947" cy="3430537"/>
          </a:xfrm>
          <a:custGeom>
            <a:avLst/>
            <a:gdLst/>
            <a:ahLst/>
            <a:cxnLst/>
            <a:rect l="l" t="t" r="r" b="b"/>
            <a:pathLst>
              <a:path w="5559947" h="3430537">
                <a:moveTo>
                  <a:pt x="0" y="0"/>
                </a:moveTo>
                <a:lnTo>
                  <a:pt x="5559947" y="0"/>
                </a:lnTo>
                <a:lnTo>
                  <a:pt x="5559947" y="3430537"/>
                </a:lnTo>
                <a:lnTo>
                  <a:pt x="780186" y="3430537"/>
                </a:lnTo>
                <a:cubicBezTo>
                  <a:pt x="780186" y="1928500"/>
                  <a:pt x="431602" y="1083605"/>
                  <a:pt x="126095" y="32085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Контейнер за номер на слайда 2">
            <a:extLst>
              <a:ext uri="{FF2B5EF4-FFF2-40B4-BE49-F238E27FC236}">
                <a16:creationId xmlns:a16="http://schemas.microsoft.com/office/drawing/2014/main" id="{6AB1EF5C-6940-44DF-9831-960F7930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674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7BE81547-5DF4-47CD-A620-CEF1ECB1C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3578"/>
            <a:ext cx="4595071" cy="164550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700">
                <a:effectLst/>
              </a:rPr>
              <a:t>„Златното сказание" на Лубсан Дандзан  (17 в. )</a:t>
            </a:r>
            <a:endParaRPr lang="en-US" sz="3700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8C25CC7E-14B8-47FB-B178-3DF292518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48467"/>
            <a:ext cx="4595071" cy="3628495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en-US" sz="2000" dirty="0">
                <a:effectLst/>
              </a:rPr>
              <a:t>„</a:t>
            </a:r>
            <a:r>
              <a:rPr lang="en-US" sz="2000" dirty="0" err="1">
                <a:effectLst/>
              </a:rPr>
              <a:t>Златното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копче</a:t>
            </a:r>
            <a:r>
              <a:rPr lang="en-US" sz="2000" dirty="0">
                <a:effectLst/>
              </a:rPr>
              <a:t>„ /“</a:t>
            </a:r>
            <a:r>
              <a:rPr lang="en-US" sz="2000" dirty="0" err="1">
                <a:effectLst/>
              </a:rPr>
              <a:t>Алтан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тобчи</a:t>
            </a:r>
            <a:r>
              <a:rPr lang="en-US" sz="2000" dirty="0">
                <a:effectLst/>
              </a:rPr>
              <a:t>“/</a:t>
            </a:r>
            <a:r>
              <a:rPr lang="en-US" sz="2000" dirty="0" err="1">
                <a:effectLst/>
              </a:rPr>
              <a:t>от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неизвестен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автор</a:t>
            </a:r>
            <a:r>
              <a:rPr lang="en-US" sz="2000" dirty="0">
                <a:effectLst/>
              </a:rPr>
              <a:t> - </a:t>
            </a:r>
            <a:r>
              <a:rPr lang="en-US" sz="2000" dirty="0" err="1">
                <a:effectLst/>
              </a:rPr>
              <a:t>допълнение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на</a:t>
            </a:r>
            <a:r>
              <a:rPr lang="en-US" sz="2000" dirty="0">
                <a:effectLst/>
              </a:rPr>
              <a:t> „</a:t>
            </a:r>
            <a:r>
              <a:rPr lang="en-US" sz="2000" dirty="0" err="1">
                <a:effectLst/>
              </a:rPr>
              <a:t>Златното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сказание</a:t>
            </a:r>
            <a:r>
              <a:rPr lang="en-US" sz="2000" dirty="0">
                <a:effectLst/>
              </a:rPr>
              <a:t>". </a:t>
            </a:r>
            <a:r>
              <a:rPr lang="en-US" sz="2000" dirty="0" err="1">
                <a:effectLst/>
              </a:rPr>
              <a:t>Отразява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обществените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явления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от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гледна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точка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на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управляващите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династии</a:t>
            </a:r>
            <a:r>
              <a:rPr lang="en-US" sz="2000" dirty="0">
                <a:effectLst/>
              </a:rPr>
              <a:t>.</a:t>
            </a:r>
          </a:p>
          <a:p>
            <a:r>
              <a:rPr lang="en-US" sz="2000" dirty="0">
                <a:effectLst/>
              </a:rPr>
              <a:t>„</a:t>
            </a:r>
            <a:r>
              <a:rPr lang="bg-BG" dirty="0"/>
              <a:t>Скъпо</a:t>
            </a:r>
            <a:r>
              <a:rPr lang="en-US" sz="2000" dirty="0" err="1">
                <a:effectLst/>
              </a:rPr>
              <a:t>ценн</a:t>
            </a:r>
            <a:r>
              <a:rPr lang="bg-BG" sz="2000" dirty="0" err="1">
                <a:effectLst/>
              </a:rPr>
              <a:t>ото</a:t>
            </a:r>
            <a:r>
              <a:rPr lang="bg-BG" sz="2000" dirty="0">
                <a:effectLst/>
              </a:rPr>
              <a:t> копче</a:t>
            </a:r>
            <a:r>
              <a:rPr lang="en-US" sz="2000" dirty="0">
                <a:effectLst/>
              </a:rPr>
              <a:t>" /“</a:t>
            </a:r>
            <a:r>
              <a:rPr lang="en-US" sz="2000" dirty="0" err="1">
                <a:effectLst/>
              </a:rPr>
              <a:t>Эрдэний</a:t>
            </a:r>
            <a:r>
              <a:rPr lang="en-US" sz="2000" dirty="0">
                <a:effectLst/>
              </a:rPr>
              <a:t> т</a:t>
            </a:r>
            <a:r>
              <a:rPr lang="bg-BG" sz="2000" dirty="0" err="1">
                <a:effectLst/>
              </a:rPr>
              <a:t>овч</a:t>
            </a:r>
            <a:r>
              <a:rPr lang="en-US" sz="2000" dirty="0">
                <a:effectLst/>
              </a:rPr>
              <a:t>“/</a:t>
            </a:r>
            <a:r>
              <a:rPr lang="en-US" sz="2000" dirty="0" err="1">
                <a:effectLst/>
              </a:rPr>
              <a:t>от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Саган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Сецен</a:t>
            </a:r>
            <a:r>
              <a:rPr lang="en-US" sz="2000" dirty="0">
                <a:effectLst/>
              </a:rPr>
              <a:t> – 1662 г.</a:t>
            </a:r>
          </a:p>
          <a:p>
            <a:r>
              <a:rPr lang="en-US" sz="2000" dirty="0"/>
              <a:t>„</a:t>
            </a:r>
            <a:r>
              <a:rPr lang="en-US" sz="2000" dirty="0" err="1"/>
              <a:t>Жълтата</a:t>
            </a:r>
            <a:r>
              <a:rPr lang="en-US" sz="2000" dirty="0"/>
              <a:t> </a:t>
            </a:r>
            <a:r>
              <a:rPr lang="en-US" sz="2000" dirty="0" err="1"/>
              <a:t>история</a:t>
            </a:r>
            <a:r>
              <a:rPr lang="en-US" sz="2000" dirty="0"/>
              <a:t>“/„</a:t>
            </a:r>
            <a:r>
              <a:rPr lang="en-US" sz="2000" dirty="0" err="1"/>
              <a:t>Шара</a:t>
            </a:r>
            <a:r>
              <a:rPr lang="en-US" sz="2000" dirty="0"/>
              <a:t> </a:t>
            </a:r>
            <a:r>
              <a:rPr lang="en-US" sz="2000" dirty="0" err="1"/>
              <a:t>туужи</a:t>
            </a:r>
            <a:r>
              <a:rPr lang="en-US" sz="2000" dirty="0"/>
              <a:t>“</a:t>
            </a:r>
            <a:r>
              <a:rPr lang="en-US" sz="2000" dirty="0">
                <a:effectLst/>
              </a:rPr>
              <a:t> /. </a:t>
            </a:r>
            <a:r>
              <a:rPr lang="en-US" sz="2000" dirty="0" err="1">
                <a:effectLst/>
              </a:rPr>
              <a:t>Ръкописът</a:t>
            </a:r>
            <a:r>
              <a:rPr lang="en-US" sz="2000" dirty="0">
                <a:effectLst/>
              </a:rPr>
              <a:t> е </a:t>
            </a:r>
            <a:r>
              <a:rPr lang="en-US" sz="2000" dirty="0" err="1">
                <a:effectLst/>
              </a:rPr>
              <a:t>открит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през</a:t>
            </a:r>
            <a:r>
              <a:rPr lang="en-US" sz="2000" dirty="0">
                <a:effectLst/>
              </a:rPr>
              <a:t> 1891 г . </a:t>
            </a:r>
            <a:r>
              <a:rPr lang="en-US" sz="2000" dirty="0" err="1">
                <a:effectLst/>
              </a:rPr>
              <a:t>във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Вътрешна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Монголия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от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Орхонската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експедицията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на</a:t>
            </a:r>
            <a:r>
              <a:rPr lang="en-US" sz="2000" dirty="0">
                <a:effectLst/>
              </a:rPr>
              <a:t> В. </a:t>
            </a:r>
            <a:r>
              <a:rPr lang="en-US" sz="2000" dirty="0" err="1">
                <a:effectLst/>
              </a:rPr>
              <a:t>Радлов</a:t>
            </a:r>
            <a:r>
              <a:rPr lang="en-US" sz="2000" dirty="0">
                <a:effectLst/>
              </a:rPr>
              <a:t>.</a:t>
            </a:r>
            <a:endParaRPr lang="en-US" sz="2000" dirty="0"/>
          </a:p>
        </p:txBody>
      </p:sp>
      <p:pic>
        <p:nvPicPr>
          <p:cNvPr id="6148" name="Picture 4" descr="Цанжид A.(эрхлэн хэвлүүлсэн) Саган Сэцэн. Эрдэнийн товч ᠰᠠᠭᠠᠩ ᠰᠡᠴᠡᠨ ᠂  ᠡᠷᠳᠡᠨᠢ ᠵᠢᠨ ᠲᠤᠪᠴᠢ [PDF] - Все для студента">
            <a:extLst>
              <a:ext uri="{FF2B5EF4-FFF2-40B4-BE49-F238E27FC236}">
                <a16:creationId xmlns:a16="http://schemas.microsoft.com/office/drawing/2014/main" id="{148203EE-AF8D-481D-8ADE-63A3E21A2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05777" y="321734"/>
            <a:ext cx="1794578" cy="273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BOOK.MN | Ном Эртний монголын хаадын үндэсний их Шар тууж | Book shar-tuuj">
            <a:extLst>
              <a:ext uri="{FF2B5EF4-FFF2-40B4-BE49-F238E27FC236}">
                <a16:creationId xmlns:a16="http://schemas.microsoft.com/office/drawing/2014/main" id="{571DA076-882F-488A-8C7A-9FABF043C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36146" y="321734"/>
            <a:ext cx="1897574" cy="273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Лубсан Данзан. Алтан Тобчи (Золотое сказание).. | Исследования политических  процессов на Востоке | ВКонтакте">
            <a:extLst>
              <a:ext uri="{FF2B5EF4-FFF2-40B4-BE49-F238E27FC236}">
                <a16:creationId xmlns:a16="http://schemas.microsoft.com/office/drawing/2014/main" id="{98654848-434A-4E4F-94FB-B5AF55FA665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46125" y="3796452"/>
            <a:ext cx="1795749" cy="255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CAEE8591-5639-4045-9862-ABBE60D4B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207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4D45BF-E397-40C0-AFE3-A4149E60E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86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5F4CD44-7930-4EB8-9A74-8D2F9E636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F1268F0-44F7-4AC9-A3E6-9527C22F3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880B23C-29A4-4D11-8671-EE46FECE7C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C2CF28E-44F6-4983-9729-A705B8709B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B11666B-80E2-4F7D-9613-17A65CBC17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ABFAC7C-C1E8-4988-864D-3B05D3006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2EE5A4C-9245-46EB-B145-8FDFBE6E1A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BFEDEDB-B657-4E62-9962-28BF541220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65EFAA5-5243-4FE8-819B-80D4995BB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F92E633-809E-4E07-965A-F2F9EDCF7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0DE1690-3F94-4C79-9357-6653BEEF12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529D5DF-1A9E-4690-B016-03FB1E72DC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6F8E2D2-E88C-4F73-A660-D2B76298CC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37BF3BB-FE7A-410E-AA57-73485A775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0EC5EB5-F6E1-441C-AB44-799A5DF1B7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D6F199F-9E76-4C7E-9DF6-20EE550DF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91704E7-976B-4FE0-9381-8EB7818E70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5603A9-61D4-4172-AF77-7A7CE408A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73C1AA7-2357-41A1-A057-FA2D44DAD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0024205-8F58-4C8D-BE50-35E40091B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737BEEA-3398-4C1B-AB48-E7173325C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5EE29AB-4E85-418B-A6D3-3E7B401855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ADE2BEB-6A23-4DFC-9A4E-E44F3CA9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ECE8D73-51C6-4818-8BD9-9202BBA08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EA7AA7F-CD9D-4820-B463-7B9CFEC8EC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1618CA6-513B-458C-89C1-1FE15F1F43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5BACA43-902B-4444-95CB-5165D5483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8A07376-1103-43DD-A6D6-D7BAF6F00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FCEA8A1-BC0E-4221-B9E5-3D3C7BA261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55D27E5-DFE1-4EE8-B982-0A3922359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FD07B27-85E5-4F3B-B432-CDBDC0F6E6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B78179E-DE7D-4A30-9BDC-05D7AE2176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ight Triangle 43">
            <a:extLst>
              <a:ext uri="{FF2B5EF4-FFF2-40B4-BE49-F238E27FC236}">
                <a16:creationId xmlns:a16="http://schemas.microsoft.com/office/drawing/2014/main" id="{07E3C0EF-2D2A-42BA-B4E2-76E2B1FC5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4143" y="3153945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574D64BD-407E-4068-9050-51D2F0F38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725950"/>
            <a:ext cx="3428812" cy="5436630"/>
          </a:xfrm>
        </p:spPr>
        <p:txBody>
          <a:bodyPr anchor="ctr">
            <a:normAutofit/>
          </a:bodyPr>
          <a:lstStyle/>
          <a:p>
            <a:r>
              <a:rPr lang="bg-BG" sz="370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Общи характеристики на тактиките</a:t>
            </a:r>
            <a:endParaRPr lang="en-US" sz="3700"/>
          </a:p>
        </p:txBody>
      </p:sp>
      <p:graphicFrame>
        <p:nvGraphicFramePr>
          <p:cNvPr id="5" name="Контейнер за съдържание 2">
            <a:extLst>
              <a:ext uri="{FF2B5EF4-FFF2-40B4-BE49-F238E27FC236}">
                <a16:creationId xmlns:a16="http://schemas.microsoft.com/office/drawing/2014/main" id="{A142D468-2BF4-443E-9C82-597A4CA929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2982637"/>
              </p:ext>
            </p:extLst>
          </p:nvPr>
        </p:nvGraphicFramePr>
        <p:xfrm>
          <a:off x="5103282" y="170170"/>
          <a:ext cx="6879517" cy="5973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Контейнер за номер на слайда 2">
            <a:extLst>
              <a:ext uri="{FF2B5EF4-FFF2-40B4-BE49-F238E27FC236}">
                <a16:creationId xmlns:a16="http://schemas.microsoft.com/office/drawing/2014/main" id="{7BDD41AB-8CDD-49BE-9EAE-B23601985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343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>
            <a:extLst>
              <a:ext uri="{FF2B5EF4-FFF2-40B4-BE49-F238E27FC236}">
                <a16:creationId xmlns:a16="http://schemas.microsoft.com/office/drawing/2014/main" id="{898535EB-8B18-4F48-B135-D51B2218F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Текстов контейнер 4">
            <a:extLst>
              <a:ext uri="{FF2B5EF4-FFF2-40B4-BE49-F238E27FC236}">
                <a16:creationId xmlns:a16="http://schemas.microsoft.com/office/drawing/2014/main" id="{2AA140BE-5E17-455F-9FD8-08E4262647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g-BG" i="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"Разпръснати звезди" </a:t>
            </a:r>
            <a:endParaRPr lang="en-US" i="0" dirty="0"/>
          </a:p>
        </p:txBody>
      </p:sp>
      <p:pic>
        <p:nvPicPr>
          <p:cNvPr id="10" name="Контейнер за съдържание 9">
            <a:extLst>
              <a:ext uri="{FF2B5EF4-FFF2-40B4-BE49-F238E27FC236}">
                <a16:creationId xmlns:a16="http://schemas.microsoft.com/office/drawing/2014/main" id="{6BB0FDA9-4116-4E72-8FED-33ADAC15BB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86" y="2954338"/>
            <a:ext cx="4961466" cy="2790825"/>
          </a:xfrm>
        </p:spPr>
      </p:pic>
      <p:sp>
        <p:nvSpPr>
          <p:cNvPr id="7" name="Текстов контейнер 6">
            <a:extLst>
              <a:ext uri="{FF2B5EF4-FFF2-40B4-BE49-F238E27FC236}">
                <a16:creationId xmlns:a16="http://schemas.microsoft.com/office/drawing/2014/main" id="{CAA93F8A-D93E-4E08-9A29-393256FB72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bg-BG" i="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"Кавалерийско длето"</a:t>
            </a:r>
            <a:endParaRPr lang="en-US" i="0" dirty="0"/>
          </a:p>
        </p:txBody>
      </p:sp>
      <p:pic>
        <p:nvPicPr>
          <p:cNvPr id="12" name="Контейнер за съдържание 11">
            <a:extLst>
              <a:ext uri="{FF2B5EF4-FFF2-40B4-BE49-F238E27FC236}">
                <a16:creationId xmlns:a16="http://schemas.microsoft.com/office/drawing/2014/main" id="{998E0D97-CBE2-42B3-9932-787580FE740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938" y="2971900"/>
            <a:ext cx="4899025" cy="2755701"/>
          </a:xfrm>
        </p:spPr>
      </p:pic>
      <p:sp>
        <p:nvSpPr>
          <p:cNvPr id="2" name="Контейнер за номер на слайда 1">
            <a:extLst>
              <a:ext uri="{FF2B5EF4-FFF2-40B4-BE49-F238E27FC236}">
                <a16:creationId xmlns:a16="http://schemas.microsoft.com/office/drawing/2014/main" id="{BAAEF27B-2870-4A4A-80CF-95C3A711E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411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AB85EEBD-94E8-4BB8-BA17-C56D58478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2E8543C5-F4BE-459E-85D5-C6C2D2E42B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g-BG" i="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"Объркай врага" </a:t>
            </a:r>
            <a:endParaRPr lang="en-US" i="0" dirty="0"/>
          </a:p>
        </p:txBody>
      </p:sp>
      <p:pic>
        <p:nvPicPr>
          <p:cNvPr id="10" name="Контейнер за съдържание 9">
            <a:extLst>
              <a:ext uri="{FF2B5EF4-FFF2-40B4-BE49-F238E27FC236}">
                <a16:creationId xmlns:a16="http://schemas.microsoft.com/office/drawing/2014/main" id="{6341F548-EB8F-46DB-B2D9-5AF45EBBB7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86" y="2954338"/>
            <a:ext cx="4961466" cy="2790825"/>
          </a:xfrm>
        </p:spPr>
      </p:pic>
      <p:sp>
        <p:nvSpPr>
          <p:cNvPr id="5" name="Текстов контейнер 4">
            <a:extLst>
              <a:ext uri="{FF2B5EF4-FFF2-40B4-BE49-F238E27FC236}">
                <a16:creationId xmlns:a16="http://schemas.microsoft.com/office/drawing/2014/main" id="{4738AC8C-7B70-4B7D-9D9C-2E6E4D37D4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bg-BG" i="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"Изтощаване" </a:t>
            </a:r>
            <a:endParaRPr lang="en-US" i="0" dirty="0"/>
          </a:p>
        </p:txBody>
      </p:sp>
      <p:pic>
        <p:nvPicPr>
          <p:cNvPr id="12" name="Контейнер за съдържание 11">
            <a:extLst>
              <a:ext uri="{FF2B5EF4-FFF2-40B4-BE49-F238E27FC236}">
                <a16:creationId xmlns:a16="http://schemas.microsoft.com/office/drawing/2014/main" id="{66B81C9A-C839-47C3-89B1-580844BCCE2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938" y="2971900"/>
            <a:ext cx="4899025" cy="2755701"/>
          </a:xfrm>
        </p:spPr>
      </p:pic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7E65024C-5A38-49C9-815D-731AD08A3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371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2C9BC2FF-0FB2-4059-9278-533373CC4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DA75CB07-D5A3-4DE4-879A-8345638EB9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g-BG" i="0" dirty="0"/>
              <a:t>„</a:t>
            </a:r>
            <a:r>
              <a:rPr lang="bg-BG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Объркване и смущаване</a:t>
            </a:r>
            <a:r>
              <a:rPr lang="bg-BG" i="0" dirty="0"/>
              <a:t>“</a:t>
            </a:r>
            <a:r>
              <a:rPr lang="bg-BG" i="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"</a:t>
            </a:r>
            <a:endParaRPr lang="en-US" i="0" dirty="0"/>
          </a:p>
        </p:txBody>
      </p:sp>
      <p:pic>
        <p:nvPicPr>
          <p:cNvPr id="8" name="Контейнер за съдържание 7">
            <a:extLst>
              <a:ext uri="{FF2B5EF4-FFF2-40B4-BE49-F238E27FC236}">
                <a16:creationId xmlns:a16="http://schemas.microsoft.com/office/drawing/2014/main" id="{14D21CA5-3954-44E2-A6F7-5D35EA9064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745" y="2975603"/>
            <a:ext cx="4961466" cy="2790825"/>
          </a:xfrm>
        </p:spPr>
      </p:pic>
      <p:sp>
        <p:nvSpPr>
          <p:cNvPr id="5" name="Текстов контейнер 4">
            <a:extLst>
              <a:ext uri="{FF2B5EF4-FFF2-40B4-BE49-F238E27FC236}">
                <a16:creationId xmlns:a16="http://schemas.microsoft.com/office/drawing/2014/main" id="{EA8A1284-0B64-41B2-9936-EA8F54F812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bg-BG" i="0" dirty="0"/>
              <a:t>„Формация лък“</a:t>
            </a:r>
            <a:endParaRPr lang="en-US" i="0" dirty="0"/>
          </a:p>
        </p:txBody>
      </p:sp>
      <p:pic>
        <p:nvPicPr>
          <p:cNvPr id="10" name="Контейнер за съдържание 9">
            <a:extLst>
              <a:ext uri="{FF2B5EF4-FFF2-40B4-BE49-F238E27FC236}">
                <a16:creationId xmlns:a16="http://schemas.microsoft.com/office/drawing/2014/main" id="{633D3598-F921-4E5D-8F9C-0A403BA4C63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9" y="3072629"/>
            <a:ext cx="4899025" cy="2755701"/>
          </a:xfrm>
        </p:spPr>
      </p:pic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0EF3C48C-9B9C-4F74-B304-4B66C151C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581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лавие 6">
            <a:extLst>
              <a:ext uri="{FF2B5EF4-FFF2-40B4-BE49-F238E27FC236}">
                <a16:creationId xmlns:a16="http://schemas.microsoft.com/office/drawing/2014/main" id="{16F5A453-D057-40AD-9CB5-53F1B87F4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sz="3600" dirty="0"/>
              <a:t>Влияние на монголската военна школа</a:t>
            </a:r>
            <a:endParaRPr lang="en-US" sz="3600" dirty="0"/>
          </a:p>
        </p:txBody>
      </p:sp>
      <p:graphicFrame>
        <p:nvGraphicFramePr>
          <p:cNvPr id="10" name="Контейнер за съдържание 7">
            <a:extLst>
              <a:ext uri="{FF2B5EF4-FFF2-40B4-BE49-F238E27FC236}">
                <a16:creationId xmlns:a16="http://schemas.microsoft.com/office/drawing/2014/main" id="{5515EE47-E8CE-48CD-AE9E-871994B38A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6684608"/>
              </p:ext>
            </p:extLst>
          </p:nvPr>
        </p:nvGraphicFramePr>
        <p:xfrm>
          <a:off x="691079" y="2340131"/>
          <a:ext cx="10325000" cy="3564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Контейнер за номер на слайда 1">
            <a:extLst>
              <a:ext uri="{FF2B5EF4-FFF2-40B4-BE49-F238E27FC236}">
                <a16:creationId xmlns:a16="http://schemas.microsoft.com/office/drawing/2014/main" id="{FC821033-9B87-4764-AFFA-5D92437FC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994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BDF0D99C-5D42-41C6-A50C-C4E2D6B2A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F28962D-50BA-43F8-8863-28ECE711D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780F5939-D4E0-46FD-9A5A-5D648E381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633D331-78CB-40A1-B167-8185EC5D7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512E4B1-E78E-49E7-AA36-374CC1B084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7D46340-CBFC-490F-B44E-7AA8FBF58B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3575C26C-3EBD-4AA9-BA4D-2561E295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35DB6BE-E065-4559-BF5C-36B56B379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DA54272-CD9D-4F68-BBAB-4F0C0C3EC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002CE8F-9256-4F2C-B474-588737171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59C9DE9F-4252-401D-913E-B74C9E326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FE4E69B-534F-4A80-9E1C-798BEE1B0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27564E1C-009C-4832-AE8D-E98286693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4305DF1C-5801-43F2-A8B9-5351369418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806E71C8-0783-4E17-9B34-F51231DD29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FD908F17-2A89-4B0A-A2EA-692390969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BE22751-380F-44F9-BEED-0A553CF87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7B27910-846F-4E4E-B588-F5B2E026F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E6E0501E-134E-46D7-984F-3A382B0BB2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90A83974-CBD7-4A69-9D84-2D3BBDE02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503E931-00D4-4B0C-BC69-49FE5C766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97732A30-BE2F-4D71-BC37-60F7B4459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C8EB840-DE7D-4E67-989C-F4D8F50E15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F05D2CC2-53CC-487E-A72E-42B1E9B184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3A12D6B-1D60-4F26-8FB9-74AD5B070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1895D00-2D63-443C-95A8-5EB6E5EEC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AC50652-2A56-4382-95D0-971644EE0F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DA50A374-8880-482D-B54F-F74E0D7BE1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66364D8-CCC7-4AAF-94BC-766EC160D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A0DC409-26E2-4453-89FD-745EA849B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239ED039-D66C-4A5E-AA35-E7A5FA2E6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72C13DC-161E-49CF-96B5-5383AA052A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Right Triangle 103">
            <a:extLst>
              <a:ext uri="{FF2B5EF4-FFF2-40B4-BE49-F238E27FC236}">
                <a16:creationId xmlns:a16="http://schemas.microsoft.com/office/drawing/2014/main" id="{63BAC6E0-ADAC-40FB-AF53-88FA5F837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94" y="151621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06" name="Rectangle 105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 useBgFill="1">
        <p:nvSpPr>
          <p:cNvPr id="108" name="Freeform: Shape 107">
            <a:extLst>
              <a:ext uri="{FF2B5EF4-FFF2-40B4-BE49-F238E27FC236}">
                <a16:creationId xmlns:a16="http://schemas.microsoft.com/office/drawing/2014/main" id="{CFDF70F4-97B6-40D8-B1FA-9580DBD23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2244" y="224448"/>
            <a:ext cx="6857996" cy="6409096"/>
          </a:xfrm>
          <a:custGeom>
            <a:avLst/>
            <a:gdLst>
              <a:gd name="connsiteX0" fmla="*/ 0 w 6857996"/>
              <a:gd name="connsiteY0" fmla="*/ 2827344 h 6142577"/>
              <a:gd name="connsiteX1" fmla="*/ 0 w 6857996"/>
              <a:gd name="connsiteY1" fmla="*/ 5080510 h 6142577"/>
              <a:gd name="connsiteX2" fmla="*/ 3 w 6857996"/>
              <a:gd name="connsiteY2" fmla="*/ 5080510 h 6142577"/>
              <a:gd name="connsiteX3" fmla="*/ 3 w 6857996"/>
              <a:gd name="connsiteY3" fmla="*/ 6142577 h 6142577"/>
              <a:gd name="connsiteX4" fmla="*/ 6857996 w 6857996"/>
              <a:gd name="connsiteY4" fmla="*/ 6142577 h 6142577"/>
              <a:gd name="connsiteX5" fmla="*/ 6857996 w 6857996"/>
              <a:gd name="connsiteY5" fmla="*/ 3928749 h 6142577"/>
              <a:gd name="connsiteX6" fmla="*/ 6857996 w 6857996"/>
              <a:gd name="connsiteY6" fmla="*/ 2572597 h 6142577"/>
              <a:gd name="connsiteX7" fmla="*/ 6857996 w 6857996"/>
              <a:gd name="connsiteY7" fmla="*/ 307516 h 6142577"/>
              <a:gd name="connsiteX8" fmla="*/ 6550769 w 6857996"/>
              <a:gd name="connsiteY8" fmla="*/ 222609 h 6142577"/>
              <a:gd name="connsiteX9" fmla="*/ 5031274 w 6857996"/>
              <a:gd name="connsiteY9" fmla="*/ 33 h 6142577"/>
              <a:gd name="connsiteX10" fmla="*/ 310659 w 6857996"/>
              <a:gd name="connsiteY10" fmla="*/ 1067285 h 6142577"/>
              <a:gd name="connsiteX11" fmla="*/ 2 w 6857996"/>
              <a:gd name="connsiteY11" fmla="*/ 1072307 h 6142577"/>
              <a:gd name="connsiteX12" fmla="*/ 2 w 6857996"/>
              <a:gd name="connsiteY12" fmla="*/ 2827344 h 6142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57996" h="6142577">
                <a:moveTo>
                  <a:pt x="0" y="2827344"/>
                </a:moveTo>
                <a:lnTo>
                  <a:pt x="0" y="5080510"/>
                </a:lnTo>
                <a:lnTo>
                  <a:pt x="3" y="5080510"/>
                </a:lnTo>
                <a:lnTo>
                  <a:pt x="3" y="6142577"/>
                </a:lnTo>
                <a:lnTo>
                  <a:pt x="6857996" y="6142577"/>
                </a:lnTo>
                <a:lnTo>
                  <a:pt x="6857996" y="3928749"/>
                </a:lnTo>
                <a:lnTo>
                  <a:pt x="6857996" y="2572597"/>
                </a:lnTo>
                <a:lnTo>
                  <a:pt x="6857996" y="307516"/>
                </a:lnTo>
                <a:lnTo>
                  <a:pt x="6550769" y="222609"/>
                </a:lnTo>
                <a:cubicBezTo>
                  <a:pt x="5946238" y="65902"/>
                  <a:pt x="5454822" y="1688"/>
                  <a:pt x="5031274" y="33"/>
                </a:cubicBezTo>
                <a:cubicBezTo>
                  <a:pt x="3337081" y="-6590"/>
                  <a:pt x="2728780" y="987729"/>
                  <a:pt x="310659" y="1067285"/>
                </a:cubicBezTo>
                <a:lnTo>
                  <a:pt x="2" y="1072307"/>
                </a:lnTo>
                <a:lnTo>
                  <a:pt x="2" y="2827344"/>
                </a:lnTo>
                <a:close/>
              </a:path>
            </a:pathLst>
          </a:custGeom>
          <a:solidFill>
            <a:srgbClr val="BCBCBC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807F70BA-21EF-4B7D-ACFF-D02E136D4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7D487A9C-B45A-450B-B04B-02570D8F41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09C56948-B944-4EAA-A601-1C3F289A7C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43EFFD07-1C36-4595-9832-727669712C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FA5917E5-3154-42BC-8308-71C3D44DB4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4B05D64D-A9ED-421A-9ABE-761977A815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25E49393-F5BE-4823-92E3-7A624F7EA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46035503-21C0-4568-B46B-90BB7503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F5CACA2B-D1AF-419E-BFBF-413F69DFD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2284408D-F3CE-466F-A0C8-D27F2BCFC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A2C5065B-1474-4D66-99DB-CFEF811C0F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6C6F4B51-92DC-4003-A3E7-28710D57AB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0D5C13CE-E4FE-4F85-BC09-9C950ED752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851C5D97-1CDA-475E-BAC6-EE58999872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DB712EBA-54FF-45FE-9A4E-98C0C0EC2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7E0AB49E-A89E-4B6C-AAAA-96E326D154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1E63E817-E471-4A64-9EF6-FFB1FBB348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E4BB2927-CDAC-455A-8D26-8582DD13DD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A8E42F79-594B-4397-8A30-281228EF9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E578AA8-0A5F-4BAA-AAFC-8A1E0783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9BA6CB24-165E-4D82-A315-18FFF8ABC6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A7AFC89-7922-47E2-8920-9883AF13C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82D63DEE-348A-4118-952F-DCD6FC1B6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47A17409-8146-400D-A3C1-1E93FE2056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21B7B93-01A0-4FDD-A6E1-5729577818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6D3948D1-38CD-41AC-BBE8-291A85A70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A633F3FE-70B6-41BD-A2D7-F9A53AB38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09D1DD0D-9D4A-41EA-9650-F8215D949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8148EE7C-8DC4-4A31-A981-8F838EA8FA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F7F7EC5C-3015-4A5E-A9E3-B53F5293D2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FD7AF31F-4674-411A-837A-ED991478D2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5D3DAED2-414E-42E1-998A-6D7EF4A4D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" name="Right Triangle 142">
            <a:extLst>
              <a:ext uri="{FF2B5EF4-FFF2-40B4-BE49-F238E27FC236}">
                <a16:creationId xmlns:a16="http://schemas.microsoft.com/office/drawing/2014/main" id="{9E92C66B-792F-479F-B983-F47FEE1AB5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94" y="1525300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Заглавие 3">
            <a:extLst>
              <a:ext uri="{FF2B5EF4-FFF2-40B4-BE49-F238E27FC236}">
                <a16:creationId xmlns:a16="http://schemas.microsoft.com/office/drawing/2014/main" id="{C0924D39-A6EB-4A52-9713-6473B3F5D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725951"/>
            <a:ext cx="5408027" cy="144246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1"/>
              <a:t>Европа. Капитан </a:t>
            </a:r>
            <a:r>
              <a:rPr lang="en-US" sz="2800" b="1">
                <a:effectLst/>
              </a:rPr>
              <a:t>Базил Хенри Лидъл Харт (1895-1970)</a:t>
            </a:r>
            <a:br>
              <a:rPr lang="en-US" sz="2800" b="1">
                <a:effectLst/>
              </a:rPr>
            </a:br>
            <a:r>
              <a:rPr lang="en-US" sz="2800" b="1">
                <a:effectLst/>
              </a:rPr>
              <a:t>(</a:t>
            </a:r>
            <a:r>
              <a:rPr lang="en-US" sz="2800" b="1" i="1">
                <a:effectLst/>
              </a:rPr>
              <a:t>Basil Henry Liddell Hart</a:t>
            </a:r>
            <a:r>
              <a:rPr lang="en-US" sz="2800" b="1" i="1"/>
              <a:t>)</a:t>
            </a:r>
            <a:endParaRPr lang="en-US" sz="2800" b="1"/>
          </a:p>
        </p:txBody>
      </p:sp>
      <p:sp>
        <p:nvSpPr>
          <p:cNvPr id="5" name="Контейнер за съдържание 4">
            <a:extLst>
              <a:ext uri="{FF2B5EF4-FFF2-40B4-BE49-F238E27FC236}">
                <a16:creationId xmlns:a16="http://schemas.microsoft.com/office/drawing/2014/main" id="{B2210C41-3E27-415F-95BF-E83D100634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1079" y="2340131"/>
            <a:ext cx="4424633" cy="379191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effectLst/>
              </a:rPr>
              <a:t>Британски военен историк, кореспондент и стратег </a:t>
            </a:r>
          </a:p>
          <a:p>
            <a:r>
              <a:rPr lang="en-US">
                <a:effectLst/>
              </a:rPr>
              <a:t>анализ на военното изкуство на Чингис хан и Чингисидите.</a:t>
            </a:r>
            <a:endParaRPr lang="en-US"/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E31B5142-993C-4F7B-B7CB-E78F3AD86E5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4012" y="721082"/>
            <a:ext cx="4107819" cy="542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Контейнер за номер на слайда 1">
            <a:extLst>
              <a:ext uri="{FF2B5EF4-FFF2-40B4-BE49-F238E27FC236}">
                <a16:creationId xmlns:a16="http://schemas.microsoft.com/office/drawing/2014/main" id="{81F690A4-5147-4613-9CE0-D42E5A7DB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968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BDF0D99C-5D42-41C6-A50C-C4E2D6B2A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F28962D-50BA-43F8-8863-28ECE711D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780F5939-D4E0-46FD-9A5A-5D648E381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8633D331-78CB-40A1-B167-8185EC5D7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C512E4B1-E78E-49E7-AA36-374CC1B084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A7D46340-CBFC-490F-B44E-7AA8FBF58B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575C26C-3EBD-4AA9-BA4D-2561E295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35DB6BE-E065-4559-BF5C-36B56B379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DA54272-CD9D-4F68-BBAB-4F0C0C3EC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002CE8F-9256-4F2C-B474-588737171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59C9DE9F-4252-401D-913E-B74C9E326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8FE4E69B-534F-4A80-9E1C-798BEE1B0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7564E1C-009C-4832-AE8D-E98286693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305DF1C-5801-43F2-A8B9-5351369418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06E71C8-0783-4E17-9B34-F51231DD29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FD908F17-2A89-4B0A-A2EA-692390969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FBE22751-380F-44F9-BEED-0A553CF87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77B27910-846F-4E4E-B588-F5B2E026F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E6E0501E-134E-46D7-984F-3A382B0BB2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90A83974-CBD7-4A69-9D84-2D3BBDE02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A503E931-00D4-4B0C-BC69-49FE5C766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97732A30-BE2F-4D71-BC37-60F7B4459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C8EB840-DE7D-4E67-989C-F4D8F50E15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F05D2CC2-53CC-487E-A72E-42B1E9B184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03A12D6B-1D60-4F26-8FB9-74AD5B070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1895D00-2D63-443C-95A8-5EB6E5EEC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6AC50652-2A56-4382-95D0-971644EE0F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A50A374-8880-482D-B54F-F74E0D7BE1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66364D8-CCC7-4AAF-94BC-766EC160D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4A0DC409-26E2-4453-89FD-745EA849B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239ED039-D66C-4A5E-AA35-E7A5FA2E6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72C13DC-161E-49CF-96B5-5383AA052A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0" name="Right Triangle 109">
            <a:extLst>
              <a:ext uri="{FF2B5EF4-FFF2-40B4-BE49-F238E27FC236}">
                <a16:creationId xmlns:a16="http://schemas.microsoft.com/office/drawing/2014/main" id="{63BAC6E0-ADAC-40FB-AF53-88FA5F837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94" y="151621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12" name="Rectangle 111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 useBgFill="1">
        <p:nvSpPr>
          <p:cNvPr id="114" name="Freeform: Shape 113">
            <a:extLst>
              <a:ext uri="{FF2B5EF4-FFF2-40B4-BE49-F238E27FC236}">
                <a16:creationId xmlns:a16="http://schemas.microsoft.com/office/drawing/2014/main" id="{CFDF70F4-97B6-40D8-B1FA-9580DBD23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2244" y="224448"/>
            <a:ext cx="6857996" cy="6409096"/>
          </a:xfrm>
          <a:custGeom>
            <a:avLst/>
            <a:gdLst>
              <a:gd name="connsiteX0" fmla="*/ 0 w 6857996"/>
              <a:gd name="connsiteY0" fmla="*/ 2827344 h 6142577"/>
              <a:gd name="connsiteX1" fmla="*/ 0 w 6857996"/>
              <a:gd name="connsiteY1" fmla="*/ 5080510 h 6142577"/>
              <a:gd name="connsiteX2" fmla="*/ 3 w 6857996"/>
              <a:gd name="connsiteY2" fmla="*/ 5080510 h 6142577"/>
              <a:gd name="connsiteX3" fmla="*/ 3 w 6857996"/>
              <a:gd name="connsiteY3" fmla="*/ 6142577 h 6142577"/>
              <a:gd name="connsiteX4" fmla="*/ 6857996 w 6857996"/>
              <a:gd name="connsiteY4" fmla="*/ 6142577 h 6142577"/>
              <a:gd name="connsiteX5" fmla="*/ 6857996 w 6857996"/>
              <a:gd name="connsiteY5" fmla="*/ 3928749 h 6142577"/>
              <a:gd name="connsiteX6" fmla="*/ 6857996 w 6857996"/>
              <a:gd name="connsiteY6" fmla="*/ 2572597 h 6142577"/>
              <a:gd name="connsiteX7" fmla="*/ 6857996 w 6857996"/>
              <a:gd name="connsiteY7" fmla="*/ 307516 h 6142577"/>
              <a:gd name="connsiteX8" fmla="*/ 6550769 w 6857996"/>
              <a:gd name="connsiteY8" fmla="*/ 222609 h 6142577"/>
              <a:gd name="connsiteX9" fmla="*/ 5031274 w 6857996"/>
              <a:gd name="connsiteY9" fmla="*/ 33 h 6142577"/>
              <a:gd name="connsiteX10" fmla="*/ 310659 w 6857996"/>
              <a:gd name="connsiteY10" fmla="*/ 1067285 h 6142577"/>
              <a:gd name="connsiteX11" fmla="*/ 2 w 6857996"/>
              <a:gd name="connsiteY11" fmla="*/ 1072307 h 6142577"/>
              <a:gd name="connsiteX12" fmla="*/ 2 w 6857996"/>
              <a:gd name="connsiteY12" fmla="*/ 2827344 h 6142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57996" h="6142577">
                <a:moveTo>
                  <a:pt x="0" y="2827344"/>
                </a:moveTo>
                <a:lnTo>
                  <a:pt x="0" y="5080510"/>
                </a:lnTo>
                <a:lnTo>
                  <a:pt x="3" y="5080510"/>
                </a:lnTo>
                <a:lnTo>
                  <a:pt x="3" y="6142577"/>
                </a:lnTo>
                <a:lnTo>
                  <a:pt x="6857996" y="6142577"/>
                </a:lnTo>
                <a:lnTo>
                  <a:pt x="6857996" y="3928749"/>
                </a:lnTo>
                <a:lnTo>
                  <a:pt x="6857996" y="2572597"/>
                </a:lnTo>
                <a:lnTo>
                  <a:pt x="6857996" y="307516"/>
                </a:lnTo>
                <a:lnTo>
                  <a:pt x="6550769" y="222609"/>
                </a:lnTo>
                <a:cubicBezTo>
                  <a:pt x="5946238" y="65902"/>
                  <a:pt x="5454822" y="1688"/>
                  <a:pt x="5031274" y="33"/>
                </a:cubicBezTo>
                <a:cubicBezTo>
                  <a:pt x="3337081" y="-6590"/>
                  <a:pt x="2728780" y="987729"/>
                  <a:pt x="310659" y="1067285"/>
                </a:cubicBezTo>
                <a:lnTo>
                  <a:pt x="2" y="1072307"/>
                </a:lnTo>
                <a:lnTo>
                  <a:pt x="2" y="2827344"/>
                </a:lnTo>
                <a:close/>
              </a:path>
            </a:pathLst>
          </a:custGeom>
          <a:solidFill>
            <a:srgbClr val="BCBCBC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807F70BA-21EF-4B7D-ACFF-D02E136D4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D487A9C-B45A-450B-B04B-02570D8F41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09C56948-B944-4EAA-A601-1C3F289A7C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3EFFD07-1C36-4595-9832-727669712C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FA5917E5-3154-42BC-8308-71C3D44DB4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4B05D64D-A9ED-421A-9ABE-761977A815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25E49393-F5BE-4823-92E3-7A624F7EA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6035503-21C0-4568-B46B-90BB7503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F5CACA2B-D1AF-419E-BFBF-413F69DFD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2284408D-F3CE-466F-A0C8-D27F2BCFC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A2C5065B-1474-4D66-99DB-CFEF811C0F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6C6F4B51-92DC-4003-A3E7-28710D57AB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D5C13CE-E4FE-4F85-BC09-9C950ED752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851C5D97-1CDA-475E-BAC6-EE58999872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DB712EBA-54FF-45FE-9A4E-98C0C0EC2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7E0AB49E-A89E-4B6C-AAAA-96E326D154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1E63E817-E471-4A64-9EF6-FFB1FBB348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E4BB2927-CDAC-455A-8D26-8582DD13DD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8E42F79-594B-4397-8A30-281228EF9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6E578AA8-0A5F-4BAA-AAFC-8A1E0783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9BA6CB24-165E-4D82-A315-18FFF8ABC6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6A7AFC89-7922-47E2-8920-9883AF13C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82D63DEE-348A-4118-952F-DCD6FC1B6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47A17409-8146-400D-A3C1-1E93FE2056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621B7B93-01A0-4FDD-A6E1-5729577818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6D3948D1-38CD-41AC-BBE8-291A85A70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A633F3FE-70B6-41BD-A2D7-F9A53AB38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09D1DD0D-9D4A-41EA-9650-F8215D949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8148EE7C-8DC4-4A31-A981-8F838EA8FA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F7F7EC5C-3015-4A5E-A9E3-B53F5293D2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FD7AF31F-4674-411A-837A-ED991478D2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5D3DAED2-414E-42E1-998A-6D7EF4A4D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Right Triangle 148">
            <a:extLst>
              <a:ext uri="{FF2B5EF4-FFF2-40B4-BE49-F238E27FC236}">
                <a16:creationId xmlns:a16="http://schemas.microsoft.com/office/drawing/2014/main" id="{9E92C66B-792F-479F-B983-F47FEE1AB5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94" y="1525300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C4619485-946C-42D1-A172-29EC3E062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725951"/>
            <a:ext cx="5408027" cy="144246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b="1">
                <a:effectLst/>
              </a:rPr>
              <a:t>Генерал Хайнц Вилхелм Гудериан</a:t>
            </a:r>
            <a:r>
              <a:rPr lang="en-US" sz="3100">
                <a:effectLst/>
              </a:rPr>
              <a:t>  (1888 – 1954)</a:t>
            </a:r>
            <a:br>
              <a:rPr lang="en-US" sz="3100">
                <a:effectLst/>
              </a:rPr>
            </a:br>
            <a:r>
              <a:rPr lang="en-US" sz="3100">
                <a:effectLst/>
              </a:rPr>
              <a:t>( </a:t>
            </a:r>
            <a:r>
              <a:rPr lang="en-US" sz="3100" i="1">
                <a:effectLst/>
              </a:rPr>
              <a:t>Heinz-Wilhelm Guderian</a:t>
            </a:r>
            <a:r>
              <a:rPr lang="en-US" sz="3100">
                <a:effectLst/>
              </a:rPr>
              <a:t>)</a:t>
            </a:r>
            <a:endParaRPr lang="en-US" sz="3100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737215DC-7829-443C-9EFE-F7CADA2291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1079" y="2340131"/>
            <a:ext cx="4424633" cy="379191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„</a:t>
            </a:r>
            <a:r>
              <a:rPr lang="en-US" dirty="0" err="1"/>
              <a:t>Бързия</a:t>
            </a:r>
            <a:r>
              <a:rPr lang="bg-BG" dirty="0"/>
              <a:t>т</a:t>
            </a:r>
            <a:r>
              <a:rPr lang="en-US" dirty="0"/>
              <a:t> </a:t>
            </a:r>
            <a:r>
              <a:rPr lang="bg-BG" dirty="0"/>
              <a:t>Х</a:t>
            </a:r>
            <a:r>
              <a:rPr lang="en-US" dirty="0" err="1"/>
              <a:t>айнц</a:t>
            </a:r>
            <a:r>
              <a:rPr lang="en-US" dirty="0"/>
              <a:t>“</a:t>
            </a:r>
          </a:p>
          <a:p>
            <a:r>
              <a:rPr lang="en-US" b="0" i="0" dirty="0" err="1">
                <a:effectLst/>
              </a:rPr>
              <a:t>Танковите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дивизии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на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Бързия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Хайнц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са</a:t>
            </a:r>
            <a:r>
              <a:rPr lang="en-US" b="0" i="0" dirty="0">
                <a:effectLst/>
              </a:rPr>
              <a:t> в </a:t>
            </a:r>
            <a:r>
              <a:rPr lang="en-US" b="0" i="0" dirty="0" err="1">
                <a:effectLst/>
              </a:rPr>
              <a:t>основата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на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светкавичните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победи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на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Вермахта</a:t>
            </a:r>
            <a:r>
              <a:rPr lang="en-US" b="0" i="0" dirty="0">
                <a:effectLst/>
              </a:rPr>
              <a:t> в </a:t>
            </a:r>
            <a:r>
              <a:rPr lang="en-US" b="0" i="0" dirty="0" err="1">
                <a:effectLst/>
              </a:rPr>
              <a:t>Полша</a:t>
            </a:r>
            <a:r>
              <a:rPr lang="en-US" b="0" i="0" dirty="0">
                <a:effectLst/>
              </a:rPr>
              <a:t> и </a:t>
            </a:r>
            <a:r>
              <a:rPr lang="en-US" b="0" i="0" dirty="0" err="1">
                <a:effectLst/>
              </a:rPr>
              <a:t>Франция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през</a:t>
            </a:r>
            <a:r>
              <a:rPr lang="en-US" b="0" i="0" dirty="0">
                <a:effectLst/>
              </a:rPr>
              <a:t> 1939 и 1940 </a:t>
            </a:r>
            <a:r>
              <a:rPr lang="en-US" b="0" i="0" dirty="0" err="1">
                <a:effectLst/>
              </a:rPr>
              <a:t>година</a:t>
            </a:r>
            <a:r>
              <a:rPr lang="en-US" b="0" i="0" dirty="0">
                <a:effectLst/>
              </a:rPr>
              <a:t>.</a:t>
            </a:r>
          </a:p>
          <a:p>
            <a:r>
              <a:rPr lang="en-US" b="0" i="0" dirty="0" err="1">
                <a:effectLst/>
              </a:rPr>
              <a:t>Възгледите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му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за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блицкрига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често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го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вкарват</a:t>
            </a:r>
            <a:r>
              <a:rPr lang="en-US" b="0" i="0" dirty="0">
                <a:effectLst/>
              </a:rPr>
              <a:t> в </a:t>
            </a:r>
            <a:r>
              <a:rPr lang="en-US" b="0" i="0" dirty="0" err="1">
                <a:effectLst/>
              </a:rPr>
              <a:t>конфликти</a:t>
            </a:r>
            <a:r>
              <a:rPr lang="en-US" b="0" i="0" dirty="0">
                <a:effectLst/>
              </a:rPr>
              <a:t> и </a:t>
            </a:r>
            <a:r>
              <a:rPr lang="en-US" b="0" i="0" dirty="0" err="1">
                <a:effectLst/>
              </a:rPr>
              <a:t>със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самия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Хитлер</a:t>
            </a:r>
            <a:r>
              <a:rPr lang="en-US" b="0" i="0" dirty="0">
                <a:effectLst/>
              </a:rPr>
              <a:t>, </a:t>
            </a:r>
            <a:r>
              <a:rPr lang="en-US" b="0" i="0" dirty="0" err="1">
                <a:effectLst/>
              </a:rPr>
              <a:t>който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на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два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пъти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го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сваля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от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длъжност</a:t>
            </a:r>
            <a:r>
              <a:rPr lang="en-US" b="0" i="0" dirty="0">
                <a:effectLst/>
              </a:rPr>
              <a:t>.</a:t>
            </a:r>
            <a:endParaRPr lang="en-US" dirty="0"/>
          </a:p>
        </p:txBody>
      </p:sp>
      <p:pic>
        <p:nvPicPr>
          <p:cNvPr id="23560" name="Picture 8" descr="Хайнц Гудериан: фашист, которого не осудили в Нюрнберге | Русская семерка">
            <a:extLst>
              <a:ext uri="{FF2B5EF4-FFF2-40B4-BE49-F238E27FC236}">
                <a16:creationId xmlns:a16="http://schemas.microsoft.com/office/drawing/2014/main" id="{6EA3DDE1-9980-4A7A-B987-E98169D6241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7094" y="1916117"/>
            <a:ext cx="4401655" cy="303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5852E1A5-EA4B-4313-9C94-A665E7213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9943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лавие 4">
            <a:extLst>
              <a:ext uri="{FF2B5EF4-FFF2-40B4-BE49-F238E27FC236}">
                <a16:creationId xmlns:a16="http://schemas.microsoft.com/office/drawing/2014/main" id="{4BBE1877-9A2D-4ECC-9BAC-306D91BFB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Как Монгольская империя изменила мир">
            <a:extLst>
              <a:ext uri="{FF2B5EF4-FFF2-40B4-BE49-F238E27FC236}">
                <a16:creationId xmlns:a16="http://schemas.microsoft.com/office/drawing/2014/main" id="{AD9D247E-71E3-4CFF-B300-A74892FF50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450" y="2339975"/>
            <a:ext cx="6339325" cy="356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Контейнер за номер на слайда 1">
            <a:extLst>
              <a:ext uri="{FF2B5EF4-FFF2-40B4-BE49-F238E27FC236}">
                <a16:creationId xmlns:a16="http://schemas.microsoft.com/office/drawing/2014/main" id="{6A4C0E08-C425-4B76-B888-582A8B814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99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DE772DB8-AFF3-4F0C-A148-79996C806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2903"/>
            <a:ext cx="10312571" cy="823912"/>
          </a:xfrm>
        </p:spPr>
        <p:txBody>
          <a:bodyPr>
            <a:normAutofit/>
          </a:bodyPr>
          <a:lstStyle/>
          <a:p>
            <a:pPr algn="ctr"/>
            <a:r>
              <a:rPr lang="bg-BG" sz="3200" b="1" dirty="0"/>
              <a:t>Китайски източници</a:t>
            </a:r>
            <a:endParaRPr lang="en-US" sz="3200" b="1" dirty="0"/>
          </a:p>
        </p:txBody>
      </p:sp>
      <p:graphicFrame>
        <p:nvGraphicFramePr>
          <p:cNvPr id="11" name="Контейнер за съдържание 2">
            <a:extLst>
              <a:ext uri="{FF2B5EF4-FFF2-40B4-BE49-F238E27FC236}">
                <a16:creationId xmlns:a16="http://schemas.microsoft.com/office/drawing/2014/main" id="{AF5F47A0-7DFF-4493-AE62-D3F8D565D171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2">
            <a:extLst>
              <a:ext uri="{FF2B5EF4-FFF2-40B4-BE49-F238E27FC236}">
                <a16:creationId xmlns:a16="http://schemas.microsoft.com/office/drawing/2014/main" id="{E2B09506-27C9-4F07-9F5D-F91553CEFBB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46171" y="2753649"/>
            <a:ext cx="2671581" cy="39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ов контейнер 5">
            <a:extLst>
              <a:ext uri="{FF2B5EF4-FFF2-40B4-BE49-F238E27FC236}">
                <a16:creationId xmlns:a16="http://schemas.microsoft.com/office/drawing/2014/main" id="{6EC1AE10-AA66-4F42-B307-32074603ADB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008813" y="1681163"/>
            <a:ext cx="5183187" cy="823912"/>
          </a:xfrm>
        </p:spPr>
        <p:txBody>
          <a:bodyPr>
            <a:normAutofit fontScale="47500" lnSpcReduction="20000"/>
          </a:bodyPr>
          <a:lstStyle/>
          <a:p>
            <a:pPr algn="ctr"/>
            <a:endParaRPr lang="bg-BG" sz="2400" b="0" dirty="0"/>
          </a:p>
          <a:p>
            <a:pPr algn="ctr"/>
            <a:r>
              <a:rPr lang="bg-BG" sz="3300" b="1" dirty="0"/>
              <a:t>Първият император на династия Мин - </a:t>
            </a:r>
            <a:r>
              <a:rPr lang="bg-BG" sz="3300" b="1" dirty="0" err="1"/>
              <a:t>Хуну</a:t>
            </a:r>
            <a:r>
              <a:rPr lang="bg-BG" sz="3300" b="1" dirty="0"/>
              <a:t> /</a:t>
            </a:r>
            <a:r>
              <a:rPr lang="en-US" sz="3300" b="1" dirty="0"/>
              <a:t>Hongwu</a:t>
            </a:r>
            <a:r>
              <a:rPr lang="bg-BG" sz="3300" b="1" dirty="0"/>
              <a:t>/</a:t>
            </a:r>
            <a:endParaRPr lang="en-US" sz="3300" b="1" dirty="0"/>
          </a:p>
        </p:txBody>
      </p:sp>
      <p:sp>
        <p:nvSpPr>
          <p:cNvPr id="3" name="Контейнер за номер на слайда 2">
            <a:extLst>
              <a:ext uri="{FF2B5EF4-FFF2-40B4-BE49-F238E27FC236}">
                <a16:creationId xmlns:a16="http://schemas.microsoft.com/office/drawing/2014/main" id="{FB6F737A-4325-4F5B-99FD-D960607CE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44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D2DDDFC4-627B-421A-92E0-D5F5D9D4B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263"/>
            <a:ext cx="5221266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Персийски източници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D6E373B3-3A7C-4921-A4B6-411FF60A4C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4672" y="2121763"/>
            <a:ext cx="5235490" cy="377301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 err="1">
                <a:effectLst/>
              </a:rPr>
              <a:t>Фазлалах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ибн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Абу</a:t>
            </a:r>
            <a:r>
              <a:rPr lang="en-US" sz="2000" dirty="0">
                <a:effectLst/>
              </a:rPr>
              <a:t> л-</a:t>
            </a:r>
            <a:r>
              <a:rPr lang="en-US" sz="2000" dirty="0" err="1">
                <a:effectLst/>
              </a:rPr>
              <a:t>Хайр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Хамадани</a:t>
            </a:r>
            <a:r>
              <a:rPr lang="en-US" sz="2000" dirty="0">
                <a:effectLst/>
              </a:rPr>
              <a:t>, </a:t>
            </a:r>
            <a:r>
              <a:rPr lang="en-US" sz="2000" dirty="0" err="1">
                <a:effectLst/>
              </a:rPr>
              <a:t>познат</a:t>
            </a:r>
            <a:r>
              <a:rPr lang="en-US" sz="2000" dirty="0">
                <a:effectLst/>
              </a:rPr>
              <a:t> с </a:t>
            </a:r>
            <a:r>
              <a:rPr lang="en-US" sz="2000" dirty="0" err="1">
                <a:effectLst/>
              </a:rPr>
              <a:t>краткото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име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Рашид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ад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дин</a:t>
            </a:r>
            <a:r>
              <a:rPr lang="en-US" sz="2000" dirty="0">
                <a:effectLst/>
              </a:rPr>
              <a:t> (1247 — 1318), </a:t>
            </a:r>
            <a:r>
              <a:rPr lang="en-US" sz="2000" dirty="0" err="1">
                <a:effectLst/>
              </a:rPr>
              <a:t>везир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на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монголските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ханове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Хазан</a:t>
            </a:r>
            <a:r>
              <a:rPr lang="en-US" sz="2000" dirty="0">
                <a:effectLst/>
              </a:rPr>
              <a:t> и </a:t>
            </a:r>
            <a:r>
              <a:rPr lang="en-US" sz="2000" dirty="0" err="1">
                <a:effectLst/>
              </a:rPr>
              <a:t>Улдзийт</a:t>
            </a:r>
            <a:r>
              <a:rPr lang="en-US" sz="2000" dirty="0">
                <a:effectLst/>
              </a:rPr>
              <a:t>.</a:t>
            </a:r>
          </a:p>
          <a:p>
            <a:r>
              <a:rPr lang="en-US" sz="2000" dirty="0" err="1"/>
              <a:t>Джами</a:t>
            </a:r>
            <a:r>
              <a:rPr lang="en-US" sz="2000" dirty="0"/>
              <a:t> </a:t>
            </a:r>
            <a:r>
              <a:rPr lang="en-US" sz="2000" dirty="0" err="1"/>
              <a:t>ат</a:t>
            </a:r>
            <a:r>
              <a:rPr lang="en-US" sz="2000" dirty="0"/>
              <a:t> </a:t>
            </a:r>
            <a:r>
              <a:rPr lang="en-US" sz="2000" dirty="0" err="1"/>
              <a:t>таврих</a:t>
            </a:r>
            <a:r>
              <a:rPr lang="en-US" sz="2000" dirty="0"/>
              <a:t> /</a:t>
            </a:r>
            <a:r>
              <a:rPr lang="en-US" sz="2000" dirty="0" err="1"/>
              <a:t>Сборник</a:t>
            </a:r>
            <a:r>
              <a:rPr lang="en-US" sz="2000" dirty="0"/>
              <a:t> с летописи-1310 -1311/</a:t>
            </a:r>
          </a:p>
          <a:p>
            <a:r>
              <a:rPr lang="en-US" sz="2000" dirty="0"/>
              <a:t>„</a:t>
            </a:r>
            <a:r>
              <a:rPr lang="en-US" sz="2000" dirty="0" err="1"/>
              <a:t>История</a:t>
            </a:r>
            <a:r>
              <a:rPr lang="en-US" sz="2000" dirty="0"/>
              <a:t>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dirty="0" err="1"/>
              <a:t>Хазан</a:t>
            </a:r>
            <a:r>
              <a:rPr lang="en-US" sz="2000" dirty="0"/>
              <a:t> </a:t>
            </a:r>
            <a:r>
              <a:rPr lang="en-US" sz="2000" dirty="0" err="1"/>
              <a:t>хан“в</a:t>
            </a:r>
            <a:r>
              <a:rPr lang="en-US" sz="2000" dirty="0"/>
              <a:t> </a:t>
            </a:r>
            <a:r>
              <a:rPr lang="en-US" sz="2000" dirty="0" err="1"/>
              <a:t>две</a:t>
            </a:r>
            <a:r>
              <a:rPr lang="en-US" sz="2000" dirty="0"/>
              <a:t> </a:t>
            </a:r>
            <a:r>
              <a:rPr lang="en-US" sz="2000" dirty="0" err="1"/>
              <a:t>части</a:t>
            </a:r>
            <a:endParaRPr lang="en-US" sz="2000" dirty="0"/>
          </a:p>
        </p:txBody>
      </p:sp>
      <p:pic>
        <p:nvPicPr>
          <p:cNvPr id="2052" name="Picture 4" descr="Памятник Рашид ад-Дину в Хамадане">
            <a:extLst>
              <a:ext uri="{FF2B5EF4-FFF2-40B4-BE49-F238E27FC236}">
                <a16:creationId xmlns:a16="http://schemas.microsoft.com/office/drawing/2014/main" id="{B27FE616-62F7-4AB3-A471-3E524926E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1741" y="484632"/>
            <a:ext cx="2438936" cy="27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315AB64-A4AF-4AC4-ABCF-F5D7E891634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1741" y="3447287"/>
            <a:ext cx="4240763" cy="27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Контейнер за номер на слайда 2">
            <a:extLst>
              <a:ext uri="{FF2B5EF4-FFF2-40B4-BE49-F238E27FC236}">
                <a16:creationId xmlns:a16="http://schemas.microsoft.com/office/drawing/2014/main" id="{BC6FE286-AD55-4926-8C29-FF05D67CA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532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BDF0D99C-5D42-41C6-A50C-C4E2D6B2A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5F28962D-50BA-43F8-8863-28ECE711D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780F5939-D4E0-46FD-9A5A-5D648E381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8633D331-78CB-40A1-B167-8185EC5D7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2E4B1-E78E-49E7-AA36-374CC1B084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7D46340-CBFC-490F-B44E-7AA8FBF58B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575C26C-3EBD-4AA9-BA4D-2561E295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235DB6BE-E065-4559-BF5C-36B56B379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3DA54272-CD9D-4F68-BBAB-4F0C0C3EC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A002CE8F-9256-4F2C-B474-588737171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59C9DE9F-4252-401D-913E-B74C9E326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8FE4E69B-534F-4A80-9E1C-798BEE1B0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27564E1C-009C-4832-AE8D-E98286693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305DF1C-5801-43F2-A8B9-5351369418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806E71C8-0783-4E17-9B34-F51231DD29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FD908F17-2A89-4B0A-A2EA-692390969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FBE22751-380F-44F9-BEED-0A553CF87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7B27910-846F-4E4E-B588-F5B2E026F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E6E0501E-134E-46D7-984F-3A382B0BB2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90A83974-CBD7-4A69-9D84-2D3BBDE02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A503E931-00D4-4B0C-BC69-49FE5C766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97732A30-BE2F-4D71-BC37-60F7B4459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C8EB840-DE7D-4E67-989C-F4D8F50E15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F05D2CC2-53CC-487E-A72E-42B1E9B184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03A12D6B-1D60-4F26-8FB9-74AD5B070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41895D00-2D63-443C-95A8-5EB6E5EEC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AC50652-2A56-4382-95D0-971644EE0F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DA50A374-8880-482D-B54F-F74E0D7BE1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66364D8-CCC7-4AAF-94BC-766EC160D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A0DC409-26E2-4453-89FD-745EA849B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239ED039-D66C-4A5E-AA35-E7A5FA2E6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C72C13DC-161E-49CF-96B5-5383AA052A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6" name="Right Triangle 105">
            <a:extLst>
              <a:ext uri="{FF2B5EF4-FFF2-40B4-BE49-F238E27FC236}">
                <a16:creationId xmlns:a16="http://schemas.microsoft.com/office/drawing/2014/main" id="{63BAC6E0-ADAC-40FB-AF53-88FA5F837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94" y="151621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08" name="Rectangle 107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4675998B-83F9-4DD6-A181-01CC6390E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7203DA02-DFF0-43DA-97F8-713359A5E9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D7DB5F66-3FA1-4342-A884-49FFC898B0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F62E1DE4-95C3-4648-880D-D5F16DA5B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2F0DE976-09C7-468E-88D4-E653C3B9A9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46834F4-CE01-4256-A71F-E9622367B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B24B1666-CD3C-4141-91C0-782A8C0A7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8BEB9DED-5756-4349-86C4-BB40C843E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E66CDAA-2393-4E50-88AE-4B6DE356DD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D52ED3B2-4AF6-4D71-AFE0-E628195BEE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38F8274F-6455-416D-9E21-09DCC607D3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5A4FC2BA-35B4-4272-AE27-2EA963B9C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3075E2C7-38CF-4C4C-BA60-8EBC4C5972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41EEBD-A69D-4000-B18A-0FF9079FF4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D674DC2-DB19-4D12-A7CC-A19B45A57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ACE37544-AEB0-4C32-9AB4-FD8868FBB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4A4D92EE-9609-4B42-A0C2-EE8B291A29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014BE4F6-D0F0-4D05-BADF-7BAB738853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82022A48-AB28-42C0-99AA-84E9E942A2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1BE1212E-2DDC-41F9-817C-2B0AF529E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2EAC07E3-6FB7-48B5-9418-5D58EC897A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2C112200-C0E8-4E4F-B475-BB0C5619B1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9BA45913-5C20-4A2E-9401-B69D433BAC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253BFA98-23F1-401A-B615-F706954A4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99EE95EF-D097-47D9-98DF-5BA037C49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72E5EAA5-1BC5-4C85-85D9-F7BA73476C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38F5AAC3-E106-4C3A-986B-23C44A9B1B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3EC6582A-5366-4B33-8D40-2B474D8B57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8A25249E-2F40-425D-A7F1-B7E55EF53C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A13EC936-5CFC-4FE5-BCA8-59B3A2EFB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FCDE7F7A-C490-430C-876F-0349FC8BFB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CD686B4E-119A-4F4A-9392-1F9CFE3BE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" name="Right Triangle 142">
            <a:extLst>
              <a:ext uri="{FF2B5EF4-FFF2-40B4-BE49-F238E27FC236}">
                <a16:creationId xmlns:a16="http://schemas.microsoft.com/office/drawing/2014/main" id="{F3730C34-30B8-42E4-824D-F095747C45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95" y="2059091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23FA9026-A210-49E9-BA5A-8BF42262E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725951"/>
            <a:ext cx="5398648" cy="18784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Източници от западни автори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4180414A-91BA-4942-8A67-9DE5FD4057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1079" y="2883005"/>
            <a:ext cx="5398648" cy="326039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600" dirty="0" err="1"/>
              <a:t>Марко</a:t>
            </a:r>
            <a:r>
              <a:rPr lang="en-US" sz="1600" dirty="0"/>
              <a:t> </a:t>
            </a:r>
            <a:r>
              <a:rPr lang="en-US" sz="1600" dirty="0" err="1"/>
              <a:t>Поло</a:t>
            </a:r>
            <a:r>
              <a:rPr lang="en-US" sz="1600" dirty="0"/>
              <a:t> – „</a:t>
            </a:r>
            <a:r>
              <a:rPr lang="en-US" sz="1600" dirty="0" err="1"/>
              <a:t>Милионът</a:t>
            </a:r>
            <a:r>
              <a:rPr lang="en-US" sz="1600" dirty="0"/>
              <a:t>“</a:t>
            </a:r>
          </a:p>
          <a:p>
            <a:pPr>
              <a:lnSpc>
                <a:spcPct val="100000"/>
              </a:lnSpc>
            </a:pPr>
            <a:r>
              <a:rPr lang="en-US" sz="1600" dirty="0" err="1">
                <a:effectLst/>
              </a:rPr>
              <a:t>Унгарският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доминиканец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Юлиан</a:t>
            </a:r>
            <a:r>
              <a:rPr lang="en-US" sz="1600" dirty="0">
                <a:effectLst/>
              </a:rPr>
              <a:t> -„</a:t>
            </a:r>
            <a:r>
              <a:rPr lang="en-US" sz="1600" dirty="0" err="1">
                <a:effectLst/>
              </a:rPr>
              <a:t>Велика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Унгария</a:t>
            </a:r>
            <a:r>
              <a:rPr lang="en-US" sz="1600" dirty="0">
                <a:effectLst/>
              </a:rPr>
              <a:t>" -1237 г</a:t>
            </a:r>
            <a:endParaRPr lang="bg-BG" sz="1600" dirty="0">
              <a:effectLst/>
            </a:endParaRPr>
          </a:p>
          <a:p>
            <a:pPr>
              <a:lnSpc>
                <a:spcPct val="100000"/>
              </a:lnSpc>
            </a:pPr>
            <a:r>
              <a:rPr lang="en-US" sz="1600" dirty="0" err="1">
                <a:effectLst/>
              </a:rPr>
              <a:t>Хрониката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на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Алберик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от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абатството</a:t>
            </a:r>
            <a:r>
              <a:rPr lang="en-US" sz="1600" dirty="0">
                <a:effectLst/>
              </a:rPr>
              <a:t> „</a:t>
            </a:r>
            <a:r>
              <a:rPr lang="en-US" sz="1600" dirty="0" err="1">
                <a:effectLst/>
              </a:rPr>
              <a:t>Три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фонтана</a:t>
            </a:r>
            <a:r>
              <a:rPr lang="en-US" sz="1600" dirty="0">
                <a:effectLst/>
              </a:rPr>
              <a:t>" 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1600" dirty="0">
                <a:effectLst/>
              </a:rPr>
              <a:t>„</a:t>
            </a:r>
            <a:r>
              <a:rPr lang="en-US" sz="1600" dirty="0" err="1">
                <a:effectLst/>
              </a:rPr>
              <a:t>Голяма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хроника</a:t>
            </a:r>
            <a:r>
              <a:rPr lang="en-US" sz="1600" dirty="0">
                <a:effectLst/>
              </a:rPr>
              <a:t>" </a:t>
            </a:r>
            <a:r>
              <a:rPr lang="en-US" sz="1600" dirty="0" err="1">
                <a:effectLst/>
              </a:rPr>
              <a:t>на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Матей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Парижки</a:t>
            </a:r>
            <a:r>
              <a:rPr lang="en-US" sz="1600" dirty="0">
                <a:effectLst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effectLst/>
              </a:rPr>
              <a:t> </a:t>
            </a:r>
            <a:endParaRPr lang="en-US" sz="16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07A87A1-0611-4184-9A95-E99CF5C2B2D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7929"/>
          <a:stretch/>
        </p:blipFill>
        <p:spPr bwMode="auto">
          <a:xfrm>
            <a:off x="6834952" y="754025"/>
            <a:ext cx="2223807" cy="263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AA541F73-0935-4970-BF0D-3834BE896A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2" r="1" b="7484"/>
          <a:stretch/>
        </p:blipFill>
        <p:spPr bwMode="auto">
          <a:xfrm>
            <a:off x="8799764" y="3600713"/>
            <a:ext cx="2223803" cy="263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08ABDE85-0EFA-4FB9-B602-6581ABF64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323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748618E9-EE2D-4864-9EEE-58939BD4F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317D1EC0-23FF-4FC8-B22D-E34878EAA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AB929A7-258C-4469-AAB4-A67D713F7A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DA635CDB-2D00-49D5-B26E-0694A2500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4288D7A-F857-418D-92F2-368E841B9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1084F50-7F3C-4A4A-877E-FFD9EC7CD8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31E64C1-F4C0-4A94-B319-BB1A0A245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63D8374-8052-417F-AB69-B97EAC43D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C7750734-4D51-4019-A003-38A3DE49B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71B693D1-DBA2-4D3B-9B37-D9EE8C411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1BCD3EA8-E4C0-4AF6-817F-F9F29157A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7A170FB3-B397-4AC9-85FD-65388F26D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E5EC0B9-49C7-4777-AEC5-B5EF8DE40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7902048B-30F7-4434-87A5-140F9BB4B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500A6E2-A41C-4751-8A4E-9A0C5718D9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FC259517-7BE7-45F9-81C0-3A6362BF14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90652F56-7B71-42B2-AB68-22204A6DF1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059830E-1C3D-4D42-8789-524971CB46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B53325A7-86D3-4B52-A7E3-ADDF408B4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6D53F46F-EC12-484C-A4E7-791E57687A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464ED9CA-8950-47B8-A9ED-22B45CE15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E4429F7B-9FD7-438F-8ECA-3FCAD00618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C558100-D455-4B41-890C-BCC898B2D1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F2886397-398A-4318-BE16-2CBAC1902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7D32A3A6-CE6E-4ABD-8522-2C8DC88C0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F9014C09-5B84-4798-8BDE-C80D76E67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2A29EB9E-ED9D-4C69-8A26-9A7A0A8305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A2899F9-1795-416F-8F3D-26EEB684D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E3043474-8625-495C-BD06-3627FD286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D432CE47-7631-408E-8DDC-79EE378B7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2C8832D-8B8D-4036-B913-2D36314327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1CCEFEAF-E87B-4FF2-A947-94CABAA061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6" name="Right Triangle 105">
            <a:extLst>
              <a:ext uri="{FF2B5EF4-FFF2-40B4-BE49-F238E27FC236}">
                <a16:creationId xmlns:a16="http://schemas.microsoft.com/office/drawing/2014/main" id="{2437C4A8-8E3A-4ADA-93B9-64737CE1A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93" y="260790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08" name="Rectangle 107">
            <a:extLst>
              <a:ext uri="{FF2B5EF4-FFF2-40B4-BE49-F238E27FC236}">
                <a16:creationId xmlns:a16="http://schemas.microsoft.com/office/drawing/2014/main" id="{A173122F-D466-4F08-90FA-0038F7AC21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82AA3461-35C1-4FA6-90B1-E8FB591C2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6B4AD40A-BCCD-491B-8D40-77ABF932D8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4E02D47B-7A43-4AE5-B814-FCF1F5F517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9783F0AA-1AB6-4DB0-B5B0-C33E139238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4B5FC635-4A1C-42C4-A51B-1D363D40F5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CC9F0F0E-BE68-458F-A833-0B38B2512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7B69B2E6-062B-4D7E-9C29-1ABAB02A4C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E0479C6-1212-491E-9F5C-3794E622AE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D727015E-248B-443B-A5CF-18B93D333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33D41360-8DC7-4E41-AD44-BDD9DB31D2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1AAC1688-8F66-4E2C-A525-E948C9DEE8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664FEEB1-34FD-44EE-8B57-734DE3101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2145FA52-7E3B-4C7D-9967-1FA6C230F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91ACD41B-4DBE-48AE-9B75-F6D9B89CBB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B6E773-ECB9-4105-9D78-3B50E01C0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E80216F-8E61-4F16-8EF0-B6EDCDB7C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71856298-8ADA-4A4D-A50A-F711A41A5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8FFE6FC0-DC3E-408E-8557-AC52AD96AD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B510F9D3-901C-432A-86E1-25363A15D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17B8AB23-9A26-420B-9063-4CE66B7B4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8237C781-8984-449F-8915-9EB03D3E78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BD1B0118-F917-4BE0-9A95-37FD2496EB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B307490-E726-4CB9-A643-A1C8297268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B641980C-8CA5-4548-8E12-F88834F22A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1C751E89-60D6-460F-904C-8334149FA8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1B5D5E76-D91C-4D0B-97E2-248E0EC58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3788DC76-9CB6-4B9D-9F93-344F9CEFD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92B64E0A-C32C-4C3A-8941-679DCE674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132DBB4-6744-4939-B28B-DEA2C2F880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D80912C8-6174-4CA9-BC63-F342A4B703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B59EF271-94DE-485E-86B0-5D62C40DFC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7F49F259-01E2-49E0-8AAE-96AC7C1099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" name="Right Triangle 142">
            <a:extLst>
              <a:ext uri="{FF2B5EF4-FFF2-40B4-BE49-F238E27FC236}">
                <a16:creationId xmlns:a16="http://schemas.microsoft.com/office/drawing/2014/main" id="{B875E5DA-C6AF-4C5E-A562-CC8768D15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95" y="370125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85C0C72-41CB-4EF6-829B-70D6761B2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3428997"/>
            <a:ext cx="5309619" cy="217151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3100" dirty="0" err="1">
                <a:effectLst/>
              </a:rPr>
              <a:t>Джовани</a:t>
            </a:r>
            <a:r>
              <a:rPr lang="en-US" sz="3100" dirty="0">
                <a:effectLst/>
              </a:rPr>
              <a:t> д</a:t>
            </a:r>
            <a:r>
              <a:rPr lang="bg-BG" sz="3100" dirty="0">
                <a:effectLst/>
              </a:rPr>
              <a:t>е</a:t>
            </a:r>
            <a:r>
              <a:rPr lang="en-US" sz="3100" dirty="0">
                <a:effectLst/>
              </a:rPr>
              <a:t> </a:t>
            </a:r>
            <a:r>
              <a:rPr lang="en-US" sz="3100" dirty="0" err="1">
                <a:effectLst/>
              </a:rPr>
              <a:t>Плано</a:t>
            </a:r>
            <a:r>
              <a:rPr lang="en-US" sz="3100" dirty="0">
                <a:effectLst/>
              </a:rPr>
              <a:t> </a:t>
            </a:r>
            <a:r>
              <a:rPr lang="en-US" sz="3100" dirty="0" err="1">
                <a:effectLst/>
              </a:rPr>
              <a:t>Карпини</a:t>
            </a:r>
            <a:r>
              <a:rPr lang="en-US" sz="3100" dirty="0">
                <a:effectLst/>
              </a:rPr>
              <a:t>, </a:t>
            </a:r>
            <a:r>
              <a:rPr lang="en-US" sz="3100" dirty="0" err="1">
                <a:effectLst/>
              </a:rPr>
              <a:t>пътешествие</a:t>
            </a:r>
            <a:r>
              <a:rPr lang="en-US" sz="3100" dirty="0">
                <a:effectLst/>
              </a:rPr>
              <a:t> </a:t>
            </a:r>
            <a:r>
              <a:rPr lang="en-US" sz="3100" dirty="0" err="1">
                <a:effectLst/>
              </a:rPr>
              <a:t>през</a:t>
            </a:r>
            <a:r>
              <a:rPr lang="en-US" sz="3100" dirty="0">
                <a:effectLst/>
              </a:rPr>
              <a:t> 1245 — 1247</a:t>
            </a:r>
            <a:br>
              <a:rPr lang="bg-BG" sz="3100" dirty="0">
                <a:effectLst/>
              </a:rPr>
            </a:br>
            <a:r>
              <a:rPr lang="en-US" sz="3100" dirty="0">
                <a:effectLst/>
              </a:rPr>
              <a:t>-„История </a:t>
            </a:r>
            <a:r>
              <a:rPr lang="en-US" sz="3100" dirty="0" err="1">
                <a:effectLst/>
              </a:rPr>
              <a:t>на</a:t>
            </a:r>
            <a:r>
              <a:rPr lang="en-US" sz="3100" dirty="0">
                <a:effectLst/>
              </a:rPr>
              <a:t> </a:t>
            </a:r>
            <a:r>
              <a:rPr lang="en-US" sz="3100" dirty="0" err="1">
                <a:effectLst/>
              </a:rPr>
              <a:t>монголите</a:t>
            </a:r>
            <a:r>
              <a:rPr lang="en-US" sz="3100" dirty="0">
                <a:effectLst/>
              </a:rPr>
              <a:t>„</a:t>
            </a:r>
            <a:br>
              <a:rPr lang="en-US" sz="3100" dirty="0">
                <a:effectLst/>
              </a:rPr>
            </a:br>
            <a:endParaRPr lang="en-US" sz="3100" dirty="0"/>
          </a:p>
        </p:txBody>
      </p:sp>
      <p:pic>
        <p:nvPicPr>
          <p:cNvPr id="1028" name="Picture 4" descr="Иоаннъ де Плано Карпини. Исторiя монгаловъ. Вильгельмъ де Рубрукъ.  Путешествiе въ васточныя.. (1911) | Personalized items">
            <a:extLst>
              <a:ext uri="{FF2B5EF4-FFF2-40B4-BE49-F238E27FC236}">
                <a16:creationId xmlns:a16="http://schemas.microsoft.com/office/drawing/2014/main" id="{5E4B03B5-89DB-40C0-AB45-1C5D0A45A84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2" b="-2"/>
          <a:stretch/>
        </p:blipFill>
        <p:spPr bwMode="auto">
          <a:xfrm>
            <a:off x="2132482" y="415513"/>
            <a:ext cx="1801095" cy="269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Плано Карпини не ездил на родину Чингисхана? Географические упражнения… |  Исторические напёрстки | Яндекс Дзен">
            <a:extLst>
              <a:ext uri="{FF2B5EF4-FFF2-40B4-BE49-F238E27FC236}">
                <a16:creationId xmlns:a16="http://schemas.microsoft.com/office/drawing/2014/main" id="{3D60454B-AC20-463C-9901-29664B6F3BA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3"/>
          <a:stretch/>
        </p:blipFill>
        <p:spPr bwMode="auto">
          <a:xfrm>
            <a:off x="5901071" y="1701210"/>
            <a:ext cx="5709681" cy="384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Контейнер за номер на слайда 2">
            <a:extLst>
              <a:ext uri="{FF2B5EF4-FFF2-40B4-BE49-F238E27FC236}">
                <a16:creationId xmlns:a16="http://schemas.microsoft.com/office/drawing/2014/main" id="{536B1591-42A2-4182-B5B3-73FC5E8D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9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8" name="Group 74">
            <a:extLst>
              <a:ext uri="{FF2B5EF4-FFF2-40B4-BE49-F238E27FC236}">
                <a16:creationId xmlns:a16="http://schemas.microsoft.com/office/drawing/2014/main" id="{BDF0D99C-5D42-41C6-A50C-C4E2D6B2A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F28962D-50BA-43F8-8863-28ECE711D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80F5939-D4E0-46FD-9A5A-5D648E381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8633D331-78CB-40A1-B167-8185EC5D7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C512E4B1-E78E-49E7-AA36-374CC1B084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7D46340-CBFC-490F-B44E-7AA8FBF58B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3575C26C-3EBD-4AA9-BA4D-2561E295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35DB6BE-E065-4559-BF5C-36B56B379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DA54272-CD9D-4F68-BBAB-4F0C0C3EC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A002CE8F-9256-4F2C-B474-588737171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59C9DE9F-4252-401D-913E-B74C9E326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FE4E69B-534F-4A80-9E1C-798BEE1B0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27564E1C-009C-4832-AE8D-E98286693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305DF1C-5801-43F2-A8B9-5351369418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06E71C8-0783-4E17-9B34-F51231DD29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FD908F17-2A89-4B0A-A2EA-692390969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FBE22751-380F-44F9-BEED-0A553CF87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77B27910-846F-4E4E-B588-F5B2E026F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6E0501E-134E-46D7-984F-3A382B0BB2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90A83974-CBD7-4A69-9D84-2D3BBDE02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A503E931-00D4-4B0C-BC69-49FE5C766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97732A30-BE2F-4D71-BC37-60F7B4459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0C8EB840-DE7D-4E67-989C-F4D8F50E15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F05D2CC2-53CC-487E-A72E-42B1E9B184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3A12D6B-1D60-4F26-8FB9-74AD5B070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1895D00-2D63-443C-95A8-5EB6E5EEC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6AC50652-2A56-4382-95D0-971644EE0F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DA50A374-8880-482D-B54F-F74E0D7BE1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C66364D8-CCC7-4AAF-94BC-766EC160D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4A0DC409-26E2-4453-89FD-745EA849B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239ED039-D66C-4A5E-AA35-E7A5FA2E6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72C13DC-161E-49CF-96B5-5383AA052A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59" name="Right Triangle 107">
            <a:extLst>
              <a:ext uri="{FF2B5EF4-FFF2-40B4-BE49-F238E27FC236}">
                <a16:creationId xmlns:a16="http://schemas.microsoft.com/office/drawing/2014/main" id="{63BAC6E0-ADAC-40FB-AF53-88FA5F837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94" y="151621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060" name="Rectangle 109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61" name="Group 111">
            <a:extLst>
              <a:ext uri="{FF2B5EF4-FFF2-40B4-BE49-F238E27FC236}">
                <a16:creationId xmlns:a16="http://schemas.microsoft.com/office/drawing/2014/main" id="{5C04F816-4E5A-459A-A673-1B3F718F1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562BAE72-9D2A-4BEA-A7E4-AF0873388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58C7B14-A6DA-4049-A6FB-B761B4B63F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E6A29805-F5E3-433F-8FB7-A9B62E212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84DA3B29-CBE0-41FE-982E-3105271766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0A21421-6E40-4FA5-BFD4-E34FC60380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CE18E6E3-A70B-4F02-9C86-E9510C7986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55E3DF4F-36E8-4F99-A774-0C54C45E6A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FA276D1C-25C6-46EF-8C7F-75D77792B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3808D413-03F5-44DB-8BE4-00850749C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FEB03560-A9EA-49E9-A78B-D869C7B4A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DF65B99E-1AD2-41C6-A08A-FABA9C3869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847BA394-68C6-4B7D-92A1-371C8DADA3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3AFA81E4-D7E3-4E1E-8A41-25CA862844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4036789C-2482-4FA4-8CE1-5C79F9AF9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C3AF2A57-5963-437B-9480-72C34B903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6DDC9DA6-DE10-47DB-80EB-E06F084D79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8B72F81C-0B48-4454-B717-E5DF0C661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B4EDE6FE-A71F-4868-B75D-C575C49181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FED26C7A-2F38-4191-A96C-A63C4D5539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21BFBE8-EABE-409B-A0EF-61FFCDA47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37FFF984-B5F3-453F-9542-C12951D8A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9E8779AD-294E-416B-BBAF-15132B0265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D8FBC506-68A5-4FB4-83E3-9B3305428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1EEBC481-BC82-4102-A2F0-F4EA6A4A5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C17FB17C-247C-4488-A335-588DDB254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EB3D729-B4C6-42E3-990D-E092A87F2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39B5CC3-466E-4412-8576-EDFC7741FE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84F2BEA5-9103-4B3A-8089-CA94741C65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7EA5209B-A3AB-4412-B407-9AE9DFAAA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07A004BD-2524-4884-A603-781B8CE02D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7FE427F5-6C26-4BDE-93BE-748D327CD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062" name="Freeform: Shape 144">
            <a:extLst>
              <a:ext uri="{FF2B5EF4-FFF2-40B4-BE49-F238E27FC236}">
                <a16:creationId xmlns:a16="http://schemas.microsoft.com/office/drawing/2014/main" id="{0A168C81-7F1D-4F61-951B-5916BE8DD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463" y="2604042"/>
            <a:ext cx="12184765" cy="4253959"/>
          </a:xfrm>
          <a:custGeom>
            <a:avLst/>
            <a:gdLst>
              <a:gd name="connsiteX0" fmla="*/ 8942254 w 12188952"/>
              <a:gd name="connsiteY0" fmla="*/ 34 h 3975477"/>
              <a:gd name="connsiteX1" fmla="*/ 11642906 w 12188952"/>
              <a:gd name="connsiteY1" fmla="*/ 225257 h 3975477"/>
              <a:gd name="connsiteX2" fmla="*/ 12188952 w 12188952"/>
              <a:gd name="connsiteY2" fmla="*/ 311174 h 3975477"/>
              <a:gd name="connsiteX3" fmla="*/ 12188952 w 12188952"/>
              <a:gd name="connsiteY3" fmla="*/ 3975477 h 3975477"/>
              <a:gd name="connsiteX4" fmla="*/ 0 w 12188952"/>
              <a:gd name="connsiteY4" fmla="*/ 3975477 h 3975477"/>
              <a:gd name="connsiteX5" fmla="*/ 0 w 12188952"/>
              <a:gd name="connsiteY5" fmla="*/ 1085061 h 3975477"/>
              <a:gd name="connsiteX6" fmla="*/ 552141 w 12188952"/>
              <a:gd name="connsiteY6" fmla="*/ 1079980 h 3975477"/>
              <a:gd name="connsiteX7" fmla="*/ 8942254 w 12188952"/>
              <a:gd name="connsiteY7" fmla="*/ 34 h 3975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975477">
                <a:moveTo>
                  <a:pt x="8942254" y="34"/>
                </a:moveTo>
                <a:cubicBezTo>
                  <a:pt x="9695041" y="1709"/>
                  <a:pt x="10568453" y="66687"/>
                  <a:pt x="11642906" y="225257"/>
                </a:cubicBezTo>
                <a:lnTo>
                  <a:pt x="12188952" y="311174"/>
                </a:lnTo>
                <a:lnTo>
                  <a:pt x="12188952" y="3975477"/>
                </a:lnTo>
                <a:lnTo>
                  <a:pt x="0" y="3975477"/>
                </a:lnTo>
                <a:lnTo>
                  <a:pt x="0" y="1085061"/>
                </a:lnTo>
                <a:lnTo>
                  <a:pt x="552141" y="1079980"/>
                </a:lnTo>
                <a:cubicBezTo>
                  <a:pt x="4849952" y="999477"/>
                  <a:pt x="5931106" y="-6667"/>
                  <a:pt x="8942254" y="34"/>
                </a:cubicBezTo>
                <a:close/>
              </a:path>
            </a:pathLst>
          </a:custGeom>
          <a:solidFill>
            <a:srgbClr val="BCBCBC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7" name="Right Triangle 146">
            <a:extLst>
              <a:ext uri="{FF2B5EF4-FFF2-40B4-BE49-F238E27FC236}">
                <a16:creationId xmlns:a16="http://schemas.microsoft.com/office/drawing/2014/main" id="{36D08E54-1FFD-4B44-9913-6A6AC367C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91" y="1508868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704C096-0836-4448-8581-7397B8F88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439" y="721945"/>
            <a:ext cx="10605412" cy="216417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Гийом</a:t>
            </a:r>
            <a:r>
              <a:rPr lang="en-US" dirty="0"/>
              <a:t>/</a:t>
            </a:r>
            <a:r>
              <a:rPr lang="en-US" dirty="0" err="1"/>
              <a:t>Вилхелм</a:t>
            </a:r>
            <a:r>
              <a:rPr lang="en-US" dirty="0"/>
              <a:t> </a:t>
            </a:r>
            <a:r>
              <a:rPr lang="en-US" dirty="0" err="1"/>
              <a:t>де</a:t>
            </a:r>
            <a:r>
              <a:rPr lang="en-US" dirty="0"/>
              <a:t> </a:t>
            </a:r>
            <a:r>
              <a:rPr lang="en-US" dirty="0" err="1"/>
              <a:t>Рубрук</a:t>
            </a:r>
            <a:endParaRPr lang="en-US" dirty="0"/>
          </a:p>
        </p:txBody>
      </p:sp>
      <p:sp>
        <p:nvSpPr>
          <p:cNvPr id="2063" name="Content Placeholder 2055">
            <a:extLst>
              <a:ext uri="{FF2B5EF4-FFF2-40B4-BE49-F238E27FC236}">
                <a16:creationId xmlns:a16="http://schemas.microsoft.com/office/drawing/2014/main" id="{02882266-D8F3-4AF8-A749-84E01EE791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0439" y="3971871"/>
            <a:ext cx="4204545" cy="21581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dirty="0"/>
              <a:t>Пътешествие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през</a:t>
            </a:r>
            <a:r>
              <a:rPr lang="en-US" sz="2000" dirty="0">
                <a:effectLst/>
              </a:rPr>
              <a:t> 1246 — 1248 г.</a:t>
            </a:r>
            <a:endParaRPr lang="bg-BG" sz="2000" dirty="0">
              <a:effectLst/>
            </a:endParaRPr>
          </a:p>
          <a:p>
            <a:r>
              <a:rPr lang="en-US" sz="2000" dirty="0">
                <a:effectLst/>
              </a:rPr>
              <a:t>„</a:t>
            </a:r>
            <a:r>
              <a:rPr lang="en-US" sz="2000" dirty="0" err="1">
                <a:effectLst/>
              </a:rPr>
              <a:t>Пътуване</a:t>
            </a:r>
            <a:r>
              <a:rPr lang="en-US" sz="2000" dirty="0">
                <a:effectLst/>
              </a:rPr>
              <a:t> в </a:t>
            </a:r>
            <a:r>
              <a:rPr lang="en-US" sz="2000" dirty="0" err="1">
                <a:effectLst/>
              </a:rPr>
              <a:t>източните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страни</a:t>
            </a:r>
            <a:r>
              <a:rPr lang="en-US" sz="2000" dirty="0">
                <a:effectLst/>
              </a:rPr>
              <a:t>".</a:t>
            </a:r>
          </a:p>
          <a:p>
            <a:endParaRPr lang="en-US" dirty="0"/>
          </a:p>
        </p:txBody>
      </p:sp>
      <p:pic>
        <p:nvPicPr>
          <p:cNvPr id="2050" name="Picture 2" descr="Гильом де Рубрук. Путешествие в восточные страны (фрагменты). Ордынский  период. Голоса времени [антология]">
            <a:extLst>
              <a:ext uri="{FF2B5EF4-FFF2-40B4-BE49-F238E27FC236}">
                <a16:creationId xmlns:a16="http://schemas.microsoft.com/office/drawing/2014/main" id="{35909380-6C78-474F-B459-1CC7A4FF6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0097" y="3428997"/>
            <a:ext cx="2353958" cy="270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Антитопор | Гильом де Рубрук - Путешествие в восточные страны">
            <a:extLst>
              <a:ext uri="{FF2B5EF4-FFF2-40B4-BE49-F238E27FC236}">
                <a16:creationId xmlns:a16="http://schemas.microsoft.com/office/drawing/2014/main" id="{D6F97AD6-EF83-4E74-8719-D40D0C3583B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64633" y="3614024"/>
            <a:ext cx="3154238" cy="233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Контейнер за номер на слайда 2">
            <a:extLst>
              <a:ext uri="{FF2B5EF4-FFF2-40B4-BE49-F238E27FC236}">
                <a16:creationId xmlns:a16="http://schemas.microsoft.com/office/drawing/2014/main" id="{44AC8F72-C486-401B-8B78-66A75646F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521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14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3" name="Group 16">
            <a:extLst>
              <a:ext uri="{FF2B5EF4-FFF2-40B4-BE49-F238E27FC236}">
                <a16:creationId xmlns:a16="http://schemas.microsoft.com/office/drawing/2014/main" id="{43060158-CF22-466C-BAFE-10F57D7E5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87A53BF-F3CC-42D1-91FF-BAF2883EA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CF21687-EA1C-4AFD-BC47-A2BA08FB0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E276182-1DEF-466D-B618-513EE38E5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A937361-AFC6-4750-9A37-B6127E4A7B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0667DF-2EE4-4252-8800-EAEE682920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E9BF1E8-4199-4E9F-BFD3-B9D64C7430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503F9AF-0A16-4704-96F3-0CC638DE16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1AEB9FD-1A0C-4D28-8E6F-57E57D1F04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302323A-3DDD-4C21-A027-CFBC74181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DFDA58D-139C-4C6B-AFF4-A7D08DF098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9B2396F-31F5-46D6-BCF4-091F9EA03D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2A3F636-C80B-42A9-BCC0-2213B5921A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F090533-7B4C-4733-9811-86F159EEAF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A370ACA-B3D6-4E51-9A58-F2269077D1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F33DF64-876A-4763-A1C7-D6BBA3A32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0FAEBB5-3597-4D57-9638-1ECE86D934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B18E2B9-9A8C-4EDC-9103-9968B8AEA7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23FFACA-49BA-4201-BE8E-C50CD6B6E6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430944A-95A0-4C0F-AC2F-1EEB9DC0E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A4C12CF-84C4-4BB8-8A61-123361D3E3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14DCCA7-1C50-41F6-8844-BC8FF47320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D38DFA8-9394-4246-A6C0-5DD2C1121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22EE7F3-26D5-48CE-A15B-967C29441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1AF1A33-5879-4E5F-B4AE-7A55C1EA4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1448F56-967D-482A-8B49-65EDF2E01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DB5C18D-3D54-4829-AEEF-EBA75BAA16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17E3847-C4EB-431E-8D48-C4F432956D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24C2E57-D58D-43DE-852D-BD55DF974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160E778-087F-430A-A045-7B8B21138A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683F3FD-5713-45BA-86E1-E4CAF1502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3F59E36-A5DB-40FE-A1A7-291E1D0CB4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Right Triangle 49">
            <a:extLst>
              <a:ext uri="{FF2B5EF4-FFF2-40B4-BE49-F238E27FC236}">
                <a16:creationId xmlns:a16="http://schemas.microsoft.com/office/drawing/2014/main" id="{5505442D-1576-479B-8D52-2D858590CA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92" y="4773496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Заглавие 4">
            <a:extLst>
              <a:ext uri="{FF2B5EF4-FFF2-40B4-BE49-F238E27FC236}">
                <a16:creationId xmlns:a16="http://schemas.microsoft.com/office/drawing/2014/main" id="{3D367A0A-D86B-4527-9FB5-37E8B3930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74" y="4746172"/>
            <a:ext cx="10498017" cy="1397231"/>
          </a:xfrm>
        </p:spPr>
        <p:txBody>
          <a:bodyPr anchor="t">
            <a:normAutofit/>
          </a:bodyPr>
          <a:lstStyle/>
          <a:p>
            <a:r>
              <a:rPr lang="bg-BG" altLang="en-US"/>
              <a:t>Монголските племена 11-12 век</a:t>
            </a:r>
            <a:endParaRPr lang="en-US" dirty="0"/>
          </a:p>
        </p:txBody>
      </p:sp>
      <p:sp>
        <p:nvSpPr>
          <p:cNvPr id="55" name="Content Placeholder 11">
            <a:extLst>
              <a:ext uri="{FF2B5EF4-FFF2-40B4-BE49-F238E27FC236}">
                <a16:creationId xmlns:a16="http://schemas.microsoft.com/office/drawing/2014/main" id="{0E651F45-F714-432F-AC53-B92DDFAF1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74" y="706778"/>
            <a:ext cx="5088274" cy="3265106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bg-BG" altLang="en-US" dirty="0" err="1"/>
              <a:t>Хамаг</a:t>
            </a:r>
            <a:r>
              <a:rPr lang="bg-BG" altLang="en-US" dirty="0"/>
              <a:t>-монголи, </a:t>
            </a:r>
            <a:r>
              <a:rPr lang="bg-BG" altLang="en-US" dirty="0" err="1"/>
              <a:t>кереити</a:t>
            </a:r>
            <a:r>
              <a:rPr lang="bg-BG" altLang="en-US" dirty="0"/>
              <a:t>, </a:t>
            </a:r>
            <a:r>
              <a:rPr lang="bg-BG" altLang="en-US" dirty="0" err="1"/>
              <a:t>тайчиути</a:t>
            </a:r>
            <a:r>
              <a:rPr lang="bg-BG" altLang="en-US" dirty="0"/>
              <a:t>, </a:t>
            </a:r>
            <a:r>
              <a:rPr lang="bg-BG" altLang="en-US" dirty="0" err="1"/>
              <a:t>меркити</a:t>
            </a:r>
            <a:r>
              <a:rPr lang="bg-BG" altLang="en-US" dirty="0"/>
              <a:t>, </a:t>
            </a:r>
            <a:r>
              <a:rPr lang="bg-BG" altLang="en-US" dirty="0" err="1"/>
              <a:t>наймани</a:t>
            </a:r>
            <a:r>
              <a:rPr lang="bg-BG" altLang="en-US" dirty="0"/>
              <a:t> и др.</a:t>
            </a:r>
          </a:p>
          <a:p>
            <a:pPr eaLnBrk="1" hangingPunct="1"/>
            <a:r>
              <a:rPr lang="bg-BG" altLang="en-US" dirty="0"/>
              <a:t>(степни пл.)</a:t>
            </a:r>
          </a:p>
          <a:p>
            <a:pPr eaLnBrk="1" hangingPunct="1"/>
            <a:r>
              <a:rPr lang="bg-BG" altLang="en-US" dirty="0" err="1"/>
              <a:t>Хори</a:t>
            </a:r>
            <a:r>
              <a:rPr lang="bg-BG" altLang="en-US" dirty="0"/>
              <a:t>, </a:t>
            </a:r>
            <a:r>
              <a:rPr lang="bg-BG" altLang="en-US" dirty="0" err="1"/>
              <a:t>баргут</a:t>
            </a:r>
            <a:r>
              <a:rPr lang="bg-BG" altLang="en-US" dirty="0"/>
              <a:t>, </a:t>
            </a:r>
            <a:r>
              <a:rPr lang="bg-BG" altLang="en-US" dirty="0" err="1"/>
              <a:t>тумет</a:t>
            </a:r>
            <a:r>
              <a:rPr lang="bg-BG" altLang="en-US" dirty="0"/>
              <a:t>, </a:t>
            </a:r>
            <a:r>
              <a:rPr lang="bg-BG" altLang="en-US" dirty="0" err="1"/>
              <a:t>булгачин</a:t>
            </a:r>
            <a:r>
              <a:rPr lang="bg-BG" altLang="en-US" dirty="0"/>
              <a:t> </a:t>
            </a:r>
          </a:p>
          <a:p>
            <a:pPr eaLnBrk="1" hangingPunct="1"/>
            <a:r>
              <a:rPr lang="bg-BG" altLang="en-US" dirty="0"/>
              <a:t>(ловни пл.)</a:t>
            </a:r>
          </a:p>
          <a:p>
            <a:pPr eaLnBrk="1" hangingPunct="1"/>
            <a:r>
              <a:rPr lang="bg-BG" altLang="en-US" dirty="0" err="1"/>
              <a:t>Ойрати</a:t>
            </a:r>
            <a:r>
              <a:rPr lang="bg-BG" altLang="en-US" dirty="0"/>
              <a:t> – в </a:t>
            </a:r>
            <a:r>
              <a:rPr lang="bg-BG" altLang="en-US" dirty="0" err="1"/>
              <a:t>Осморечието</a:t>
            </a:r>
            <a:r>
              <a:rPr lang="bg-BG" altLang="en-US" dirty="0"/>
              <a:t> </a:t>
            </a:r>
          </a:p>
          <a:p>
            <a:pPr eaLnBrk="1" hangingPunct="1"/>
            <a:r>
              <a:rPr lang="bg-BG" altLang="en-US" dirty="0"/>
              <a:t>(</a:t>
            </a:r>
            <a:r>
              <a:rPr lang="bg-BG" altLang="en-US" dirty="0" err="1"/>
              <a:t>Приангарски</a:t>
            </a:r>
            <a:r>
              <a:rPr lang="bg-BG" altLang="en-US" dirty="0"/>
              <a:t> р-н)</a:t>
            </a:r>
            <a:endParaRPr lang="en-US" altLang="en-US" dirty="0"/>
          </a:p>
          <a:p>
            <a:endParaRPr lang="en-US" dirty="0"/>
          </a:p>
        </p:txBody>
      </p:sp>
      <p:pic>
        <p:nvPicPr>
          <p:cNvPr id="8" name="Picture 5" descr="karte mong">
            <a:extLst>
              <a:ext uri="{FF2B5EF4-FFF2-40B4-BE49-F238E27FC236}">
                <a16:creationId xmlns:a16="http://schemas.microsoft.com/office/drawing/2014/main" id="{318C4180-704F-4F80-880F-5B2C8747E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624327" y="714591"/>
            <a:ext cx="5957094" cy="4030025"/>
          </a:xfrm>
          <a:prstGeom prst="rect">
            <a:avLst/>
          </a:prstGeom>
        </p:spPr>
      </p:pic>
      <p:sp>
        <p:nvSpPr>
          <p:cNvPr id="2" name="Контейнер за номер на слайда 1">
            <a:extLst>
              <a:ext uri="{FF2B5EF4-FFF2-40B4-BE49-F238E27FC236}">
                <a16:creationId xmlns:a16="http://schemas.microsoft.com/office/drawing/2014/main" id="{BC662211-88DE-4D76-8A85-186B6B99A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5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sineVTI">
  <a:themeElements>
    <a:clrScheme name="AnalogousFromDarkSeedLeftStep">
      <a:dk1>
        <a:srgbClr val="000000"/>
      </a:dk1>
      <a:lt1>
        <a:srgbClr val="FFFFFF"/>
      </a:lt1>
      <a:dk2>
        <a:srgbClr val="1C2732"/>
      </a:dk2>
      <a:lt2>
        <a:srgbClr val="F1F3F0"/>
      </a:lt2>
      <a:accent1>
        <a:srgbClr val="B129E7"/>
      </a:accent1>
      <a:accent2>
        <a:srgbClr val="5E2AD8"/>
      </a:accent2>
      <a:accent3>
        <a:srgbClr val="293FE7"/>
      </a:accent3>
      <a:accent4>
        <a:srgbClr val="177CD5"/>
      </a:accent4>
      <a:accent5>
        <a:srgbClr val="23BEC6"/>
      </a:accent5>
      <a:accent6>
        <a:srgbClr val="15C585"/>
      </a:accent6>
      <a:hlink>
        <a:srgbClr val="3A96AF"/>
      </a:hlink>
      <a:folHlink>
        <a:srgbClr val="7F7F7F"/>
      </a:folHlink>
    </a:clrScheme>
    <a:fontScheme name="Custom 50">
      <a:majorFont>
        <a:latin typeface="Grandview"/>
        <a:ea typeface=""/>
        <a:cs typeface=""/>
      </a:majorFont>
      <a:minorFont>
        <a:latin typeface="Grandvie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sineVTI" id="{4F4449D5-5E9D-4D83-9E2A-939F9CF20276}" vid="{03166EA1-370F-4321-A61E-8851365B4312}"/>
    </a:ext>
  </a:extLst>
</a:theme>
</file>

<file path=ppt/theme/theme2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9625</TotalTime>
  <Words>1212</Words>
  <Application>Microsoft Office PowerPoint</Application>
  <PresentationFormat>Широк екран</PresentationFormat>
  <Paragraphs>147</Paragraphs>
  <Slides>37</Slides>
  <Notes>1</Notes>
  <HiddenSlides>0</HiddenSlides>
  <MMClips>1</MMClips>
  <ScaleCrop>false</ScaleCrop>
  <HeadingPairs>
    <vt:vector size="6" baseType="variant">
      <vt:variant>
        <vt:lpstr>Използвани шрифтове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37</vt:i4>
      </vt:variant>
    </vt:vector>
  </HeadingPairs>
  <TitlesOfParts>
    <vt:vector size="44" baseType="lpstr">
      <vt:lpstr>Arial</vt:lpstr>
      <vt:lpstr>Calibri</vt:lpstr>
      <vt:lpstr>Grandview</vt:lpstr>
      <vt:lpstr>Times New Roman</vt:lpstr>
      <vt:lpstr>Wingdings</vt:lpstr>
      <vt:lpstr>Wingdings 2</vt:lpstr>
      <vt:lpstr>CosineVTI</vt:lpstr>
      <vt:lpstr>  Армията на Монголската империя и нейното влияние върху военното дело на Евразия </vt:lpstr>
      <vt:lpstr>Извори-документи и исторически съчинения</vt:lpstr>
      <vt:lpstr>„Златното сказание" на Лубсан Дандзан  (17 в. )</vt:lpstr>
      <vt:lpstr>Китайски източници</vt:lpstr>
      <vt:lpstr>Персийски източници</vt:lpstr>
      <vt:lpstr>Източници от западни автори</vt:lpstr>
      <vt:lpstr>Джовани де Плано Карпини, пътешествие през 1245 — 1247 -„История на монголите„ </vt:lpstr>
      <vt:lpstr>Гийом/Вилхелм де Рубрук</vt:lpstr>
      <vt:lpstr>Монголските племена 11-12 век</vt:lpstr>
      <vt:lpstr>Походи при Чингис хан</vt:lpstr>
      <vt:lpstr>Походи при Угедей хан (упр.1228-1241)</vt:lpstr>
      <vt:lpstr>Кубилай хан(1215-1294)</vt:lpstr>
      <vt:lpstr>Презентация на PowerPoint</vt:lpstr>
      <vt:lpstr>Армията. Коне и хора</vt:lpstr>
      <vt:lpstr>Оръжие и доспехи.Лък и стрели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Обсадна техника Камнеметни оръдия</vt:lpstr>
      <vt:lpstr>Тежък единичен и троен арбалет </vt:lpstr>
      <vt:lpstr>Презентация на PowerPoint</vt:lpstr>
      <vt:lpstr>Снаряди „бамбуков ястреб“ и „гърмящо огнено кълбо“</vt:lpstr>
      <vt:lpstr>Фрагмент от битка с японците с взривяване на бомбичка</vt:lpstr>
      <vt:lpstr>Организация и структура на армията</vt:lpstr>
      <vt:lpstr>Императорска гвардия</vt:lpstr>
      <vt:lpstr>Стратегии и тактики</vt:lpstr>
      <vt:lpstr>Общи характеристики на тактиките</vt:lpstr>
      <vt:lpstr>Презентация на PowerPoint</vt:lpstr>
      <vt:lpstr>Презентация на PowerPoint</vt:lpstr>
      <vt:lpstr>Презентация на PowerPoint</vt:lpstr>
      <vt:lpstr>Влияние на монголската военна школа</vt:lpstr>
      <vt:lpstr>Европа. Капитан Базил Хенри Лидъл Харт (1895-1970) (Basil Henry Liddell Hart)</vt:lpstr>
      <vt:lpstr>Генерал Хайнц Вилхелм Гудериан  (1888 – 1954) ( Heinz-Wilhelm Guderian)</vt:lpstr>
      <vt:lpstr>Презентация на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Светла Тодорова Къртева-Данчева</dc:creator>
  <cp:lastModifiedBy>Светла Тодорова Къртева-Данчева</cp:lastModifiedBy>
  <cp:revision>12</cp:revision>
  <dcterms:created xsi:type="dcterms:W3CDTF">2021-09-09T09:00:16Z</dcterms:created>
  <dcterms:modified xsi:type="dcterms:W3CDTF">2021-10-07T06:32:51Z</dcterms:modified>
</cp:coreProperties>
</file>