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7"/>
  </p:notesMasterIdLst>
  <p:sldIdLst>
    <p:sldId id="256" r:id="rId2"/>
    <p:sldId id="776" r:id="rId3"/>
    <p:sldId id="859" r:id="rId4"/>
    <p:sldId id="1044" r:id="rId5"/>
    <p:sldId id="935" r:id="rId6"/>
    <p:sldId id="1027" r:id="rId7"/>
    <p:sldId id="1028" r:id="rId8"/>
    <p:sldId id="1045" r:id="rId9"/>
    <p:sldId id="1029" r:id="rId10"/>
    <p:sldId id="1020" r:id="rId11"/>
    <p:sldId id="1030" r:id="rId12"/>
    <p:sldId id="1021" r:id="rId13"/>
    <p:sldId id="997" r:id="rId14"/>
    <p:sldId id="1024" r:id="rId15"/>
    <p:sldId id="1026" r:id="rId16"/>
    <p:sldId id="1019" r:id="rId17"/>
    <p:sldId id="1047" r:id="rId18"/>
    <p:sldId id="1031" r:id="rId19"/>
    <p:sldId id="1022" r:id="rId20"/>
    <p:sldId id="1023" r:id="rId21"/>
    <p:sldId id="1040" r:id="rId22"/>
    <p:sldId id="1041" r:id="rId23"/>
    <p:sldId id="1032" r:id="rId24"/>
    <p:sldId id="1002" r:id="rId25"/>
    <p:sldId id="1042" r:id="rId26"/>
    <p:sldId id="1007" r:id="rId27"/>
    <p:sldId id="1035" r:id="rId28"/>
    <p:sldId id="1038" r:id="rId29"/>
    <p:sldId id="1049" r:id="rId30"/>
    <p:sldId id="385" r:id="rId31"/>
    <p:sldId id="1036" r:id="rId32"/>
    <p:sldId id="430" r:id="rId33"/>
    <p:sldId id="431" r:id="rId34"/>
    <p:sldId id="758" r:id="rId35"/>
    <p:sldId id="779"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80" autoAdjust="0"/>
    <p:restoredTop sz="94660"/>
  </p:normalViewPr>
  <p:slideViewPr>
    <p:cSldViewPr snapToGrid="0">
      <p:cViewPr varScale="1">
        <p:scale>
          <a:sx n="128" d="100"/>
          <a:sy n="128" d="100"/>
        </p:scale>
        <p:origin x="48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11C07C-78B5-4680-B4BC-058769CB653C}" type="datetimeFigureOut">
              <a:rPr lang="en-US" smtClean="0"/>
              <a:t>10/13/20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052829-99BF-40A8-84FB-6F60A3237202}" type="slidenum">
              <a:rPr lang="en-US" smtClean="0"/>
              <a:t>‹#›</a:t>
            </a:fld>
            <a:endParaRPr lang="en-US"/>
          </a:p>
        </p:txBody>
      </p:sp>
    </p:spTree>
    <p:extLst>
      <p:ext uri="{BB962C8B-B14F-4D97-AF65-F5344CB8AC3E}">
        <p14:creationId xmlns:p14="http://schemas.microsoft.com/office/powerpoint/2010/main" val="4120931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7AB0F87-0288-2D41-8DCD-D73271A53DCE}" type="datetime1">
              <a:rPr lang="en-US" smtClean="0"/>
              <a:t>10/13/20</a:t>
            </a:fld>
            <a:endParaRPr lang="en-US"/>
          </a:p>
        </p:txBody>
      </p:sp>
      <p:sp>
        <p:nvSpPr>
          <p:cNvPr id="5" name="Footer Placeholder 4"/>
          <p:cNvSpPr>
            <a:spLocks noGrp="1"/>
          </p:cNvSpPr>
          <p:nvPr>
            <p:ph type="ftr" sz="quarter" idx="11"/>
          </p:nvPr>
        </p:nvSpPr>
        <p:spPr/>
        <p:txBody>
          <a:bodyPr/>
          <a:lstStyle/>
          <a:p>
            <a:r>
              <a:rPr lang="en-US"/>
              <a:t>Kordon Consulting LLC</a:t>
            </a:r>
          </a:p>
        </p:txBody>
      </p:sp>
      <p:sp>
        <p:nvSpPr>
          <p:cNvPr id="6" name="Slide Number Placeholder 5"/>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1360186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7DBDF1-64B5-D54F-A2CC-5B65528D021D}" type="datetime1">
              <a:rPr lang="en-US" smtClean="0"/>
              <a:t>10/13/20</a:t>
            </a:fld>
            <a:endParaRPr lang="en-US"/>
          </a:p>
        </p:txBody>
      </p:sp>
      <p:sp>
        <p:nvSpPr>
          <p:cNvPr id="5" name="Footer Placeholder 4"/>
          <p:cNvSpPr>
            <a:spLocks noGrp="1"/>
          </p:cNvSpPr>
          <p:nvPr>
            <p:ph type="ftr" sz="quarter" idx="11"/>
          </p:nvPr>
        </p:nvSpPr>
        <p:spPr/>
        <p:txBody>
          <a:bodyPr/>
          <a:lstStyle/>
          <a:p>
            <a:r>
              <a:rPr lang="en-US"/>
              <a:t>Kordon Consulting LLC</a:t>
            </a:r>
          </a:p>
        </p:txBody>
      </p:sp>
      <p:sp>
        <p:nvSpPr>
          <p:cNvPr id="6" name="Slide Number Placeholder 5"/>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1247165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039C93-3B51-274D-A241-801FF8187FE1}" type="datetime1">
              <a:rPr lang="en-US" smtClean="0"/>
              <a:t>10/13/20</a:t>
            </a:fld>
            <a:endParaRPr lang="en-US"/>
          </a:p>
        </p:txBody>
      </p:sp>
      <p:sp>
        <p:nvSpPr>
          <p:cNvPr id="5" name="Footer Placeholder 4"/>
          <p:cNvSpPr>
            <a:spLocks noGrp="1"/>
          </p:cNvSpPr>
          <p:nvPr>
            <p:ph type="ftr" sz="quarter" idx="11"/>
          </p:nvPr>
        </p:nvSpPr>
        <p:spPr/>
        <p:txBody>
          <a:bodyPr/>
          <a:lstStyle/>
          <a:p>
            <a:r>
              <a:rPr lang="en-US"/>
              <a:t>Kordon Consulting LLC</a:t>
            </a:r>
          </a:p>
        </p:txBody>
      </p:sp>
      <p:sp>
        <p:nvSpPr>
          <p:cNvPr id="6" name="Slide Number Placeholder 5"/>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2878051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D95E9D-B6A2-F84B-8FD5-B57E9F5235D6}" type="datetime1">
              <a:rPr lang="en-US" smtClean="0"/>
              <a:t>10/13/20</a:t>
            </a:fld>
            <a:endParaRPr lang="en-US"/>
          </a:p>
        </p:txBody>
      </p:sp>
      <p:sp>
        <p:nvSpPr>
          <p:cNvPr id="5" name="Footer Placeholder 4"/>
          <p:cNvSpPr>
            <a:spLocks noGrp="1"/>
          </p:cNvSpPr>
          <p:nvPr>
            <p:ph type="ftr" sz="quarter" idx="11"/>
          </p:nvPr>
        </p:nvSpPr>
        <p:spPr/>
        <p:txBody>
          <a:bodyPr/>
          <a:lstStyle/>
          <a:p>
            <a:r>
              <a:rPr lang="en-US"/>
              <a:t>Kordon Consulting LLC</a:t>
            </a:r>
          </a:p>
        </p:txBody>
      </p:sp>
      <p:sp>
        <p:nvSpPr>
          <p:cNvPr id="6" name="Slide Number Placeholder 5"/>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3009642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DB6A9B2-C2C9-7A48-AB6C-6255C9528D58}" type="datetime1">
              <a:rPr lang="en-US" smtClean="0"/>
              <a:t>10/13/20</a:t>
            </a:fld>
            <a:endParaRPr lang="en-US"/>
          </a:p>
        </p:txBody>
      </p:sp>
      <p:sp>
        <p:nvSpPr>
          <p:cNvPr id="5" name="Footer Placeholder 4"/>
          <p:cNvSpPr>
            <a:spLocks noGrp="1"/>
          </p:cNvSpPr>
          <p:nvPr>
            <p:ph type="ftr" sz="quarter" idx="11"/>
          </p:nvPr>
        </p:nvSpPr>
        <p:spPr/>
        <p:txBody>
          <a:bodyPr/>
          <a:lstStyle/>
          <a:p>
            <a:r>
              <a:rPr lang="en-US"/>
              <a:t>Kordon Consulting LLC</a:t>
            </a:r>
          </a:p>
        </p:txBody>
      </p:sp>
      <p:sp>
        <p:nvSpPr>
          <p:cNvPr id="6" name="Slide Number Placeholder 5"/>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3118052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CA2331-2009-DD48-A160-873B7C975A3D}" type="datetime1">
              <a:rPr lang="en-US" smtClean="0"/>
              <a:t>10/13/20</a:t>
            </a:fld>
            <a:endParaRPr lang="en-US"/>
          </a:p>
        </p:txBody>
      </p:sp>
      <p:sp>
        <p:nvSpPr>
          <p:cNvPr id="6" name="Footer Placeholder 5"/>
          <p:cNvSpPr>
            <a:spLocks noGrp="1"/>
          </p:cNvSpPr>
          <p:nvPr>
            <p:ph type="ftr" sz="quarter" idx="11"/>
          </p:nvPr>
        </p:nvSpPr>
        <p:spPr/>
        <p:txBody>
          <a:bodyPr/>
          <a:lstStyle/>
          <a:p>
            <a:r>
              <a:rPr lang="en-US"/>
              <a:t>Kordon Consulting LLC</a:t>
            </a:r>
          </a:p>
        </p:txBody>
      </p:sp>
      <p:sp>
        <p:nvSpPr>
          <p:cNvPr id="7" name="Slide Number Placeholder 6"/>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727773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4D9DFB-71B4-FA40-8FCA-F80D57CC7774}" type="datetime1">
              <a:rPr lang="en-US" smtClean="0"/>
              <a:t>10/13/20</a:t>
            </a:fld>
            <a:endParaRPr lang="en-US"/>
          </a:p>
        </p:txBody>
      </p:sp>
      <p:sp>
        <p:nvSpPr>
          <p:cNvPr id="8" name="Footer Placeholder 7"/>
          <p:cNvSpPr>
            <a:spLocks noGrp="1"/>
          </p:cNvSpPr>
          <p:nvPr>
            <p:ph type="ftr" sz="quarter" idx="11"/>
          </p:nvPr>
        </p:nvSpPr>
        <p:spPr/>
        <p:txBody>
          <a:bodyPr/>
          <a:lstStyle/>
          <a:p>
            <a:r>
              <a:rPr lang="en-US"/>
              <a:t>Kordon Consulting LLC</a:t>
            </a:r>
          </a:p>
        </p:txBody>
      </p:sp>
      <p:sp>
        <p:nvSpPr>
          <p:cNvPr id="9" name="Slide Number Placeholder 8"/>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3320091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F1DB0EF-FD0E-9C48-AA1D-1A337D3F1B99}" type="datetime1">
              <a:rPr lang="en-US" smtClean="0"/>
              <a:t>10/13/20</a:t>
            </a:fld>
            <a:endParaRPr lang="en-US"/>
          </a:p>
        </p:txBody>
      </p:sp>
      <p:sp>
        <p:nvSpPr>
          <p:cNvPr id="4" name="Footer Placeholder 3"/>
          <p:cNvSpPr>
            <a:spLocks noGrp="1"/>
          </p:cNvSpPr>
          <p:nvPr>
            <p:ph type="ftr" sz="quarter" idx="11"/>
          </p:nvPr>
        </p:nvSpPr>
        <p:spPr/>
        <p:txBody>
          <a:bodyPr/>
          <a:lstStyle/>
          <a:p>
            <a:r>
              <a:rPr lang="en-US"/>
              <a:t>Kordon Consulting LLC</a:t>
            </a:r>
          </a:p>
        </p:txBody>
      </p:sp>
      <p:sp>
        <p:nvSpPr>
          <p:cNvPr id="5" name="Slide Number Placeholder 4"/>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247755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B6BABB-0F83-464A-8B54-451F6234E1ED}" type="datetime1">
              <a:rPr lang="en-US" smtClean="0"/>
              <a:t>10/13/20</a:t>
            </a:fld>
            <a:endParaRPr lang="en-US"/>
          </a:p>
        </p:txBody>
      </p:sp>
      <p:sp>
        <p:nvSpPr>
          <p:cNvPr id="3" name="Footer Placeholder 2"/>
          <p:cNvSpPr>
            <a:spLocks noGrp="1"/>
          </p:cNvSpPr>
          <p:nvPr>
            <p:ph type="ftr" sz="quarter" idx="11"/>
          </p:nvPr>
        </p:nvSpPr>
        <p:spPr/>
        <p:txBody>
          <a:bodyPr/>
          <a:lstStyle/>
          <a:p>
            <a:r>
              <a:rPr lang="en-US"/>
              <a:t>Kordon Consulting LLC</a:t>
            </a:r>
          </a:p>
        </p:txBody>
      </p:sp>
      <p:sp>
        <p:nvSpPr>
          <p:cNvPr id="4" name="Slide Number Placeholder 3"/>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343106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CCCE06-3FD6-D844-B0E9-EC89769623D6}" type="datetime1">
              <a:rPr lang="en-US" smtClean="0"/>
              <a:t>10/13/20</a:t>
            </a:fld>
            <a:endParaRPr lang="en-US"/>
          </a:p>
        </p:txBody>
      </p:sp>
      <p:sp>
        <p:nvSpPr>
          <p:cNvPr id="6" name="Footer Placeholder 5"/>
          <p:cNvSpPr>
            <a:spLocks noGrp="1"/>
          </p:cNvSpPr>
          <p:nvPr>
            <p:ph type="ftr" sz="quarter" idx="11"/>
          </p:nvPr>
        </p:nvSpPr>
        <p:spPr/>
        <p:txBody>
          <a:bodyPr/>
          <a:lstStyle/>
          <a:p>
            <a:r>
              <a:rPr lang="en-US"/>
              <a:t>Kordon Consulting LLC</a:t>
            </a:r>
          </a:p>
        </p:txBody>
      </p:sp>
      <p:sp>
        <p:nvSpPr>
          <p:cNvPr id="7" name="Slide Number Placeholder 6"/>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1485210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A0558DD-AEA5-CE4F-A4FB-FEF7E74A03FE}" type="datetime1">
              <a:rPr lang="en-US" smtClean="0"/>
              <a:t>10/13/20</a:t>
            </a:fld>
            <a:endParaRPr lang="en-US"/>
          </a:p>
        </p:txBody>
      </p:sp>
      <p:sp>
        <p:nvSpPr>
          <p:cNvPr id="6" name="Footer Placeholder 5"/>
          <p:cNvSpPr>
            <a:spLocks noGrp="1"/>
          </p:cNvSpPr>
          <p:nvPr>
            <p:ph type="ftr" sz="quarter" idx="11"/>
          </p:nvPr>
        </p:nvSpPr>
        <p:spPr/>
        <p:txBody>
          <a:bodyPr/>
          <a:lstStyle/>
          <a:p>
            <a:r>
              <a:rPr lang="en-US"/>
              <a:t>Kordon Consulting LLC</a:t>
            </a:r>
          </a:p>
        </p:txBody>
      </p:sp>
      <p:sp>
        <p:nvSpPr>
          <p:cNvPr id="7" name="Slide Number Placeholder 6"/>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689348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572A4D-BE4C-9545-AF3C-ACCB5C1AF4D9}" type="datetime1">
              <a:rPr lang="en-US" smtClean="0"/>
              <a:t>10/13/20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Kordon Consulting LLC</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0C78C2-CDE4-4FEF-94FB-F11C578D031C}" type="slidenum">
              <a:rPr lang="en-US" smtClean="0"/>
              <a:t>‹#›</a:t>
            </a:fld>
            <a:endParaRPr lang="en-US"/>
          </a:p>
        </p:txBody>
      </p:sp>
    </p:spTree>
    <p:extLst>
      <p:ext uri="{BB962C8B-B14F-4D97-AF65-F5344CB8AC3E}">
        <p14:creationId xmlns:p14="http://schemas.microsoft.com/office/powerpoint/2010/main" val="15890813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5.tiff"/></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84514" y="447447"/>
            <a:ext cx="9383485" cy="2850923"/>
          </a:xfrm>
        </p:spPr>
        <p:txBody>
          <a:bodyPr>
            <a:normAutofit/>
          </a:bodyPr>
          <a:lstStyle/>
          <a:p>
            <a:r>
              <a:rPr lang="en-US" sz="4000" b="1" dirty="0"/>
              <a:t>Applied Artificial Intelligence</a:t>
            </a:r>
            <a:br>
              <a:rPr lang="en-US" sz="3600" dirty="0"/>
            </a:br>
            <a:br>
              <a:rPr lang="en-US" sz="3600" dirty="0"/>
            </a:br>
            <a:r>
              <a:rPr lang="en-US" sz="3600" b="1" dirty="0">
                <a:solidFill>
                  <a:srgbClr val="C00000"/>
                </a:solidFill>
              </a:rPr>
              <a:t>Lecture 10</a:t>
            </a:r>
            <a:br>
              <a:rPr lang="en-US" sz="3600" dirty="0"/>
            </a:br>
            <a:r>
              <a:rPr lang="en-US" sz="3600" b="1" dirty="0"/>
              <a:t>Applied </a:t>
            </a:r>
            <a:r>
              <a:rPr lang="en-US" sz="3600" b="1" dirty="0">
                <a:solidFill>
                  <a:srgbClr val="002060"/>
                </a:solidFill>
              </a:rPr>
              <a:t>Model Ensembles</a:t>
            </a:r>
          </a:p>
        </p:txBody>
      </p:sp>
      <p:sp>
        <p:nvSpPr>
          <p:cNvPr id="3" name="Subtitle 2"/>
          <p:cNvSpPr>
            <a:spLocks noGrp="1"/>
          </p:cNvSpPr>
          <p:nvPr>
            <p:ph type="subTitle" idx="1"/>
          </p:nvPr>
        </p:nvSpPr>
        <p:spPr/>
        <p:txBody>
          <a:bodyPr/>
          <a:lstStyle/>
          <a:p>
            <a:r>
              <a:rPr lang="en-US" dirty="0"/>
              <a:t>Arthur Kordon</a:t>
            </a:r>
          </a:p>
          <a:p>
            <a:r>
              <a:rPr lang="en-US" dirty="0"/>
              <a:t>Kordon Consulting LLC</a:t>
            </a:r>
          </a:p>
        </p:txBody>
      </p:sp>
    </p:spTree>
    <p:extLst>
      <p:ext uri="{BB962C8B-B14F-4D97-AF65-F5344CB8AC3E}">
        <p14:creationId xmlns:p14="http://schemas.microsoft.com/office/powerpoint/2010/main" val="28895045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Bagging ensemble development </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10</a:t>
            </a:fld>
            <a:endParaRPr lang="en-US"/>
          </a:p>
        </p:txBody>
      </p:sp>
      <p:pic>
        <p:nvPicPr>
          <p:cNvPr id="3" name="Picture 2">
            <a:extLst>
              <a:ext uri="{FF2B5EF4-FFF2-40B4-BE49-F238E27FC236}">
                <a16:creationId xmlns:a16="http://schemas.microsoft.com/office/drawing/2014/main" id="{1F9D1618-513F-F542-BFBA-66CAE7051A0C}"/>
              </a:ext>
            </a:extLst>
          </p:cNvPr>
          <p:cNvPicPr>
            <a:picLocks noChangeAspect="1"/>
          </p:cNvPicPr>
          <p:nvPr/>
        </p:nvPicPr>
        <p:blipFill>
          <a:blip r:embed="rId2"/>
          <a:stretch>
            <a:fillRect/>
          </a:stretch>
        </p:blipFill>
        <p:spPr>
          <a:xfrm>
            <a:off x="1948384" y="884813"/>
            <a:ext cx="3819263" cy="5163799"/>
          </a:xfrm>
          <a:prstGeom prst="rect">
            <a:avLst/>
          </a:prstGeom>
        </p:spPr>
      </p:pic>
      <p:sp>
        <p:nvSpPr>
          <p:cNvPr id="9" name="Rectangle 8">
            <a:extLst>
              <a:ext uri="{FF2B5EF4-FFF2-40B4-BE49-F238E27FC236}">
                <a16:creationId xmlns:a16="http://schemas.microsoft.com/office/drawing/2014/main" id="{A7E277F1-AC8F-514F-AAD3-F14D52DA9F0F}"/>
              </a:ext>
            </a:extLst>
          </p:cNvPr>
          <p:cNvSpPr/>
          <p:nvPr/>
        </p:nvSpPr>
        <p:spPr>
          <a:xfrm>
            <a:off x="209672" y="6174638"/>
            <a:ext cx="5801075" cy="523220"/>
          </a:xfrm>
          <a:prstGeom prst="rect">
            <a:avLst/>
          </a:prstGeom>
        </p:spPr>
        <p:txBody>
          <a:bodyPr wrap="none">
            <a:spAutoFit/>
          </a:bodyPr>
          <a:lstStyle/>
          <a:p>
            <a:r>
              <a:rPr lang="en-US" sz="1400" b="1" dirty="0"/>
              <a:t>J. </a:t>
            </a:r>
            <a:r>
              <a:rPr lang="en-US" sz="1400" b="1" dirty="0" err="1"/>
              <a:t>Budzik</a:t>
            </a:r>
            <a:r>
              <a:rPr lang="en-US" sz="1400" b="1" dirty="0"/>
              <a:t>, </a:t>
            </a:r>
            <a:r>
              <a:rPr lang="en-US" sz="1400" dirty="0"/>
              <a:t>Many Heads Are Better Than One: The Case For Ensemble Learning</a:t>
            </a:r>
          </a:p>
          <a:p>
            <a:endParaRPr lang="en-US" sz="1400" dirty="0"/>
          </a:p>
        </p:txBody>
      </p:sp>
      <p:pic>
        <p:nvPicPr>
          <p:cNvPr id="4" name="Picture 3">
            <a:extLst>
              <a:ext uri="{FF2B5EF4-FFF2-40B4-BE49-F238E27FC236}">
                <a16:creationId xmlns:a16="http://schemas.microsoft.com/office/drawing/2014/main" id="{93B82E33-154B-D14B-9912-5CF501384AA3}"/>
              </a:ext>
            </a:extLst>
          </p:cNvPr>
          <p:cNvPicPr>
            <a:picLocks noChangeAspect="1"/>
          </p:cNvPicPr>
          <p:nvPr/>
        </p:nvPicPr>
        <p:blipFill>
          <a:blip r:embed="rId3"/>
          <a:stretch>
            <a:fillRect/>
          </a:stretch>
        </p:blipFill>
        <p:spPr>
          <a:xfrm>
            <a:off x="7587503" y="3466712"/>
            <a:ext cx="3031415" cy="441551"/>
          </a:xfrm>
          <a:prstGeom prst="rect">
            <a:avLst/>
          </a:prstGeom>
        </p:spPr>
      </p:pic>
      <p:sp>
        <p:nvSpPr>
          <p:cNvPr id="11" name="Footer Placeholder 10">
            <a:extLst>
              <a:ext uri="{FF2B5EF4-FFF2-40B4-BE49-F238E27FC236}">
                <a16:creationId xmlns:a16="http://schemas.microsoft.com/office/drawing/2014/main" id="{2E202575-2E6D-5142-AD88-152E07A87D5C}"/>
              </a:ext>
            </a:extLst>
          </p:cNvPr>
          <p:cNvSpPr>
            <a:spLocks noGrp="1"/>
          </p:cNvSpPr>
          <p:nvPr>
            <p:ph type="ftr" sz="quarter" idx="11"/>
          </p:nvPr>
        </p:nvSpPr>
        <p:spPr/>
        <p:txBody>
          <a:bodyPr/>
          <a:lstStyle/>
          <a:p>
            <a:r>
              <a:rPr lang="en-US"/>
              <a:t>Kordon Consulting LLC</a:t>
            </a:r>
          </a:p>
        </p:txBody>
      </p:sp>
      <p:sp>
        <p:nvSpPr>
          <p:cNvPr id="12" name="Content Placeholder 2">
            <a:extLst>
              <a:ext uri="{FF2B5EF4-FFF2-40B4-BE49-F238E27FC236}">
                <a16:creationId xmlns:a16="http://schemas.microsoft.com/office/drawing/2014/main" id="{B54E28B4-06D3-D44B-9F6D-2DB05F86EC0C}"/>
              </a:ext>
            </a:extLst>
          </p:cNvPr>
          <p:cNvSpPr txBox="1">
            <a:spLocks/>
          </p:cNvSpPr>
          <p:nvPr/>
        </p:nvSpPr>
        <p:spPr>
          <a:xfrm>
            <a:off x="7959762" y="4727138"/>
            <a:ext cx="2286896" cy="522080"/>
          </a:xfrm>
          <a:prstGeom prst="rect">
            <a:avLst/>
          </a:prstGeom>
          <a:solidFill>
            <a:srgbClr val="FFFF00"/>
          </a:solidFill>
        </p:spPr>
        <p:txBody>
          <a:bodyPr vert="horz" lIns="91439" tIns="45719" rIns="91439" bIns="4571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dirty="0"/>
              <a:t>Random forest is based on bagging</a:t>
            </a:r>
          </a:p>
        </p:txBody>
      </p:sp>
      <p:sp>
        <p:nvSpPr>
          <p:cNvPr id="13" name="TextBox 12">
            <a:extLst>
              <a:ext uri="{FF2B5EF4-FFF2-40B4-BE49-F238E27FC236}">
                <a16:creationId xmlns:a16="http://schemas.microsoft.com/office/drawing/2014/main" id="{465EEEDD-5832-EB46-AF9D-C08AC80B67D9}"/>
              </a:ext>
            </a:extLst>
          </p:cNvPr>
          <p:cNvSpPr txBox="1"/>
          <p:nvPr/>
        </p:nvSpPr>
        <p:spPr>
          <a:xfrm>
            <a:off x="7306682" y="1530696"/>
            <a:ext cx="3786692" cy="1077218"/>
          </a:xfrm>
          <a:prstGeom prst="rect">
            <a:avLst/>
          </a:prstGeom>
          <a:noFill/>
        </p:spPr>
        <p:txBody>
          <a:bodyPr wrap="square" rtlCol="0">
            <a:spAutoFit/>
          </a:bodyPr>
          <a:lstStyle/>
          <a:p>
            <a:r>
              <a:rPr lang="en-US" sz="1600" b="1" dirty="0"/>
              <a:t>Bagging trains each model in the ensemble using a randomly drawn subset of the training set and takes the average of all predictions as final result</a:t>
            </a:r>
          </a:p>
        </p:txBody>
      </p:sp>
    </p:spTree>
    <p:extLst>
      <p:ext uri="{BB962C8B-B14F-4D97-AF65-F5344CB8AC3E}">
        <p14:creationId xmlns:p14="http://schemas.microsoft.com/office/powerpoint/2010/main" val="296229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DF28AD-36BE-C84F-9055-EAA0F3C15E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3016" y="564401"/>
            <a:ext cx="5948191" cy="5940239"/>
          </a:xfrm>
          <a:prstGeom prst="rect">
            <a:avLst/>
          </a:prstGeom>
        </p:spPr>
      </p:pic>
      <p:sp>
        <p:nvSpPr>
          <p:cNvPr id="2" name="Title 1"/>
          <p:cNvSpPr>
            <a:spLocks noGrp="1"/>
          </p:cNvSpPr>
          <p:nvPr>
            <p:ph type="title"/>
          </p:nvPr>
        </p:nvSpPr>
        <p:spPr>
          <a:xfrm>
            <a:off x="838200" y="365126"/>
            <a:ext cx="10515600" cy="398550"/>
          </a:xfrm>
        </p:spPr>
        <p:txBody>
          <a:bodyPr>
            <a:normAutofit fontScale="90000"/>
          </a:bodyPr>
          <a:lstStyle/>
          <a:p>
            <a:r>
              <a:rPr lang="en-US" sz="2800" dirty="0"/>
              <a:t>Lecture 10 agenda</a:t>
            </a:r>
          </a:p>
        </p:txBody>
      </p:sp>
      <p:pic>
        <p:nvPicPr>
          <p:cNvPr id="7" name="Picture 6"/>
          <p:cNvPicPr>
            <a:picLocks noChangeAspect="1"/>
          </p:cNvPicPr>
          <p:nvPr/>
        </p:nvPicPr>
        <p:blipFill>
          <a:blip r:embed="rId3"/>
          <a:stretch>
            <a:fillRect/>
          </a:stretch>
        </p:blipFill>
        <p:spPr>
          <a:xfrm>
            <a:off x="4837049" y="3233916"/>
            <a:ext cx="392236" cy="400241"/>
          </a:xfrm>
          <a:prstGeom prst="rect">
            <a:avLst/>
          </a:prstGeom>
        </p:spPr>
      </p:pic>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11</a:t>
            </a:fld>
            <a:endParaRPr lang="en-US"/>
          </a:p>
        </p:txBody>
      </p:sp>
      <p:sp>
        <p:nvSpPr>
          <p:cNvPr id="3" name="Footer Placeholder 2">
            <a:extLst>
              <a:ext uri="{FF2B5EF4-FFF2-40B4-BE49-F238E27FC236}">
                <a16:creationId xmlns:a16="http://schemas.microsoft.com/office/drawing/2014/main" id="{EF117E73-F3DD-3349-A3E0-743C36A7E13B}"/>
              </a:ext>
            </a:extLst>
          </p:cNvPr>
          <p:cNvSpPr>
            <a:spLocks noGrp="1"/>
          </p:cNvSpPr>
          <p:nvPr>
            <p:ph type="ftr" sz="quarter" idx="11"/>
          </p:nvPr>
        </p:nvSpPr>
        <p:spPr/>
        <p:txBody>
          <a:bodyPr/>
          <a:lstStyle/>
          <a:p>
            <a:r>
              <a:rPr lang="en-US"/>
              <a:t>Kordon Consulting LLC</a:t>
            </a:r>
          </a:p>
        </p:txBody>
      </p:sp>
    </p:spTree>
    <p:extLst>
      <p:ext uri="{BB962C8B-B14F-4D97-AF65-F5344CB8AC3E}">
        <p14:creationId xmlns:p14="http://schemas.microsoft.com/office/powerpoint/2010/main" val="2933993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Boosting ensemble development </a:t>
            </a:r>
          </a:p>
        </p:txBody>
      </p:sp>
      <p:pic>
        <p:nvPicPr>
          <p:cNvPr id="7" name="Picture 6"/>
          <p:cNvPicPr>
            <a:picLocks noChangeAspect="1"/>
          </p:cNvPicPr>
          <p:nvPr/>
        </p:nvPicPr>
        <p:blipFill>
          <a:blip r:embed="rId2"/>
          <a:stretch>
            <a:fillRect/>
          </a:stretch>
        </p:blipFill>
        <p:spPr>
          <a:xfrm>
            <a:off x="6698122" y="1512238"/>
            <a:ext cx="392236" cy="400241"/>
          </a:xfrm>
          <a:prstGeom prst="rect">
            <a:avLst/>
          </a:prstGeom>
        </p:spPr>
      </p:pic>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12</a:t>
            </a:fld>
            <a:endParaRPr lang="en-US"/>
          </a:p>
        </p:txBody>
      </p:sp>
      <p:pic>
        <p:nvPicPr>
          <p:cNvPr id="4" name="Picture 3">
            <a:extLst>
              <a:ext uri="{FF2B5EF4-FFF2-40B4-BE49-F238E27FC236}">
                <a16:creationId xmlns:a16="http://schemas.microsoft.com/office/drawing/2014/main" id="{3ABFF905-37A3-B846-9A7E-15907A5B500C}"/>
              </a:ext>
            </a:extLst>
          </p:cNvPr>
          <p:cNvPicPr>
            <a:picLocks noChangeAspect="1"/>
          </p:cNvPicPr>
          <p:nvPr/>
        </p:nvPicPr>
        <p:blipFill>
          <a:blip r:embed="rId3"/>
          <a:stretch>
            <a:fillRect/>
          </a:stretch>
        </p:blipFill>
        <p:spPr>
          <a:xfrm>
            <a:off x="4572391" y="717423"/>
            <a:ext cx="3047217" cy="5069627"/>
          </a:xfrm>
          <a:prstGeom prst="rect">
            <a:avLst/>
          </a:prstGeom>
        </p:spPr>
      </p:pic>
      <p:sp>
        <p:nvSpPr>
          <p:cNvPr id="9" name="Rectangle 8">
            <a:extLst>
              <a:ext uri="{FF2B5EF4-FFF2-40B4-BE49-F238E27FC236}">
                <a16:creationId xmlns:a16="http://schemas.microsoft.com/office/drawing/2014/main" id="{A2E230EA-FACC-3443-B17A-34FC6ED46225}"/>
              </a:ext>
            </a:extLst>
          </p:cNvPr>
          <p:cNvSpPr/>
          <p:nvPr/>
        </p:nvSpPr>
        <p:spPr>
          <a:xfrm>
            <a:off x="209673" y="6048573"/>
            <a:ext cx="5801075" cy="523220"/>
          </a:xfrm>
          <a:prstGeom prst="rect">
            <a:avLst/>
          </a:prstGeom>
        </p:spPr>
        <p:txBody>
          <a:bodyPr wrap="none">
            <a:spAutoFit/>
          </a:bodyPr>
          <a:lstStyle/>
          <a:p>
            <a:r>
              <a:rPr lang="en-US" sz="1400" b="1" dirty="0"/>
              <a:t>J. </a:t>
            </a:r>
            <a:r>
              <a:rPr lang="en-US" sz="1400" b="1" dirty="0" err="1"/>
              <a:t>Budzik</a:t>
            </a:r>
            <a:r>
              <a:rPr lang="en-US" sz="1400" b="1" dirty="0"/>
              <a:t>, </a:t>
            </a:r>
            <a:r>
              <a:rPr lang="en-US" sz="1400" dirty="0"/>
              <a:t>Many Heads Are Better Than One: The Case For Ensemble Learning</a:t>
            </a:r>
          </a:p>
          <a:p>
            <a:endParaRPr lang="en-US" sz="1400" dirty="0"/>
          </a:p>
        </p:txBody>
      </p:sp>
      <p:pic>
        <p:nvPicPr>
          <p:cNvPr id="10" name="Picture 9">
            <a:extLst>
              <a:ext uri="{FF2B5EF4-FFF2-40B4-BE49-F238E27FC236}">
                <a16:creationId xmlns:a16="http://schemas.microsoft.com/office/drawing/2014/main" id="{39ABDD52-D6FE-BA49-9FF9-8A0808ECBC61}"/>
              </a:ext>
            </a:extLst>
          </p:cNvPr>
          <p:cNvPicPr>
            <a:picLocks noChangeAspect="1"/>
          </p:cNvPicPr>
          <p:nvPr/>
        </p:nvPicPr>
        <p:blipFill>
          <a:blip r:embed="rId4"/>
          <a:stretch>
            <a:fillRect/>
          </a:stretch>
        </p:blipFill>
        <p:spPr>
          <a:xfrm>
            <a:off x="730623" y="1755389"/>
            <a:ext cx="2629872" cy="2961882"/>
          </a:xfrm>
          <a:prstGeom prst="rect">
            <a:avLst/>
          </a:prstGeom>
        </p:spPr>
      </p:pic>
      <p:pic>
        <p:nvPicPr>
          <p:cNvPr id="5" name="Picture 4">
            <a:extLst>
              <a:ext uri="{FF2B5EF4-FFF2-40B4-BE49-F238E27FC236}">
                <a16:creationId xmlns:a16="http://schemas.microsoft.com/office/drawing/2014/main" id="{8970171E-37F7-6540-9555-1B2CBB25E2D1}"/>
              </a:ext>
            </a:extLst>
          </p:cNvPr>
          <p:cNvPicPr>
            <a:picLocks noChangeAspect="1"/>
          </p:cNvPicPr>
          <p:nvPr/>
        </p:nvPicPr>
        <p:blipFill>
          <a:blip r:embed="rId5"/>
          <a:stretch>
            <a:fillRect/>
          </a:stretch>
        </p:blipFill>
        <p:spPr>
          <a:xfrm>
            <a:off x="643833" y="4904187"/>
            <a:ext cx="3863116" cy="463894"/>
          </a:xfrm>
          <a:prstGeom prst="rect">
            <a:avLst/>
          </a:prstGeom>
        </p:spPr>
      </p:pic>
      <p:sp>
        <p:nvSpPr>
          <p:cNvPr id="11" name="Footer Placeholder 10">
            <a:extLst>
              <a:ext uri="{FF2B5EF4-FFF2-40B4-BE49-F238E27FC236}">
                <a16:creationId xmlns:a16="http://schemas.microsoft.com/office/drawing/2014/main" id="{F7B79BEC-57CE-3949-89A4-134DCFC6112F}"/>
              </a:ext>
            </a:extLst>
          </p:cNvPr>
          <p:cNvSpPr>
            <a:spLocks noGrp="1"/>
          </p:cNvSpPr>
          <p:nvPr>
            <p:ph type="ftr" sz="quarter" idx="11"/>
          </p:nvPr>
        </p:nvSpPr>
        <p:spPr/>
        <p:txBody>
          <a:bodyPr/>
          <a:lstStyle/>
          <a:p>
            <a:r>
              <a:rPr lang="en-US"/>
              <a:t>Kordon Consulting LLC</a:t>
            </a:r>
          </a:p>
        </p:txBody>
      </p:sp>
      <p:sp>
        <p:nvSpPr>
          <p:cNvPr id="12" name="TextBox 11">
            <a:extLst>
              <a:ext uri="{FF2B5EF4-FFF2-40B4-BE49-F238E27FC236}">
                <a16:creationId xmlns:a16="http://schemas.microsoft.com/office/drawing/2014/main" id="{D9ADBCAD-B9C6-ED4A-A076-A33589FEB163}"/>
              </a:ext>
            </a:extLst>
          </p:cNvPr>
          <p:cNvSpPr txBox="1"/>
          <p:nvPr/>
        </p:nvSpPr>
        <p:spPr>
          <a:xfrm>
            <a:off x="7866080" y="2990626"/>
            <a:ext cx="3786692" cy="830997"/>
          </a:xfrm>
          <a:prstGeom prst="rect">
            <a:avLst/>
          </a:prstGeom>
          <a:noFill/>
        </p:spPr>
        <p:txBody>
          <a:bodyPr wrap="square" rtlCol="0">
            <a:spAutoFit/>
          </a:bodyPr>
          <a:lstStyle/>
          <a:p>
            <a:pPr hangingPunct="0"/>
            <a:r>
              <a:rPr lang="en-US" sz="1600" b="1" dirty="0"/>
              <a:t>Boosting creates a sequence of models that attempt to correct the mistakes of the models before them in the sequence </a:t>
            </a:r>
          </a:p>
        </p:txBody>
      </p:sp>
    </p:spTree>
    <p:extLst>
      <p:ext uri="{BB962C8B-B14F-4D97-AF65-F5344CB8AC3E}">
        <p14:creationId xmlns:p14="http://schemas.microsoft.com/office/powerpoint/2010/main" val="2354209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305"/>
            <a:ext cx="10515600" cy="398550"/>
          </a:xfrm>
        </p:spPr>
        <p:txBody>
          <a:bodyPr>
            <a:normAutofit fontScale="90000"/>
          </a:bodyPr>
          <a:lstStyle/>
          <a:p>
            <a:r>
              <a:rPr lang="en-US" sz="2800" dirty="0"/>
              <a:t>Boosting mechanism (AdaBoost)</a:t>
            </a:r>
          </a:p>
        </p:txBody>
      </p:sp>
      <p:pic>
        <p:nvPicPr>
          <p:cNvPr id="7" name="Picture 6"/>
          <p:cNvPicPr>
            <a:picLocks noChangeAspect="1"/>
          </p:cNvPicPr>
          <p:nvPr/>
        </p:nvPicPr>
        <p:blipFill>
          <a:blip r:embed="rId2"/>
          <a:stretch>
            <a:fillRect/>
          </a:stretch>
        </p:blipFill>
        <p:spPr>
          <a:xfrm>
            <a:off x="6751910" y="2157696"/>
            <a:ext cx="392236" cy="400241"/>
          </a:xfrm>
          <a:prstGeom prst="rect">
            <a:avLst/>
          </a:prstGeom>
        </p:spPr>
      </p:pic>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13</a:t>
            </a:fld>
            <a:endParaRPr lang="en-US"/>
          </a:p>
        </p:txBody>
      </p:sp>
      <p:pic>
        <p:nvPicPr>
          <p:cNvPr id="3" name="Picture 2">
            <a:extLst>
              <a:ext uri="{FF2B5EF4-FFF2-40B4-BE49-F238E27FC236}">
                <a16:creationId xmlns:a16="http://schemas.microsoft.com/office/drawing/2014/main" id="{054C1CF4-4015-A949-820D-C9FAA2B0D892}"/>
              </a:ext>
            </a:extLst>
          </p:cNvPr>
          <p:cNvPicPr>
            <a:picLocks noChangeAspect="1"/>
          </p:cNvPicPr>
          <p:nvPr/>
        </p:nvPicPr>
        <p:blipFill>
          <a:blip r:embed="rId3"/>
          <a:stretch>
            <a:fillRect/>
          </a:stretch>
        </p:blipFill>
        <p:spPr>
          <a:xfrm>
            <a:off x="1231078" y="702855"/>
            <a:ext cx="7148232" cy="3309921"/>
          </a:xfrm>
          <a:prstGeom prst="rect">
            <a:avLst/>
          </a:prstGeom>
        </p:spPr>
      </p:pic>
      <p:sp>
        <p:nvSpPr>
          <p:cNvPr id="4" name="TextBox 3">
            <a:extLst>
              <a:ext uri="{FF2B5EF4-FFF2-40B4-BE49-F238E27FC236}">
                <a16:creationId xmlns:a16="http://schemas.microsoft.com/office/drawing/2014/main" id="{07A0250C-1652-9B4C-A867-DF86FB1005C7}"/>
              </a:ext>
            </a:extLst>
          </p:cNvPr>
          <p:cNvSpPr txBox="1"/>
          <p:nvPr/>
        </p:nvSpPr>
        <p:spPr>
          <a:xfrm>
            <a:off x="946673" y="4076699"/>
            <a:ext cx="9277574" cy="2462213"/>
          </a:xfrm>
          <a:prstGeom prst="rect">
            <a:avLst/>
          </a:prstGeom>
          <a:noFill/>
        </p:spPr>
        <p:txBody>
          <a:bodyPr wrap="square" rtlCol="0">
            <a:spAutoFit/>
          </a:bodyPr>
          <a:lstStyle/>
          <a:p>
            <a:r>
              <a:rPr lang="en-US" sz="1400" dirty="0"/>
              <a:t>The sequential ensemble methods, also known as “boosting”, creates a sequence of models that attempt to correct the mistakes of the models before them in the sequence. The first model is built on training data, the second model improves the first model, the third model improves the second, and so on.  </a:t>
            </a:r>
          </a:p>
          <a:p>
            <a:r>
              <a:rPr lang="en-US" sz="1400" dirty="0"/>
              <a:t>In the above image example, the train dataset is passed to the classifier 1. The yellow background indicates that the classifier predicted hyphen and blue background indicates that it predicted plus. The classifier 1 model incorrectly predicts two hyphens and one plus. These are highlighted with a circle. The weights of these incorrectly predicted data points are increased and sent to the next classifier. That is to classifier 2. The classifier 2 correctly predicts the two hyphen which classifier 1 was not able to. But classifier 2 also makes some other errors. This process continues and we have a combined final classifier which predicts all the data points correctly.</a:t>
            </a:r>
          </a:p>
          <a:p>
            <a:r>
              <a:rPr lang="en-US" sz="1400" dirty="0"/>
              <a:t>Hence boosting eventually converts a weak learner to a strong learner which is better and more accurate in generalization for unseen test examples.</a:t>
            </a:r>
          </a:p>
        </p:txBody>
      </p:sp>
      <p:sp>
        <p:nvSpPr>
          <p:cNvPr id="9" name="Footer Placeholder 8">
            <a:extLst>
              <a:ext uri="{FF2B5EF4-FFF2-40B4-BE49-F238E27FC236}">
                <a16:creationId xmlns:a16="http://schemas.microsoft.com/office/drawing/2014/main" id="{C958E96D-5E79-7B42-9904-D1E3BC5446D3}"/>
              </a:ext>
            </a:extLst>
          </p:cNvPr>
          <p:cNvSpPr>
            <a:spLocks noGrp="1"/>
          </p:cNvSpPr>
          <p:nvPr>
            <p:ph type="ftr" sz="quarter" idx="11"/>
          </p:nvPr>
        </p:nvSpPr>
        <p:spPr/>
        <p:txBody>
          <a:bodyPr/>
          <a:lstStyle/>
          <a:p>
            <a:r>
              <a:rPr lang="en-US"/>
              <a:t>Kordon Consulting LLC</a:t>
            </a:r>
          </a:p>
        </p:txBody>
      </p:sp>
      <p:sp>
        <p:nvSpPr>
          <p:cNvPr id="10" name="Rectangle 9">
            <a:extLst>
              <a:ext uri="{FF2B5EF4-FFF2-40B4-BE49-F238E27FC236}">
                <a16:creationId xmlns:a16="http://schemas.microsoft.com/office/drawing/2014/main" id="{1C4386D4-70E7-7F46-8AB3-F0DC2343CFB8}"/>
              </a:ext>
            </a:extLst>
          </p:cNvPr>
          <p:cNvSpPr/>
          <p:nvPr/>
        </p:nvSpPr>
        <p:spPr>
          <a:xfrm>
            <a:off x="263461" y="6448946"/>
            <a:ext cx="4797980" cy="307777"/>
          </a:xfrm>
          <a:prstGeom prst="rect">
            <a:avLst/>
          </a:prstGeom>
        </p:spPr>
        <p:txBody>
          <a:bodyPr wrap="none">
            <a:spAutoFit/>
          </a:bodyPr>
          <a:lstStyle/>
          <a:p>
            <a:r>
              <a:rPr lang="en-US" sz="1400" b="1" dirty="0" err="1"/>
              <a:t>xristica</a:t>
            </a:r>
            <a:r>
              <a:rPr lang="en-US" sz="1400" b="1" dirty="0"/>
              <a:t>, </a:t>
            </a:r>
            <a:r>
              <a:rPr lang="en-US" sz="1400" dirty="0"/>
              <a:t>What is the difference between Bagging and Boosting?</a:t>
            </a:r>
          </a:p>
        </p:txBody>
      </p:sp>
      <p:sp>
        <p:nvSpPr>
          <p:cNvPr id="11" name="Content Placeholder 2">
            <a:extLst>
              <a:ext uri="{FF2B5EF4-FFF2-40B4-BE49-F238E27FC236}">
                <a16:creationId xmlns:a16="http://schemas.microsoft.com/office/drawing/2014/main" id="{248B7C4D-4E7A-434C-9BAB-512D89D4EB66}"/>
              </a:ext>
            </a:extLst>
          </p:cNvPr>
          <p:cNvSpPr txBox="1">
            <a:spLocks/>
          </p:cNvSpPr>
          <p:nvPr/>
        </p:nvSpPr>
        <p:spPr>
          <a:xfrm>
            <a:off x="8976360" y="2035857"/>
            <a:ext cx="2286896" cy="522080"/>
          </a:xfrm>
          <a:prstGeom prst="rect">
            <a:avLst/>
          </a:prstGeom>
          <a:solidFill>
            <a:srgbClr val="FFFF00"/>
          </a:solidFill>
        </p:spPr>
        <p:txBody>
          <a:bodyPr vert="horz" lIns="91439" tIns="45719" rIns="91439" bIns="4571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b="1" dirty="0"/>
              <a:t>A sequence of model mistakes correction</a:t>
            </a:r>
          </a:p>
        </p:txBody>
      </p:sp>
    </p:spTree>
    <p:extLst>
      <p:ext uri="{BB962C8B-B14F-4D97-AF65-F5344CB8AC3E}">
        <p14:creationId xmlns:p14="http://schemas.microsoft.com/office/powerpoint/2010/main" val="5784686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Bagging vs. boosting operation differences </a:t>
            </a:r>
          </a:p>
        </p:txBody>
      </p:sp>
      <p:pic>
        <p:nvPicPr>
          <p:cNvPr id="7" name="Picture 6"/>
          <p:cNvPicPr>
            <a:picLocks noChangeAspect="1"/>
          </p:cNvPicPr>
          <p:nvPr/>
        </p:nvPicPr>
        <p:blipFill>
          <a:blip r:embed="rId2"/>
          <a:stretch>
            <a:fillRect/>
          </a:stretch>
        </p:blipFill>
        <p:spPr>
          <a:xfrm>
            <a:off x="6698122" y="1512238"/>
            <a:ext cx="392236" cy="400241"/>
          </a:xfrm>
          <a:prstGeom prst="rect">
            <a:avLst/>
          </a:prstGeom>
        </p:spPr>
      </p:pic>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14</a:t>
            </a:fld>
            <a:endParaRPr lang="en-US"/>
          </a:p>
        </p:txBody>
      </p:sp>
      <p:sp>
        <p:nvSpPr>
          <p:cNvPr id="9" name="Rectangle 8">
            <a:extLst>
              <a:ext uri="{FF2B5EF4-FFF2-40B4-BE49-F238E27FC236}">
                <a16:creationId xmlns:a16="http://schemas.microsoft.com/office/drawing/2014/main" id="{A2E230EA-FACC-3443-B17A-34FC6ED46225}"/>
              </a:ext>
            </a:extLst>
          </p:cNvPr>
          <p:cNvSpPr/>
          <p:nvPr/>
        </p:nvSpPr>
        <p:spPr>
          <a:xfrm>
            <a:off x="177400" y="6274483"/>
            <a:ext cx="4797980" cy="523220"/>
          </a:xfrm>
          <a:prstGeom prst="rect">
            <a:avLst/>
          </a:prstGeom>
        </p:spPr>
        <p:txBody>
          <a:bodyPr wrap="none">
            <a:spAutoFit/>
          </a:bodyPr>
          <a:lstStyle/>
          <a:p>
            <a:r>
              <a:rPr lang="en-US" sz="1400" b="1" dirty="0" err="1"/>
              <a:t>xristica</a:t>
            </a:r>
            <a:r>
              <a:rPr lang="en-US" sz="1400" b="1" dirty="0"/>
              <a:t>, </a:t>
            </a:r>
            <a:r>
              <a:rPr lang="en-US" sz="1400" dirty="0"/>
              <a:t>What is the difference between Bagging and Boosting?</a:t>
            </a:r>
          </a:p>
          <a:p>
            <a:endParaRPr lang="en-US" sz="1400" dirty="0"/>
          </a:p>
        </p:txBody>
      </p:sp>
      <p:pic>
        <p:nvPicPr>
          <p:cNvPr id="3" name="Picture 2">
            <a:extLst>
              <a:ext uri="{FF2B5EF4-FFF2-40B4-BE49-F238E27FC236}">
                <a16:creationId xmlns:a16="http://schemas.microsoft.com/office/drawing/2014/main" id="{058D79F5-F0AB-BC42-BF86-27FFB7A50299}"/>
              </a:ext>
            </a:extLst>
          </p:cNvPr>
          <p:cNvPicPr>
            <a:picLocks noChangeAspect="1"/>
          </p:cNvPicPr>
          <p:nvPr/>
        </p:nvPicPr>
        <p:blipFill>
          <a:blip r:embed="rId3"/>
          <a:stretch>
            <a:fillRect/>
          </a:stretch>
        </p:blipFill>
        <p:spPr>
          <a:xfrm>
            <a:off x="996128" y="1528319"/>
            <a:ext cx="4621901" cy="2682088"/>
          </a:xfrm>
          <a:prstGeom prst="rect">
            <a:avLst/>
          </a:prstGeom>
        </p:spPr>
      </p:pic>
      <p:pic>
        <p:nvPicPr>
          <p:cNvPr id="5" name="Picture 4">
            <a:extLst>
              <a:ext uri="{FF2B5EF4-FFF2-40B4-BE49-F238E27FC236}">
                <a16:creationId xmlns:a16="http://schemas.microsoft.com/office/drawing/2014/main" id="{619B8098-5BF2-374F-929B-503FEE0EAD33}"/>
              </a:ext>
            </a:extLst>
          </p:cNvPr>
          <p:cNvPicPr>
            <a:picLocks noChangeAspect="1"/>
          </p:cNvPicPr>
          <p:nvPr/>
        </p:nvPicPr>
        <p:blipFill>
          <a:blip r:embed="rId4"/>
          <a:stretch>
            <a:fillRect/>
          </a:stretch>
        </p:blipFill>
        <p:spPr>
          <a:xfrm>
            <a:off x="6347311" y="1560534"/>
            <a:ext cx="5006489" cy="2698169"/>
          </a:xfrm>
          <a:prstGeom prst="rect">
            <a:avLst/>
          </a:prstGeom>
        </p:spPr>
      </p:pic>
      <p:sp>
        <p:nvSpPr>
          <p:cNvPr id="10" name="Footer Placeholder 9">
            <a:extLst>
              <a:ext uri="{FF2B5EF4-FFF2-40B4-BE49-F238E27FC236}">
                <a16:creationId xmlns:a16="http://schemas.microsoft.com/office/drawing/2014/main" id="{A5A32B8D-9295-9848-B01C-C41930A8C326}"/>
              </a:ext>
            </a:extLst>
          </p:cNvPr>
          <p:cNvSpPr>
            <a:spLocks noGrp="1"/>
          </p:cNvSpPr>
          <p:nvPr>
            <p:ph type="ftr" sz="quarter" idx="11"/>
          </p:nvPr>
        </p:nvSpPr>
        <p:spPr/>
        <p:txBody>
          <a:bodyPr/>
          <a:lstStyle/>
          <a:p>
            <a:r>
              <a:rPr lang="en-US"/>
              <a:t>Kordon Consulting LLC</a:t>
            </a:r>
          </a:p>
        </p:txBody>
      </p:sp>
    </p:spTree>
    <p:extLst>
      <p:ext uri="{BB962C8B-B14F-4D97-AF65-F5344CB8AC3E}">
        <p14:creationId xmlns:p14="http://schemas.microsoft.com/office/powerpoint/2010/main" val="3607007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Key similarity and differences of bagging and boosting</a:t>
            </a:r>
          </a:p>
        </p:txBody>
      </p:sp>
      <p:pic>
        <p:nvPicPr>
          <p:cNvPr id="7" name="Picture 6"/>
          <p:cNvPicPr>
            <a:picLocks noChangeAspect="1"/>
          </p:cNvPicPr>
          <p:nvPr/>
        </p:nvPicPr>
        <p:blipFill>
          <a:blip r:embed="rId2"/>
          <a:stretch>
            <a:fillRect/>
          </a:stretch>
        </p:blipFill>
        <p:spPr>
          <a:xfrm>
            <a:off x="6698122" y="1512238"/>
            <a:ext cx="392236" cy="400241"/>
          </a:xfrm>
          <a:prstGeom prst="rect">
            <a:avLst/>
          </a:prstGeom>
        </p:spPr>
      </p:pic>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15</a:t>
            </a:fld>
            <a:endParaRPr lang="en-US"/>
          </a:p>
        </p:txBody>
      </p:sp>
      <p:sp>
        <p:nvSpPr>
          <p:cNvPr id="9" name="Rectangle 8">
            <a:extLst>
              <a:ext uri="{FF2B5EF4-FFF2-40B4-BE49-F238E27FC236}">
                <a16:creationId xmlns:a16="http://schemas.microsoft.com/office/drawing/2014/main" id="{A2E230EA-FACC-3443-B17A-34FC6ED46225}"/>
              </a:ext>
            </a:extLst>
          </p:cNvPr>
          <p:cNvSpPr/>
          <p:nvPr/>
        </p:nvSpPr>
        <p:spPr>
          <a:xfrm>
            <a:off x="177400" y="6274483"/>
            <a:ext cx="4797980" cy="523220"/>
          </a:xfrm>
          <a:prstGeom prst="rect">
            <a:avLst/>
          </a:prstGeom>
        </p:spPr>
        <p:txBody>
          <a:bodyPr wrap="none">
            <a:spAutoFit/>
          </a:bodyPr>
          <a:lstStyle/>
          <a:p>
            <a:r>
              <a:rPr lang="en-US" sz="1400" b="1" dirty="0" err="1"/>
              <a:t>xristica</a:t>
            </a:r>
            <a:r>
              <a:rPr lang="en-US" sz="1400" b="1" dirty="0"/>
              <a:t>, </a:t>
            </a:r>
            <a:r>
              <a:rPr lang="en-US" sz="1400" dirty="0"/>
              <a:t>What is the difference between Bagging and Boosting?</a:t>
            </a:r>
          </a:p>
          <a:p>
            <a:endParaRPr lang="en-US" sz="1400" dirty="0"/>
          </a:p>
        </p:txBody>
      </p:sp>
      <p:pic>
        <p:nvPicPr>
          <p:cNvPr id="3" name="Picture 2">
            <a:extLst>
              <a:ext uri="{FF2B5EF4-FFF2-40B4-BE49-F238E27FC236}">
                <a16:creationId xmlns:a16="http://schemas.microsoft.com/office/drawing/2014/main" id="{93509446-9296-DD49-AD1C-CD9AD9B528F4}"/>
              </a:ext>
            </a:extLst>
          </p:cNvPr>
          <p:cNvPicPr>
            <a:picLocks noChangeAspect="1"/>
          </p:cNvPicPr>
          <p:nvPr/>
        </p:nvPicPr>
        <p:blipFill>
          <a:blip r:embed="rId3"/>
          <a:stretch>
            <a:fillRect/>
          </a:stretch>
        </p:blipFill>
        <p:spPr>
          <a:xfrm>
            <a:off x="1054100" y="845543"/>
            <a:ext cx="8928100" cy="4584700"/>
          </a:xfrm>
          <a:prstGeom prst="rect">
            <a:avLst/>
          </a:prstGeom>
        </p:spPr>
      </p:pic>
      <p:sp>
        <p:nvSpPr>
          <p:cNvPr id="10" name="Footer Placeholder 9">
            <a:extLst>
              <a:ext uri="{FF2B5EF4-FFF2-40B4-BE49-F238E27FC236}">
                <a16:creationId xmlns:a16="http://schemas.microsoft.com/office/drawing/2014/main" id="{7EF88D7A-A220-F140-8DB6-5C0EE6661E74}"/>
              </a:ext>
            </a:extLst>
          </p:cNvPr>
          <p:cNvSpPr>
            <a:spLocks noGrp="1"/>
          </p:cNvSpPr>
          <p:nvPr>
            <p:ph type="ftr" sz="quarter" idx="11"/>
          </p:nvPr>
        </p:nvSpPr>
        <p:spPr/>
        <p:txBody>
          <a:bodyPr/>
          <a:lstStyle/>
          <a:p>
            <a:r>
              <a:rPr lang="en-US" dirty="0"/>
              <a:t>Kordon Consulting LLC</a:t>
            </a:r>
          </a:p>
        </p:txBody>
      </p:sp>
      <p:sp>
        <p:nvSpPr>
          <p:cNvPr id="11" name="Content Placeholder 2">
            <a:extLst>
              <a:ext uri="{FF2B5EF4-FFF2-40B4-BE49-F238E27FC236}">
                <a16:creationId xmlns:a16="http://schemas.microsoft.com/office/drawing/2014/main" id="{100183A0-92C8-A74D-865E-1204C0C575FF}"/>
              </a:ext>
            </a:extLst>
          </p:cNvPr>
          <p:cNvSpPr txBox="1">
            <a:spLocks/>
          </p:cNvSpPr>
          <p:nvPr/>
        </p:nvSpPr>
        <p:spPr>
          <a:xfrm>
            <a:off x="4383704" y="5559936"/>
            <a:ext cx="3424592" cy="677680"/>
          </a:xfrm>
          <a:prstGeom prst="rect">
            <a:avLst/>
          </a:prstGeom>
          <a:solidFill>
            <a:srgbClr val="FFFF00"/>
          </a:solidFill>
        </p:spPr>
        <p:txBody>
          <a:bodyPr vert="horz" lIns="91439" tIns="45719" rIns="91439" bIns="4571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b="1" dirty="0"/>
              <a:t>Which one to select?</a:t>
            </a:r>
          </a:p>
          <a:p>
            <a:pPr algn="ctr">
              <a:buFont typeface="Arial" panose="020B0604020202020204" pitchFamily="34" charset="0"/>
              <a:buNone/>
            </a:pPr>
            <a:r>
              <a:rPr lang="en-US" sz="1800" b="1" dirty="0"/>
              <a:t>Boosting in most of the cases</a:t>
            </a:r>
          </a:p>
        </p:txBody>
      </p:sp>
    </p:spTree>
    <p:extLst>
      <p:ext uri="{BB962C8B-B14F-4D97-AF65-F5344CB8AC3E}">
        <p14:creationId xmlns:p14="http://schemas.microsoft.com/office/powerpoint/2010/main" val="17065750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Gradient boosting algorithm</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16</a:t>
            </a:fld>
            <a:endParaRPr lang="en-US"/>
          </a:p>
        </p:txBody>
      </p:sp>
      <p:sp>
        <p:nvSpPr>
          <p:cNvPr id="4" name="TextBox 3">
            <a:extLst>
              <a:ext uri="{FF2B5EF4-FFF2-40B4-BE49-F238E27FC236}">
                <a16:creationId xmlns:a16="http://schemas.microsoft.com/office/drawing/2014/main" id="{07A0250C-1652-9B4C-A867-DF86FB1005C7}"/>
              </a:ext>
            </a:extLst>
          </p:cNvPr>
          <p:cNvSpPr txBox="1"/>
          <p:nvPr/>
        </p:nvSpPr>
        <p:spPr>
          <a:xfrm>
            <a:off x="704626" y="912687"/>
            <a:ext cx="9277574" cy="584775"/>
          </a:xfrm>
          <a:prstGeom prst="rect">
            <a:avLst/>
          </a:prstGeom>
          <a:noFill/>
        </p:spPr>
        <p:txBody>
          <a:bodyPr wrap="square" rtlCol="0">
            <a:spAutoFit/>
          </a:bodyPr>
          <a:lstStyle/>
          <a:p>
            <a:r>
              <a:rPr lang="en-US" sz="1400" b="1" dirty="0"/>
              <a:t>Gradient boosting is an approach where new models are created that predict the residuals or errors of prior models and then added together to make the final prediction.</a:t>
            </a:r>
            <a:r>
              <a:rPr lang="en-US" b="1" dirty="0"/>
              <a:t> </a:t>
            </a:r>
            <a:endParaRPr lang="en-US" sz="1400" b="1" dirty="0"/>
          </a:p>
        </p:txBody>
      </p:sp>
      <p:sp>
        <p:nvSpPr>
          <p:cNvPr id="5" name="Footer Placeholder 4">
            <a:extLst>
              <a:ext uri="{FF2B5EF4-FFF2-40B4-BE49-F238E27FC236}">
                <a16:creationId xmlns:a16="http://schemas.microsoft.com/office/drawing/2014/main" id="{48B8D73E-5481-294B-BF36-4A8DBC03B214}"/>
              </a:ext>
            </a:extLst>
          </p:cNvPr>
          <p:cNvSpPr>
            <a:spLocks noGrp="1"/>
          </p:cNvSpPr>
          <p:nvPr>
            <p:ph type="ftr" sz="quarter" idx="11"/>
          </p:nvPr>
        </p:nvSpPr>
        <p:spPr/>
        <p:txBody>
          <a:bodyPr/>
          <a:lstStyle/>
          <a:p>
            <a:r>
              <a:rPr lang="en-US"/>
              <a:t>Kordon Consulting LLC</a:t>
            </a:r>
          </a:p>
        </p:txBody>
      </p:sp>
      <p:pic>
        <p:nvPicPr>
          <p:cNvPr id="9" name="Picture 8">
            <a:extLst>
              <a:ext uri="{FF2B5EF4-FFF2-40B4-BE49-F238E27FC236}">
                <a16:creationId xmlns:a16="http://schemas.microsoft.com/office/drawing/2014/main" id="{528ECF48-674A-3E4C-8C37-82D4AB897CEF}"/>
              </a:ext>
            </a:extLst>
          </p:cNvPr>
          <p:cNvPicPr>
            <a:picLocks noChangeAspect="1"/>
          </p:cNvPicPr>
          <p:nvPr/>
        </p:nvPicPr>
        <p:blipFill>
          <a:blip r:embed="rId2"/>
          <a:stretch>
            <a:fillRect/>
          </a:stretch>
        </p:blipFill>
        <p:spPr>
          <a:xfrm>
            <a:off x="873013" y="1821403"/>
            <a:ext cx="8940800" cy="3086100"/>
          </a:xfrm>
          <a:prstGeom prst="rect">
            <a:avLst/>
          </a:prstGeom>
        </p:spPr>
      </p:pic>
      <p:sp>
        <p:nvSpPr>
          <p:cNvPr id="10" name="Rectangle 9">
            <a:extLst>
              <a:ext uri="{FF2B5EF4-FFF2-40B4-BE49-F238E27FC236}">
                <a16:creationId xmlns:a16="http://schemas.microsoft.com/office/drawing/2014/main" id="{6B586A71-B4E6-364A-BCF2-9F6C9510308A}"/>
              </a:ext>
            </a:extLst>
          </p:cNvPr>
          <p:cNvSpPr/>
          <p:nvPr/>
        </p:nvSpPr>
        <p:spPr>
          <a:xfrm>
            <a:off x="177400" y="6274483"/>
            <a:ext cx="1990097" cy="307777"/>
          </a:xfrm>
          <a:prstGeom prst="rect">
            <a:avLst/>
          </a:prstGeom>
        </p:spPr>
        <p:txBody>
          <a:bodyPr wrap="square">
            <a:spAutoFit/>
          </a:bodyPr>
          <a:lstStyle/>
          <a:p>
            <a:r>
              <a:rPr lang="en-US" sz="1400" dirty="0"/>
              <a:t>Introduction to</a:t>
            </a:r>
            <a:r>
              <a:rPr lang="en-US" sz="1400" b="1" dirty="0"/>
              <a:t> </a:t>
            </a:r>
            <a:r>
              <a:rPr lang="en-US" sz="1400" dirty="0"/>
              <a:t>Boosting</a:t>
            </a:r>
          </a:p>
        </p:txBody>
      </p:sp>
    </p:spTree>
    <p:extLst>
      <p:ext uri="{BB962C8B-B14F-4D97-AF65-F5344CB8AC3E}">
        <p14:creationId xmlns:p14="http://schemas.microsoft.com/office/powerpoint/2010/main" val="5172367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7021"/>
            <a:ext cx="10515600" cy="398550"/>
          </a:xfrm>
        </p:spPr>
        <p:txBody>
          <a:bodyPr>
            <a:normAutofit fontScale="90000"/>
          </a:bodyPr>
          <a:lstStyle/>
          <a:p>
            <a:r>
              <a:rPr lang="en-US" sz="2800" dirty="0" err="1"/>
              <a:t>XGBoost</a:t>
            </a:r>
            <a:r>
              <a:rPr lang="en-US" sz="2800" dirty="0"/>
              <a:t> method</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17</a:t>
            </a:fld>
            <a:endParaRPr lang="en-US"/>
          </a:p>
        </p:txBody>
      </p:sp>
      <p:sp>
        <p:nvSpPr>
          <p:cNvPr id="5" name="Footer Placeholder 4">
            <a:extLst>
              <a:ext uri="{FF2B5EF4-FFF2-40B4-BE49-F238E27FC236}">
                <a16:creationId xmlns:a16="http://schemas.microsoft.com/office/drawing/2014/main" id="{48B8D73E-5481-294B-BF36-4A8DBC03B214}"/>
              </a:ext>
            </a:extLst>
          </p:cNvPr>
          <p:cNvSpPr>
            <a:spLocks noGrp="1"/>
          </p:cNvSpPr>
          <p:nvPr>
            <p:ph type="ftr" sz="quarter" idx="11"/>
          </p:nvPr>
        </p:nvSpPr>
        <p:spPr/>
        <p:txBody>
          <a:bodyPr/>
          <a:lstStyle/>
          <a:p>
            <a:r>
              <a:rPr lang="en-US"/>
              <a:t>Kordon Consulting LLC</a:t>
            </a:r>
          </a:p>
        </p:txBody>
      </p:sp>
      <p:pic>
        <p:nvPicPr>
          <p:cNvPr id="8" name="Picture 7">
            <a:extLst>
              <a:ext uri="{FF2B5EF4-FFF2-40B4-BE49-F238E27FC236}">
                <a16:creationId xmlns:a16="http://schemas.microsoft.com/office/drawing/2014/main" id="{401DA1C1-E3D7-9D4B-AE51-B9B804F6BA25}"/>
              </a:ext>
            </a:extLst>
          </p:cNvPr>
          <p:cNvPicPr>
            <a:picLocks noChangeAspect="1"/>
          </p:cNvPicPr>
          <p:nvPr/>
        </p:nvPicPr>
        <p:blipFill>
          <a:blip r:embed="rId2"/>
          <a:stretch>
            <a:fillRect/>
          </a:stretch>
        </p:blipFill>
        <p:spPr>
          <a:xfrm>
            <a:off x="2337826" y="605571"/>
            <a:ext cx="6272774" cy="4686555"/>
          </a:xfrm>
          <a:prstGeom prst="rect">
            <a:avLst/>
          </a:prstGeom>
        </p:spPr>
      </p:pic>
      <p:sp>
        <p:nvSpPr>
          <p:cNvPr id="9" name="Rectangle 8">
            <a:extLst>
              <a:ext uri="{FF2B5EF4-FFF2-40B4-BE49-F238E27FC236}">
                <a16:creationId xmlns:a16="http://schemas.microsoft.com/office/drawing/2014/main" id="{7EA47096-24F4-F04C-80F0-6A413F3C6AB4}"/>
              </a:ext>
            </a:extLst>
          </p:cNvPr>
          <p:cNvSpPr/>
          <p:nvPr/>
        </p:nvSpPr>
        <p:spPr>
          <a:xfrm>
            <a:off x="177400" y="6274483"/>
            <a:ext cx="1990097" cy="307777"/>
          </a:xfrm>
          <a:prstGeom prst="rect">
            <a:avLst/>
          </a:prstGeom>
        </p:spPr>
        <p:txBody>
          <a:bodyPr wrap="square">
            <a:spAutoFit/>
          </a:bodyPr>
          <a:lstStyle/>
          <a:p>
            <a:r>
              <a:rPr lang="en-US" sz="1400" dirty="0"/>
              <a:t>Introduction to</a:t>
            </a:r>
            <a:r>
              <a:rPr lang="en-US" sz="1400" b="1" dirty="0"/>
              <a:t> </a:t>
            </a:r>
            <a:r>
              <a:rPr lang="en-US" sz="1400" dirty="0"/>
              <a:t>Boosting</a:t>
            </a:r>
          </a:p>
        </p:txBody>
      </p:sp>
      <p:pic>
        <p:nvPicPr>
          <p:cNvPr id="11" name="Picture 10">
            <a:extLst>
              <a:ext uri="{FF2B5EF4-FFF2-40B4-BE49-F238E27FC236}">
                <a16:creationId xmlns:a16="http://schemas.microsoft.com/office/drawing/2014/main" id="{5859D47E-232B-BF47-A386-388D3C1DBC17}"/>
              </a:ext>
            </a:extLst>
          </p:cNvPr>
          <p:cNvPicPr>
            <a:picLocks noChangeAspect="1"/>
          </p:cNvPicPr>
          <p:nvPr/>
        </p:nvPicPr>
        <p:blipFill>
          <a:blip r:embed="rId3"/>
          <a:stretch>
            <a:fillRect/>
          </a:stretch>
        </p:blipFill>
        <p:spPr>
          <a:xfrm>
            <a:off x="1454075" y="1449902"/>
            <a:ext cx="9680090" cy="4906448"/>
          </a:xfrm>
          <a:prstGeom prst="rect">
            <a:avLst/>
          </a:prstGeom>
        </p:spPr>
      </p:pic>
    </p:spTree>
    <p:extLst>
      <p:ext uri="{BB962C8B-B14F-4D97-AF65-F5344CB8AC3E}">
        <p14:creationId xmlns:p14="http://schemas.microsoft.com/office/powerpoint/2010/main" val="32296489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DF28AD-36BE-C84F-9055-EAA0F3C15E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3016" y="564401"/>
            <a:ext cx="5948191" cy="5940239"/>
          </a:xfrm>
          <a:prstGeom prst="rect">
            <a:avLst/>
          </a:prstGeom>
        </p:spPr>
      </p:pic>
      <p:sp>
        <p:nvSpPr>
          <p:cNvPr id="2" name="Title 1"/>
          <p:cNvSpPr>
            <a:spLocks noGrp="1"/>
          </p:cNvSpPr>
          <p:nvPr>
            <p:ph type="title"/>
          </p:nvPr>
        </p:nvSpPr>
        <p:spPr>
          <a:xfrm>
            <a:off x="838200" y="365126"/>
            <a:ext cx="10515600" cy="398550"/>
          </a:xfrm>
        </p:spPr>
        <p:txBody>
          <a:bodyPr>
            <a:normAutofit fontScale="90000"/>
          </a:bodyPr>
          <a:lstStyle/>
          <a:p>
            <a:r>
              <a:rPr lang="en-US" sz="2800" dirty="0"/>
              <a:t>Lecture 10 agenda</a:t>
            </a:r>
          </a:p>
        </p:txBody>
      </p:sp>
      <p:pic>
        <p:nvPicPr>
          <p:cNvPr id="7" name="Picture 6"/>
          <p:cNvPicPr>
            <a:picLocks noChangeAspect="1"/>
          </p:cNvPicPr>
          <p:nvPr/>
        </p:nvPicPr>
        <p:blipFill>
          <a:blip r:embed="rId3"/>
          <a:stretch>
            <a:fillRect/>
          </a:stretch>
        </p:blipFill>
        <p:spPr>
          <a:xfrm>
            <a:off x="4837049" y="4126346"/>
            <a:ext cx="392236" cy="400241"/>
          </a:xfrm>
          <a:prstGeom prst="rect">
            <a:avLst/>
          </a:prstGeom>
        </p:spPr>
      </p:pic>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18</a:t>
            </a:fld>
            <a:endParaRPr lang="en-US"/>
          </a:p>
        </p:txBody>
      </p:sp>
      <p:sp>
        <p:nvSpPr>
          <p:cNvPr id="3" name="Footer Placeholder 2">
            <a:extLst>
              <a:ext uri="{FF2B5EF4-FFF2-40B4-BE49-F238E27FC236}">
                <a16:creationId xmlns:a16="http://schemas.microsoft.com/office/drawing/2014/main" id="{3F237B06-CF7B-D24F-B467-5FED2C6786AC}"/>
              </a:ext>
            </a:extLst>
          </p:cNvPr>
          <p:cNvSpPr>
            <a:spLocks noGrp="1"/>
          </p:cNvSpPr>
          <p:nvPr>
            <p:ph type="ftr" sz="quarter" idx="11"/>
          </p:nvPr>
        </p:nvSpPr>
        <p:spPr/>
        <p:txBody>
          <a:bodyPr/>
          <a:lstStyle/>
          <a:p>
            <a:r>
              <a:rPr lang="en-US"/>
              <a:t>Kordon Consulting LLC</a:t>
            </a:r>
          </a:p>
        </p:txBody>
      </p:sp>
    </p:spTree>
    <p:extLst>
      <p:ext uri="{BB962C8B-B14F-4D97-AF65-F5344CB8AC3E}">
        <p14:creationId xmlns:p14="http://schemas.microsoft.com/office/powerpoint/2010/main" val="23896305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8243"/>
            <a:ext cx="10515600" cy="398550"/>
          </a:xfrm>
        </p:spPr>
        <p:txBody>
          <a:bodyPr>
            <a:normAutofit fontScale="90000"/>
          </a:bodyPr>
          <a:lstStyle/>
          <a:p>
            <a:r>
              <a:rPr lang="en-US" sz="2800" dirty="0"/>
              <a:t>Ensemble modeling by stacking</a:t>
            </a:r>
          </a:p>
        </p:txBody>
      </p:sp>
      <p:pic>
        <p:nvPicPr>
          <p:cNvPr id="7" name="Picture 6"/>
          <p:cNvPicPr>
            <a:picLocks noChangeAspect="1"/>
          </p:cNvPicPr>
          <p:nvPr/>
        </p:nvPicPr>
        <p:blipFill>
          <a:blip r:embed="rId2"/>
          <a:stretch>
            <a:fillRect/>
          </a:stretch>
        </p:blipFill>
        <p:spPr>
          <a:xfrm>
            <a:off x="6698122" y="1512238"/>
            <a:ext cx="392236" cy="400241"/>
          </a:xfrm>
          <a:prstGeom prst="rect">
            <a:avLst/>
          </a:prstGeom>
        </p:spPr>
      </p:pic>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19</a:t>
            </a:fld>
            <a:endParaRPr lang="en-US"/>
          </a:p>
        </p:txBody>
      </p:sp>
      <p:pic>
        <p:nvPicPr>
          <p:cNvPr id="4" name="Picture 3">
            <a:extLst>
              <a:ext uri="{FF2B5EF4-FFF2-40B4-BE49-F238E27FC236}">
                <a16:creationId xmlns:a16="http://schemas.microsoft.com/office/drawing/2014/main" id="{5847EB5B-EEE1-6349-BD89-4F8CA3F0C5DA}"/>
              </a:ext>
            </a:extLst>
          </p:cNvPr>
          <p:cNvPicPr>
            <a:picLocks noChangeAspect="1"/>
          </p:cNvPicPr>
          <p:nvPr/>
        </p:nvPicPr>
        <p:blipFill>
          <a:blip r:embed="rId3"/>
          <a:stretch>
            <a:fillRect/>
          </a:stretch>
        </p:blipFill>
        <p:spPr>
          <a:xfrm>
            <a:off x="3770935" y="1071453"/>
            <a:ext cx="3531333" cy="4173394"/>
          </a:xfrm>
          <a:prstGeom prst="rect">
            <a:avLst/>
          </a:prstGeom>
        </p:spPr>
      </p:pic>
      <p:sp>
        <p:nvSpPr>
          <p:cNvPr id="9" name="Content Placeholder 2">
            <a:extLst>
              <a:ext uri="{FF2B5EF4-FFF2-40B4-BE49-F238E27FC236}">
                <a16:creationId xmlns:a16="http://schemas.microsoft.com/office/drawing/2014/main" id="{21D0B7B5-E49C-944B-9D2C-0FEFD6BF05C3}"/>
              </a:ext>
            </a:extLst>
          </p:cNvPr>
          <p:cNvSpPr>
            <a:spLocks noGrp="1"/>
          </p:cNvSpPr>
          <p:nvPr>
            <p:ph sz="quarter" idx="1"/>
          </p:nvPr>
        </p:nvSpPr>
        <p:spPr>
          <a:xfrm>
            <a:off x="278802" y="5163098"/>
            <a:ext cx="10515600" cy="830457"/>
          </a:xfrm>
        </p:spPr>
        <p:txBody>
          <a:bodyPr>
            <a:normAutofit/>
          </a:bodyPr>
          <a:lstStyle/>
          <a:p>
            <a:pPr marL="0" indent="0">
              <a:buNone/>
            </a:pPr>
            <a:r>
              <a:rPr lang="en-US" sz="1500" dirty="0"/>
              <a:t>In </a:t>
            </a:r>
            <a:r>
              <a:rPr lang="en-US" sz="1500" b="1" dirty="0"/>
              <a:t>stacking</a:t>
            </a:r>
            <a:r>
              <a:rPr lang="en-US" sz="1500" dirty="0"/>
              <a:t>, we create an ensemble function that combines the outputs from multiple base models into a single score. The base-level models are trained based on a complete dataset, and then their outputs are used as input features to train an ensemble function. Usually, the ensemble function is a simple linear combination of the base model scores.</a:t>
            </a:r>
          </a:p>
          <a:p>
            <a:endParaRPr lang="en-US" dirty="0"/>
          </a:p>
        </p:txBody>
      </p:sp>
      <p:sp>
        <p:nvSpPr>
          <p:cNvPr id="10" name="Rectangle 9">
            <a:extLst>
              <a:ext uri="{FF2B5EF4-FFF2-40B4-BE49-F238E27FC236}">
                <a16:creationId xmlns:a16="http://schemas.microsoft.com/office/drawing/2014/main" id="{18DA5DE4-50DB-1142-A800-89347BDC113A}"/>
              </a:ext>
            </a:extLst>
          </p:cNvPr>
          <p:cNvSpPr/>
          <p:nvPr/>
        </p:nvSpPr>
        <p:spPr>
          <a:xfrm>
            <a:off x="112854" y="6048573"/>
            <a:ext cx="5801075" cy="307777"/>
          </a:xfrm>
          <a:prstGeom prst="rect">
            <a:avLst/>
          </a:prstGeom>
        </p:spPr>
        <p:txBody>
          <a:bodyPr wrap="none">
            <a:spAutoFit/>
          </a:bodyPr>
          <a:lstStyle/>
          <a:p>
            <a:r>
              <a:rPr lang="en-US" sz="1400" b="1" dirty="0"/>
              <a:t>J. </a:t>
            </a:r>
            <a:r>
              <a:rPr lang="en-US" sz="1400" b="1" dirty="0" err="1"/>
              <a:t>Budzik</a:t>
            </a:r>
            <a:r>
              <a:rPr lang="en-US" sz="1400" b="1" dirty="0"/>
              <a:t>, </a:t>
            </a:r>
            <a:r>
              <a:rPr lang="en-US" sz="1400" dirty="0"/>
              <a:t>Many Heads Are Better Than One: The Case For Ensemble Learning</a:t>
            </a:r>
          </a:p>
        </p:txBody>
      </p:sp>
      <p:sp>
        <p:nvSpPr>
          <p:cNvPr id="5" name="Footer Placeholder 4">
            <a:extLst>
              <a:ext uri="{FF2B5EF4-FFF2-40B4-BE49-F238E27FC236}">
                <a16:creationId xmlns:a16="http://schemas.microsoft.com/office/drawing/2014/main" id="{984300CA-A41D-A247-BA1C-CDBB1B12979F}"/>
              </a:ext>
            </a:extLst>
          </p:cNvPr>
          <p:cNvSpPr>
            <a:spLocks noGrp="1"/>
          </p:cNvSpPr>
          <p:nvPr>
            <p:ph type="ftr" sz="quarter" idx="11"/>
          </p:nvPr>
        </p:nvSpPr>
        <p:spPr/>
        <p:txBody>
          <a:bodyPr/>
          <a:lstStyle/>
          <a:p>
            <a:r>
              <a:rPr lang="en-US"/>
              <a:t>Kordon Consulting LLC</a:t>
            </a:r>
          </a:p>
        </p:txBody>
      </p:sp>
      <p:sp>
        <p:nvSpPr>
          <p:cNvPr id="11" name="TextBox 10">
            <a:extLst>
              <a:ext uri="{FF2B5EF4-FFF2-40B4-BE49-F238E27FC236}">
                <a16:creationId xmlns:a16="http://schemas.microsoft.com/office/drawing/2014/main" id="{A5CB5765-D470-3C4D-BC49-5B4F050CAA82}"/>
              </a:ext>
            </a:extLst>
          </p:cNvPr>
          <p:cNvSpPr txBox="1"/>
          <p:nvPr/>
        </p:nvSpPr>
        <p:spPr>
          <a:xfrm>
            <a:off x="7377572" y="1870780"/>
            <a:ext cx="3786692" cy="830997"/>
          </a:xfrm>
          <a:prstGeom prst="rect">
            <a:avLst/>
          </a:prstGeom>
          <a:noFill/>
        </p:spPr>
        <p:txBody>
          <a:bodyPr wrap="square" rtlCol="0">
            <a:spAutoFit/>
          </a:bodyPr>
          <a:lstStyle/>
          <a:p>
            <a:pPr hangingPunct="0"/>
            <a:r>
              <a:rPr lang="en-US" sz="1600" b="1" dirty="0"/>
              <a:t>Stacking combines the outputs from multiple base models trained on all data into a single prediction</a:t>
            </a:r>
          </a:p>
        </p:txBody>
      </p:sp>
    </p:spTree>
    <p:extLst>
      <p:ext uri="{BB962C8B-B14F-4D97-AF65-F5344CB8AC3E}">
        <p14:creationId xmlns:p14="http://schemas.microsoft.com/office/powerpoint/2010/main" val="654936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E723108-4A25-6D48-9FA4-BBFC93F41E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128" y="217478"/>
            <a:ext cx="7489743" cy="6138872"/>
          </a:xfrm>
          <a:prstGeom prst="rect">
            <a:avLst/>
          </a:prstGeom>
        </p:spPr>
      </p:pic>
      <p:sp>
        <p:nvSpPr>
          <p:cNvPr id="2" name="Title 1"/>
          <p:cNvSpPr>
            <a:spLocks noGrp="1"/>
          </p:cNvSpPr>
          <p:nvPr>
            <p:ph type="title"/>
          </p:nvPr>
        </p:nvSpPr>
        <p:spPr>
          <a:xfrm>
            <a:off x="838200" y="365126"/>
            <a:ext cx="10515600" cy="398550"/>
          </a:xfrm>
        </p:spPr>
        <p:txBody>
          <a:bodyPr>
            <a:normAutofit fontScale="90000"/>
          </a:bodyPr>
          <a:lstStyle/>
          <a:p>
            <a:r>
              <a:rPr lang="en-US" sz="2800" dirty="0"/>
              <a:t>Lecture 10 agenda</a:t>
            </a:r>
          </a:p>
        </p:txBody>
      </p:sp>
      <p:pic>
        <p:nvPicPr>
          <p:cNvPr id="7" name="Picture 6"/>
          <p:cNvPicPr>
            <a:picLocks noChangeAspect="1"/>
          </p:cNvPicPr>
          <p:nvPr/>
        </p:nvPicPr>
        <p:blipFill>
          <a:blip r:embed="rId3"/>
          <a:stretch>
            <a:fillRect/>
          </a:stretch>
        </p:blipFill>
        <p:spPr>
          <a:xfrm>
            <a:off x="4038600" y="911324"/>
            <a:ext cx="392236" cy="400241"/>
          </a:xfrm>
          <a:prstGeom prst="rect">
            <a:avLst/>
          </a:prstGeom>
        </p:spPr>
      </p:pic>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2</a:t>
            </a:fld>
            <a:endParaRPr lang="en-US"/>
          </a:p>
        </p:txBody>
      </p:sp>
      <p:sp>
        <p:nvSpPr>
          <p:cNvPr id="11" name="Footer Placeholder 10">
            <a:extLst>
              <a:ext uri="{FF2B5EF4-FFF2-40B4-BE49-F238E27FC236}">
                <a16:creationId xmlns:a16="http://schemas.microsoft.com/office/drawing/2014/main" id="{731B7CBD-BAC0-DC45-9B00-79B0F7FE5B2C}"/>
              </a:ext>
            </a:extLst>
          </p:cNvPr>
          <p:cNvSpPr>
            <a:spLocks noGrp="1"/>
          </p:cNvSpPr>
          <p:nvPr>
            <p:ph type="ftr" sz="quarter" idx="11"/>
          </p:nvPr>
        </p:nvSpPr>
        <p:spPr/>
        <p:txBody>
          <a:bodyPr/>
          <a:lstStyle/>
          <a:p>
            <a:r>
              <a:rPr lang="en-US"/>
              <a:t>Kordon Consulting LLC</a:t>
            </a:r>
          </a:p>
        </p:txBody>
      </p:sp>
    </p:spTree>
    <p:extLst>
      <p:ext uri="{BB962C8B-B14F-4D97-AF65-F5344CB8AC3E}">
        <p14:creationId xmlns:p14="http://schemas.microsoft.com/office/powerpoint/2010/main" val="495172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8C488B-33B5-B848-9453-3BC3A1BC1542}"/>
              </a:ext>
            </a:extLst>
          </p:cNvPr>
          <p:cNvPicPr>
            <a:picLocks noChangeAspect="1"/>
          </p:cNvPicPr>
          <p:nvPr/>
        </p:nvPicPr>
        <p:blipFill>
          <a:blip r:embed="rId2"/>
          <a:stretch>
            <a:fillRect/>
          </a:stretch>
        </p:blipFill>
        <p:spPr>
          <a:xfrm>
            <a:off x="4271007" y="627233"/>
            <a:ext cx="3356163" cy="4625159"/>
          </a:xfrm>
          <a:prstGeom prst="rect">
            <a:avLst/>
          </a:prstGeom>
        </p:spPr>
      </p:pic>
      <p:sp>
        <p:nvSpPr>
          <p:cNvPr id="2" name="Title 1"/>
          <p:cNvSpPr>
            <a:spLocks noGrp="1"/>
          </p:cNvSpPr>
          <p:nvPr>
            <p:ph type="title"/>
          </p:nvPr>
        </p:nvSpPr>
        <p:spPr>
          <a:xfrm>
            <a:off x="838200" y="365126"/>
            <a:ext cx="10515600" cy="398550"/>
          </a:xfrm>
        </p:spPr>
        <p:txBody>
          <a:bodyPr>
            <a:normAutofit fontScale="90000"/>
          </a:bodyPr>
          <a:lstStyle/>
          <a:p>
            <a:r>
              <a:rPr lang="en-US" sz="2800" dirty="0"/>
              <a:t>Ensemble modeling by deep stacking</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20</a:t>
            </a:fld>
            <a:endParaRPr lang="en-US"/>
          </a:p>
        </p:txBody>
      </p:sp>
      <p:sp>
        <p:nvSpPr>
          <p:cNvPr id="9" name="Content Placeholder 2">
            <a:extLst>
              <a:ext uri="{FF2B5EF4-FFF2-40B4-BE49-F238E27FC236}">
                <a16:creationId xmlns:a16="http://schemas.microsoft.com/office/drawing/2014/main" id="{21D0B7B5-E49C-944B-9D2C-0FEFD6BF05C3}"/>
              </a:ext>
            </a:extLst>
          </p:cNvPr>
          <p:cNvSpPr>
            <a:spLocks noGrp="1"/>
          </p:cNvSpPr>
          <p:nvPr>
            <p:ph sz="quarter" idx="1"/>
          </p:nvPr>
        </p:nvSpPr>
        <p:spPr>
          <a:xfrm>
            <a:off x="137367" y="5206774"/>
            <a:ext cx="10515600" cy="968065"/>
          </a:xfrm>
        </p:spPr>
        <p:txBody>
          <a:bodyPr>
            <a:normAutofit/>
          </a:bodyPr>
          <a:lstStyle/>
          <a:p>
            <a:pPr marL="0" indent="0">
              <a:buNone/>
            </a:pPr>
            <a:r>
              <a:rPr lang="en-US" sz="1400" b="1" dirty="0"/>
              <a:t>deep stacking</a:t>
            </a:r>
            <a:r>
              <a:rPr lang="en-US" sz="1400" dirty="0"/>
              <a:t>, which uses stacked ensembles with nonlinear ensemble functions that take both model scores as inputs and the input data itself. These are useful in uncovering the deeper relationships between </a:t>
            </a:r>
            <a:r>
              <a:rPr lang="en-US" sz="1400" dirty="0" err="1"/>
              <a:t>submodels</a:t>
            </a:r>
            <a:r>
              <a:rPr lang="en-US" sz="1400" dirty="0"/>
              <a:t> and produce greater accuracy than simple linear stacked ensembles by learning when to apply each </a:t>
            </a:r>
            <a:r>
              <a:rPr lang="en-US" sz="1400" dirty="0" err="1"/>
              <a:t>submodel</a:t>
            </a:r>
            <a:r>
              <a:rPr lang="en-US" sz="1400" dirty="0"/>
              <a:t> based on its strengths. Deep stacking allows the model to select the right </a:t>
            </a:r>
            <a:r>
              <a:rPr lang="en-US" sz="1400" dirty="0" err="1"/>
              <a:t>submodel</a:t>
            </a:r>
            <a:r>
              <a:rPr lang="en-US" sz="1400" dirty="0"/>
              <a:t> weights based on specific input variables (like a product segment, income band, or marketing channel) to boost performance even further.</a:t>
            </a:r>
          </a:p>
        </p:txBody>
      </p:sp>
      <p:sp>
        <p:nvSpPr>
          <p:cNvPr id="10" name="Rectangle 9">
            <a:extLst>
              <a:ext uri="{FF2B5EF4-FFF2-40B4-BE49-F238E27FC236}">
                <a16:creationId xmlns:a16="http://schemas.microsoft.com/office/drawing/2014/main" id="{18DA5DE4-50DB-1142-A800-89347BDC113A}"/>
              </a:ext>
            </a:extLst>
          </p:cNvPr>
          <p:cNvSpPr/>
          <p:nvPr/>
        </p:nvSpPr>
        <p:spPr>
          <a:xfrm>
            <a:off x="148014" y="6174839"/>
            <a:ext cx="5801075" cy="307777"/>
          </a:xfrm>
          <a:prstGeom prst="rect">
            <a:avLst/>
          </a:prstGeom>
        </p:spPr>
        <p:txBody>
          <a:bodyPr wrap="none">
            <a:spAutoFit/>
          </a:bodyPr>
          <a:lstStyle/>
          <a:p>
            <a:r>
              <a:rPr lang="en-US" sz="1400" b="1" dirty="0"/>
              <a:t>J. </a:t>
            </a:r>
            <a:r>
              <a:rPr lang="en-US" sz="1400" b="1" dirty="0" err="1"/>
              <a:t>Budzik</a:t>
            </a:r>
            <a:r>
              <a:rPr lang="en-US" sz="1400" b="1" dirty="0"/>
              <a:t>, </a:t>
            </a:r>
            <a:r>
              <a:rPr lang="en-US" sz="1400" dirty="0"/>
              <a:t>Many Heads Are Better Than One: The Case For Ensemble Learning</a:t>
            </a:r>
          </a:p>
        </p:txBody>
      </p:sp>
      <p:sp>
        <p:nvSpPr>
          <p:cNvPr id="11" name="Footer Placeholder 10">
            <a:extLst>
              <a:ext uri="{FF2B5EF4-FFF2-40B4-BE49-F238E27FC236}">
                <a16:creationId xmlns:a16="http://schemas.microsoft.com/office/drawing/2014/main" id="{3EE882B0-AC71-3E49-BDBD-1ECB14447B73}"/>
              </a:ext>
            </a:extLst>
          </p:cNvPr>
          <p:cNvSpPr>
            <a:spLocks noGrp="1"/>
          </p:cNvSpPr>
          <p:nvPr>
            <p:ph type="ftr" sz="quarter" idx="11"/>
          </p:nvPr>
        </p:nvSpPr>
        <p:spPr/>
        <p:txBody>
          <a:bodyPr/>
          <a:lstStyle/>
          <a:p>
            <a:r>
              <a:rPr lang="en-US"/>
              <a:t>Kordon Consulting LLC</a:t>
            </a:r>
          </a:p>
        </p:txBody>
      </p:sp>
    </p:spTree>
    <p:extLst>
      <p:ext uri="{BB962C8B-B14F-4D97-AF65-F5344CB8AC3E}">
        <p14:creationId xmlns:p14="http://schemas.microsoft.com/office/powerpoint/2010/main" val="269184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659" y="389168"/>
            <a:ext cx="10515600" cy="398550"/>
          </a:xfrm>
        </p:spPr>
        <p:txBody>
          <a:bodyPr>
            <a:normAutofit fontScale="90000"/>
          </a:bodyPr>
          <a:lstStyle/>
          <a:p>
            <a:r>
              <a:rPr lang="en-US" sz="2800" dirty="0"/>
              <a:t>Stacking of automatically models selected GP ensembles</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21</a:t>
            </a:fld>
            <a:endParaRPr lang="en-US"/>
          </a:p>
        </p:txBody>
      </p:sp>
      <p:sp>
        <p:nvSpPr>
          <p:cNvPr id="3" name="Footer Placeholder 2">
            <a:extLst>
              <a:ext uri="{FF2B5EF4-FFF2-40B4-BE49-F238E27FC236}">
                <a16:creationId xmlns:a16="http://schemas.microsoft.com/office/drawing/2014/main" id="{D0B8D766-6141-044A-8255-EA4E5AE92776}"/>
              </a:ext>
            </a:extLst>
          </p:cNvPr>
          <p:cNvSpPr>
            <a:spLocks noGrp="1"/>
          </p:cNvSpPr>
          <p:nvPr>
            <p:ph type="ftr" sz="quarter" idx="11"/>
          </p:nvPr>
        </p:nvSpPr>
        <p:spPr/>
        <p:txBody>
          <a:bodyPr/>
          <a:lstStyle/>
          <a:p>
            <a:r>
              <a:rPr lang="en-US"/>
              <a:t>Kordon Consulting LLC</a:t>
            </a:r>
          </a:p>
        </p:txBody>
      </p:sp>
      <p:pic>
        <p:nvPicPr>
          <p:cNvPr id="4" name="Picture 3">
            <a:extLst>
              <a:ext uri="{FF2B5EF4-FFF2-40B4-BE49-F238E27FC236}">
                <a16:creationId xmlns:a16="http://schemas.microsoft.com/office/drawing/2014/main" id="{E7179C84-6287-B74F-99C0-567C2DE9BCAC}"/>
              </a:ext>
            </a:extLst>
          </p:cNvPr>
          <p:cNvPicPr>
            <a:picLocks noChangeAspect="1"/>
          </p:cNvPicPr>
          <p:nvPr/>
        </p:nvPicPr>
        <p:blipFill>
          <a:blip r:embed="rId2"/>
          <a:stretch>
            <a:fillRect/>
          </a:stretch>
        </p:blipFill>
        <p:spPr>
          <a:xfrm>
            <a:off x="35474" y="2279650"/>
            <a:ext cx="6451600" cy="4076700"/>
          </a:xfrm>
          <a:prstGeom prst="rect">
            <a:avLst/>
          </a:prstGeom>
        </p:spPr>
      </p:pic>
      <p:pic>
        <p:nvPicPr>
          <p:cNvPr id="8" name="Picture 7">
            <a:extLst>
              <a:ext uri="{FF2B5EF4-FFF2-40B4-BE49-F238E27FC236}">
                <a16:creationId xmlns:a16="http://schemas.microsoft.com/office/drawing/2014/main" id="{A83A6899-EF4F-FC44-8E9E-BF14037F5AF4}"/>
              </a:ext>
            </a:extLst>
          </p:cNvPr>
          <p:cNvPicPr>
            <a:picLocks noChangeAspect="1"/>
          </p:cNvPicPr>
          <p:nvPr/>
        </p:nvPicPr>
        <p:blipFill>
          <a:blip r:embed="rId3"/>
          <a:stretch>
            <a:fillRect/>
          </a:stretch>
        </p:blipFill>
        <p:spPr>
          <a:xfrm>
            <a:off x="7238528" y="1101239"/>
            <a:ext cx="4480961" cy="5255111"/>
          </a:xfrm>
          <a:prstGeom prst="rect">
            <a:avLst/>
          </a:prstGeom>
        </p:spPr>
      </p:pic>
      <p:sp>
        <p:nvSpPr>
          <p:cNvPr id="9" name="Text Box 4">
            <a:extLst>
              <a:ext uri="{FF2B5EF4-FFF2-40B4-BE49-F238E27FC236}">
                <a16:creationId xmlns:a16="http://schemas.microsoft.com/office/drawing/2014/main" id="{72A72F35-A582-8A4F-B9A3-85E1599CCF9D}"/>
              </a:ext>
            </a:extLst>
          </p:cNvPr>
          <p:cNvSpPr txBox="1">
            <a:spLocks noChangeArrowheads="1"/>
          </p:cNvSpPr>
          <p:nvPr/>
        </p:nvSpPr>
        <p:spPr bwMode="auto">
          <a:xfrm>
            <a:off x="721659" y="919504"/>
            <a:ext cx="5177684" cy="1171732"/>
          </a:xfrm>
          <a:prstGeom prst="rect">
            <a:avLst/>
          </a:prstGeom>
          <a:solidFill>
            <a:srgbClr val="FFFF99"/>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square" lIns="90000" tIns="46800" rIns="90000" bIns="4680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kumimoji="1" lang="en-US" altLang="en-US" sz="2000" b="1" dirty="0">
                <a:latin typeface="Swis721 Cn BT" pitchFamily="34" charset="0"/>
                <a:ea typeface="ＭＳ Ｐゴシック" panose="020B0600070205080204" pitchFamily="34" charset="-128"/>
              </a:rPr>
              <a:t>26 diverse models have been selected from emissions data</a:t>
            </a:r>
          </a:p>
          <a:p>
            <a:pPr algn="ctr" eaLnBrk="1" hangingPunct="1">
              <a:spcBef>
                <a:spcPct val="50000"/>
              </a:spcBef>
            </a:pPr>
            <a:r>
              <a:rPr kumimoji="1" lang="en-US" altLang="en-US" sz="2000" b="1" dirty="0">
                <a:latin typeface="Swis721 Cn BT" pitchFamily="34" charset="0"/>
                <a:ea typeface="ＭＳ Ｐゴシック" panose="020B0600070205080204" pitchFamily="34" charset="-128"/>
              </a:rPr>
              <a:t>Model diversity is a key factor</a:t>
            </a:r>
          </a:p>
        </p:txBody>
      </p:sp>
    </p:spTree>
    <p:extLst>
      <p:ext uri="{BB962C8B-B14F-4D97-AF65-F5344CB8AC3E}">
        <p14:creationId xmlns:p14="http://schemas.microsoft.com/office/powerpoint/2010/main" val="10119886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GP ensembles with trust metric</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22</a:t>
            </a:fld>
            <a:endParaRPr lang="en-US"/>
          </a:p>
        </p:txBody>
      </p:sp>
      <p:sp>
        <p:nvSpPr>
          <p:cNvPr id="3" name="Footer Placeholder 2">
            <a:extLst>
              <a:ext uri="{FF2B5EF4-FFF2-40B4-BE49-F238E27FC236}">
                <a16:creationId xmlns:a16="http://schemas.microsoft.com/office/drawing/2014/main" id="{D0B8D766-6141-044A-8255-EA4E5AE92776}"/>
              </a:ext>
            </a:extLst>
          </p:cNvPr>
          <p:cNvSpPr>
            <a:spLocks noGrp="1"/>
          </p:cNvSpPr>
          <p:nvPr>
            <p:ph type="ftr" sz="quarter" idx="11"/>
          </p:nvPr>
        </p:nvSpPr>
        <p:spPr/>
        <p:txBody>
          <a:bodyPr/>
          <a:lstStyle/>
          <a:p>
            <a:r>
              <a:rPr lang="en-US"/>
              <a:t>Kordon Consulting LLC</a:t>
            </a:r>
          </a:p>
        </p:txBody>
      </p:sp>
      <p:pic>
        <p:nvPicPr>
          <p:cNvPr id="4" name="Picture 3">
            <a:extLst>
              <a:ext uri="{FF2B5EF4-FFF2-40B4-BE49-F238E27FC236}">
                <a16:creationId xmlns:a16="http://schemas.microsoft.com/office/drawing/2014/main" id="{0C7C8BF0-A8B3-2D4D-A880-0EDFB66E13E5}"/>
              </a:ext>
            </a:extLst>
          </p:cNvPr>
          <p:cNvPicPr>
            <a:picLocks noChangeAspect="1"/>
          </p:cNvPicPr>
          <p:nvPr/>
        </p:nvPicPr>
        <p:blipFill>
          <a:blip r:embed="rId2"/>
          <a:stretch>
            <a:fillRect/>
          </a:stretch>
        </p:blipFill>
        <p:spPr>
          <a:xfrm>
            <a:off x="5698814" y="999910"/>
            <a:ext cx="3378200" cy="3162300"/>
          </a:xfrm>
          <a:prstGeom prst="rect">
            <a:avLst/>
          </a:prstGeom>
        </p:spPr>
      </p:pic>
      <p:pic>
        <p:nvPicPr>
          <p:cNvPr id="8" name="Picture 7">
            <a:extLst>
              <a:ext uri="{FF2B5EF4-FFF2-40B4-BE49-F238E27FC236}">
                <a16:creationId xmlns:a16="http://schemas.microsoft.com/office/drawing/2014/main" id="{982924FC-0D14-DA48-9AC7-E09C7934D71D}"/>
              </a:ext>
            </a:extLst>
          </p:cNvPr>
          <p:cNvPicPr>
            <a:picLocks noChangeAspect="1"/>
          </p:cNvPicPr>
          <p:nvPr/>
        </p:nvPicPr>
        <p:blipFill>
          <a:blip r:embed="rId3"/>
          <a:stretch>
            <a:fillRect/>
          </a:stretch>
        </p:blipFill>
        <p:spPr>
          <a:xfrm>
            <a:off x="4942716" y="4727575"/>
            <a:ext cx="7429500" cy="1993900"/>
          </a:xfrm>
          <a:prstGeom prst="rect">
            <a:avLst/>
          </a:prstGeom>
        </p:spPr>
      </p:pic>
      <p:pic>
        <p:nvPicPr>
          <p:cNvPr id="9" name="Picture 8">
            <a:extLst>
              <a:ext uri="{FF2B5EF4-FFF2-40B4-BE49-F238E27FC236}">
                <a16:creationId xmlns:a16="http://schemas.microsoft.com/office/drawing/2014/main" id="{C6F1BAE7-2301-8C43-9E45-DADB059ADF5D}"/>
              </a:ext>
            </a:extLst>
          </p:cNvPr>
          <p:cNvPicPr>
            <a:picLocks noChangeAspect="1"/>
          </p:cNvPicPr>
          <p:nvPr/>
        </p:nvPicPr>
        <p:blipFill>
          <a:blip r:embed="rId4"/>
          <a:stretch>
            <a:fillRect/>
          </a:stretch>
        </p:blipFill>
        <p:spPr>
          <a:xfrm>
            <a:off x="360381" y="1119699"/>
            <a:ext cx="4533925" cy="4996927"/>
          </a:xfrm>
          <a:prstGeom prst="rect">
            <a:avLst/>
          </a:prstGeom>
        </p:spPr>
      </p:pic>
      <p:sp>
        <p:nvSpPr>
          <p:cNvPr id="10" name="Text Box 10">
            <a:extLst>
              <a:ext uri="{FF2B5EF4-FFF2-40B4-BE49-F238E27FC236}">
                <a16:creationId xmlns:a16="http://schemas.microsoft.com/office/drawing/2014/main" id="{554A22AB-6580-C44A-99D9-85BFCFFB95BE}"/>
              </a:ext>
            </a:extLst>
          </p:cNvPr>
          <p:cNvSpPr txBox="1">
            <a:spLocks noChangeArrowheads="1"/>
          </p:cNvSpPr>
          <p:nvPr/>
        </p:nvSpPr>
        <p:spPr bwMode="auto">
          <a:xfrm>
            <a:off x="9206106" y="2552491"/>
            <a:ext cx="2778325" cy="523220"/>
          </a:xfrm>
          <a:prstGeom prst="rect">
            <a:avLst/>
          </a:prstGeom>
          <a:solidFill>
            <a:schemeClr val="accent2">
              <a:lumMod val="20000"/>
              <a:lumOff val="80000"/>
            </a:schemeClr>
          </a:solidFill>
          <a:ln>
            <a:noFill/>
          </a:ln>
          <a:effectLst/>
        </p:spPr>
        <p:txBody>
          <a:bodyPr wrap="none">
            <a:spAutoFit/>
          </a:bodyPr>
          <a:lstStyle/>
          <a:p>
            <a:pPr algn="l" eaLnBrk="1" hangingPunct="1"/>
            <a:r>
              <a:rPr lang="en-US" altLang="en-US" sz="1400" b="1" dirty="0">
                <a:latin typeface="Arial" panose="020B0604020202020204" pitchFamily="34" charset="0"/>
              </a:rPr>
              <a:t>High confidence limits – green</a:t>
            </a:r>
          </a:p>
          <a:p>
            <a:pPr algn="l" eaLnBrk="1" hangingPunct="1"/>
            <a:r>
              <a:rPr lang="en-US" altLang="en-US" sz="1400" b="1" dirty="0">
                <a:latin typeface="Arial" panose="020B0604020202020204" pitchFamily="34" charset="0"/>
              </a:rPr>
              <a:t>Low confidence limits - blue</a:t>
            </a:r>
          </a:p>
        </p:txBody>
      </p:sp>
      <p:sp>
        <p:nvSpPr>
          <p:cNvPr id="11" name="Text Box 10">
            <a:extLst>
              <a:ext uri="{FF2B5EF4-FFF2-40B4-BE49-F238E27FC236}">
                <a16:creationId xmlns:a16="http://schemas.microsoft.com/office/drawing/2014/main" id="{2A6106C0-0B76-C540-91A2-B965670EABA4}"/>
              </a:ext>
            </a:extLst>
          </p:cNvPr>
          <p:cNvSpPr txBox="1">
            <a:spLocks noChangeArrowheads="1"/>
          </p:cNvSpPr>
          <p:nvPr/>
        </p:nvSpPr>
        <p:spPr bwMode="auto">
          <a:xfrm>
            <a:off x="5510637" y="563339"/>
            <a:ext cx="3754554" cy="307777"/>
          </a:xfrm>
          <a:prstGeom prst="rect">
            <a:avLst/>
          </a:prstGeom>
          <a:solidFill>
            <a:srgbClr val="FFFF00"/>
          </a:solidFill>
          <a:ln>
            <a:noFill/>
          </a:ln>
          <a:effectLst/>
        </p:spPr>
        <p:txBody>
          <a:bodyPr wrap="none">
            <a:spAutoFit/>
          </a:bodyPr>
          <a:lstStyle/>
          <a:p>
            <a:pPr algn="l" eaLnBrk="1" hangingPunct="1"/>
            <a:r>
              <a:rPr lang="en-US" altLang="en-US" sz="1400" b="1" dirty="0">
                <a:latin typeface="Arial" panose="020B0604020202020204" pitchFamily="34" charset="0"/>
              </a:rPr>
              <a:t>Emissions ensemble model response plot</a:t>
            </a:r>
          </a:p>
        </p:txBody>
      </p:sp>
      <p:sp>
        <p:nvSpPr>
          <p:cNvPr id="12" name="Oval 11">
            <a:extLst>
              <a:ext uri="{FF2B5EF4-FFF2-40B4-BE49-F238E27FC236}">
                <a16:creationId xmlns:a16="http://schemas.microsoft.com/office/drawing/2014/main" id="{F2864D0C-327C-7848-B81D-E8B1B43647AD}"/>
              </a:ext>
            </a:extLst>
          </p:cNvPr>
          <p:cNvSpPr/>
          <p:nvPr/>
        </p:nvSpPr>
        <p:spPr>
          <a:xfrm>
            <a:off x="5819887" y="1753496"/>
            <a:ext cx="1129553" cy="194713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445CB19C-5E7D-374B-AFA5-0F9809DC5DC3}"/>
              </a:ext>
            </a:extLst>
          </p:cNvPr>
          <p:cNvCxnSpPr/>
          <p:nvPr/>
        </p:nvCxnSpPr>
        <p:spPr>
          <a:xfrm flipH="1" flipV="1">
            <a:off x="6589058" y="2945322"/>
            <a:ext cx="311972" cy="134568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6434C4C-2B95-0B4F-BB1D-FA92351BC912}"/>
              </a:ext>
            </a:extLst>
          </p:cNvPr>
          <p:cNvSpPr/>
          <p:nvPr/>
        </p:nvSpPr>
        <p:spPr>
          <a:xfrm>
            <a:off x="328007" y="6330945"/>
            <a:ext cx="1839030" cy="307777"/>
          </a:xfrm>
          <a:prstGeom prst="rect">
            <a:avLst/>
          </a:prstGeom>
        </p:spPr>
        <p:txBody>
          <a:bodyPr wrap="none">
            <a:spAutoFit/>
          </a:bodyPr>
          <a:lstStyle/>
          <a:p>
            <a:r>
              <a:rPr lang="en-US" sz="1400" b="1" dirty="0"/>
              <a:t>Evolved-</a:t>
            </a:r>
            <a:r>
              <a:rPr lang="en-US" sz="1400" b="1" dirty="0" err="1"/>
              <a:t>analytics.com</a:t>
            </a:r>
            <a:endParaRPr lang="en-US" sz="1400" dirty="0"/>
          </a:p>
        </p:txBody>
      </p:sp>
      <p:sp>
        <p:nvSpPr>
          <p:cNvPr id="16" name="Rectangle 15">
            <a:extLst>
              <a:ext uri="{FF2B5EF4-FFF2-40B4-BE49-F238E27FC236}">
                <a16:creationId xmlns:a16="http://schemas.microsoft.com/office/drawing/2014/main" id="{5EBF13B5-C748-4949-97F5-C11EF8D436C5}"/>
              </a:ext>
            </a:extLst>
          </p:cNvPr>
          <p:cNvSpPr/>
          <p:nvPr/>
        </p:nvSpPr>
        <p:spPr>
          <a:xfrm>
            <a:off x="6871759" y="4267273"/>
            <a:ext cx="2265620" cy="307777"/>
          </a:xfrm>
          <a:prstGeom prst="rect">
            <a:avLst/>
          </a:prstGeom>
        </p:spPr>
        <p:txBody>
          <a:bodyPr wrap="none">
            <a:spAutoFit/>
          </a:bodyPr>
          <a:lstStyle/>
          <a:p>
            <a:r>
              <a:rPr lang="en-US" sz="1400" b="1" dirty="0"/>
              <a:t>Unreliable predictions area</a:t>
            </a:r>
            <a:endParaRPr lang="en-US" sz="1400" dirty="0"/>
          </a:p>
        </p:txBody>
      </p:sp>
    </p:spTree>
    <p:extLst>
      <p:ext uri="{BB962C8B-B14F-4D97-AF65-F5344CB8AC3E}">
        <p14:creationId xmlns:p14="http://schemas.microsoft.com/office/powerpoint/2010/main" val="26228511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Ensemble vs. best individual model comparison</a:t>
            </a:r>
          </a:p>
        </p:txBody>
      </p:sp>
      <p:pic>
        <p:nvPicPr>
          <p:cNvPr id="7" name="Picture 6"/>
          <p:cNvPicPr>
            <a:picLocks noChangeAspect="1"/>
          </p:cNvPicPr>
          <p:nvPr/>
        </p:nvPicPr>
        <p:blipFill>
          <a:blip r:embed="rId2"/>
          <a:stretch>
            <a:fillRect/>
          </a:stretch>
        </p:blipFill>
        <p:spPr>
          <a:xfrm>
            <a:off x="4901595" y="5062261"/>
            <a:ext cx="392236" cy="400241"/>
          </a:xfrm>
          <a:prstGeom prst="rect">
            <a:avLst/>
          </a:prstGeom>
        </p:spPr>
      </p:pic>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23</a:t>
            </a:fld>
            <a:endParaRPr lang="en-US"/>
          </a:p>
        </p:txBody>
      </p:sp>
      <p:sp>
        <p:nvSpPr>
          <p:cNvPr id="3" name="Footer Placeholder 2">
            <a:extLst>
              <a:ext uri="{FF2B5EF4-FFF2-40B4-BE49-F238E27FC236}">
                <a16:creationId xmlns:a16="http://schemas.microsoft.com/office/drawing/2014/main" id="{D0B8D766-6141-044A-8255-EA4E5AE92776}"/>
              </a:ext>
            </a:extLst>
          </p:cNvPr>
          <p:cNvSpPr>
            <a:spLocks noGrp="1"/>
          </p:cNvSpPr>
          <p:nvPr>
            <p:ph type="ftr" sz="quarter" idx="11"/>
          </p:nvPr>
        </p:nvSpPr>
        <p:spPr/>
        <p:txBody>
          <a:bodyPr/>
          <a:lstStyle/>
          <a:p>
            <a:r>
              <a:rPr lang="en-US"/>
              <a:t>Kordon Consulting LLC</a:t>
            </a:r>
          </a:p>
        </p:txBody>
      </p:sp>
      <p:pic>
        <p:nvPicPr>
          <p:cNvPr id="4" name="Picture 3">
            <a:extLst>
              <a:ext uri="{FF2B5EF4-FFF2-40B4-BE49-F238E27FC236}">
                <a16:creationId xmlns:a16="http://schemas.microsoft.com/office/drawing/2014/main" id="{3F280869-C174-3740-9A4B-F6CBAC1D1292}"/>
              </a:ext>
            </a:extLst>
          </p:cNvPr>
          <p:cNvPicPr>
            <a:picLocks noChangeAspect="1"/>
          </p:cNvPicPr>
          <p:nvPr/>
        </p:nvPicPr>
        <p:blipFill>
          <a:blip r:embed="rId3"/>
          <a:stretch>
            <a:fillRect/>
          </a:stretch>
        </p:blipFill>
        <p:spPr>
          <a:xfrm>
            <a:off x="1047682" y="1365897"/>
            <a:ext cx="4991455" cy="933885"/>
          </a:xfrm>
          <a:prstGeom prst="rect">
            <a:avLst/>
          </a:prstGeom>
        </p:spPr>
      </p:pic>
      <p:pic>
        <p:nvPicPr>
          <p:cNvPr id="9" name="Picture 8">
            <a:extLst>
              <a:ext uri="{FF2B5EF4-FFF2-40B4-BE49-F238E27FC236}">
                <a16:creationId xmlns:a16="http://schemas.microsoft.com/office/drawing/2014/main" id="{4F54F408-AFC8-474C-9372-305EE7C5763D}"/>
              </a:ext>
            </a:extLst>
          </p:cNvPr>
          <p:cNvPicPr>
            <a:picLocks noChangeAspect="1"/>
          </p:cNvPicPr>
          <p:nvPr/>
        </p:nvPicPr>
        <p:blipFill>
          <a:blip r:embed="rId4"/>
          <a:stretch>
            <a:fillRect/>
          </a:stretch>
        </p:blipFill>
        <p:spPr>
          <a:xfrm>
            <a:off x="235771" y="2422870"/>
            <a:ext cx="5362302" cy="3486556"/>
          </a:xfrm>
          <a:prstGeom prst="rect">
            <a:avLst/>
          </a:prstGeom>
        </p:spPr>
      </p:pic>
      <p:pic>
        <p:nvPicPr>
          <p:cNvPr id="10" name="Picture 9">
            <a:extLst>
              <a:ext uri="{FF2B5EF4-FFF2-40B4-BE49-F238E27FC236}">
                <a16:creationId xmlns:a16="http://schemas.microsoft.com/office/drawing/2014/main" id="{235A422B-8EDC-6A4D-85AD-CB99D893BD70}"/>
              </a:ext>
            </a:extLst>
          </p:cNvPr>
          <p:cNvPicPr>
            <a:picLocks noChangeAspect="1"/>
          </p:cNvPicPr>
          <p:nvPr/>
        </p:nvPicPr>
        <p:blipFill>
          <a:blip r:embed="rId5"/>
          <a:stretch>
            <a:fillRect/>
          </a:stretch>
        </p:blipFill>
        <p:spPr>
          <a:xfrm>
            <a:off x="5598073" y="2437105"/>
            <a:ext cx="6362283" cy="3494208"/>
          </a:xfrm>
          <a:prstGeom prst="rect">
            <a:avLst/>
          </a:prstGeom>
        </p:spPr>
      </p:pic>
      <p:pic>
        <p:nvPicPr>
          <p:cNvPr id="11" name="Picture 10">
            <a:extLst>
              <a:ext uri="{FF2B5EF4-FFF2-40B4-BE49-F238E27FC236}">
                <a16:creationId xmlns:a16="http://schemas.microsoft.com/office/drawing/2014/main" id="{430243C1-F120-CA41-8F5B-23B51F76C3BB}"/>
              </a:ext>
            </a:extLst>
          </p:cNvPr>
          <p:cNvPicPr>
            <a:picLocks noChangeAspect="1"/>
          </p:cNvPicPr>
          <p:nvPr/>
        </p:nvPicPr>
        <p:blipFill>
          <a:blip r:embed="rId6"/>
          <a:stretch>
            <a:fillRect/>
          </a:stretch>
        </p:blipFill>
        <p:spPr>
          <a:xfrm>
            <a:off x="6621872" y="1463324"/>
            <a:ext cx="5245100" cy="622300"/>
          </a:xfrm>
          <a:prstGeom prst="rect">
            <a:avLst/>
          </a:prstGeom>
        </p:spPr>
      </p:pic>
      <p:sp>
        <p:nvSpPr>
          <p:cNvPr id="12" name="Text Box 10">
            <a:extLst>
              <a:ext uri="{FF2B5EF4-FFF2-40B4-BE49-F238E27FC236}">
                <a16:creationId xmlns:a16="http://schemas.microsoft.com/office/drawing/2014/main" id="{A7E6A193-F8D6-DF44-83EF-A70E2E6DC568}"/>
              </a:ext>
            </a:extLst>
          </p:cNvPr>
          <p:cNvSpPr txBox="1">
            <a:spLocks noChangeArrowheads="1"/>
          </p:cNvSpPr>
          <p:nvPr/>
        </p:nvSpPr>
        <p:spPr bwMode="auto">
          <a:xfrm>
            <a:off x="1147041" y="880936"/>
            <a:ext cx="1608133" cy="307777"/>
          </a:xfrm>
          <a:prstGeom prst="rect">
            <a:avLst/>
          </a:prstGeom>
          <a:solidFill>
            <a:srgbClr val="FFFF00"/>
          </a:solidFill>
          <a:ln>
            <a:noFill/>
          </a:ln>
          <a:effectLst/>
        </p:spPr>
        <p:txBody>
          <a:bodyPr wrap="none">
            <a:spAutoFit/>
          </a:bodyPr>
          <a:lstStyle/>
          <a:p>
            <a:pPr algn="l" eaLnBrk="1" hangingPunct="1"/>
            <a:r>
              <a:rPr lang="en-US" altLang="en-US" sz="1400" b="1" dirty="0">
                <a:latin typeface="Arial" panose="020B0604020202020204" pitchFamily="34" charset="0"/>
              </a:rPr>
              <a:t>Ensemble model</a:t>
            </a:r>
          </a:p>
        </p:txBody>
      </p:sp>
      <p:sp>
        <p:nvSpPr>
          <p:cNvPr id="13" name="Text Box 10">
            <a:extLst>
              <a:ext uri="{FF2B5EF4-FFF2-40B4-BE49-F238E27FC236}">
                <a16:creationId xmlns:a16="http://schemas.microsoft.com/office/drawing/2014/main" id="{B1C83DAC-61D0-DE47-ACE9-F263BE3AAF0E}"/>
              </a:ext>
            </a:extLst>
          </p:cNvPr>
          <p:cNvSpPr txBox="1">
            <a:spLocks noChangeArrowheads="1"/>
          </p:cNvSpPr>
          <p:nvPr/>
        </p:nvSpPr>
        <p:spPr bwMode="auto">
          <a:xfrm>
            <a:off x="7396992" y="932085"/>
            <a:ext cx="2082621" cy="307777"/>
          </a:xfrm>
          <a:prstGeom prst="rect">
            <a:avLst/>
          </a:prstGeom>
          <a:solidFill>
            <a:schemeClr val="accent5">
              <a:lumMod val="20000"/>
              <a:lumOff val="80000"/>
            </a:schemeClr>
          </a:solidFill>
          <a:ln>
            <a:noFill/>
          </a:ln>
          <a:effectLst/>
        </p:spPr>
        <p:txBody>
          <a:bodyPr wrap="none">
            <a:spAutoFit/>
          </a:bodyPr>
          <a:lstStyle/>
          <a:p>
            <a:pPr algn="l" eaLnBrk="1" hangingPunct="1"/>
            <a:r>
              <a:rPr lang="en-US" altLang="en-US" sz="1400" b="1" dirty="0">
                <a:latin typeface="Arial" panose="020B0604020202020204" pitchFamily="34" charset="0"/>
              </a:rPr>
              <a:t>Best individual  model</a:t>
            </a:r>
          </a:p>
        </p:txBody>
      </p:sp>
    </p:spTree>
    <p:extLst>
      <p:ext uri="{BB962C8B-B14F-4D97-AF65-F5344CB8AC3E}">
        <p14:creationId xmlns:p14="http://schemas.microsoft.com/office/powerpoint/2010/main" val="2230310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Ensemble modeling by stacking diverse methods</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24</a:t>
            </a:fld>
            <a:endParaRPr lang="en-US"/>
          </a:p>
        </p:txBody>
      </p:sp>
      <p:pic>
        <p:nvPicPr>
          <p:cNvPr id="13" name="Picture 12">
            <a:extLst>
              <a:ext uri="{FF2B5EF4-FFF2-40B4-BE49-F238E27FC236}">
                <a16:creationId xmlns:a16="http://schemas.microsoft.com/office/drawing/2014/main" id="{97CF94E3-CF8E-EC41-B46B-12928679775C}"/>
              </a:ext>
            </a:extLst>
          </p:cNvPr>
          <p:cNvPicPr/>
          <p:nvPr/>
        </p:nvPicPr>
        <p:blipFill>
          <a:blip r:embed="rId2"/>
          <a:stretch>
            <a:fillRect/>
          </a:stretch>
        </p:blipFill>
        <p:spPr>
          <a:xfrm>
            <a:off x="3211101" y="1122795"/>
            <a:ext cx="5179863" cy="4352848"/>
          </a:xfrm>
          <a:prstGeom prst="rect">
            <a:avLst/>
          </a:prstGeom>
        </p:spPr>
      </p:pic>
      <p:sp>
        <p:nvSpPr>
          <p:cNvPr id="3" name="Footer Placeholder 2">
            <a:extLst>
              <a:ext uri="{FF2B5EF4-FFF2-40B4-BE49-F238E27FC236}">
                <a16:creationId xmlns:a16="http://schemas.microsoft.com/office/drawing/2014/main" id="{7FA93579-76B1-AD4F-8469-A809C4F471DF}"/>
              </a:ext>
            </a:extLst>
          </p:cNvPr>
          <p:cNvSpPr>
            <a:spLocks noGrp="1"/>
          </p:cNvSpPr>
          <p:nvPr>
            <p:ph type="ftr" sz="quarter" idx="11"/>
          </p:nvPr>
        </p:nvSpPr>
        <p:spPr/>
        <p:txBody>
          <a:bodyPr/>
          <a:lstStyle/>
          <a:p>
            <a:r>
              <a:rPr lang="en-US"/>
              <a:t>Kordon Consulting LLC</a:t>
            </a:r>
          </a:p>
        </p:txBody>
      </p:sp>
    </p:spTree>
    <p:extLst>
      <p:ext uri="{BB962C8B-B14F-4D97-AF65-F5344CB8AC3E}">
        <p14:creationId xmlns:p14="http://schemas.microsoft.com/office/powerpoint/2010/main" val="2570734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DF28AD-36BE-C84F-9055-EAA0F3C15E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3016" y="564401"/>
            <a:ext cx="5948191" cy="5940239"/>
          </a:xfrm>
          <a:prstGeom prst="rect">
            <a:avLst/>
          </a:prstGeom>
        </p:spPr>
      </p:pic>
      <p:sp>
        <p:nvSpPr>
          <p:cNvPr id="2" name="Title 1"/>
          <p:cNvSpPr>
            <a:spLocks noGrp="1"/>
          </p:cNvSpPr>
          <p:nvPr>
            <p:ph type="title"/>
          </p:nvPr>
        </p:nvSpPr>
        <p:spPr>
          <a:xfrm>
            <a:off x="838200" y="365126"/>
            <a:ext cx="10515600" cy="398550"/>
          </a:xfrm>
        </p:spPr>
        <p:txBody>
          <a:bodyPr>
            <a:normAutofit fontScale="90000"/>
          </a:bodyPr>
          <a:lstStyle/>
          <a:p>
            <a:r>
              <a:rPr lang="en-US" sz="2800" dirty="0"/>
              <a:t>Lecture 10 agenda</a:t>
            </a:r>
          </a:p>
        </p:txBody>
      </p:sp>
      <p:pic>
        <p:nvPicPr>
          <p:cNvPr id="7" name="Picture 6"/>
          <p:cNvPicPr>
            <a:picLocks noChangeAspect="1"/>
          </p:cNvPicPr>
          <p:nvPr/>
        </p:nvPicPr>
        <p:blipFill>
          <a:blip r:embed="rId3"/>
          <a:stretch>
            <a:fillRect/>
          </a:stretch>
        </p:blipFill>
        <p:spPr>
          <a:xfrm>
            <a:off x="4901595" y="5062261"/>
            <a:ext cx="392236" cy="400241"/>
          </a:xfrm>
          <a:prstGeom prst="rect">
            <a:avLst/>
          </a:prstGeom>
        </p:spPr>
      </p:pic>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25</a:t>
            </a:fld>
            <a:endParaRPr lang="en-US"/>
          </a:p>
        </p:txBody>
      </p:sp>
      <p:sp>
        <p:nvSpPr>
          <p:cNvPr id="3" name="Footer Placeholder 2">
            <a:extLst>
              <a:ext uri="{FF2B5EF4-FFF2-40B4-BE49-F238E27FC236}">
                <a16:creationId xmlns:a16="http://schemas.microsoft.com/office/drawing/2014/main" id="{D0B8D766-6141-044A-8255-EA4E5AE92776}"/>
              </a:ext>
            </a:extLst>
          </p:cNvPr>
          <p:cNvSpPr>
            <a:spLocks noGrp="1"/>
          </p:cNvSpPr>
          <p:nvPr>
            <p:ph type="ftr" sz="quarter" idx="11"/>
          </p:nvPr>
        </p:nvSpPr>
        <p:spPr/>
        <p:txBody>
          <a:bodyPr/>
          <a:lstStyle/>
          <a:p>
            <a:r>
              <a:rPr lang="en-US"/>
              <a:t>Kordon Consulting LLC</a:t>
            </a:r>
          </a:p>
        </p:txBody>
      </p:sp>
    </p:spTree>
    <p:extLst>
      <p:ext uri="{BB962C8B-B14F-4D97-AF65-F5344CB8AC3E}">
        <p14:creationId xmlns:p14="http://schemas.microsoft.com/office/powerpoint/2010/main" val="29735376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Automatic Model Learning (AML) on emissions data by RapidMiner</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26</a:t>
            </a:fld>
            <a:endParaRPr lang="en-US"/>
          </a:p>
        </p:txBody>
      </p:sp>
      <p:pic>
        <p:nvPicPr>
          <p:cNvPr id="3" name="Picture 2">
            <a:extLst>
              <a:ext uri="{FF2B5EF4-FFF2-40B4-BE49-F238E27FC236}">
                <a16:creationId xmlns:a16="http://schemas.microsoft.com/office/drawing/2014/main" id="{3182AED0-B02C-2241-8CA3-6759DBA35FF2}"/>
              </a:ext>
            </a:extLst>
          </p:cNvPr>
          <p:cNvPicPr>
            <a:picLocks noChangeAspect="1"/>
          </p:cNvPicPr>
          <p:nvPr/>
        </p:nvPicPr>
        <p:blipFill>
          <a:blip r:embed="rId2"/>
          <a:stretch>
            <a:fillRect/>
          </a:stretch>
        </p:blipFill>
        <p:spPr>
          <a:xfrm>
            <a:off x="644562" y="717737"/>
            <a:ext cx="4901370" cy="5243875"/>
          </a:xfrm>
          <a:prstGeom prst="rect">
            <a:avLst/>
          </a:prstGeom>
        </p:spPr>
      </p:pic>
      <p:pic>
        <p:nvPicPr>
          <p:cNvPr id="4" name="Picture 3">
            <a:extLst>
              <a:ext uri="{FF2B5EF4-FFF2-40B4-BE49-F238E27FC236}">
                <a16:creationId xmlns:a16="http://schemas.microsoft.com/office/drawing/2014/main" id="{87C52409-B3AF-8143-A291-EB5C7638A8A0}"/>
              </a:ext>
            </a:extLst>
          </p:cNvPr>
          <p:cNvPicPr>
            <a:picLocks noChangeAspect="1"/>
          </p:cNvPicPr>
          <p:nvPr/>
        </p:nvPicPr>
        <p:blipFill>
          <a:blip r:embed="rId3"/>
          <a:stretch>
            <a:fillRect/>
          </a:stretch>
        </p:blipFill>
        <p:spPr>
          <a:xfrm>
            <a:off x="5008166" y="1873349"/>
            <a:ext cx="6883400" cy="2882900"/>
          </a:xfrm>
          <a:prstGeom prst="rect">
            <a:avLst/>
          </a:prstGeom>
        </p:spPr>
      </p:pic>
      <p:sp>
        <p:nvSpPr>
          <p:cNvPr id="5" name="Footer Placeholder 4">
            <a:extLst>
              <a:ext uri="{FF2B5EF4-FFF2-40B4-BE49-F238E27FC236}">
                <a16:creationId xmlns:a16="http://schemas.microsoft.com/office/drawing/2014/main" id="{E16AE099-A2FA-764D-9BE6-FFF8153EAE8F}"/>
              </a:ext>
            </a:extLst>
          </p:cNvPr>
          <p:cNvSpPr>
            <a:spLocks noGrp="1"/>
          </p:cNvSpPr>
          <p:nvPr>
            <p:ph type="ftr" sz="quarter" idx="11"/>
          </p:nvPr>
        </p:nvSpPr>
        <p:spPr/>
        <p:txBody>
          <a:bodyPr/>
          <a:lstStyle/>
          <a:p>
            <a:r>
              <a:rPr lang="en-US"/>
              <a:t>Kordon Consulting LLC</a:t>
            </a:r>
          </a:p>
        </p:txBody>
      </p:sp>
      <p:pic>
        <p:nvPicPr>
          <p:cNvPr id="14" name="Picture 13">
            <a:extLst>
              <a:ext uri="{FF2B5EF4-FFF2-40B4-BE49-F238E27FC236}">
                <a16:creationId xmlns:a16="http://schemas.microsoft.com/office/drawing/2014/main" id="{63AE5B47-199B-E340-9711-C9F58CB261BA}"/>
              </a:ext>
            </a:extLst>
          </p:cNvPr>
          <p:cNvPicPr>
            <a:picLocks noChangeAspect="1"/>
          </p:cNvPicPr>
          <p:nvPr/>
        </p:nvPicPr>
        <p:blipFill>
          <a:blip r:embed="rId4"/>
          <a:stretch>
            <a:fillRect/>
          </a:stretch>
        </p:blipFill>
        <p:spPr>
          <a:xfrm>
            <a:off x="7761164" y="3513160"/>
            <a:ext cx="392236" cy="400241"/>
          </a:xfrm>
          <a:prstGeom prst="rect">
            <a:avLst/>
          </a:prstGeom>
        </p:spPr>
      </p:pic>
      <p:pic>
        <p:nvPicPr>
          <p:cNvPr id="15" name="Picture 14">
            <a:extLst>
              <a:ext uri="{FF2B5EF4-FFF2-40B4-BE49-F238E27FC236}">
                <a16:creationId xmlns:a16="http://schemas.microsoft.com/office/drawing/2014/main" id="{55CD7363-9CBA-1B44-A3BD-DCDD45EAE5DA}"/>
              </a:ext>
            </a:extLst>
          </p:cNvPr>
          <p:cNvPicPr>
            <a:picLocks noChangeAspect="1"/>
          </p:cNvPicPr>
          <p:nvPr/>
        </p:nvPicPr>
        <p:blipFill>
          <a:blip r:embed="rId4"/>
          <a:stretch>
            <a:fillRect/>
          </a:stretch>
        </p:blipFill>
        <p:spPr>
          <a:xfrm>
            <a:off x="7761164" y="3907898"/>
            <a:ext cx="392236" cy="400241"/>
          </a:xfrm>
          <a:prstGeom prst="rect">
            <a:avLst/>
          </a:prstGeom>
        </p:spPr>
      </p:pic>
    </p:spTree>
    <p:extLst>
      <p:ext uri="{BB962C8B-B14F-4D97-AF65-F5344CB8AC3E}">
        <p14:creationId xmlns:p14="http://schemas.microsoft.com/office/powerpoint/2010/main" val="20089832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D87B5AF-F70F-6A49-B4F5-3B7CB2BCC9FB}"/>
              </a:ext>
            </a:extLst>
          </p:cNvPr>
          <p:cNvPicPr>
            <a:picLocks noChangeAspect="1"/>
          </p:cNvPicPr>
          <p:nvPr/>
        </p:nvPicPr>
        <p:blipFill>
          <a:blip r:embed="rId2"/>
          <a:stretch>
            <a:fillRect/>
          </a:stretch>
        </p:blipFill>
        <p:spPr>
          <a:xfrm>
            <a:off x="2328555" y="3103097"/>
            <a:ext cx="9643390" cy="2931758"/>
          </a:xfrm>
          <a:prstGeom prst="rect">
            <a:avLst/>
          </a:prstGeom>
        </p:spPr>
      </p:pic>
      <p:sp>
        <p:nvSpPr>
          <p:cNvPr id="2" name="Title 1"/>
          <p:cNvSpPr>
            <a:spLocks noGrp="1"/>
          </p:cNvSpPr>
          <p:nvPr>
            <p:ph type="title"/>
          </p:nvPr>
        </p:nvSpPr>
        <p:spPr>
          <a:xfrm>
            <a:off x="838200" y="365126"/>
            <a:ext cx="10515600" cy="398550"/>
          </a:xfrm>
        </p:spPr>
        <p:txBody>
          <a:bodyPr>
            <a:normAutofit fontScale="90000"/>
          </a:bodyPr>
          <a:lstStyle/>
          <a:p>
            <a:r>
              <a:rPr lang="en-US" sz="2800" dirty="0"/>
              <a:t>Random forest model on emissions data</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27</a:t>
            </a:fld>
            <a:endParaRPr lang="en-US"/>
          </a:p>
        </p:txBody>
      </p:sp>
      <p:sp>
        <p:nvSpPr>
          <p:cNvPr id="5" name="Footer Placeholder 4">
            <a:extLst>
              <a:ext uri="{FF2B5EF4-FFF2-40B4-BE49-F238E27FC236}">
                <a16:creationId xmlns:a16="http://schemas.microsoft.com/office/drawing/2014/main" id="{CE1501E2-B3F2-2C4D-BC51-ED2253E0A994}"/>
              </a:ext>
            </a:extLst>
          </p:cNvPr>
          <p:cNvSpPr>
            <a:spLocks noGrp="1"/>
          </p:cNvSpPr>
          <p:nvPr>
            <p:ph type="ftr" sz="quarter" idx="11"/>
          </p:nvPr>
        </p:nvSpPr>
        <p:spPr/>
        <p:txBody>
          <a:bodyPr/>
          <a:lstStyle/>
          <a:p>
            <a:r>
              <a:rPr lang="en-US"/>
              <a:t>Kordon Consulting LLC</a:t>
            </a:r>
          </a:p>
        </p:txBody>
      </p:sp>
      <p:pic>
        <p:nvPicPr>
          <p:cNvPr id="15" name="Picture 14">
            <a:extLst>
              <a:ext uri="{FF2B5EF4-FFF2-40B4-BE49-F238E27FC236}">
                <a16:creationId xmlns:a16="http://schemas.microsoft.com/office/drawing/2014/main" id="{BCA742CE-0F9C-2A42-B8C5-5EB9FA51D9EA}"/>
              </a:ext>
            </a:extLst>
          </p:cNvPr>
          <p:cNvPicPr>
            <a:picLocks noChangeAspect="1"/>
          </p:cNvPicPr>
          <p:nvPr/>
        </p:nvPicPr>
        <p:blipFill>
          <a:blip r:embed="rId3"/>
          <a:stretch>
            <a:fillRect/>
          </a:stretch>
        </p:blipFill>
        <p:spPr>
          <a:xfrm>
            <a:off x="260350" y="3765176"/>
            <a:ext cx="2503277" cy="2026875"/>
          </a:xfrm>
          <a:prstGeom prst="rect">
            <a:avLst/>
          </a:prstGeom>
        </p:spPr>
      </p:pic>
      <p:pic>
        <p:nvPicPr>
          <p:cNvPr id="17" name="Picture 16">
            <a:extLst>
              <a:ext uri="{FF2B5EF4-FFF2-40B4-BE49-F238E27FC236}">
                <a16:creationId xmlns:a16="http://schemas.microsoft.com/office/drawing/2014/main" id="{87DD9C00-D0D4-2746-9F19-A002ADB4A844}"/>
              </a:ext>
            </a:extLst>
          </p:cNvPr>
          <p:cNvPicPr>
            <a:picLocks noChangeAspect="1"/>
          </p:cNvPicPr>
          <p:nvPr/>
        </p:nvPicPr>
        <p:blipFill>
          <a:blip r:embed="rId4"/>
          <a:stretch>
            <a:fillRect/>
          </a:stretch>
        </p:blipFill>
        <p:spPr>
          <a:xfrm>
            <a:off x="707763" y="1646950"/>
            <a:ext cx="2514600" cy="863600"/>
          </a:xfrm>
          <a:prstGeom prst="rect">
            <a:avLst/>
          </a:prstGeom>
        </p:spPr>
      </p:pic>
      <p:pic>
        <p:nvPicPr>
          <p:cNvPr id="18" name="Picture 17">
            <a:extLst>
              <a:ext uri="{FF2B5EF4-FFF2-40B4-BE49-F238E27FC236}">
                <a16:creationId xmlns:a16="http://schemas.microsoft.com/office/drawing/2014/main" id="{E3917574-4DCB-BC49-B6CA-D675E167D850}"/>
              </a:ext>
            </a:extLst>
          </p:cNvPr>
          <p:cNvPicPr>
            <a:picLocks noChangeAspect="1"/>
          </p:cNvPicPr>
          <p:nvPr/>
        </p:nvPicPr>
        <p:blipFill>
          <a:blip r:embed="rId5"/>
          <a:stretch>
            <a:fillRect/>
          </a:stretch>
        </p:blipFill>
        <p:spPr>
          <a:xfrm>
            <a:off x="4396292" y="1145552"/>
            <a:ext cx="4078418" cy="1866395"/>
          </a:xfrm>
          <a:prstGeom prst="rect">
            <a:avLst/>
          </a:prstGeom>
        </p:spPr>
      </p:pic>
    </p:spTree>
    <p:extLst>
      <p:ext uri="{BB962C8B-B14F-4D97-AF65-F5344CB8AC3E}">
        <p14:creationId xmlns:p14="http://schemas.microsoft.com/office/powerpoint/2010/main" val="38505149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Gradient boosted trees model on emissions data</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28</a:t>
            </a:fld>
            <a:endParaRPr lang="en-US"/>
          </a:p>
        </p:txBody>
      </p:sp>
      <p:sp>
        <p:nvSpPr>
          <p:cNvPr id="5" name="Footer Placeholder 4">
            <a:extLst>
              <a:ext uri="{FF2B5EF4-FFF2-40B4-BE49-F238E27FC236}">
                <a16:creationId xmlns:a16="http://schemas.microsoft.com/office/drawing/2014/main" id="{CE1501E2-B3F2-2C4D-BC51-ED2253E0A994}"/>
              </a:ext>
            </a:extLst>
          </p:cNvPr>
          <p:cNvSpPr>
            <a:spLocks noGrp="1"/>
          </p:cNvSpPr>
          <p:nvPr>
            <p:ph type="ftr" sz="quarter" idx="11"/>
          </p:nvPr>
        </p:nvSpPr>
        <p:spPr/>
        <p:txBody>
          <a:bodyPr/>
          <a:lstStyle/>
          <a:p>
            <a:r>
              <a:rPr lang="en-US"/>
              <a:t>Kordon Consulting LLC</a:t>
            </a:r>
          </a:p>
        </p:txBody>
      </p:sp>
      <p:pic>
        <p:nvPicPr>
          <p:cNvPr id="7" name="Picture 6">
            <a:extLst>
              <a:ext uri="{FF2B5EF4-FFF2-40B4-BE49-F238E27FC236}">
                <a16:creationId xmlns:a16="http://schemas.microsoft.com/office/drawing/2014/main" id="{81A9B51F-6B5E-0F4F-B6CE-440AAE57575A}"/>
              </a:ext>
            </a:extLst>
          </p:cNvPr>
          <p:cNvPicPr>
            <a:picLocks noChangeAspect="1"/>
          </p:cNvPicPr>
          <p:nvPr/>
        </p:nvPicPr>
        <p:blipFill>
          <a:blip r:embed="rId2"/>
          <a:stretch>
            <a:fillRect/>
          </a:stretch>
        </p:blipFill>
        <p:spPr>
          <a:xfrm>
            <a:off x="243691" y="3151742"/>
            <a:ext cx="4819426" cy="2471501"/>
          </a:xfrm>
          <a:prstGeom prst="rect">
            <a:avLst/>
          </a:prstGeom>
        </p:spPr>
      </p:pic>
      <p:pic>
        <p:nvPicPr>
          <p:cNvPr id="9" name="Picture 8">
            <a:extLst>
              <a:ext uri="{FF2B5EF4-FFF2-40B4-BE49-F238E27FC236}">
                <a16:creationId xmlns:a16="http://schemas.microsoft.com/office/drawing/2014/main" id="{CBCDBCF2-E659-A44C-B07A-DF85D239271B}"/>
              </a:ext>
            </a:extLst>
          </p:cNvPr>
          <p:cNvPicPr>
            <a:picLocks noChangeAspect="1"/>
          </p:cNvPicPr>
          <p:nvPr/>
        </p:nvPicPr>
        <p:blipFill>
          <a:blip r:embed="rId3"/>
          <a:stretch>
            <a:fillRect/>
          </a:stretch>
        </p:blipFill>
        <p:spPr>
          <a:xfrm>
            <a:off x="6096000" y="3499905"/>
            <a:ext cx="3751043" cy="2010559"/>
          </a:xfrm>
          <a:prstGeom prst="rect">
            <a:avLst/>
          </a:prstGeom>
        </p:spPr>
      </p:pic>
      <p:pic>
        <p:nvPicPr>
          <p:cNvPr id="10" name="Picture 9">
            <a:extLst>
              <a:ext uri="{FF2B5EF4-FFF2-40B4-BE49-F238E27FC236}">
                <a16:creationId xmlns:a16="http://schemas.microsoft.com/office/drawing/2014/main" id="{530F1860-C91C-E14E-8ED5-14E8CBB88F3F}"/>
              </a:ext>
            </a:extLst>
          </p:cNvPr>
          <p:cNvPicPr>
            <a:picLocks noChangeAspect="1"/>
          </p:cNvPicPr>
          <p:nvPr/>
        </p:nvPicPr>
        <p:blipFill>
          <a:blip r:embed="rId4"/>
          <a:stretch>
            <a:fillRect/>
          </a:stretch>
        </p:blipFill>
        <p:spPr>
          <a:xfrm>
            <a:off x="5118067" y="3580911"/>
            <a:ext cx="868032" cy="1793933"/>
          </a:xfrm>
          <a:prstGeom prst="rect">
            <a:avLst/>
          </a:prstGeom>
        </p:spPr>
      </p:pic>
      <p:pic>
        <p:nvPicPr>
          <p:cNvPr id="13" name="Picture 12">
            <a:extLst>
              <a:ext uri="{FF2B5EF4-FFF2-40B4-BE49-F238E27FC236}">
                <a16:creationId xmlns:a16="http://schemas.microsoft.com/office/drawing/2014/main" id="{EE04814C-FFAF-E54D-AFD0-0405A4A30B5F}"/>
              </a:ext>
            </a:extLst>
          </p:cNvPr>
          <p:cNvPicPr>
            <a:picLocks noChangeAspect="1"/>
          </p:cNvPicPr>
          <p:nvPr/>
        </p:nvPicPr>
        <p:blipFill>
          <a:blip r:embed="rId5"/>
          <a:stretch>
            <a:fillRect/>
          </a:stretch>
        </p:blipFill>
        <p:spPr>
          <a:xfrm>
            <a:off x="838200" y="1558120"/>
            <a:ext cx="2514600" cy="990600"/>
          </a:xfrm>
          <a:prstGeom prst="rect">
            <a:avLst/>
          </a:prstGeom>
        </p:spPr>
      </p:pic>
      <p:pic>
        <p:nvPicPr>
          <p:cNvPr id="14" name="Picture 13">
            <a:extLst>
              <a:ext uri="{FF2B5EF4-FFF2-40B4-BE49-F238E27FC236}">
                <a16:creationId xmlns:a16="http://schemas.microsoft.com/office/drawing/2014/main" id="{E0AF68EA-5D36-B645-AB04-CF722BD3A3A5}"/>
              </a:ext>
            </a:extLst>
          </p:cNvPr>
          <p:cNvPicPr>
            <a:picLocks noChangeAspect="1"/>
          </p:cNvPicPr>
          <p:nvPr/>
        </p:nvPicPr>
        <p:blipFill>
          <a:blip r:embed="rId6"/>
          <a:stretch>
            <a:fillRect/>
          </a:stretch>
        </p:blipFill>
        <p:spPr>
          <a:xfrm>
            <a:off x="5352789" y="1325237"/>
            <a:ext cx="3594922" cy="1456365"/>
          </a:xfrm>
          <a:prstGeom prst="rect">
            <a:avLst/>
          </a:prstGeom>
        </p:spPr>
      </p:pic>
    </p:spTree>
    <p:extLst>
      <p:ext uri="{BB962C8B-B14F-4D97-AF65-F5344CB8AC3E}">
        <p14:creationId xmlns:p14="http://schemas.microsoft.com/office/powerpoint/2010/main" val="26128154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823" y="340132"/>
            <a:ext cx="10515600" cy="398550"/>
          </a:xfrm>
        </p:spPr>
        <p:txBody>
          <a:bodyPr>
            <a:normAutofit fontScale="90000"/>
          </a:bodyPr>
          <a:lstStyle/>
          <a:p>
            <a:r>
              <a:rPr lang="en-US" sz="2800" dirty="0"/>
              <a:t>Comparison of gradient boosted trees, random forest, and genetic programming variable ranking of emissions data</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29</a:t>
            </a:fld>
            <a:endParaRPr lang="en-US"/>
          </a:p>
        </p:txBody>
      </p:sp>
      <p:sp>
        <p:nvSpPr>
          <p:cNvPr id="3" name="Footer Placeholder 2">
            <a:extLst>
              <a:ext uri="{FF2B5EF4-FFF2-40B4-BE49-F238E27FC236}">
                <a16:creationId xmlns:a16="http://schemas.microsoft.com/office/drawing/2014/main" id="{D0B8D766-6141-044A-8255-EA4E5AE92776}"/>
              </a:ext>
            </a:extLst>
          </p:cNvPr>
          <p:cNvSpPr>
            <a:spLocks noGrp="1"/>
          </p:cNvSpPr>
          <p:nvPr>
            <p:ph type="ftr" sz="quarter" idx="11"/>
          </p:nvPr>
        </p:nvSpPr>
        <p:spPr/>
        <p:txBody>
          <a:bodyPr/>
          <a:lstStyle/>
          <a:p>
            <a:r>
              <a:rPr lang="en-US" dirty="0"/>
              <a:t>Kordon Consulting LLC</a:t>
            </a:r>
          </a:p>
        </p:txBody>
      </p:sp>
      <p:sp>
        <p:nvSpPr>
          <p:cNvPr id="7" name="Text Box 10">
            <a:extLst>
              <a:ext uri="{FF2B5EF4-FFF2-40B4-BE49-F238E27FC236}">
                <a16:creationId xmlns:a16="http://schemas.microsoft.com/office/drawing/2014/main" id="{3490CD6A-3C23-3C45-97EC-A575CFA5755D}"/>
              </a:ext>
            </a:extLst>
          </p:cNvPr>
          <p:cNvSpPr txBox="1">
            <a:spLocks noChangeArrowheads="1"/>
          </p:cNvSpPr>
          <p:nvPr/>
        </p:nvSpPr>
        <p:spPr bwMode="auto">
          <a:xfrm>
            <a:off x="1110204" y="1209908"/>
            <a:ext cx="2141933" cy="523220"/>
          </a:xfrm>
          <a:prstGeom prst="rect">
            <a:avLst/>
          </a:prstGeom>
          <a:solidFill>
            <a:schemeClr val="accent1">
              <a:lumMod val="20000"/>
              <a:lumOff val="80000"/>
            </a:schemeClr>
          </a:solidFill>
          <a:ln>
            <a:noFill/>
          </a:ln>
          <a:effectLst/>
        </p:spPr>
        <p:txBody>
          <a:bodyPr wrap="none">
            <a:spAutoFit/>
          </a:bodyPr>
          <a:lstStyle/>
          <a:p>
            <a:pPr algn="l" eaLnBrk="1" hangingPunct="1"/>
            <a:r>
              <a:rPr lang="en-US" altLang="en-US" sz="1400" b="1" dirty="0">
                <a:latin typeface="Arial" panose="020B0604020202020204" pitchFamily="34" charset="0"/>
              </a:rPr>
              <a:t>Gradient boosted trees</a:t>
            </a:r>
            <a:br>
              <a:rPr lang="en-US" altLang="en-US" sz="1400" b="1" dirty="0">
                <a:latin typeface="Arial" panose="020B0604020202020204" pitchFamily="34" charset="0"/>
              </a:rPr>
            </a:br>
            <a:r>
              <a:rPr lang="en-US" altLang="en-US" sz="1400" b="1" dirty="0">
                <a:latin typeface="Arial" panose="020B0604020202020204" pitchFamily="34" charset="0"/>
              </a:rPr>
              <a:t>variable ranking</a:t>
            </a:r>
          </a:p>
        </p:txBody>
      </p:sp>
      <p:pic>
        <p:nvPicPr>
          <p:cNvPr id="4" name="Picture 3">
            <a:extLst>
              <a:ext uri="{FF2B5EF4-FFF2-40B4-BE49-F238E27FC236}">
                <a16:creationId xmlns:a16="http://schemas.microsoft.com/office/drawing/2014/main" id="{74F8B4C0-2809-7D47-A681-BEF5C427C1EE}"/>
              </a:ext>
            </a:extLst>
          </p:cNvPr>
          <p:cNvPicPr>
            <a:picLocks noChangeAspect="1"/>
          </p:cNvPicPr>
          <p:nvPr/>
        </p:nvPicPr>
        <p:blipFill>
          <a:blip r:embed="rId2"/>
          <a:stretch>
            <a:fillRect/>
          </a:stretch>
        </p:blipFill>
        <p:spPr>
          <a:xfrm>
            <a:off x="458823" y="1806793"/>
            <a:ext cx="756995" cy="3442185"/>
          </a:xfrm>
          <a:prstGeom prst="rect">
            <a:avLst/>
          </a:prstGeom>
        </p:spPr>
      </p:pic>
      <p:pic>
        <p:nvPicPr>
          <p:cNvPr id="5" name="Picture 4">
            <a:extLst>
              <a:ext uri="{FF2B5EF4-FFF2-40B4-BE49-F238E27FC236}">
                <a16:creationId xmlns:a16="http://schemas.microsoft.com/office/drawing/2014/main" id="{C49BBF5E-45E9-7648-BFB6-873EDABAC43F}"/>
              </a:ext>
            </a:extLst>
          </p:cNvPr>
          <p:cNvPicPr>
            <a:picLocks noChangeAspect="1"/>
          </p:cNvPicPr>
          <p:nvPr/>
        </p:nvPicPr>
        <p:blipFill>
          <a:blip r:embed="rId3"/>
          <a:stretch>
            <a:fillRect/>
          </a:stretch>
        </p:blipFill>
        <p:spPr>
          <a:xfrm>
            <a:off x="1216697" y="1889956"/>
            <a:ext cx="2356485" cy="3263867"/>
          </a:xfrm>
          <a:prstGeom prst="rect">
            <a:avLst/>
          </a:prstGeom>
        </p:spPr>
      </p:pic>
      <p:pic>
        <p:nvPicPr>
          <p:cNvPr id="10" name="Picture 9">
            <a:extLst>
              <a:ext uri="{FF2B5EF4-FFF2-40B4-BE49-F238E27FC236}">
                <a16:creationId xmlns:a16="http://schemas.microsoft.com/office/drawing/2014/main" id="{EF172F9B-B073-4544-ABAE-C4A60EF9ECC8}"/>
              </a:ext>
            </a:extLst>
          </p:cNvPr>
          <p:cNvPicPr>
            <a:picLocks noChangeAspect="1"/>
          </p:cNvPicPr>
          <p:nvPr/>
        </p:nvPicPr>
        <p:blipFill>
          <a:blip r:embed="rId4"/>
          <a:stretch>
            <a:fillRect/>
          </a:stretch>
        </p:blipFill>
        <p:spPr>
          <a:xfrm>
            <a:off x="4478373" y="1785600"/>
            <a:ext cx="2476500" cy="3352800"/>
          </a:xfrm>
          <a:prstGeom prst="rect">
            <a:avLst/>
          </a:prstGeom>
        </p:spPr>
      </p:pic>
      <p:pic>
        <p:nvPicPr>
          <p:cNvPr id="12" name="Picture 11">
            <a:extLst>
              <a:ext uri="{FF2B5EF4-FFF2-40B4-BE49-F238E27FC236}">
                <a16:creationId xmlns:a16="http://schemas.microsoft.com/office/drawing/2014/main" id="{B624084F-3B4B-C74E-8F7B-7A74D1BF9376}"/>
              </a:ext>
            </a:extLst>
          </p:cNvPr>
          <p:cNvPicPr>
            <a:picLocks noChangeAspect="1"/>
          </p:cNvPicPr>
          <p:nvPr/>
        </p:nvPicPr>
        <p:blipFill>
          <a:blip r:embed="rId5"/>
          <a:stretch>
            <a:fillRect/>
          </a:stretch>
        </p:blipFill>
        <p:spPr>
          <a:xfrm>
            <a:off x="3573182" y="1889956"/>
            <a:ext cx="936380" cy="3442184"/>
          </a:xfrm>
          <a:prstGeom prst="rect">
            <a:avLst/>
          </a:prstGeom>
        </p:spPr>
      </p:pic>
      <p:pic>
        <p:nvPicPr>
          <p:cNvPr id="9" name="Picture 8">
            <a:extLst>
              <a:ext uri="{FF2B5EF4-FFF2-40B4-BE49-F238E27FC236}">
                <a16:creationId xmlns:a16="http://schemas.microsoft.com/office/drawing/2014/main" id="{1367896F-BEF9-A548-9FC2-A8C94D185A06}"/>
              </a:ext>
            </a:extLst>
          </p:cNvPr>
          <p:cNvPicPr>
            <a:picLocks noChangeAspect="1"/>
          </p:cNvPicPr>
          <p:nvPr/>
        </p:nvPicPr>
        <p:blipFill>
          <a:blip r:embed="rId6"/>
          <a:stretch>
            <a:fillRect/>
          </a:stretch>
        </p:blipFill>
        <p:spPr>
          <a:xfrm>
            <a:off x="7496034" y="1889956"/>
            <a:ext cx="3478389" cy="3607202"/>
          </a:xfrm>
          <a:prstGeom prst="rect">
            <a:avLst/>
          </a:prstGeom>
        </p:spPr>
      </p:pic>
      <p:sp>
        <p:nvSpPr>
          <p:cNvPr id="13" name="Text Box 10">
            <a:extLst>
              <a:ext uri="{FF2B5EF4-FFF2-40B4-BE49-F238E27FC236}">
                <a16:creationId xmlns:a16="http://schemas.microsoft.com/office/drawing/2014/main" id="{DFF7702B-FFE8-0A4A-8A74-087444D64D6B}"/>
              </a:ext>
            </a:extLst>
          </p:cNvPr>
          <p:cNvSpPr txBox="1">
            <a:spLocks noChangeArrowheads="1"/>
          </p:cNvSpPr>
          <p:nvPr/>
        </p:nvSpPr>
        <p:spPr bwMode="auto">
          <a:xfrm>
            <a:off x="4188684" y="1209908"/>
            <a:ext cx="1556836" cy="523220"/>
          </a:xfrm>
          <a:prstGeom prst="rect">
            <a:avLst/>
          </a:prstGeom>
          <a:solidFill>
            <a:schemeClr val="accent1">
              <a:lumMod val="20000"/>
              <a:lumOff val="80000"/>
            </a:schemeClr>
          </a:solidFill>
          <a:ln>
            <a:noFill/>
          </a:ln>
          <a:effectLst/>
        </p:spPr>
        <p:txBody>
          <a:bodyPr wrap="none">
            <a:spAutoFit/>
          </a:bodyPr>
          <a:lstStyle/>
          <a:p>
            <a:pPr algn="l" eaLnBrk="1" hangingPunct="1"/>
            <a:r>
              <a:rPr lang="en-US" altLang="en-US" sz="1400" b="1" dirty="0">
                <a:latin typeface="Arial" panose="020B0604020202020204" pitchFamily="34" charset="0"/>
              </a:rPr>
              <a:t>Random forest</a:t>
            </a:r>
            <a:br>
              <a:rPr lang="en-US" altLang="en-US" sz="1400" b="1" dirty="0">
                <a:latin typeface="Arial" panose="020B0604020202020204" pitchFamily="34" charset="0"/>
              </a:rPr>
            </a:br>
            <a:r>
              <a:rPr lang="en-US" altLang="en-US" sz="1400" b="1" dirty="0">
                <a:latin typeface="Arial" panose="020B0604020202020204" pitchFamily="34" charset="0"/>
              </a:rPr>
              <a:t>variable ranking</a:t>
            </a:r>
          </a:p>
        </p:txBody>
      </p:sp>
      <p:sp>
        <p:nvSpPr>
          <p:cNvPr id="14" name="Text Box 10">
            <a:extLst>
              <a:ext uri="{FF2B5EF4-FFF2-40B4-BE49-F238E27FC236}">
                <a16:creationId xmlns:a16="http://schemas.microsoft.com/office/drawing/2014/main" id="{6AFF20AF-A5A1-0243-A8DD-91692E13E0AE}"/>
              </a:ext>
            </a:extLst>
          </p:cNvPr>
          <p:cNvSpPr txBox="1">
            <a:spLocks noChangeArrowheads="1"/>
          </p:cNvSpPr>
          <p:nvPr/>
        </p:nvSpPr>
        <p:spPr bwMode="auto">
          <a:xfrm>
            <a:off x="7901271" y="1198750"/>
            <a:ext cx="2045753" cy="523220"/>
          </a:xfrm>
          <a:prstGeom prst="rect">
            <a:avLst/>
          </a:prstGeom>
          <a:solidFill>
            <a:schemeClr val="accent1">
              <a:lumMod val="20000"/>
              <a:lumOff val="80000"/>
            </a:schemeClr>
          </a:solidFill>
          <a:ln>
            <a:noFill/>
          </a:ln>
          <a:effectLst/>
        </p:spPr>
        <p:txBody>
          <a:bodyPr wrap="none">
            <a:spAutoFit/>
          </a:bodyPr>
          <a:lstStyle/>
          <a:p>
            <a:pPr algn="l" eaLnBrk="1" hangingPunct="1"/>
            <a:r>
              <a:rPr lang="en-US" altLang="en-US" sz="1400" b="1" dirty="0">
                <a:latin typeface="Arial" panose="020B0604020202020204" pitchFamily="34" charset="0"/>
              </a:rPr>
              <a:t>Genetic programming</a:t>
            </a:r>
            <a:br>
              <a:rPr lang="en-US" altLang="en-US" sz="1400" b="1" dirty="0">
                <a:latin typeface="Arial" panose="020B0604020202020204" pitchFamily="34" charset="0"/>
              </a:rPr>
            </a:br>
            <a:r>
              <a:rPr lang="en-US" altLang="en-US" sz="1400" b="1" dirty="0">
                <a:latin typeface="Arial" panose="020B0604020202020204" pitchFamily="34" charset="0"/>
              </a:rPr>
              <a:t>variable ranking</a:t>
            </a:r>
          </a:p>
        </p:txBody>
      </p:sp>
    </p:spTree>
    <p:extLst>
      <p:ext uri="{BB962C8B-B14F-4D97-AF65-F5344CB8AC3E}">
        <p14:creationId xmlns:p14="http://schemas.microsoft.com/office/powerpoint/2010/main" val="2556468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5B3D0F-0212-3F4A-B072-51803FC92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8138" y="475197"/>
            <a:ext cx="7658598" cy="6063715"/>
          </a:xfrm>
          <a:prstGeom prst="rect">
            <a:avLst/>
          </a:prstGeom>
        </p:spPr>
      </p:pic>
      <p:sp>
        <p:nvSpPr>
          <p:cNvPr id="2" name="Title 1"/>
          <p:cNvSpPr>
            <a:spLocks noGrp="1"/>
          </p:cNvSpPr>
          <p:nvPr>
            <p:ph type="title"/>
          </p:nvPr>
        </p:nvSpPr>
        <p:spPr>
          <a:xfrm>
            <a:off x="838200" y="365126"/>
            <a:ext cx="10515600" cy="398550"/>
          </a:xfrm>
        </p:spPr>
        <p:txBody>
          <a:bodyPr>
            <a:normAutofit fontScale="90000"/>
          </a:bodyPr>
          <a:lstStyle/>
          <a:p>
            <a:r>
              <a:rPr lang="en-US" sz="2800" dirty="0"/>
              <a:t>Lecture 10 agenda</a:t>
            </a:r>
          </a:p>
        </p:txBody>
      </p:sp>
      <p:pic>
        <p:nvPicPr>
          <p:cNvPr id="7" name="Picture 6"/>
          <p:cNvPicPr>
            <a:picLocks noChangeAspect="1"/>
          </p:cNvPicPr>
          <p:nvPr/>
        </p:nvPicPr>
        <p:blipFill>
          <a:blip r:embed="rId3"/>
          <a:stretch>
            <a:fillRect/>
          </a:stretch>
        </p:blipFill>
        <p:spPr>
          <a:xfrm>
            <a:off x="4180832" y="1770421"/>
            <a:ext cx="392236" cy="400241"/>
          </a:xfrm>
          <a:prstGeom prst="rect">
            <a:avLst/>
          </a:prstGeom>
        </p:spPr>
      </p:pic>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3</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spTree>
    <p:extLst>
      <p:ext uri="{BB962C8B-B14F-4D97-AF65-F5344CB8AC3E}">
        <p14:creationId xmlns:p14="http://schemas.microsoft.com/office/powerpoint/2010/main" val="39316547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5">
            <a:extLst>
              <a:ext uri="{FF2B5EF4-FFF2-40B4-BE49-F238E27FC236}">
                <a16:creationId xmlns:a16="http://schemas.microsoft.com/office/drawing/2014/main" id="{7D2B9355-9FA3-C542-A1E9-01FBB652E7FC}"/>
              </a:ext>
            </a:extLst>
          </p:cNvPr>
          <p:cNvSpPr>
            <a:spLocks noGrp="1"/>
          </p:cNvSpPr>
          <p:nvPr>
            <p:ph type="sldNum" sz="quarter" idx="12"/>
          </p:nvPr>
        </p:nvSpPr>
        <p:spPr/>
        <p:txBody>
          <a:bodyPr/>
          <a:lstStyle/>
          <a:p>
            <a:fld id="{F9E5700A-CA91-E74D-B526-B18D79DF5E3D}" type="slidenum">
              <a:rPr lang="en-US" altLang="en-US"/>
              <a:pPr/>
              <a:t>30</a:t>
            </a:fld>
            <a:endParaRPr lang="en-US" altLang="en-US"/>
          </a:p>
        </p:txBody>
      </p:sp>
      <p:sp>
        <p:nvSpPr>
          <p:cNvPr id="154626" name="Rectangle 2">
            <a:extLst>
              <a:ext uri="{FF2B5EF4-FFF2-40B4-BE49-F238E27FC236}">
                <a16:creationId xmlns:a16="http://schemas.microsoft.com/office/drawing/2014/main" id="{6BCE4849-E546-B542-81D7-9253C26485E4}"/>
              </a:ext>
            </a:extLst>
          </p:cNvPr>
          <p:cNvSpPr>
            <a:spLocks noGrp="1" noChangeArrowheads="1"/>
          </p:cNvSpPr>
          <p:nvPr>
            <p:ph type="title"/>
          </p:nvPr>
        </p:nvSpPr>
        <p:spPr>
          <a:xfrm>
            <a:off x="0" y="0"/>
            <a:ext cx="12192000" cy="533400"/>
          </a:xfrm>
        </p:spPr>
        <p:txBody>
          <a:bodyPr>
            <a:normAutofit/>
          </a:bodyPr>
          <a:lstStyle/>
          <a:p>
            <a:r>
              <a:rPr lang="en-US" altLang="en-US" sz="2400" dirty="0"/>
              <a:t>Example: Genetic Programming(GP) ensemble model selection based on user preferences</a:t>
            </a:r>
          </a:p>
        </p:txBody>
      </p:sp>
      <p:sp>
        <p:nvSpPr>
          <p:cNvPr id="154631" name="Text Box 7">
            <a:extLst>
              <a:ext uri="{FF2B5EF4-FFF2-40B4-BE49-F238E27FC236}">
                <a16:creationId xmlns:a16="http://schemas.microsoft.com/office/drawing/2014/main" id="{CA60B115-231A-1049-9198-DE6FD4752C31}"/>
              </a:ext>
            </a:extLst>
          </p:cNvPr>
          <p:cNvSpPr txBox="1">
            <a:spLocks noChangeArrowheads="1"/>
          </p:cNvSpPr>
          <p:nvPr/>
        </p:nvSpPr>
        <p:spPr bwMode="auto">
          <a:xfrm>
            <a:off x="6705600" y="533401"/>
            <a:ext cx="152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sz="2000"/>
          </a:p>
        </p:txBody>
      </p:sp>
      <p:sp>
        <p:nvSpPr>
          <p:cNvPr id="154632" name="Text Box 8">
            <a:extLst>
              <a:ext uri="{FF2B5EF4-FFF2-40B4-BE49-F238E27FC236}">
                <a16:creationId xmlns:a16="http://schemas.microsoft.com/office/drawing/2014/main" id="{8B7D42C3-878D-D242-BD67-6985489B7C83}"/>
              </a:ext>
            </a:extLst>
          </p:cNvPr>
          <p:cNvSpPr txBox="1">
            <a:spLocks noChangeArrowheads="1"/>
          </p:cNvSpPr>
          <p:nvPr/>
        </p:nvSpPr>
        <p:spPr bwMode="auto">
          <a:xfrm>
            <a:off x="5089526" y="547689"/>
            <a:ext cx="4672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solidFill>
                  <a:srgbClr val="0066FF"/>
                </a:solidFill>
              </a:rPr>
              <a:t>Model 1 (GP selection based on x1 to x23) :</a:t>
            </a:r>
          </a:p>
        </p:txBody>
      </p:sp>
      <p:sp>
        <p:nvSpPr>
          <p:cNvPr id="154633" name="Text Box 9">
            <a:extLst>
              <a:ext uri="{FF2B5EF4-FFF2-40B4-BE49-F238E27FC236}">
                <a16:creationId xmlns:a16="http://schemas.microsoft.com/office/drawing/2014/main" id="{ADBDB9EA-98D4-8440-AD1C-D0AFD86731A5}"/>
              </a:ext>
            </a:extLst>
          </p:cNvPr>
          <p:cNvSpPr txBox="1">
            <a:spLocks noChangeArrowheads="1"/>
          </p:cNvSpPr>
          <p:nvPr/>
        </p:nvSpPr>
        <p:spPr bwMode="auto">
          <a:xfrm>
            <a:off x="4648201" y="1981201"/>
            <a:ext cx="57515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solidFill>
                  <a:srgbClr val="FF0000"/>
                </a:solidFill>
              </a:rPr>
              <a:t>Model 2 (GP selection based on x1 to x23 and x8-x11)</a:t>
            </a:r>
          </a:p>
        </p:txBody>
      </p:sp>
      <p:sp>
        <p:nvSpPr>
          <p:cNvPr id="154635" name="Text Box 11">
            <a:extLst>
              <a:ext uri="{FF2B5EF4-FFF2-40B4-BE49-F238E27FC236}">
                <a16:creationId xmlns:a16="http://schemas.microsoft.com/office/drawing/2014/main" id="{6A7AECB5-67E5-7347-8D60-325F8DA93328}"/>
              </a:ext>
            </a:extLst>
          </p:cNvPr>
          <p:cNvSpPr txBox="1">
            <a:spLocks noChangeArrowheads="1"/>
          </p:cNvSpPr>
          <p:nvPr/>
        </p:nvSpPr>
        <p:spPr bwMode="auto">
          <a:xfrm>
            <a:off x="4719638" y="3429001"/>
            <a:ext cx="55673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solidFill>
                  <a:srgbClr val="0066FF"/>
                </a:solidFill>
              </a:rPr>
              <a:t>Model 3 (GP selection based on x1 to x7, x9 to x23):</a:t>
            </a:r>
          </a:p>
        </p:txBody>
      </p:sp>
      <p:sp>
        <p:nvSpPr>
          <p:cNvPr id="154640" name="Text Box 16">
            <a:extLst>
              <a:ext uri="{FF2B5EF4-FFF2-40B4-BE49-F238E27FC236}">
                <a16:creationId xmlns:a16="http://schemas.microsoft.com/office/drawing/2014/main" id="{61FE2288-790C-BF44-84DE-1053B5C56FA3}"/>
              </a:ext>
            </a:extLst>
          </p:cNvPr>
          <p:cNvSpPr txBox="1">
            <a:spLocks noChangeArrowheads="1"/>
          </p:cNvSpPr>
          <p:nvPr/>
        </p:nvSpPr>
        <p:spPr bwMode="auto">
          <a:xfrm>
            <a:off x="8475663" y="1181101"/>
            <a:ext cx="164179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R</a:t>
            </a:r>
            <a:r>
              <a:rPr lang="en-US" altLang="en-US" baseline="30000"/>
              <a:t>2</a:t>
            </a:r>
            <a:r>
              <a:rPr lang="en-US" altLang="en-US"/>
              <a:t> = 0.941</a:t>
            </a:r>
          </a:p>
          <a:p>
            <a:r>
              <a:rPr lang="en-US" altLang="en-US"/>
              <a:t>RMSE = 0.0404 </a:t>
            </a:r>
          </a:p>
        </p:txBody>
      </p:sp>
      <p:sp>
        <p:nvSpPr>
          <p:cNvPr id="154641" name="Text Box 17">
            <a:extLst>
              <a:ext uri="{FF2B5EF4-FFF2-40B4-BE49-F238E27FC236}">
                <a16:creationId xmlns:a16="http://schemas.microsoft.com/office/drawing/2014/main" id="{6E19BD24-D7BC-714A-89C2-C87E0EC52FD6}"/>
              </a:ext>
            </a:extLst>
          </p:cNvPr>
          <p:cNvSpPr txBox="1">
            <a:spLocks noChangeArrowheads="1"/>
          </p:cNvSpPr>
          <p:nvPr/>
        </p:nvSpPr>
        <p:spPr bwMode="auto">
          <a:xfrm>
            <a:off x="8456614" y="2711451"/>
            <a:ext cx="158889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R</a:t>
            </a:r>
            <a:r>
              <a:rPr lang="en-US" altLang="en-US" baseline="30000"/>
              <a:t>2</a:t>
            </a:r>
            <a:r>
              <a:rPr lang="en-US" altLang="en-US"/>
              <a:t> = 0.941</a:t>
            </a:r>
          </a:p>
          <a:p>
            <a:r>
              <a:rPr lang="en-US" altLang="en-US"/>
              <a:t>RMSE = 0.0409</a:t>
            </a:r>
          </a:p>
        </p:txBody>
      </p:sp>
      <p:sp>
        <p:nvSpPr>
          <p:cNvPr id="154642" name="Text Box 18">
            <a:extLst>
              <a:ext uri="{FF2B5EF4-FFF2-40B4-BE49-F238E27FC236}">
                <a16:creationId xmlns:a16="http://schemas.microsoft.com/office/drawing/2014/main" id="{D74D5308-8884-B343-A1EA-552211EB68CB}"/>
              </a:ext>
            </a:extLst>
          </p:cNvPr>
          <p:cNvSpPr txBox="1">
            <a:spLocks noChangeArrowheads="1"/>
          </p:cNvSpPr>
          <p:nvPr/>
        </p:nvSpPr>
        <p:spPr bwMode="auto">
          <a:xfrm>
            <a:off x="8532814" y="4038601"/>
            <a:ext cx="158889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R</a:t>
            </a:r>
            <a:r>
              <a:rPr lang="en-US" altLang="en-US" baseline="30000"/>
              <a:t>2</a:t>
            </a:r>
            <a:r>
              <a:rPr lang="en-US" altLang="en-US"/>
              <a:t> = 0.910</a:t>
            </a:r>
          </a:p>
          <a:p>
            <a:r>
              <a:rPr lang="en-US" altLang="en-US"/>
              <a:t>RMSE = 0.0497</a:t>
            </a:r>
          </a:p>
        </p:txBody>
      </p:sp>
      <p:sp>
        <p:nvSpPr>
          <p:cNvPr id="154655" name="Text Box 31">
            <a:extLst>
              <a:ext uri="{FF2B5EF4-FFF2-40B4-BE49-F238E27FC236}">
                <a16:creationId xmlns:a16="http://schemas.microsoft.com/office/drawing/2014/main" id="{B37DB8C0-385A-014E-A2F4-B589F1DC4302}"/>
              </a:ext>
            </a:extLst>
          </p:cNvPr>
          <p:cNvSpPr txBox="1">
            <a:spLocks noChangeArrowheads="1"/>
          </p:cNvSpPr>
          <p:nvPr/>
        </p:nvSpPr>
        <p:spPr bwMode="auto">
          <a:xfrm>
            <a:off x="4287838" y="4648201"/>
            <a:ext cx="64563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solidFill>
                  <a:srgbClr val="0066FF"/>
                </a:solidFill>
              </a:rPr>
              <a:t>Model 4 (GP selection based on x1 to x23, x8-x11, and log y)</a:t>
            </a:r>
          </a:p>
        </p:txBody>
      </p:sp>
      <p:sp>
        <p:nvSpPr>
          <p:cNvPr id="154656" name="Text Box 32">
            <a:extLst>
              <a:ext uri="{FF2B5EF4-FFF2-40B4-BE49-F238E27FC236}">
                <a16:creationId xmlns:a16="http://schemas.microsoft.com/office/drawing/2014/main" id="{7A8B02F5-870D-3545-95EA-EA1D5BC6446B}"/>
              </a:ext>
            </a:extLst>
          </p:cNvPr>
          <p:cNvSpPr txBox="1">
            <a:spLocks noChangeArrowheads="1"/>
          </p:cNvSpPr>
          <p:nvPr/>
        </p:nvSpPr>
        <p:spPr bwMode="auto">
          <a:xfrm>
            <a:off x="8532814" y="5302251"/>
            <a:ext cx="158889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R</a:t>
            </a:r>
            <a:r>
              <a:rPr lang="en-US" altLang="en-US" baseline="30000"/>
              <a:t>2</a:t>
            </a:r>
            <a:r>
              <a:rPr lang="en-US" altLang="en-US"/>
              <a:t> = 0.942</a:t>
            </a:r>
          </a:p>
          <a:p>
            <a:r>
              <a:rPr lang="en-US" altLang="en-US"/>
              <a:t>RMSE = 0.0406</a:t>
            </a:r>
          </a:p>
        </p:txBody>
      </p:sp>
      <p:pic>
        <p:nvPicPr>
          <p:cNvPr id="154672" name="Picture 48">
            <a:extLst>
              <a:ext uri="{FF2B5EF4-FFF2-40B4-BE49-F238E27FC236}">
                <a16:creationId xmlns:a16="http://schemas.microsoft.com/office/drawing/2014/main" id="{9E5F7B18-1313-014B-812E-EB0BF3D2DF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803"/>
          <a:stretch>
            <a:fillRect/>
          </a:stretch>
        </p:blipFill>
        <p:spPr bwMode="auto">
          <a:xfrm>
            <a:off x="4495801" y="1143000"/>
            <a:ext cx="3851275"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4674" name="Picture 50">
            <a:extLst>
              <a:ext uri="{FF2B5EF4-FFF2-40B4-BE49-F238E27FC236}">
                <a16:creationId xmlns:a16="http://schemas.microsoft.com/office/drawing/2014/main" id="{AC0FF392-BF5E-E043-A388-810AC58FF8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745"/>
          <a:stretch>
            <a:fillRect/>
          </a:stretch>
        </p:blipFill>
        <p:spPr bwMode="auto">
          <a:xfrm>
            <a:off x="4343400" y="2667000"/>
            <a:ext cx="4002088"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4676" name="Picture 52">
            <a:extLst>
              <a:ext uri="{FF2B5EF4-FFF2-40B4-BE49-F238E27FC236}">
                <a16:creationId xmlns:a16="http://schemas.microsoft.com/office/drawing/2014/main" id="{55FC4828-6ABE-E24A-93D2-8D14B7D38E88}"/>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752600" y="609600"/>
            <a:ext cx="2362200" cy="5334000"/>
          </a:xfrm>
          <a:noFill/>
          <a:ln/>
        </p:spPr>
      </p:pic>
      <p:pic>
        <p:nvPicPr>
          <p:cNvPr id="154680" name="Picture 56">
            <a:extLst>
              <a:ext uri="{FF2B5EF4-FFF2-40B4-BE49-F238E27FC236}">
                <a16:creationId xmlns:a16="http://schemas.microsoft.com/office/drawing/2014/main" id="{2277646C-6ABC-704E-A607-8FC40E5638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2580"/>
          <a:stretch>
            <a:fillRect/>
          </a:stretch>
        </p:blipFill>
        <p:spPr bwMode="auto">
          <a:xfrm>
            <a:off x="4267201" y="5105400"/>
            <a:ext cx="4157663"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4681" name="Picture 57">
            <a:extLst>
              <a:ext uri="{FF2B5EF4-FFF2-40B4-BE49-F238E27FC236}">
                <a16:creationId xmlns:a16="http://schemas.microsoft.com/office/drawing/2014/main" id="{9FC901C5-0905-8441-A1E1-FBA2B06393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2472"/>
          <a:stretch>
            <a:fillRect/>
          </a:stretch>
        </p:blipFill>
        <p:spPr bwMode="auto">
          <a:xfrm>
            <a:off x="4419600" y="3886200"/>
            <a:ext cx="4013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4682" name="Text Box 58">
            <a:extLst>
              <a:ext uri="{FF2B5EF4-FFF2-40B4-BE49-F238E27FC236}">
                <a16:creationId xmlns:a16="http://schemas.microsoft.com/office/drawing/2014/main" id="{6A35D85A-778C-A944-8A1D-36A8B52B57CD}"/>
              </a:ext>
            </a:extLst>
          </p:cNvPr>
          <p:cNvSpPr txBox="1">
            <a:spLocks noChangeArrowheads="1"/>
          </p:cNvSpPr>
          <p:nvPr/>
        </p:nvSpPr>
        <p:spPr bwMode="auto">
          <a:xfrm>
            <a:off x="5337176" y="2346325"/>
            <a:ext cx="43191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solidFill>
                  <a:srgbClr val="FF0000"/>
                </a:solidFill>
              </a:rPr>
              <a:t>Strongly supported by the HC engineers</a:t>
            </a:r>
          </a:p>
        </p:txBody>
      </p:sp>
      <p:sp>
        <p:nvSpPr>
          <p:cNvPr id="2" name="Footer Placeholder 1">
            <a:extLst>
              <a:ext uri="{FF2B5EF4-FFF2-40B4-BE49-F238E27FC236}">
                <a16:creationId xmlns:a16="http://schemas.microsoft.com/office/drawing/2014/main" id="{4530277A-B8FD-5F47-A185-91256613C479}"/>
              </a:ext>
            </a:extLst>
          </p:cNvPr>
          <p:cNvSpPr>
            <a:spLocks noGrp="1"/>
          </p:cNvSpPr>
          <p:nvPr>
            <p:ph type="ftr" sz="quarter" idx="11"/>
          </p:nvPr>
        </p:nvSpPr>
        <p:spPr/>
        <p:txBody>
          <a:bodyPr/>
          <a:lstStyle/>
          <a:p>
            <a:r>
              <a:rPr lang="en-US"/>
              <a:t>Kordon Consulting LLC</a:t>
            </a:r>
          </a:p>
        </p:txBody>
      </p:sp>
    </p:spTree>
    <p:extLst>
      <p:ext uri="{BB962C8B-B14F-4D97-AF65-F5344CB8AC3E}">
        <p14:creationId xmlns:p14="http://schemas.microsoft.com/office/powerpoint/2010/main" val="9503387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659" y="190365"/>
            <a:ext cx="10515600" cy="398550"/>
          </a:xfrm>
        </p:spPr>
        <p:txBody>
          <a:bodyPr>
            <a:normAutofit fontScale="90000"/>
          </a:bodyPr>
          <a:lstStyle/>
          <a:p>
            <a:r>
              <a:rPr lang="en-US" altLang="en-US" sz="2800" dirty="0"/>
              <a:t>GP ensemble model vs. individual models performance on real  industrial data</a:t>
            </a:r>
            <a:endParaRPr lang="en-US" sz="2800" dirty="0"/>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31</a:t>
            </a:fld>
            <a:endParaRPr lang="en-US"/>
          </a:p>
        </p:txBody>
      </p:sp>
      <p:pic>
        <p:nvPicPr>
          <p:cNvPr id="9" name="Picture 6">
            <a:extLst>
              <a:ext uri="{FF2B5EF4-FFF2-40B4-BE49-F238E27FC236}">
                <a16:creationId xmlns:a16="http://schemas.microsoft.com/office/drawing/2014/main" id="{8B7EB66D-BD9E-9540-80AE-428A15F0BC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626" t="4286" r="5626" b="8572"/>
          <a:stretch>
            <a:fillRect/>
          </a:stretch>
        </p:blipFill>
        <p:spPr bwMode="auto">
          <a:xfrm>
            <a:off x="6275123" y="2395236"/>
            <a:ext cx="5534837" cy="3566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8">
            <a:extLst>
              <a:ext uri="{FF2B5EF4-FFF2-40B4-BE49-F238E27FC236}">
                <a16:creationId xmlns:a16="http://schemas.microsoft.com/office/drawing/2014/main" id="{44B3A2F6-0F53-AA40-8E29-4975673671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626" t="4286" r="5626" b="8572"/>
          <a:stretch>
            <a:fillRect/>
          </a:stretch>
        </p:blipFill>
        <p:spPr bwMode="auto">
          <a:xfrm>
            <a:off x="161903" y="665215"/>
            <a:ext cx="6113221" cy="3939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a:extLst>
              <a:ext uri="{FF2B5EF4-FFF2-40B4-BE49-F238E27FC236}">
                <a16:creationId xmlns:a16="http://schemas.microsoft.com/office/drawing/2014/main" id="{BA463E3C-F48E-034E-BC44-C9AA792E5916}"/>
              </a:ext>
            </a:extLst>
          </p:cNvPr>
          <p:cNvSpPr>
            <a:spLocks noGrp="1"/>
          </p:cNvSpPr>
          <p:nvPr>
            <p:ph type="ftr" sz="quarter" idx="11"/>
          </p:nvPr>
        </p:nvSpPr>
        <p:spPr/>
        <p:txBody>
          <a:bodyPr/>
          <a:lstStyle/>
          <a:p>
            <a:r>
              <a:rPr lang="en-US" dirty="0"/>
              <a:t>Kordon Consulting LLC</a:t>
            </a:r>
          </a:p>
        </p:txBody>
      </p:sp>
      <p:sp>
        <p:nvSpPr>
          <p:cNvPr id="13" name="Text Box 4">
            <a:extLst>
              <a:ext uri="{FF2B5EF4-FFF2-40B4-BE49-F238E27FC236}">
                <a16:creationId xmlns:a16="http://schemas.microsoft.com/office/drawing/2014/main" id="{CBA3B4E4-51FE-7442-B867-65494D1AB540}"/>
              </a:ext>
            </a:extLst>
          </p:cNvPr>
          <p:cNvSpPr txBox="1">
            <a:spLocks noChangeArrowheads="1"/>
          </p:cNvSpPr>
          <p:nvPr/>
        </p:nvSpPr>
        <p:spPr bwMode="auto">
          <a:xfrm>
            <a:off x="9982200" y="2634744"/>
            <a:ext cx="147187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t>R</a:t>
            </a:r>
            <a:r>
              <a:rPr lang="en-US" altLang="en-US" baseline="30000" dirty="0"/>
              <a:t>2</a:t>
            </a:r>
            <a:r>
              <a:rPr lang="en-US" altLang="en-US" dirty="0"/>
              <a:t> = 0.961</a:t>
            </a:r>
          </a:p>
          <a:p>
            <a:r>
              <a:rPr lang="en-US" altLang="en-US" dirty="0"/>
              <a:t>RMSE = 0.033</a:t>
            </a:r>
          </a:p>
        </p:txBody>
      </p:sp>
      <p:sp>
        <p:nvSpPr>
          <p:cNvPr id="14" name="Text Box 9">
            <a:extLst>
              <a:ext uri="{FF2B5EF4-FFF2-40B4-BE49-F238E27FC236}">
                <a16:creationId xmlns:a16="http://schemas.microsoft.com/office/drawing/2014/main" id="{B80A7224-3827-AD4F-9B1E-FCB8509582EE}"/>
              </a:ext>
            </a:extLst>
          </p:cNvPr>
          <p:cNvSpPr txBox="1">
            <a:spLocks noChangeArrowheads="1"/>
          </p:cNvSpPr>
          <p:nvPr/>
        </p:nvSpPr>
        <p:spPr bwMode="auto">
          <a:xfrm>
            <a:off x="730360" y="1461870"/>
            <a:ext cx="285546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t>Individual model predictions</a:t>
            </a:r>
          </a:p>
        </p:txBody>
      </p:sp>
      <p:cxnSp>
        <p:nvCxnSpPr>
          <p:cNvPr id="7" name="Straight Arrow Connector 6">
            <a:extLst>
              <a:ext uri="{FF2B5EF4-FFF2-40B4-BE49-F238E27FC236}">
                <a16:creationId xmlns:a16="http://schemas.microsoft.com/office/drawing/2014/main" id="{66F6BCB5-900F-3B45-9BD7-9F1952EBEC33}"/>
              </a:ext>
            </a:extLst>
          </p:cNvPr>
          <p:cNvCxnSpPr/>
          <p:nvPr/>
        </p:nvCxnSpPr>
        <p:spPr>
          <a:xfrm>
            <a:off x="5676356" y="3743661"/>
            <a:ext cx="1767936" cy="112955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 Box 9">
            <a:extLst>
              <a:ext uri="{FF2B5EF4-FFF2-40B4-BE49-F238E27FC236}">
                <a16:creationId xmlns:a16="http://schemas.microsoft.com/office/drawing/2014/main" id="{5662812E-F5EC-8F4F-B2D6-822B264D31E6}"/>
              </a:ext>
            </a:extLst>
          </p:cNvPr>
          <p:cNvSpPr txBox="1">
            <a:spLocks noChangeArrowheads="1"/>
          </p:cNvSpPr>
          <p:nvPr/>
        </p:nvSpPr>
        <p:spPr bwMode="auto">
          <a:xfrm>
            <a:off x="6951887" y="3345204"/>
            <a:ext cx="471449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t>The </a:t>
            </a:r>
            <a:r>
              <a:rPr lang="en-US" altLang="en-US" dirty="0">
                <a:solidFill>
                  <a:srgbClr val="FF0000"/>
                </a:solidFill>
              </a:rPr>
              <a:t>median</a:t>
            </a:r>
            <a:r>
              <a:rPr lang="en-US" altLang="en-US" dirty="0"/>
              <a:t> of the 4 models give more reliable</a:t>
            </a:r>
            <a:br>
              <a:rPr lang="en-US" altLang="en-US" dirty="0"/>
            </a:br>
            <a:r>
              <a:rPr lang="en-US" altLang="en-US" dirty="0"/>
              <a:t>predictions than any </a:t>
            </a:r>
            <a:r>
              <a:rPr lang="en-US" altLang="en-US" dirty="0">
                <a:solidFill>
                  <a:srgbClr val="FF0000"/>
                </a:solidFill>
              </a:rPr>
              <a:t>single</a:t>
            </a:r>
            <a:r>
              <a:rPr lang="en-US" altLang="en-US" dirty="0"/>
              <a:t> model prediction</a:t>
            </a:r>
          </a:p>
        </p:txBody>
      </p:sp>
      <p:sp>
        <p:nvSpPr>
          <p:cNvPr id="16" name="Text Box 5">
            <a:extLst>
              <a:ext uri="{FF2B5EF4-FFF2-40B4-BE49-F238E27FC236}">
                <a16:creationId xmlns:a16="http://schemas.microsoft.com/office/drawing/2014/main" id="{FF3688B9-332E-F94F-B320-17B448EBA4C8}"/>
              </a:ext>
            </a:extLst>
          </p:cNvPr>
          <p:cNvSpPr txBox="1">
            <a:spLocks noChangeArrowheads="1"/>
          </p:cNvSpPr>
          <p:nvPr/>
        </p:nvSpPr>
        <p:spPr bwMode="auto">
          <a:xfrm>
            <a:off x="169121" y="5067499"/>
            <a:ext cx="592687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2000" dirty="0">
                <a:solidFill>
                  <a:srgbClr val="FF0000"/>
                </a:solidFill>
              </a:rPr>
              <a:t>Model disagreement: standard deviation of the models</a:t>
            </a:r>
          </a:p>
        </p:txBody>
      </p:sp>
      <p:cxnSp>
        <p:nvCxnSpPr>
          <p:cNvPr id="18" name="Straight Arrow Connector 17">
            <a:extLst>
              <a:ext uri="{FF2B5EF4-FFF2-40B4-BE49-F238E27FC236}">
                <a16:creationId xmlns:a16="http://schemas.microsoft.com/office/drawing/2014/main" id="{EB3DC2DB-7958-E448-B479-2C3536122AFE}"/>
              </a:ext>
            </a:extLst>
          </p:cNvPr>
          <p:cNvCxnSpPr>
            <a:cxnSpLocks/>
          </p:cNvCxnSpPr>
          <p:nvPr/>
        </p:nvCxnSpPr>
        <p:spPr>
          <a:xfrm flipH="1" flipV="1">
            <a:off x="2678655" y="4481163"/>
            <a:ext cx="453905" cy="72002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 Box 10">
            <a:extLst>
              <a:ext uri="{FF2B5EF4-FFF2-40B4-BE49-F238E27FC236}">
                <a16:creationId xmlns:a16="http://schemas.microsoft.com/office/drawing/2014/main" id="{605A3B48-06E7-4C4D-8B49-20C3EBBB8029}"/>
              </a:ext>
            </a:extLst>
          </p:cNvPr>
          <p:cNvSpPr txBox="1">
            <a:spLocks noChangeArrowheads="1"/>
          </p:cNvSpPr>
          <p:nvPr/>
        </p:nvSpPr>
        <p:spPr bwMode="auto">
          <a:xfrm>
            <a:off x="271841" y="5862347"/>
            <a:ext cx="5721438" cy="307777"/>
          </a:xfrm>
          <a:prstGeom prst="rect">
            <a:avLst/>
          </a:prstGeom>
          <a:solidFill>
            <a:srgbClr val="FFFF00"/>
          </a:solidFill>
          <a:ln>
            <a:noFill/>
          </a:ln>
          <a:effectLst/>
        </p:spPr>
        <p:txBody>
          <a:bodyPr wrap="none">
            <a:spAutoFit/>
          </a:bodyPr>
          <a:lstStyle/>
          <a:p>
            <a:pPr algn="l" eaLnBrk="1" hangingPunct="1"/>
            <a:r>
              <a:rPr lang="en-US" altLang="en-US" sz="1400" b="1" dirty="0">
                <a:latin typeface="Arial" panose="020B0604020202020204" pitchFamily="34" charset="0"/>
              </a:rPr>
              <a:t>Model disagreement is a trust metric of the ensemble predictions</a:t>
            </a:r>
          </a:p>
        </p:txBody>
      </p:sp>
    </p:spTree>
    <p:extLst>
      <p:ext uri="{BB962C8B-B14F-4D97-AF65-F5344CB8AC3E}">
        <p14:creationId xmlns:p14="http://schemas.microsoft.com/office/powerpoint/2010/main" val="30266810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a:extLst>
              <a:ext uri="{FF2B5EF4-FFF2-40B4-BE49-F238E27FC236}">
                <a16:creationId xmlns:a16="http://schemas.microsoft.com/office/drawing/2014/main" id="{6E74DAF6-C21D-8348-8B1E-9FA5D9E8FC50}"/>
              </a:ext>
            </a:extLst>
          </p:cNvPr>
          <p:cNvSpPr>
            <a:spLocks noGrp="1"/>
          </p:cNvSpPr>
          <p:nvPr>
            <p:ph type="sldNum" sz="quarter" idx="12"/>
          </p:nvPr>
        </p:nvSpPr>
        <p:spPr/>
        <p:txBody>
          <a:bodyPr/>
          <a:lstStyle/>
          <a:p>
            <a:fld id="{25BBA36E-266C-C548-BB8D-C60CDD9AC6A3}" type="slidenum">
              <a:rPr lang="en-US" altLang="en-US"/>
              <a:pPr/>
              <a:t>32</a:t>
            </a:fld>
            <a:endParaRPr lang="en-US" altLang="en-US" dirty="0"/>
          </a:p>
        </p:txBody>
      </p:sp>
      <p:pic>
        <p:nvPicPr>
          <p:cNvPr id="226316" name="Picture 12">
            <a:extLst>
              <a:ext uri="{FF2B5EF4-FFF2-40B4-BE49-F238E27FC236}">
                <a16:creationId xmlns:a16="http://schemas.microsoft.com/office/drawing/2014/main" id="{CB75EE69-BAB1-6643-9B28-82C594F46A0B}"/>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1066800"/>
            <a:ext cx="9144000" cy="4572000"/>
          </a:xfrm>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6308" name="Rectangle 4">
            <a:extLst>
              <a:ext uri="{FF2B5EF4-FFF2-40B4-BE49-F238E27FC236}">
                <a16:creationId xmlns:a16="http://schemas.microsoft.com/office/drawing/2014/main" id="{64E85728-5D2B-5746-A3CB-AB30862CE7F6}"/>
              </a:ext>
            </a:extLst>
          </p:cNvPr>
          <p:cNvSpPr>
            <a:spLocks noGrp="1" noChangeArrowheads="1"/>
          </p:cNvSpPr>
          <p:nvPr>
            <p:ph type="title"/>
          </p:nvPr>
        </p:nvSpPr>
        <p:spPr>
          <a:xfrm>
            <a:off x="1434353" y="94130"/>
            <a:ext cx="8547847" cy="457200"/>
          </a:xfrm>
        </p:spPr>
        <p:txBody>
          <a:bodyPr>
            <a:normAutofit fontScale="90000"/>
          </a:bodyPr>
          <a:lstStyle/>
          <a:p>
            <a:r>
              <a:rPr lang="en-US" altLang="en-US" sz="2400" dirty="0"/>
              <a:t>Advantage of ensemble of GP models: estimation during sensors failure</a:t>
            </a:r>
          </a:p>
        </p:txBody>
      </p:sp>
      <p:sp>
        <p:nvSpPr>
          <p:cNvPr id="226310" name="Text Box 6">
            <a:extLst>
              <a:ext uri="{FF2B5EF4-FFF2-40B4-BE49-F238E27FC236}">
                <a16:creationId xmlns:a16="http://schemas.microsoft.com/office/drawing/2014/main" id="{22F74527-979A-984A-A386-E443C2EFB4CA}"/>
              </a:ext>
            </a:extLst>
          </p:cNvPr>
          <p:cNvSpPr txBox="1">
            <a:spLocks noChangeArrowheads="1"/>
          </p:cNvSpPr>
          <p:nvPr/>
        </p:nvSpPr>
        <p:spPr bwMode="auto">
          <a:xfrm>
            <a:off x="4419600" y="5592761"/>
            <a:ext cx="59436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dirty="0">
                <a:solidFill>
                  <a:srgbClr val="FF0000"/>
                </a:solidFill>
              </a:rPr>
              <a:t>vapor flow measurement (x4) is stuck on 1/24.</a:t>
            </a:r>
          </a:p>
          <a:p>
            <a:r>
              <a:rPr lang="en-US" altLang="en-US" sz="2000" dirty="0">
                <a:solidFill>
                  <a:srgbClr val="FF0000"/>
                </a:solidFill>
              </a:rPr>
              <a:t>Model disagreement indicator increases for this period and raises the flag</a:t>
            </a:r>
          </a:p>
        </p:txBody>
      </p:sp>
      <p:sp>
        <p:nvSpPr>
          <p:cNvPr id="226315" name="Rectangle 11">
            <a:extLst>
              <a:ext uri="{FF2B5EF4-FFF2-40B4-BE49-F238E27FC236}">
                <a16:creationId xmlns:a16="http://schemas.microsoft.com/office/drawing/2014/main" id="{7BD39997-17C5-814C-AEDC-A08AD8CBFA29}"/>
              </a:ext>
            </a:extLst>
          </p:cNvPr>
          <p:cNvSpPr>
            <a:spLocks noChangeArrowheads="1"/>
          </p:cNvSpPr>
          <p:nvPr/>
        </p:nvSpPr>
        <p:spPr bwMode="auto">
          <a:xfrm>
            <a:off x="3352801" y="2590800"/>
            <a:ext cx="279435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2000">
                <a:solidFill>
                  <a:srgbClr val="FF0000"/>
                </a:solidFill>
              </a:rPr>
              <a:t>Prediction can be made</a:t>
            </a:r>
            <a:br>
              <a:rPr lang="en-US" altLang="en-US" sz="2000">
                <a:solidFill>
                  <a:srgbClr val="FF0000"/>
                </a:solidFill>
              </a:rPr>
            </a:br>
            <a:r>
              <a:rPr lang="en-US" altLang="en-US" sz="2000">
                <a:solidFill>
                  <a:srgbClr val="FF0000"/>
                </a:solidFill>
              </a:rPr>
              <a:t>based on Models 2 and 4</a:t>
            </a:r>
          </a:p>
        </p:txBody>
      </p:sp>
      <p:sp>
        <p:nvSpPr>
          <p:cNvPr id="226318" name="Line 14">
            <a:extLst>
              <a:ext uri="{FF2B5EF4-FFF2-40B4-BE49-F238E27FC236}">
                <a16:creationId xmlns:a16="http://schemas.microsoft.com/office/drawing/2014/main" id="{99C63D21-988F-B044-99C0-3ACC2333C0CE}"/>
              </a:ext>
            </a:extLst>
          </p:cNvPr>
          <p:cNvSpPr>
            <a:spLocks noChangeShapeType="1"/>
          </p:cNvSpPr>
          <p:nvPr/>
        </p:nvSpPr>
        <p:spPr bwMode="auto">
          <a:xfrm flipV="1">
            <a:off x="7325958" y="4307540"/>
            <a:ext cx="903642" cy="140746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19" name="Text Box 15">
            <a:extLst>
              <a:ext uri="{FF2B5EF4-FFF2-40B4-BE49-F238E27FC236}">
                <a16:creationId xmlns:a16="http://schemas.microsoft.com/office/drawing/2014/main" id="{7F01F334-1D1C-1D45-BAAE-461212F6AA43}"/>
              </a:ext>
            </a:extLst>
          </p:cNvPr>
          <p:cNvSpPr txBox="1">
            <a:spLocks noChangeArrowheads="1"/>
          </p:cNvSpPr>
          <p:nvPr/>
        </p:nvSpPr>
        <p:spPr bwMode="auto">
          <a:xfrm>
            <a:off x="1807285" y="669925"/>
            <a:ext cx="840351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000" dirty="0"/>
              <a:t>Models 1 and 3 are affected because vapor flow is used in these 2 models</a:t>
            </a:r>
          </a:p>
        </p:txBody>
      </p:sp>
      <p:sp>
        <p:nvSpPr>
          <p:cNvPr id="226320" name="Line 16">
            <a:extLst>
              <a:ext uri="{FF2B5EF4-FFF2-40B4-BE49-F238E27FC236}">
                <a16:creationId xmlns:a16="http://schemas.microsoft.com/office/drawing/2014/main" id="{8C86B7F7-1172-784F-A342-312D62607968}"/>
              </a:ext>
            </a:extLst>
          </p:cNvPr>
          <p:cNvSpPr>
            <a:spLocks noChangeShapeType="1"/>
          </p:cNvSpPr>
          <p:nvPr/>
        </p:nvSpPr>
        <p:spPr bwMode="auto">
          <a:xfrm>
            <a:off x="6934200" y="990600"/>
            <a:ext cx="914400" cy="7620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21" name="Line 17">
            <a:extLst>
              <a:ext uri="{FF2B5EF4-FFF2-40B4-BE49-F238E27FC236}">
                <a16:creationId xmlns:a16="http://schemas.microsoft.com/office/drawing/2014/main" id="{15A53313-580F-C54A-BA69-CF00422D8E57}"/>
              </a:ext>
            </a:extLst>
          </p:cNvPr>
          <p:cNvSpPr>
            <a:spLocks noChangeShapeType="1"/>
          </p:cNvSpPr>
          <p:nvPr/>
        </p:nvSpPr>
        <p:spPr bwMode="auto">
          <a:xfrm>
            <a:off x="6705600" y="990600"/>
            <a:ext cx="1143000" cy="15240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22" name="Line 18">
            <a:extLst>
              <a:ext uri="{FF2B5EF4-FFF2-40B4-BE49-F238E27FC236}">
                <a16:creationId xmlns:a16="http://schemas.microsoft.com/office/drawing/2014/main" id="{7CE84426-147C-C940-827C-8915D5B9C8F9}"/>
              </a:ext>
            </a:extLst>
          </p:cNvPr>
          <p:cNvSpPr>
            <a:spLocks noChangeShapeType="1"/>
          </p:cNvSpPr>
          <p:nvPr/>
        </p:nvSpPr>
        <p:spPr bwMode="auto">
          <a:xfrm>
            <a:off x="5943600" y="2895600"/>
            <a:ext cx="1981200" cy="3810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Footer Placeholder 1">
            <a:extLst>
              <a:ext uri="{FF2B5EF4-FFF2-40B4-BE49-F238E27FC236}">
                <a16:creationId xmlns:a16="http://schemas.microsoft.com/office/drawing/2014/main" id="{7015F504-A243-6B4D-8B01-75805BBBEBF2}"/>
              </a:ext>
            </a:extLst>
          </p:cNvPr>
          <p:cNvSpPr>
            <a:spLocks noGrp="1"/>
          </p:cNvSpPr>
          <p:nvPr>
            <p:ph type="ftr" sz="quarter" idx="11"/>
          </p:nvPr>
        </p:nvSpPr>
        <p:spPr>
          <a:xfrm>
            <a:off x="4343400" y="6492875"/>
            <a:ext cx="4114800" cy="365125"/>
          </a:xfrm>
        </p:spPr>
        <p:txBody>
          <a:bodyPr/>
          <a:lstStyle/>
          <a:p>
            <a:r>
              <a:rPr lang="en-US" dirty="0"/>
              <a:t>Kordon Consulting LLC</a:t>
            </a:r>
          </a:p>
        </p:txBody>
      </p:sp>
      <p:sp>
        <p:nvSpPr>
          <p:cNvPr id="15" name="Text Box 10">
            <a:extLst>
              <a:ext uri="{FF2B5EF4-FFF2-40B4-BE49-F238E27FC236}">
                <a16:creationId xmlns:a16="http://schemas.microsoft.com/office/drawing/2014/main" id="{A44BFBC9-4589-5E41-B5C8-421E0CA0B45F}"/>
              </a:ext>
            </a:extLst>
          </p:cNvPr>
          <p:cNvSpPr txBox="1">
            <a:spLocks noChangeArrowheads="1"/>
          </p:cNvSpPr>
          <p:nvPr/>
        </p:nvSpPr>
        <p:spPr bwMode="auto">
          <a:xfrm>
            <a:off x="10277693" y="4307540"/>
            <a:ext cx="1914307" cy="523220"/>
          </a:xfrm>
          <a:prstGeom prst="rect">
            <a:avLst/>
          </a:prstGeom>
          <a:solidFill>
            <a:srgbClr val="FFFF00"/>
          </a:solidFill>
          <a:ln>
            <a:noFill/>
          </a:ln>
          <a:effectLst/>
        </p:spPr>
        <p:txBody>
          <a:bodyPr wrap="none">
            <a:spAutoFit/>
          </a:bodyPr>
          <a:lstStyle/>
          <a:p>
            <a:pPr algn="l" eaLnBrk="1" hangingPunct="1"/>
            <a:r>
              <a:rPr lang="en-US" altLang="en-US" sz="1400" b="1" dirty="0">
                <a:latin typeface="Arial" panose="020B0604020202020204" pitchFamily="34" charset="0"/>
              </a:rPr>
              <a:t>Model disagreement</a:t>
            </a:r>
            <a:br>
              <a:rPr lang="en-US" altLang="en-US" sz="1400" b="1" dirty="0">
                <a:latin typeface="Arial" panose="020B0604020202020204" pitchFamily="34" charset="0"/>
              </a:rPr>
            </a:br>
            <a:r>
              <a:rPr lang="en-US" altLang="en-US" sz="1400" b="1" dirty="0">
                <a:latin typeface="Arial" panose="020B0604020202020204" pitchFamily="34" charset="0"/>
              </a:rPr>
              <a:t>alarm level</a:t>
            </a:r>
          </a:p>
        </p:txBody>
      </p:sp>
      <p:cxnSp>
        <p:nvCxnSpPr>
          <p:cNvPr id="4" name="Straight Arrow Connector 3">
            <a:extLst>
              <a:ext uri="{FF2B5EF4-FFF2-40B4-BE49-F238E27FC236}">
                <a16:creationId xmlns:a16="http://schemas.microsoft.com/office/drawing/2014/main" id="{051A452C-52C0-AD46-A50B-870B722803FD}"/>
              </a:ext>
            </a:extLst>
          </p:cNvPr>
          <p:cNvCxnSpPr/>
          <p:nvPr/>
        </p:nvCxnSpPr>
        <p:spPr>
          <a:xfrm flipH="1">
            <a:off x="9832489" y="4623137"/>
            <a:ext cx="37831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49485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655E17-6CE8-9846-92A3-3FC16514AB9B}"/>
              </a:ext>
            </a:extLst>
          </p:cNvPr>
          <p:cNvPicPr>
            <a:picLocks noChangeAspect="1"/>
          </p:cNvPicPr>
          <p:nvPr/>
        </p:nvPicPr>
        <p:blipFill>
          <a:blip r:embed="rId2"/>
          <a:stretch>
            <a:fillRect/>
          </a:stretch>
        </p:blipFill>
        <p:spPr>
          <a:xfrm>
            <a:off x="660175" y="950188"/>
            <a:ext cx="9537700" cy="4215537"/>
          </a:xfrm>
          <a:prstGeom prst="rect">
            <a:avLst/>
          </a:prstGeom>
        </p:spPr>
      </p:pic>
      <p:sp>
        <p:nvSpPr>
          <p:cNvPr id="12" name="Slide Number Placeholder 5">
            <a:extLst>
              <a:ext uri="{FF2B5EF4-FFF2-40B4-BE49-F238E27FC236}">
                <a16:creationId xmlns:a16="http://schemas.microsoft.com/office/drawing/2014/main" id="{C89D375C-FD12-BA41-925A-174E1DC56036}"/>
              </a:ext>
            </a:extLst>
          </p:cNvPr>
          <p:cNvSpPr>
            <a:spLocks noGrp="1"/>
          </p:cNvSpPr>
          <p:nvPr>
            <p:ph type="sldNum" sz="quarter" idx="12"/>
          </p:nvPr>
        </p:nvSpPr>
        <p:spPr/>
        <p:txBody>
          <a:bodyPr/>
          <a:lstStyle/>
          <a:p>
            <a:fld id="{EAD1B9A3-10B2-1C43-9C8C-79DB173FC54F}" type="slidenum">
              <a:rPr lang="en-US" altLang="en-US"/>
              <a:pPr/>
              <a:t>33</a:t>
            </a:fld>
            <a:endParaRPr lang="en-US" altLang="en-US"/>
          </a:p>
        </p:txBody>
      </p:sp>
      <p:sp>
        <p:nvSpPr>
          <p:cNvPr id="227330" name="Rectangle 2">
            <a:extLst>
              <a:ext uri="{FF2B5EF4-FFF2-40B4-BE49-F238E27FC236}">
                <a16:creationId xmlns:a16="http://schemas.microsoft.com/office/drawing/2014/main" id="{E7242A10-8C83-EC49-A52C-BED95B5758F2}"/>
              </a:ext>
            </a:extLst>
          </p:cNvPr>
          <p:cNvSpPr>
            <a:spLocks noGrp="1" noChangeArrowheads="1"/>
          </p:cNvSpPr>
          <p:nvPr>
            <p:ph type="title"/>
          </p:nvPr>
        </p:nvSpPr>
        <p:spPr>
          <a:xfrm>
            <a:off x="1524000" y="76200"/>
            <a:ext cx="9144000" cy="609600"/>
          </a:xfrm>
        </p:spPr>
        <p:txBody>
          <a:bodyPr>
            <a:normAutofit/>
          </a:bodyPr>
          <a:lstStyle/>
          <a:p>
            <a:r>
              <a:rPr lang="en-US" altLang="en-US" sz="2400" dirty="0"/>
              <a:t>Advantage of ensemble of GP models: detecting measurement drift</a:t>
            </a:r>
          </a:p>
        </p:txBody>
      </p:sp>
      <p:sp>
        <p:nvSpPr>
          <p:cNvPr id="227331" name="Rectangle 3">
            <a:extLst>
              <a:ext uri="{FF2B5EF4-FFF2-40B4-BE49-F238E27FC236}">
                <a16:creationId xmlns:a16="http://schemas.microsoft.com/office/drawing/2014/main" id="{A5E1A0FA-BCB8-D348-B967-9976039F7BDE}"/>
              </a:ext>
            </a:extLst>
          </p:cNvPr>
          <p:cNvSpPr>
            <a:spLocks noGrp="1" noChangeArrowheads="1"/>
          </p:cNvSpPr>
          <p:nvPr>
            <p:ph type="body" idx="1"/>
          </p:nvPr>
        </p:nvSpPr>
        <p:spPr>
          <a:xfrm>
            <a:off x="978946" y="5441950"/>
            <a:ext cx="10854466" cy="914400"/>
          </a:xfrm>
        </p:spPr>
        <p:txBody>
          <a:bodyPr>
            <a:normAutofit lnSpcReduction="10000"/>
          </a:bodyPr>
          <a:lstStyle/>
          <a:p>
            <a:pPr>
              <a:lnSpc>
                <a:spcPct val="80000"/>
              </a:lnSpc>
            </a:pPr>
            <a:r>
              <a:rPr lang="en-US" altLang="en-US" sz="2000" dirty="0"/>
              <a:t>Models agree with each other, i.e., process data are normal  As such, model ensemble prediction is accurate  </a:t>
            </a:r>
          </a:p>
          <a:p>
            <a:pPr>
              <a:lnSpc>
                <a:spcPct val="80000"/>
              </a:lnSpc>
            </a:pPr>
            <a:r>
              <a:rPr lang="en-US" altLang="en-US" sz="2000" dirty="0"/>
              <a:t>The potential source of the error could be a drift in the real measurement (blue trend)</a:t>
            </a:r>
          </a:p>
        </p:txBody>
      </p:sp>
      <p:sp>
        <p:nvSpPr>
          <p:cNvPr id="227334" name="Text Box 6">
            <a:extLst>
              <a:ext uri="{FF2B5EF4-FFF2-40B4-BE49-F238E27FC236}">
                <a16:creationId xmlns:a16="http://schemas.microsoft.com/office/drawing/2014/main" id="{0E0DFC46-B79C-C34D-801D-D8AEA9D370E3}"/>
              </a:ext>
            </a:extLst>
          </p:cNvPr>
          <p:cNvSpPr txBox="1">
            <a:spLocks noChangeArrowheads="1"/>
          </p:cNvSpPr>
          <p:nvPr/>
        </p:nvSpPr>
        <p:spPr bwMode="auto">
          <a:xfrm>
            <a:off x="5688966" y="2991059"/>
            <a:ext cx="406226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solidFill>
                  <a:srgbClr val="FF0000"/>
                </a:solidFill>
              </a:rPr>
              <a:t>Prediction error increases at the end</a:t>
            </a:r>
          </a:p>
          <a:p>
            <a:r>
              <a:rPr lang="en-US" altLang="en-US" sz="2000" b="1" dirty="0">
                <a:solidFill>
                  <a:srgbClr val="FF0000"/>
                </a:solidFill>
              </a:rPr>
              <a:t>Models agree with each other</a:t>
            </a:r>
          </a:p>
        </p:txBody>
      </p:sp>
      <p:sp>
        <p:nvSpPr>
          <p:cNvPr id="2" name="Footer Placeholder 1">
            <a:extLst>
              <a:ext uri="{FF2B5EF4-FFF2-40B4-BE49-F238E27FC236}">
                <a16:creationId xmlns:a16="http://schemas.microsoft.com/office/drawing/2014/main" id="{B765B171-FD4E-2747-94C2-E44A1BCF5BE3}"/>
              </a:ext>
            </a:extLst>
          </p:cNvPr>
          <p:cNvSpPr>
            <a:spLocks noGrp="1"/>
          </p:cNvSpPr>
          <p:nvPr>
            <p:ph type="ftr" sz="quarter" idx="11"/>
          </p:nvPr>
        </p:nvSpPr>
        <p:spPr/>
        <p:txBody>
          <a:bodyPr/>
          <a:lstStyle/>
          <a:p>
            <a:r>
              <a:rPr lang="en-US"/>
              <a:t>Kordon Consulting LLC</a:t>
            </a:r>
          </a:p>
        </p:txBody>
      </p:sp>
    </p:spTree>
    <p:extLst>
      <p:ext uri="{BB962C8B-B14F-4D97-AF65-F5344CB8AC3E}">
        <p14:creationId xmlns:p14="http://schemas.microsoft.com/office/powerpoint/2010/main" val="3232210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1282C-5D2B-274A-B038-A8FA38958F4E}"/>
              </a:ext>
            </a:extLst>
          </p:cNvPr>
          <p:cNvSpPr>
            <a:spLocks noGrp="1"/>
          </p:cNvSpPr>
          <p:nvPr>
            <p:ph type="title"/>
          </p:nvPr>
        </p:nvSpPr>
        <p:spPr>
          <a:xfrm>
            <a:off x="317921" y="30251"/>
            <a:ext cx="10515600" cy="570057"/>
          </a:xfrm>
        </p:spPr>
        <p:txBody>
          <a:bodyPr>
            <a:normAutofit/>
          </a:bodyPr>
          <a:lstStyle/>
          <a:p>
            <a:r>
              <a:rPr lang="en-US" sz="2800" dirty="0"/>
              <a:t>Lecture 10 “Applied Model Ensembles” Summary</a:t>
            </a:r>
          </a:p>
        </p:txBody>
      </p:sp>
      <p:sp>
        <p:nvSpPr>
          <p:cNvPr id="3" name="Content Placeholder 2">
            <a:extLst>
              <a:ext uri="{FF2B5EF4-FFF2-40B4-BE49-F238E27FC236}">
                <a16:creationId xmlns:a16="http://schemas.microsoft.com/office/drawing/2014/main" id="{B09D6F00-9AE7-3140-A438-4C979CDEA148}"/>
              </a:ext>
            </a:extLst>
          </p:cNvPr>
          <p:cNvSpPr>
            <a:spLocks noGrp="1"/>
          </p:cNvSpPr>
          <p:nvPr>
            <p:ph idx="1"/>
          </p:nvPr>
        </p:nvSpPr>
        <p:spPr>
          <a:xfrm>
            <a:off x="202214" y="107544"/>
            <a:ext cx="11151586" cy="4520332"/>
          </a:xfrm>
        </p:spPr>
        <p:txBody>
          <a:bodyPr>
            <a:noAutofit/>
          </a:bodyPr>
          <a:lstStyle/>
          <a:p>
            <a:pPr marL="0" indent="0" hangingPunct="0">
              <a:buNone/>
            </a:pPr>
            <a:endParaRPr lang="en-US" sz="2400" b="1" dirty="0"/>
          </a:p>
          <a:p>
            <a:r>
              <a:rPr lang="en-US" sz="2400" b="1" dirty="0"/>
              <a:t>Ensemble methods combine several machine learning techniques into one predictive model in order to decrease variance, bias, or improve predictions</a:t>
            </a:r>
          </a:p>
          <a:p>
            <a:r>
              <a:rPr lang="en-US" sz="2400" b="1" dirty="0"/>
              <a:t>Ensemble methods convert weak learners into strong learners by bagging, boosting, or stacking</a:t>
            </a:r>
          </a:p>
          <a:p>
            <a:pPr hangingPunct="0"/>
            <a:r>
              <a:rPr lang="en-US" sz="2400" b="1" dirty="0"/>
              <a:t>Bagging trains each model in the ensemble using a randomly drawn subset of the training set and takes the average of all predictions as final result</a:t>
            </a:r>
          </a:p>
          <a:p>
            <a:pPr hangingPunct="0"/>
            <a:r>
              <a:rPr lang="en-US" sz="2400" b="1" dirty="0"/>
              <a:t>Boosting creates a sequence of models that attempt to correct the mistakes of the models before them in the sequence </a:t>
            </a:r>
          </a:p>
          <a:p>
            <a:pPr hangingPunct="0"/>
            <a:r>
              <a:rPr lang="en-US" sz="2400" b="1" dirty="0"/>
              <a:t>Stacking combines the outputs from multiple base models trained on all data into a single prediction</a:t>
            </a:r>
          </a:p>
          <a:p>
            <a:pPr hangingPunct="0"/>
            <a:r>
              <a:rPr lang="en-US" sz="2400" b="1" dirty="0"/>
              <a:t>Ensembles can be used for improved predictions, model trust metric, and fault detection</a:t>
            </a:r>
          </a:p>
          <a:p>
            <a:endParaRPr lang="en-US" sz="2400" b="1" dirty="0"/>
          </a:p>
          <a:p>
            <a:endParaRPr lang="en-US" sz="2400" b="1" dirty="0"/>
          </a:p>
          <a:p>
            <a:endParaRPr lang="en-US" sz="2400" b="1" dirty="0"/>
          </a:p>
          <a:p>
            <a:endParaRPr lang="en-US" sz="2400" b="1" dirty="0"/>
          </a:p>
        </p:txBody>
      </p:sp>
      <p:sp>
        <p:nvSpPr>
          <p:cNvPr id="5" name="Text Box 6">
            <a:extLst>
              <a:ext uri="{FF2B5EF4-FFF2-40B4-BE49-F238E27FC236}">
                <a16:creationId xmlns:a16="http://schemas.microsoft.com/office/drawing/2014/main" id="{DD6F1C41-E9FB-0E40-9F7E-72FED119AD16}"/>
              </a:ext>
            </a:extLst>
          </p:cNvPr>
          <p:cNvSpPr txBox="1">
            <a:spLocks noChangeArrowheads="1"/>
          </p:cNvSpPr>
          <p:nvPr/>
        </p:nvSpPr>
        <p:spPr bwMode="auto">
          <a:xfrm>
            <a:off x="0" y="5274041"/>
            <a:ext cx="12192000" cy="1200325"/>
          </a:xfrm>
          <a:prstGeom prst="rect">
            <a:avLst/>
          </a:prstGeom>
          <a:solidFill>
            <a:srgbClr val="FFFF00"/>
          </a:solidFill>
          <a:ln>
            <a:noFill/>
          </a:ln>
          <a:effectLst/>
        </p:spPr>
        <p:txBody>
          <a:bodyPr wrap="square" lIns="91435" tIns="45718" rIns="91435" bIns="45718">
            <a:spAutoFit/>
          </a:bodyPr>
          <a:lstStyle/>
          <a:p>
            <a:pPr algn="ctr">
              <a:buFontTx/>
              <a:buNone/>
            </a:pPr>
            <a:r>
              <a:rPr lang="en-US" sz="2400" b="1" dirty="0">
                <a:solidFill>
                  <a:srgbClr val="FF0000"/>
                </a:solidFill>
                <a:latin typeface="Times New Roman" charset="0"/>
              </a:rPr>
              <a:t>The Bottom Line</a:t>
            </a:r>
          </a:p>
          <a:p>
            <a:pPr algn="ctr" hangingPunct="0"/>
            <a:r>
              <a:rPr lang="en-US" sz="2400" b="1" dirty="0">
                <a:solidFill>
                  <a:srgbClr val="FF0000"/>
                </a:solidFill>
                <a:latin typeface="Times" pitchFamily="2" charset="0"/>
              </a:rPr>
              <a:t>Ensemble methods effectively combine various modeling techniques to improve model performance</a:t>
            </a:r>
            <a:endParaRPr lang="en-US" sz="2400" dirty="0">
              <a:solidFill>
                <a:srgbClr val="FF0000"/>
              </a:solidFill>
            </a:endParaRPr>
          </a:p>
        </p:txBody>
      </p:sp>
      <p:sp>
        <p:nvSpPr>
          <p:cNvPr id="7" name="Slide Number Placeholder 6">
            <a:extLst>
              <a:ext uri="{FF2B5EF4-FFF2-40B4-BE49-F238E27FC236}">
                <a16:creationId xmlns:a16="http://schemas.microsoft.com/office/drawing/2014/main" id="{9D08DBB4-53F0-544B-AB52-F2950E048052}"/>
              </a:ext>
            </a:extLst>
          </p:cNvPr>
          <p:cNvSpPr>
            <a:spLocks noGrp="1"/>
          </p:cNvSpPr>
          <p:nvPr>
            <p:ph type="sldNum" sz="quarter" idx="12"/>
          </p:nvPr>
        </p:nvSpPr>
        <p:spPr/>
        <p:txBody>
          <a:bodyPr/>
          <a:lstStyle/>
          <a:p>
            <a:fld id="{760C78C2-CDE4-4FEF-94FB-F11C578D031C}" type="slidenum">
              <a:rPr lang="en-US" smtClean="0"/>
              <a:t>34</a:t>
            </a:fld>
            <a:endParaRPr lang="en-US" dirty="0"/>
          </a:p>
        </p:txBody>
      </p:sp>
      <p:sp>
        <p:nvSpPr>
          <p:cNvPr id="4" name="Footer Placeholder 3">
            <a:extLst>
              <a:ext uri="{FF2B5EF4-FFF2-40B4-BE49-F238E27FC236}">
                <a16:creationId xmlns:a16="http://schemas.microsoft.com/office/drawing/2014/main" id="{CD8A0AB3-2D99-E44E-9195-208383869D82}"/>
              </a:ext>
            </a:extLst>
          </p:cNvPr>
          <p:cNvSpPr>
            <a:spLocks noGrp="1"/>
          </p:cNvSpPr>
          <p:nvPr>
            <p:ph type="ftr" sz="quarter" idx="11"/>
          </p:nvPr>
        </p:nvSpPr>
        <p:spPr/>
        <p:txBody>
          <a:bodyPr/>
          <a:lstStyle/>
          <a:p>
            <a:r>
              <a:rPr lang="en-US"/>
              <a:t>Kordon Consulting LLC</a:t>
            </a:r>
          </a:p>
        </p:txBody>
      </p:sp>
    </p:spTree>
    <p:extLst>
      <p:ext uri="{BB962C8B-B14F-4D97-AF65-F5344CB8AC3E}">
        <p14:creationId xmlns:p14="http://schemas.microsoft.com/office/powerpoint/2010/main" val="31369625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1938" y="1320919"/>
            <a:ext cx="10515600" cy="2575220"/>
          </a:xfrm>
        </p:spPr>
        <p:txBody>
          <a:bodyPr>
            <a:normAutofit fontScale="90000"/>
          </a:bodyPr>
          <a:lstStyle/>
          <a:p>
            <a:r>
              <a:rPr lang="en-US" sz="2800" dirty="0"/>
              <a:t>Details on this topic are given in the following chapters of “Applying Data Science” book:</a:t>
            </a:r>
            <a:br>
              <a:rPr lang="en-US" sz="2700" dirty="0"/>
            </a:br>
            <a:r>
              <a:rPr lang="en-US" sz="2700" dirty="0"/>
              <a:t>Chapter 10, pp.307-311</a:t>
            </a:r>
            <a:br>
              <a:rPr lang="en-US" sz="2700"/>
            </a:br>
            <a:br>
              <a:rPr lang="en-US" dirty="0"/>
            </a:br>
            <a:br>
              <a:rPr lang="en-US" dirty="0"/>
            </a:br>
            <a:endParaRPr lang="en-US" sz="2800" dirty="0"/>
          </a:p>
        </p:txBody>
      </p:sp>
      <p:sp>
        <p:nvSpPr>
          <p:cNvPr id="5" name="Slide Number Placeholder 4">
            <a:extLst>
              <a:ext uri="{FF2B5EF4-FFF2-40B4-BE49-F238E27FC236}">
                <a16:creationId xmlns:a16="http://schemas.microsoft.com/office/drawing/2014/main" id="{6B564B5B-5031-3049-9D31-80098B3F0DCC}"/>
              </a:ext>
            </a:extLst>
          </p:cNvPr>
          <p:cNvSpPr>
            <a:spLocks noGrp="1"/>
          </p:cNvSpPr>
          <p:nvPr>
            <p:ph type="sldNum" sz="quarter" idx="12"/>
          </p:nvPr>
        </p:nvSpPr>
        <p:spPr/>
        <p:txBody>
          <a:bodyPr/>
          <a:lstStyle/>
          <a:p>
            <a:fld id="{760C78C2-CDE4-4FEF-94FB-F11C578D031C}" type="slidenum">
              <a:rPr lang="en-US" smtClean="0"/>
              <a:t>35</a:t>
            </a:fld>
            <a:endParaRPr lang="en-US"/>
          </a:p>
        </p:txBody>
      </p:sp>
      <p:sp>
        <p:nvSpPr>
          <p:cNvPr id="8" name="Footer Placeholder 7">
            <a:extLst>
              <a:ext uri="{FF2B5EF4-FFF2-40B4-BE49-F238E27FC236}">
                <a16:creationId xmlns:a16="http://schemas.microsoft.com/office/drawing/2014/main" id="{4F51F9E8-3C33-9141-90CD-B198A380ADDA}"/>
              </a:ext>
            </a:extLst>
          </p:cNvPr>
          <p:cNvSpPr>
            <a:spLocks noGrp="1"/>
          </p:cNvSpPr>
          <p:nvPr>
            <p:ph type="ftr" sz="quarter" idx="11"/>
          </p:nvPr>
        </p:nvSpPr>
        <p:spPr/>
        <p:txBody>
          <a:bodyPr/>
          <a:lstStyle/>
          <a:p>
            <a:r>
              <a:rPr lang="en-US"/>
              <a:t>Kordon Consulting LLC</a:t>
            </a:r>
          </a:p>
        </p:txBody>
      </p:sp>
    </p:spTree>
    <p:extLst>
      <p:ext uri="{BB962C8B-B14F-4D97-AF65-F5344CB8AC3E}">
        <p14:creationId xmlns:p14="http://schemas.microsoft.com/office/powerpoint/2010/main" val="526472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1113546" cy="398550"/>
          </a:xfrm>
        </p:spPr>
        <p:txBody>
          <a:bodyPr>
            <a:normAutofit fontScale="90000"/>
          </a:bodyPr>
          <a:lstStyle/>
          <a:p>
            <a:r>
              <a:rPr lang="en-US" sz="2800" dirty="0"/>
              <a:t>Lecture 10 agenda</a:t>
            </a:r>
          </a:p>
        </p:txBody>
      </p:sp>
      <p:pic>
        <p:nvPicPr>
          <p:cNvPr id="7" name="Picture 6"/>
          <p:cNvPicPr>
            <a:picLocks noChangeAspect="1"/>
          </p:cNvPicPr>
          <p:nvPr/>
        </p:nvPicPr>
        <p:blipFill>
          <a:blip r:embed="rId2"/>
          <a:stretch>
            <a:fillRect/>
          </a:stretch>
        </p:blipFill>
        <p:spPr>
          <a:xfrm>
            <a:off x="4180832" y="1770421"/>
            <a:ext cx="392236" cy="400241"/>
          </a:xfrm>
          <a:prstGeom prst="rect">
            <a:avLst/>
          </a:prstGeom>
        </p:spPr>
      </p:pic>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4</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pic>
        <p:nvPicPr>
          <p:cNvPr id="3" name="Picture 2">
            <a:extLst>
              <a:ext uri="{FF2B5EF4-FFF2-40B4-BE49-F238E27FC236}">
                <a16:creationId xmlns:a16="http://schemas.microsoft.com/office/drawing/2014/main" id="{12821EB9-375A-EE40-AC6C-010EB9EF3088}"/>
              </a:ext>
            </a:extLst>
          </p:cNvPr>
          <p:cNvPicPr>
            <a:picLocks noChangeAspect="1"/>
          </p:cNvPicPr>
          <p:nvPr/>
        </p:nvPicPr>
        <p:blipFill>
          <a:blip r:embed="rId3"/>
          <a:stretch>
            <a:fillRect/>
          </a:stretch>
        </p:blipFill>
        <p:spPr>
          <a:xfrm>
            <a:off x="923963" y="824246"/>
            <a:ext cx="9727170" cy="5471533"/>
          </a:xfrm>
          <a:prstGeom prst="rect">
            <a:avLst/>
          </a:prstGeom>
        </p:spPr>
      </p:pic>
      <p:sp>
        <p:nvSpPr>
          <p:cNvPr id="8" name="Content Placeholder 2">
            <a:extLst>
              <a:ext uri="{FF2B5EF4-FFF2-40B4-BE49-F238E27FC236}">
                <a16:creationId xmlns:a16="http://schemas.microsoft.com/office/drawing/2014/main" id="{874311AD-AD65-4547-9E45-7C9732A9AEB8}"/>
              </a:ext>
            </a:extLst>
          </p:cNvPr>
          <p:cNvSpPr txBox="1">
            <a:spLocks/>
          </p:cNvSpPr>
          <p:nvPr/>
        </p:nvSpPr>
        <p:spPr>
          <a:xfrm>
            <a:off x="7087047" y="1011556"/>
            <a:ext cx="4363571" cy="662046"/>
          </a:xfrm>
          <a:prstGeom prst="rect">
            <a:avLst/>
          </a:prstGeom>
          <a:solidFill>
            <a:srgbClr val="FFFF00"/>
          </a:solidFill>
        </p:spPr>
        <p:txBody>
          <a:bodyPr vert="horz" lIns="91439" tIns="45719" rIns="91439" bIns="4571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4000" b="1" dirty="0"/>
              <a:t>Ensembles = Teams</a:t>
            </a:r>
          </a:p>
        </p:txBody>
      </p:sp>
    </p:spTree>
    <p:extLst>
      <p:ext uri="{BB962C8B-B14F-4D97-AF65-F5344CB8AC3E}">
        <p14:creationId xmlns:p14="http://schemas.microsoft.com/office/powerpoint/2010/main" val="4166933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1167" y="236827"/>
            <a:ext cx="10515600" cy="398550"/>
          </a:xfrm>
        </p:spPr>
        <p:txBody>
          <a:bodyPr>
            <a:normAutofit fontScale="90000"/>
          </a:bodyPr>
          <a:lstStyle/>
          <a:p>
            <a:r>
              <a:rPr lang="en-US" sz="2800" dirty="0"/>
              <a:t>Why do we need ensemble models?</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5</a:t>
            </a:fld>
            <a:endParaRPr lang="en-US"/>
          </a:p>
        </p:txBody>
      </p:sp>
      <p:sp>
        <p:nvSpPr>
          <p:cNvPr id="10" name="Content Placeholder 2">
            <a:extLst>
              <a:ext uri="{FF2B5EF4-FFF2-40B4-BE49-F238E27FC236}">
                <a16:creationId xmlns:a16="http://schemas.microsoft.com/office/drawing/2014/main" id="{7FC9CBD2-5026-D045-B2B0-C8D15217C1E4}"/>
              </a:ext>
            </a:extLst>
          </p:cNvPr>
          <p:cNvSpPr txBox="1">
            <a:spLocks/>
          </p:cNvSpPr>
          <p:nvPr/>
        </p:nvSpPr>
        <p:spPr>
          <a:xfrm>
            <a:off x="7144060" y="2601674"/>
            <a:ext cx="4125287" cy="522080"/>
          </a:xfrm>
          <a:prstGeom prst="rect">
            <a:avLst/>
          </a:prstGeom>
          <a:solidFill>
            <a:srgbClr val="FFFF00"/>
          </a:solidFill>
        </p:spPr>
        <p:txBody>
          <a:bodyPr vert="horz" lIns="91439" tIns="45719" rIns="91439" bIns="4571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dirty="0"/>
              <a:t>Random forest (thick line) vs. individual decision tree (thin lines) classifiers</a:t>
            </a:r>
          </a:p>
        </p:txBody>
      </p:sp>
      <p:grpSp>
        <p:nvGrpSpPr>
          <p:cNvPr id="12" name="Group 11">
            <a:extLst>
              <a:ext uri="{FF2B5EF4-FFF2-40B4-BE49-F238E27FC236}">
                <a16:creationId xmlns:a16="http://schemas.microsoft.com/office/drawing/2014/main" id="{3E844D04-8CEA-F64F-A03A-539A367C4972}"/>
              </a:ext>
            </a:extLst>
          </p:cNvPr>
          <p:cNvGrpSpPr/>
          <p:nvPr/>
        </p:nvGrpSpPr>
        <p:grpSpPr>
          <a:xfrm>
            <a:off x="7988164" y="3263463"/>
            <a:ext cx="2223163" cy="2702136"/>
            <a:chOff x="2139383" y="562433"/>
            <a:chExt cx="7331188" cy="5935950"/>
          </a:xfrm>
        </p:grpSpPr>
        <p:cxnSp>
          <p:nvCxnSpPr>
            <p:cNvPr id="13" name="Straight Arrow Connector 12">
              <a:extLst>
                <a:ext uri="{FF2B5EF4-FFF2-40B4-BE49-F238E27FC236}">
                  <a16:creationId xmlns:a16="http://schemas.microsoft.com/office/drawing/2014/main" id="{935B1297-DB45-E145-BFF8-356AA68B07E6}"/>
                </a:ext>
              </a:extLst>
            </p:cNvPr>
            <p:cNvCxnSpPr/>
            <p:nvPr/>
          </p:nvCxnSpPr>
          <p:spPr>
            <a:xfrm flipV="1">
              <a:off x="2521857" y="5914574"/>
              <a:ext cx="6948714" cy="3628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A8EC68B0-1F12-F84F-A17C-17B2348A8C2F}"/>
                </a:ext>
              </a:extLst>
            </p:cNvPr>
            <p:cNvCxnSpPr/>
            <p:nvPr/>
          </p:nvCxnSpPr>
          <p:spPr>
            <a:xfrm flipV="1">
              <a:off x="2685143" y="1360718"/>
              <a:ext cx="0" cy="478971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797E3FFA-7ED9-8749-B4E6-C3CA3B6C56AB}"/>
                </a:ext>
              </a:extLst>
            </p:cNvPr>
            <p:cNvSpPr txBox="1"/>
            <p:nvPr/>
          </p:nvSpPr>
          <p:spPr>
            <a:xfrm>
              <a:off x="9088097" y="6129051"/>
              <a:ext cx="382474" cy="369332"/>
            </a:xfrm>
            <a:prstGeom prst="rect">
              <a:avLst/>
            </a:prstGeom>
            <a:noFill/>
          </p:spPr>
          <p:txBody>
            <a:bodyPr wrap="none" rtlCol="0">
              <a:spAutoFit/>
            </a:bodyPr>
            <a:lstStyle/>
            <a:p>
              <a:r>
                <a:rPr lang="en-US" dirty="0"/>
                <a:t>X</a:t>
              </a:r>
              <a:r>
                <a:rPr lang="en-US" baseline="-25000" dirty="0"/>
                <a:t>1</a:t>
              </a:r>
              <a:endParaRPr lang="en-US" dirty="0"/>
            </a:p>
          </p:txBody>
        </p:sp>
        <p:sp>
          <p:nvSpPr>
            <p:cNvPr id="16" name="TextBox 15">
              <a:extLst>
                <a:ext uri="{FF2B5EF4-FFF2-40B4-BE49-F238E27FC236}">
                  <a16:creationId xmlns:a16="http://schemas.microsoft.com/office/drawing/2014/main" id="{A750C3E6-DA1A-CE4A-9469-AB309EBB8BE4}"/>
                </a:ext>
              </a:extLst>
            </p:cNvPr>
            <p:cNvSpPr txBox="1"/>
            <p:nvPr/>
          </p:nvSpPr>
          <p:spPr>
            <a:xfrm>
              <a:off x="2139383" y="1382879"/>
              <a:ext cx="382474" cy="369332"/>
            </a:xfrm>
            <a:prstGeom prst="rect">
              <a:avLst/>
            </a:prstGeom>
            <a:noFill/>
          </p:spPr>
          <p:txBody>
            <a:bodyPr wrap="none" rtlCol="0">
              <a:spAutoFit/>
            </a:bodyPr>
            <a:lstStyle/>
            <a:p>
              <a:r>
                <a:rPr lang="en-US" dirty="0"/>
                <a:t>X</a:t>
              </a:r>
              <a:r>
                <a:rPr lang="en-US" baseline="-25000" dirty="0"/>
                <a:t>2</a:t>
              </a:r>
              <a:endParaRPr lang="en-US" dirty="0"/>
            </a:p>
          </p:txBody>
        </p:sp>
        <p:sp>
          <p:nvSpPr>
            <p:cNvPr id="17" name="Oval 16">
              <a:extLst>
                <a:ext uri="{FF2B5EF4-FFF2-40B4-BE49-F238E27FC236}">
                  <a16:creationId xmlns:a16="http://schemas.microsoft.com/office/drawing/2014/main" id="{C4BB5F5F-7719-6F4D-B7D3-711908471AEC}"/>
                </a:ext>
              </a:extLst>
            </p:cNvPr>
            <p:cNvSpPr/>
            <p:nvPr/>
          </p:nvSpPr>
          <p:spPr>
            <a:xfrm>
              <a:off x="3356429" y="2050146"/>
              <a:ext cx="344714" cy="34747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41B0AB70-5873-6E4C-9ADC-5DE4B5773EC6}"/>
                </a:ext>
              </a:extLst>
            </p:cNvPr>
            <p:cNvSpPr/>
            <p:nvPr/>
          </p:nvSpPr>
          <p:spPr>
            <a:xfrm>
              <a:off x="4506686" y="1791255"/>
              <a:ext cx="344714" cy="34747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C1958573-3D2D-7B4E-B63A-4E11281DE637}"/>
                </a:ext>
              </a:extLst>
            </p:cNvPr>
            <p:cNvSpPr/>
            <p:nvPr/>
          </p:nvSpPr>
          <p:spPr>
            <a:xfrm>
              <a:off x="4851400" y="3000832"/>
              <a:ext cx="344714" cy="34747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C39DE9C5-77EB-274B-9DF2-3ECDFF1669AC}"/>
                </a:ext>
              </a:extLst>
            </p:cNvPr>
            <p:cNvGrpSpPr/>
            <p:nvPr/>
          </p:nvGrpSpPr>
          <p:grpSpPr>
            <a:xfrm rot="19067347">
              <a:off x="3528788" y="3673846"/>
              <a:ext cx="1839685" cy="1557049"/>
              <a:chOff x="2004786" y="2967301"/>
              <a:chExt cx="1839685" cy="1557049"/>
            </a:xfrm>
          </p:grpSpPr>
          <p:sp>
            <p:nvSpPr>
              <p:cNvPr id="44" name="Oval 43">
                <a:extLst>
                  <a:ext uri="{FF2B5EF4-FFF2-40B4-BE49-F238E27FC236}">
                    <a16:creationId xmlns:a16="http://schemas.microsoft.com/office/drawing/2014/main" id="{FF987F70-BF78-1840-971A-66A7D42164E0}"/>
                  </a:ext>
                </a:extLst>
              </p:cNvPr>
              <p:cNvSpPr/>
              <p:nvPr/>
            </p:nvSpPr>
            <p:spPr>
              <a:xfrm>
                <a:off x="2004786" y="3226192"/>
                <a:ext cx="344714" cy="34747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E0E8AE7A-B6D7-4048-931E-529E74EC3483}"/>
                  </a:ext>
                </a:extLst>
              </p:cNvPr>
              <p:cNvSpPr/>
              <p:nvPr/>
            </p:nvSpPr>
            <p:spPr>
              <a:xfrm>
                <a:off x="3155043" y="2967301"/>
                <a:ext cx="344714" cy="34747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 name="Oval 45">
                <a:extLst>
                  <a:ext uri="{FF2B5EF4-FFF2-40B4-BE49-F238E27FC236}">
                    <a16:creationId xmlns:a16="http://schemas.microsoft.com/office/drawing/2014/main" id="{C2256C22-045E-ED43-AFA2-5C6B1666932A}"/>
                  </a:ext>
                </a:extLst>
              </p:cNvPr>
              <p:cNvSpPr/>
              <p:nvPr/>
            </p:nvSpPr>
            <p:spPr>
              <a:xfrm>
                <a:off x="3499757" y="4176878"/>
                <a:ext cx="344714" cy="34747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1" name="Group 20">
              <a:extLst>
                <a:ext uri="{FF2B5EF4-FFF2-40B4-BE49-F238E27FC236}">
                  <a16:creationId xmlns:a16="http://schemas.microsoft.com/office/drawing/2014/main" id="{A7458602-512B-9E4A-B6CF-8F29E2AF926C}"/>
                </a:ext>
              </a:extLst>
            </p:cNvPr>
            <p:cNvGrpSpPr/>
            <p:nvPr/>
          </p:nvGrpSpPr>
          <p:grpSpPr>
            <a:xfrm rot="20886646">
              <a:off x="4967503" y="3416949"/>
              <a:ext cx="1839685" cy="1557049"/>
              <a:chOff x="2004786" y="2967301"/>
              <a:chExt cx="1839685" cy="1557049"/>
            </a:xfrm>
          </p:grpSpPr>
          <p:sp>
            <p:nvSpPr>
              <p:cNvPr id="41" name="Oval 40">
                <a:extLst>
                  <a:ext uri="{FF2B5EF4-FFF2-40B4-BE49-F238E27FC236}">
                    <a16:creationId xmlns:a16="http://schemas.microsoft.com/office/drawing/2014/main" id="{0DE6D158-C9AB-8E40-875D-CC52D7D77085}"/>
                  </a:ext>
                </a:extLst>
              </p:cNvPr>
              <p:cNvSpPr/>
              <p:nvPr/>
            </p:nvSpPr>
            <p:spPr>
              <a:xfrm>
                <a:off x="2004786" y="3226192"/>
                <a:ext cx="344714" cy="34747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0C38F9E9-9FAD-CC4D-A25F-8CA5F69F481F}"/>
                  </a:ext>
                </a:extLst>
              </p:cNvPr>
              <p:cNvSpPr/>
              <p:nvPr/>
            </p:nvSpPr>
            <p:spPr>
              <a:xfrm>
                <a:off x="3155043" y="2967301"/>
                <a:ext cx="344714" cy="34747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FC6D1976-B1D4-3147-BFDD-0D7097E030B2}"/>
                  </a:ext>
                </a:extLst>
              </p:cNvPr>
              <p:cNvSpPr/>
              <p:nvPr/>
            </p:nvSpPr>
            <p:spPr>
              <a:xfrm>
                <a:off x="3499757" y="4176878"/>
                <a:ext cx="344714" cy="34747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2" name="Group 21">
              <a:extLst>
                <a:ext uri="{FF2B5EF4-FFF2-40B4-BE49-F238E27FC236}">
                  <a16:creationId xmlns:a16="http://schemas.microsoft.com/office/drawing/2014/main" id="{D53CABC5-2666-4347-894D-87950EF46D3C}"/>
                </a:ext>
              </a:extLst>
            </p:cNvPr>
            <p:cNvGrpSpPr/>
            <p:nvPr/>
          </p:nvGrpSpPr>
          <p:grpSpPr>
            <a:xfrm rot="19067347">
              <a:off x="6236949" y="1516162"/>
              <a:ext cx="1839685" cy="1557049"/>
              <a:chOff x="2004786" y="2967301"/>
              <a:chExt cx="1839685" cy="1557049"/>
            </a:xfrm>
            <a:solidFill>
              <a:srgbClr val="77933C"/>
            </a:solidFill>
          </p:grpSpPr>
          <p:sp>
            <p:nvSpPr>
              <p:cNvPr id="38" name="Oval 37">
                <a:extLst>
                  <a:ext uri="{FF2B5EF4-FFF2-40B4-BE49-F238E27FC236}">
                    <a16:creationId xmlns:a16="http://schemas.microsoft.com/office/drawing/2014/main" id="{FA97B517-3A5B-1D4B-984B-4198F81AB0D2}"/>
                  </a:ext>
                </a:extLst>
              </p:cNvPr>
              <p:cNvSpPr/>
              <p:nvPr/>
            </p:nvSpPr>
            <p:spPr>
              <a:xfrm>
                <a:off x="2004786" y="3226192"/>
                <a:ext cx="344714" cy="347472"/>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CD6B6E6B-BE80-AC44-8E81-EBCA9291CCD7}"/>
                  </a:ext>
                </a:extLst>
              </p:cNvPr>
              <p:cNvSpPr/>
              <p:nvPr/>
            </p:nvSpPr>
            <p:spPr>
              <a:xfrm>
                <a:off x="3155043" y="2967301"/>
                <a:ext cx="344714" cy="347472"/>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Oval 39">
                <a:extLst>
                  <a:ext uri="{FF2B5EF4-FFF2-40B4-BE49-F238E27FC236}">
                    <a16:creationId xmlns:a16="http://schemas.microsoft.com/office/drawing/2014/main" id="{1CC689D6-3480-884E-9C2B-1421117B76FA}"/>
                  </a:ext>
                </a:extLst>
              </p:cNvPr>
              <p:cNvSpPr/>
              <p:nvPr/>
            </p:nvSpPr>
            <p:spPr>
              <a:xfrm>
                <a:off x="3499757" y="4176878"/>
                <a:ext cx="344714" cy="347472"/>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3" name="Group 22">
              <a:extLst>
                <a:ext uri="{FF2B5EF4-FFF2-40B4-BE49-F238E27FC236}">
                  <a16:creationId xmlns:a16="http://schemas.microsoft.com/office/drawing/2014/main" id="{0F288822-50D0-534E-8B0D-E1FC43DCC8DF}"/>
                </a:ext>
              </a:extLst>
            </p:cNvPr>
            <p:cNvGrpSpPr/>
            <p:nvPr/>
          </p:nvGrpSpPr>
          <p:grpSpPr>
            <a:xfrm rot="18136368">
              <a:off x="6718165" y="2570786"/>
              <a:ext cx="1839685" cy="1557049"/>
              <a:chOff x="2004786" y="2967301"/>
              <a:chExt cx="1839685" cy="1557049"/>
            </a:xfrm>
            <a:solidFill>
              <a:srgbClr val="77933C"/>
            </a:solidFill>
          </p:grpSpPr>
          <p:sp>
            <p:nvSpPr>
              <p:cNvPr id="35" name="Oval 34">
                <a:extLst>
                  <a:ext uri="{FF2B5EF4-FFF2-40B4-BE49-F238E27FC236}">
                    <a16:creationId xmlns:a16="http://schemas.microsoft.com/office/drawing/2014/main" id="{6865A04E-AC3F-294E-841E-EEB53C054764}"/>
                  </a:ext>
                </a:extLst>
              </p:cNvPr>
              <p:cNvSpPr/>
              <p:nvPr/>
            </p:nvSpPr>
            <p:spPr>
              <a:xfrm>
                <a:off x="2004786" y="3226192"/>
                <a:ext cx="344714" cy="347472"/>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72CCE473-EBFC-7449-8321-19C014AD9265}"/>
                  </a:ext>
                </a:extLst>
              </p:cNvPr>
              <p:cNvSpPr/>
              <p:nvPr/>
            </p:nvSpPr>
            <p:spPr>
              <a:xfrm>
                <a:off x="3155043" y="2967301"/>
                <a:ext cx="344714" cy="347472"/>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98B5950A-998C-9C4F-94C9-DE5ED2D53990}"/>
                  </a:ext>
                </a:extLst>
              </p:cNvPr>
              <p:cNvSpPr/>
              <p:nvPr/>
            </p:nvSpPr>
            <p:spPr>
              <a:xfrm>
                <a:off x="3499757" y="4176878"/>
                <a:ext cx="344714" cy="347472"/>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4" name="Group 23">
              <a:extLst>
                <a:ext uri="{FF2B5EF4-FFF2-40B4-BE49-F238E27FC236}">
                  <a16:creationId xmlns:a16="http://schemas.microsoft.com/office/drawing/2014/main" id="{75CEBA3B-4262-1443-8B16-F4FF959941E0}"/>
                </a:ext>
              </a:extLst>
            </p:cNvPr>
            <p:cNvGrpSpPr/>
            <p:nvPr/>
          </p:nvGrpSpPr>
          <p:grpSpPr>
            <a:xfrm rot="1536778">
              <a:off x="5899157" y="4036389"/>
              <a:ext cx="1839685" cy="1557049"/>
              <a:chOff x="2004786" y="2967301"/>
              <a:chExt cx="1839685" cy="1557049"/>
            </a:xfrm>
            <a:solidFill>
              <a:srgbClr val="77933C"/>
            </a:solidFill>
          </p:grpSpPr>
          <p:sp>
            <p:nvSpPr>
              <p:cNvPr id="32" name="Oval 31">
                <a:extLst>
                  <a:ext uri="{FF2B5EF4-FFF2-40B4-BE49-F238E27FC236}">
                    <a16:creationId xmlns:a16="http://schemas.microsoft.com/office/drawing/2014/main" id="{BB61D5B6-04D7-E041-9EFA-536AF491F933}"/>
                  </a:ext>
                </a:extLst>
              </p:cNvPr>
              <p:cNvSpPr/>
              <p:nvPr/>
            </p:nvSpPr>
            <p:spPr>
              <a:xfrm>
                <a:off x="2004786" y="3226192"/>
                <a:ext cx="344714" cy="347472"/>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5E6D9385-5EAA-BE48-B6C5-334914C82ADB}"/>
                  </a:ext>
                </a:extLst>
              </p:cNvPr>
              <p:cNvSpPr/>
              <p:nvPr/>
            </p:nvSpPr>
            <p:spPr>
              <a:xfrm>
                <a:off x="3155043" y="2967301"/>
                <a:ext cx="344714" cy="347472"/>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DEDD4F3B-BD01-B24C-B7A7-813EB6904DB1}"/>
                  </a:ext>
                </a:extLst>
              </p:cNvPr>
              <p:cNvSpPr/>
              <p:nvPr/>
            </p:nvSpPr>
            <p:spPr>
              <a:xfrm>
                <a:off x="3499757" y="4176878"/>
                <a:ext cx="344714" cy="347472"/>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5" name="Oval 24">
              <a:extLst>
                <a:ext uri="{FF2B5EF4-FFF2-40B4-BE49-F238E27FC236}">
                  <a16:creationId xmlns:a16="http://schemas.microsoft.com/office/drawing/2014/main" id="{52FAE42E-92CD-C446-81AD-2D2ADDDFEF3C}"/>
                </a:ext>
              </a:extLst>
            </p:cNvPr>
            <p:cNvSpPr/>
            <p:nvPr/>
          </p:nvSpPr>
          <p:spPr>
            <a:xfrm>
              <a:off x="6241395" y="1578475"/>
              <a:ext cx="344714" cy="34747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Freeform 25">
              <a:extLst>
                <a:ext uri="{FF2B5EF4-FFF2-40B4-BE49-F238E27FC236}">
                  <a16:creationId xmlns:a16="http://schemas.microsoft.com/office/drawing/2014/main" id="{48B64BB2-1667-3B4B-8AC2-D8C0870C98D1}"/>
                </a:ext>
              </a:extLst>
            </p:cNvPr>
            <p:cNvSpPr/>
            <p:nvPr/>
          </p:nvSpPr>
          <p:spPr>
            <a:xfrm>
              <a:off x="6005287" y="780147"/>
              <a:ext cx="1124857" cy="4898571"/>
            </a:xfrm>
            <a:custGeom>
              <a:avLst/>
              <a:gdLst>
                <a:gd name="connsiteX0" fmla="*/ 1124857 w 1124857"/>
                <a:gd name="connsiteY0" fmla="*/ 0 h 4898571"/>
                <a:gd name="connsiteX1" fmla="*/ 1124857 w 1124857"/>
                <a:gd name="connsiteY1" fmla="*/ 0 h 4898571"/>
                <a:gd name="connsiteX2" fmla="*/ 1052285 w 1124857"/>
                <a:gd name="connsiteY2" fmla="*/ 181428 h 4898571"/>
                <a:gd name="connsiteX3" fmla="*/ 1034143 w 1124857"/>
                <a:gd name="connsiteY3" fmla="*/ 235857 h 4898571"/>
                <a:gd name="connsiteX4" fmla="*/ 997857 w 1124857"/>
                <a:gd name="connsiteY4" fmla="*/ 290286 h 4898571"/>
                <a:gd name="connsiteX5" fmla="*/ 943428 w 1124857"/>
                <a:gd name="connsiteY5" fmla="*/ 399143 h 4898571"/>
                <a:gd name="connsiteX6" fmla="*/ 925285 w 1124857"/>
                <a:gd name="connsiteY6" fmla="*/ 471714 h 4898571"/>
                <a:gd name="connsiteX7" fmla="*/ 852714 w 1124857"/>
                <a:gd name="connsiteY7" fmla="*/ 616857 h 4898571"/>
                <a:gd name="connsiteX8" fmla="*/ 780143 w 1124857"/>
                <a:gd name="connsiteY8" fmla="*/ 743857 h 4898571"/>
                <a:gd name="connsiteX9" fmla="*/ 743857 w 1124857"/>
                <a:gd name="connsiteY9" fmla="*/ 889000 h 4898571"/>
                <a:gd name="connsiteX10" fmla="*/ 725714 w 1124857"/>
                <a:gd name="connsiteY10" fmla="*/ 1179286 h 4898571"/>
                <a:gd name="connsiteX11" fmla="*/ 671285 w 1124857"/>
                <a:gd name="connsiteY11" fmla="*/ 1233714 h 4898571"/>
                <a:gd name="connsiteX12" fmla="*/ 544285 w 1124857"/>
                <a:gd name="connsiteY12" fmla="*/ 1288143 h 4898571"/>
                <a:gd name="connsiteX13" fmla="*/ 435428 w 1124857"/>
                <a:gd name="connsiteY13" fmla="*/ 1397000 h 4898571"/>
                <a:gd name="connsiteX14" fmla="*/ 272143 w 1124857"/>
                <a:gd name="connsiteY14" fmla="*/ 1487714 h 4898571"/>
                <a:gd name="connsiteX15" fmla="*/ 235857 w 1124857"/>
                <a:gd name="connsiteY15" fmla="*/ 1542143 h 4898571"/>
                <a:gd name="connsiteX16" fmla="*/ 72571 w 1124857"/>
                <a:gd name="connsiteY16" fmla="*/ 1687286 h 4898571"/>
                <a:gd name="connsiteX17" fmla="*/ 0 w 1124857"/>
                <a:gd name="connsiteY17" fmla="*/ 1796143 h 4898571"/>
                <a:gd name="connsiteX18" fmla="*/ 18143 w 1124857"/>
                <a:gd name="connsiteY18" fmla="*/ 1977571 h 4898571"/>
                <a:gd name="connsiteX19" fmla="*/ 90714 w 1124857"/>
                <a:gd name="connsiteY19" fmla="*/ 2013857 h 4898571"/>
                <a:gd name="connsiteX20" fmla="*/ 199571 w 1124857"/>
                <a:gd name="connsiteY20" fmla="*/ 2086428 h 4898571"/>
                <a:gd name="connsiteX21" fmla="*/ 254000 w 1124857"/>
                <a:gd name="connsiteY21" fmla="*/ 2140857 h 4898571"/>
                <a:gd name="connsiteX22" fmla="*/ 326571 w 1124857"/>
                <a:gd name="connsiteY22" fmla="*/ 2177143 h 4898571"/>
                <a:gd name="connsiteX23" fmla="*/ 435428 w 1124857"/>
                <a:gd name="connsiteY23" fmla="*/ 2249714 h 4898571"/>
                <a:gd name="connsiteX24" fmla="*/ 508000 w 1124857"/>
                <a:gd name="connsiteY24" fmla="*/ 2431143 h 4898571"/>
                <a:gd name="connsiteX25" fmla="*/ 544285 w 1124857"/>
                <a:gd name="connsiteY25" fmla="*/ 2485571 h 4898571"/>
                <a:gd name="connsiteX26" fmla="*/ 580571 w 1124857"/>
                <a:gd name="connsiteY26" fmla="*/ 2576286 h 4898571"/>
                <a:gd name="connsiteX27" fmla="*/ 526143 w 1124857"/>
                <a:gd name="connsiteY27" fmla="*/ 2775857 h 4898571"/>
                <a:gd name="connsiteX28" fmla="*/ 489857 w 1124857"/>
                <a:gd name="connsiteY28" fmla="*/ 2848428 h 4898571"/>
                <a:gd name="connsiteX29" fmla="*/ 381000 w 1124857"/>
                <a:gd name="connsiteY29" fmla="*/ 2939143 h 4898571"/>
                <a:gd name="connsiteX30" fmla="*/ 272143 w 1124857"/>
                <a:gd name="connsiteY30" fmla="*/ 3048000 h 4898571"/>
                <a:gd name="connsiteX31" fmla="*/ 181428 w 1124857"/>
                <a:gd name="connsiteY31" fmla="*/ 3156857 h 4898571"/>
                <a:gd name="connsiteX32" fmla="*/ 163285 w 1124857"/>
                <a:gd name="connsiteY32" fmla="*/ 3211286 h 4898571"/>
                <a:gd name="connsiteX33" fmla="*/ 54428 w 1124857"/>
                <a:gd name="connsiteY33" fmla="*/ 3374571 h 4898571"/>
                <a:gd name="connsiteX34" fmla="*/ 54428 w 1124857"/>
                <a:gd name="connsiteY34" fmla="*/ 3646714 h 4898571"/>
                <a:gd name="connsiteX35" fmla="*/ 127000 w 1124857"/>
                <a:gd name="connsiteY35" fmla="*/ 3755571 h 4898571"/>
                <a:gd name="connsiteX36" fmla="*/ 163285 w 1124857"/>
                <a:gd name="connsiteY36" fmla="*/ 3828143 h 4898571"/>
                <a:gd name="connsiteX37" fmla="*/ 235857 w 1124857"/>
                <a:gd name="connsiteY37" fmla="*/ 4064000 h 4898571"/>
                <a:gd name="connsiteX38" fmla="*/ 272143 w 1124857"/>
                <a:gd name="connsiteY38" fmla="*/ 4136571 h 4898571"/>
                <a:gd name="connsiteX39" fmla="*/ 326571 w 1124857"/>
                <a:gd name="connsiteY39" fmla="*/ 4372428 h 4898571"/>
                <a:gd name="connsiteX40" fmla="*/ 344714 w 1124857"/>
                <a:gd name="connsiteY40" fmla="*/ 4572000 h 4898571"/>
                <a:gd name="connsiteX41" fmla="*/ 362857 w 1124857"/>
                <a:gd name="connsiteY41" fmla="*/ 4644571 h 4898571"/>
                <a:gd name="connsiteX42" fmla="*/ 417285 w 1124857"/>
                <a:gd name="connsiteY42" fmla="*/ 4662714 h 4898571"/>
                <a:gd name="connsiteX43" fmla="*/ 489857 w 1124857"/>
                <a:gd name="connsiteY43" fmla="*/ 4898571 h 4898571"/>
                <a:gd name="connsiteX44" fmla="*/ 489857 w 1124857"/>
                <a:gd name="connsiteY44" fmla="*/ 4898571 h 4898571"/>
                <a:gd name="connsiteX45" fmla="*/ 489857 w 1124857"/>
                <a:gd name="connsiteY45" fmla="*/ 4898571 h 4898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24857" h="4898571">
                  <a:moveTo>
                    <a:pt x="1124857" y="0"/>
                  </a:moveTo>
                  <a:lnTo>
                    <a:pt x="1124857" y="0"/>
                  </a:lnTo>
                  <a:cubicBezTo>
                    <a:pt x="1100666" y="60476"/>
                    <a:pt x="1075667" y="120635"/>
                    <a:pt x="1052285" y="181428"/>
                  </a:cubicBezTo>
                  <a:cubicBezTo>
                    <a:pt x="1045420" y="199278"/>
                    <a:pt x="1042696" y="218752"/>
                    <a:pt x="1034143" y="235857"/>
                  </a:cubicBezTo>
                  <a:cubicBezTo>
                    <a:pt x="1024392" y="255360"/>
                    <a:pt x="1007609" y="270783"/>
                    <a:pt x="997857" y="290286"/>
                  </a:cubicBezTo>
                  <a:cubicBezTo>
                    <a:pt x="922741" y="440516"/>
                    <a:pt x="1047420" y="243155"/>
                    <a:pt x="943428" y="399143"/>
                  </a:cubicBezTo>
                  <a:cubicBezTo>
                    <a:pt x="937380" y="423333"/>
                    <a:pt x="934875" y="448697"/>
                    <a:pt x="925285" y="471714"/>
                  </a:cubicBezTo>
                  <a:cubicBezTo>
                    <a:pt x="904481" y="521645"/>
                    <a:pt x="869819" y="565541"/>
                    <a:pt x="852714" y="616857"/>
                  </a:cubicBezTo>
                  <a:cubicBezTo>
                    <a:pt x="825009" y="699972"/>
                    <a:pt x="846046" y="655986"/>
                    <a:pt x="780143" y="743857"/>
                  </a:cubicBezTo>
                  <a:cubicBezTo>
                    <a:pt x="768048" y="792238"/>
                    <a:pt x="746968" y="839227"/>
                    <a:pt x="743857" y="889000"/>
                  </a:cubicBezTo>
                  <a:cubicBezTo>
                    <a:pt x="737809" y="985762"/>
                    <a:pt x="745687" y="1084415"/>
                    <a:pt x="725714" y="1179286"/>
                  </a:cubicBezTo>
                  <a:cubicBezTo>
                    <a:pt x="720428" y="1204393"/>
                    <a:pt x="692634" y="1219482"/>
                    <a:pt x="671285" y="1233714"/>
                  </a:cubicBezTo>
                  <a:cubicBezTo>
                    <a:pt x="533663" y="1325462"/>
                    <a:pt x="715332" y="1151306"/>
                    <a:pt x="544285" y="1288143"/>
                  </a:cubicBezTo>
                  <a:cubicBezTo>
                    <a:pt x="504214" y="1320200"/>
                    <a:pt x="478125" y="1368535"/>
                    <a:pt x="435428" y="1397000"/>
                  </a:cubicBezTo>
                  <a:cubicBezTo>
                    <a:pt x="310659" y="1480179"/>
                    <a:pt x="367943" y="1455780"/>
                    <a:pt x="272143" y="1487714"/>
                  </a:cubicBezTo>
                  <a:cubicBezTo>
                    <a:pt x="260048" y="1505857"/>
                    <a:pt x="251276" y="1526724"/>
                    <a:pt x="235857" y="1542143"/>
                  </a:cubicBezTo>
                  <a:cubicBezTo>
                    <a:pt x="126784" y="1651214"/>
                    <a:pt x="224960" y="1458702"/>
                    <a:pt x="72571" y="1687286"/>
                  </a:cubicBezTo>
                  <a:lnTo>
                    <a:pt x="0" y="1796143"/>
                  </a:lnTo>
                  <a:cubicBezTo>
                    <a:pt x="6048" y="1856619"/>
                    <a:pt x="-5233" y="1921469"/>
                    <a:pt x="18143" y="1977571"/>
                  </a:cubicBezTo>
                  <a:cubicBezTo>
                    <a:pt x="28545" y="2002536"/>
                    <a:pt x="67523" y="1999942"/>
                    <a:pt x="90714" y="2013857"/>
                  </a:cubicBezTo>
                  <a:cubicBezTo>
                    <a:pt x="128109" y="2036294"/>
                    <a:pt x="163285" y="2062238"/>
                    <a:pt x="199571" y="2086428"/>
                  </a:cubicBezTo>
                  <a:cubicBezTo>
                    <a:pt x="220920" y="2100660"/>
                    <a:pt x="233121" y="2125943"/>
                    <a:pt x="254000" y="2140857"/>
                  </a:cubicBezTo>
                  <a:cubicBezTo>
                    <a:pt x="276008" y="2156577"/>
                    <a:pt x="303380" y="2163228"/>
                    <a:pt x="326571" y="2177143"/>
                  </a:cubicBezTo>
                  <a:cubicBezTo>
                    <a:pt x="363966" y="2199580"/>
                    <a:pt x="435428" y="2249714"/>
                    <a:pt x="435428" y="2249714"/>
                  </a:cubicBezTo>
                  <a:cubicBezTo>
                    <a:pt x="572581" y="2478301"/>
                    <a:pt x="424475" y="2208406"/>
                    <a:pt x="508000" y="2431143"/>
                  </a:cubicBezTo>
                  <a:cubicBezTo>
                    <a:pt x="515656" y="2451559"/>
                    <a:pt x="534534" y="2466068"/>
                    <a:pt x="544285" y="2485571"/>
                  </a:cubicBezTo>
                  <a:cubicBezTo>
                    <a:pt x="558850" y="2514700"/>
                    <a:pt x="568476" y="2546048"/>
                    <a:pt x="580571" y="2576286"/>
                  </a:cubicBezTo>
                  <a:cubicBezTo>
                    <a:pt x="575028" y="2598459"/>
                    <a:pt x="546486" y="2728389"/>
                    <a:pt x="526143" y="2775857"/>
                  </a:cubicBezTo>
                  <a:cubicBezTo>
                    <a:pt x="515489" y="2800716"/>
                    <a:pt x="505577" y="2826420"/>
                    <a:pt x="489857" y="2848428"/>
                  </a:cubicBezTo>
                  <a:cubicBezTo>
                    <a:pt x="435905" y="2923961"/>
                    <a:pt x="443269" y="2883793"/>
                    <a:pt x="381000" y="2939143"/>
                  </a:cubicBezTo>
                  <a:cubicBezTo>
                    <a:pt x="342646" y="2973235"/>
                    <a:pt x="300608" y="3005303"/>
                    <a:pt x="272143" y="3048000"/>
                  </a:cubicBezTo>
                  <a:cubicBezTo>
                    <a:pt x="221624" y="3123777"/>
                    <a:pt x="251275" y="3087010"/>
                    <a:pt x="181428" y="3156857"/>
                  </a:cubicBezTo>
                  <a:cubicBezTo>
                    <a:pt x="175380" y="3175000"/>
                    <a:pt x="172921" y="3194767"/>
                    <a:pt x="163285" y="3211286"/>
                  </a:cubicBezTo>
                  <a:cubicBezTo>
                    <a:pt x="130324" y="3267790"/>
                    <a:pt x="54428" y="3374571"/>
                    <a:pt x="54428" y="3374571"/>
                  </a:cubicBezTo>
                  <a:cubicBezTo>
                    <a:pt x="19851" y="3478301"/>
                    <a:pt x="9584" y="3485279"/>
                    <a:pt x="54428" y="3646714"/>
                  </a:cubicBezTo>
                  <a:cubicBezTo>
                    <a:pt x="66100" y="3688733"/>
                    <a:pt x="107497" y="3716565"/>
                    <a:pt x="127000" y="3755571"/>
                  </a:cubicBezTo>
                  <a:cubicBezTo>
                    <a:pt x="139095" y="3779762"/>
                    <a:pt x="153789" y="3802819"/>
                    <a:pt x="163285" y="3828143"/>
                  </a:cubicBezTo>
                  <a:cubicBezTo>
                    <a:pt x="218829" y="3976263"/>
                    <a:pt x="119503" y="3831296"/>
                    <a:pt x="235857" y="4064000"/>
                  </a:cubicBezTo>
                  <a:cubicBezTo>
                    <a:pt x="247952" y="4088190"/>
                    <a:pt x="262900" y="4111154"/>
                    <a:pt x="272143" y="4136571"/>
                  </a:cubicBezTo>
                  <a:cubicBezTo>
                    <a:pt x="299275" y="4211183"/>
                    <a:pt x="317282" y="4293468"/>
                    <a:pt x="326571" y="4372428"/>
                  </a:cubicBezTo>
                  <a:cubicBezTo>
                    <a:pt x="334376" y="4438769"/>
                    <a:pt x="335886" y="4505788"/>
                    <a:pt x="344714" y="4572000"/>
                  </a:cubicBezTo>
                  <a:cubicBezTo>
                    <a:pt x="348010" y="4596716"/>
                    <a:pt x="347280" y="4625100"/>
                    <a:pt x="362857" y="4644571"/>
                  </a:cubicBezTo>
                  <a:cubicBezTo>
                    <a:pt x="374804" y="4659504"/>
                    <a:pt x="398897" y="4657460"/>
                    <a:pt x="417285" y="4662714"/>
                  </a:cubicBezTo>
                  <a:cubicBezTo>
                    <a:pt x="560262" y="4703565"/>
                    <a:pt x="489857" y="4641060"/>
                    <a:pt x="489857" y="4898571"/>
                  </a:cubicBezTo>
                  <a:lnTo>
                    <a:pt x="489857" y="4898571"/>
                  </a:lnTo>
                  <a:lnTo>
                    <a:pt x="489857" y="4898571"/>
                  </a:lnTo>
                </a:path>
              </a:pathLst>
            </a:custGeom>
            <a:noFill/>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7" name="Freeform 26">
              <a:extLst>
                <a:ext uri="{FF2B5EF4-FFF2-40B4-BE49-F238E27FC236}">
                  <a16:creationId xmlns:a16="http://schemas.microsoft.com/office/drawing/2014/main" id="{94946F31-B8DD-F043-A164-D0A43E524A58}"/>
                </a:ext>
              </a:extLst>
            </p:cNvPr>
            <p:cNvSpPr/>
            <p:nvPr/>
          </p:nvSpPr>
          <p:spPr>
            <a:xfrm flipH="1">
              <a:off x="5652998" y="780147"/>
              <a:ext cx="504689" cy="5050971"/>
            </a:xfrm>
            <a:custGeom>
              <a:avLst/>
              <a:gdLst>
                <a:gd name="connsiteX0" fmla="*/ 1124857 w 1124857"/>
                <a:gd name="connsiteY0" fmla="*/ 0 h 4898571"/>
                <a:gd name="connsiteX1" fmla="*/ 1124857 w 1124857"/>
                <a:gd name="connsiteY1" fmla="*/ 0 h 4898571"/>
                <a:gd name="connsiteX2" fmla="*/ 1052285 w 1124857"/>
                <a:gd name="connsiteY2" fmla="*/ 181428 h 4898571"/>
                <a:gd name="connsiteX3" fmla="*/ 1034143 w 1124857"/>
                <a:gd name="connsiteY3" fmla="*/ 235857 h 4898571"/>
                <a:gd name="connsiteX4" fmla="*/ 997857 w 1124857"/>
                <a:gd name="connsiteY4" fmla="*/ 290286 h 4898571"/>
                <a:gd name="connsiteX5" fmla="*/ 943428 w 1124857"/>
                <a:gd name="connsiteY5" fmla="*/ 399143 h 4898571"/>
                <a:gd name="connsiteX6" fmla="*/ 925285 w 1124857"/>
                <a:gd name="connsiteY6" fmla="*/ 471714 h 4898571"/>
                <a:gd name="connsiteX7" fmla="*/ 852714 w 1124857"/>
                <a:gd name="connsiteY7" fmla="*/ 616857 h 4898571"/>
                <a:gd name="connsiteX8" fmla="*/ 780143 w 1124857"/>
                <a:gd name="connsiteY8" fmla="*/ 743857 h 4898571"/>
                <a:gd name="connsiteX9" fmla="*/ 743857 w 1124857"/>
                <a:gd name="connsiteY9" fmla="*/ 889000 h 4898571"/>
                <a:gd name="connsiteX10" fmla="*/ 725714 w 1124857"/>
                <a:gd name="connsiteY10" fmla="*/ 1179286 h 4898571"/>
                <a:gd name="connsiteX11" fmla="*/ 671285 w 1124857"/>
                <a:gd name="connsiteY11" fmla="*/ 1233714 h 4898571"/>
                <a:gd name="connsiteX12" fmla="*/ 544285 w 1124857"/>
                <a:gd name="connsiteY12" fmla="*/ 1288143 h 4898571"/>
                <a:gd name="connsiteX13" fmla="*/ 435428 w 1124857"/>
                <a:gd name="connsiteY13" fmla="*/ 1397000 h 4898571"/>
                <a:gd name="connsiteX14" fmla="*/ 272143 w 1124857"/>
                <a:gd name="connsiteY14" fmla="*/ 1487714 h 4898571"/>
                <a:gd name="connsiteX15" fmla="*/ 235857 w 1124857"/>
                <a:gd name="connsiteY15" fmla="*/ 1542143 h 4898571"/>
                <a:gd name="connsiteX16" fmla="*/ 72571 w 1124857"/>
                <a:gd name="connsiteY16" fmla="*/ 1687286 h 4898571"/>
                <a:gd name="connsiteX17" fmla="*/ 0 w 1124857"/>
                <a:gd name="connsiteY17" fmla="*/ 1796143 h 4898571"/>
                <a:gd name="connsiteX18" fmla="*/ 18143 w 1124857"/>
                <a:gd name="connsiteY18" fmla="*/ 1977571 h 4898571"/>
                <a:gd name="connsiteX19" fmla="*/ 90714 w 1124857"/>
                <a:gd name="connsiteY19" fmla="*/ 2013857 h 4898571"/>
                <a:gd name="connsiteX20" fmla="*/ 199571 w 1124857"/>
                <a:gd name="connsiteY20" fmla="*/ 2086428 h 4898571"/>
                <a:gd name="connsiteX21" fmla="*/ 254000 w 1124857"/>
                <a:gd name="connsiteY21" fmla="*/ 2140857 h 4898571"/>
                <a:gd name="connsiteX22" fmla="*/ 326571 w 1124857"/>
                <a:gd name="connsiteY22" fmla="*/ 2177143 h 4898571"/>
                <a:gd name="connsiteX23" fmla="*/ 435428 w 1124857"/>
                <a:gd name="connsiteY23" fmla="*/ 2249714 h 4898571"/>
                <a:gd name="connsiteX24" fmla="*/ 508000 w 1124857"/>
                <a:gd name="connsiteY24" fmla="*/ 2431143 h 4898571"/>
                <a:gd name="connsiteX25" fmla="*/ 544285 w 1124857"/>
                <a:gd name="connsiteY25" fmla="*/ 2485571 h 4898571"/>
                <a:gd name="connsiteX26" fmla="*/ 580571 w 1124857"/>
                <a:gd name="connsiteY26" fmla="*/ 2576286 h 4898571"/>
                <a:gd name="connsiteX27" fmla="*/ 526143 w 1124857"/>
                <a:gd name="connsiteY27" fmla="*/ 2775857 h 4898571"/>
                <a:gd name="connsiteX28" fmla="*/ 489857 w 1124857"/>
                <a:gd name="connsiteY28" fmla="*/ 2848428 h 4898571"/>
                <a:gd name="connsiteX29" fmla="*/ 381000 w 1124857"/>
                <a:gd name="connsiteY29" fmla="*/ 2939143 h 4898571"/>
                <a:gd name="connsiteX30" fmla="*/ 272143 w 1124857"/>
                <a:gd name="connsiteY30" fmla="*/ 3048000 h 4898571"/>
                <a:gd name="connsiteX31" fmla="*/ 181428 w 1124857"/>
                <a:gd name="connsiteY31" fmla="*/ 3156857 h 4898571"/>
                <a:gd name="connsiteX32" fmla="*/ 163285 w 1124857"/>
                <a:gd name="connsiteY32" fmla="*/ 3211286 h 4898571"/>
                <a:gd name="connsiteX33" fmla="*/ 54428 w 1124857"/>
                <a:gd name="connsiteY33" fmla="*/ 3374571 h 4898571"/>
                <a:gd name="connsiteX34" fmla="*/ 54428 w 1124857"/>
                <a:gd name="connsiteY34" fmla="*/ 3646714 h 4898571"/>
                <a:gd name="connsiteX35" fmla="*/ 127000 w 1124857"/>
                <a:gd name="connsiteY35" fmla="*/ 3755571 h 4898571"/>
                <a:gd name="connsiteX36" fmla="*/ 163285 w 1124857"/>
                <a:gd name="connsiteY36" fmla="*/ 3828143 h 4898571"/>
                <a:gd name="connsiteX37" fmla="*/ 235857 w 1124857"/>
                <a:gd name="connsiteY37" fmla="*/ 4064000 h 4898571"/>
                <a:gd name="connsiteX38" fmla="*/ 272143 w 1124857"/>
                <a:gd name="connsiteY38" fmla="*/ 4136571 h 4898571"/>
                <a:gd name="connsiteX39" fmla="*/ 326571 w 1124857"/>
                <a:gd name="connsiteY39" fmla="*/ 4372428 h 4898571"/>
                <a:gd name="connsiteX40" fmla="*/ 344714 w 1124857"/>
                <a:gd name="connsiteY40" fmla="*/ 4572000 h 4898571"/>
                <a:gd name="connsiteX41" fmla="*/ 362857 w 1124857"/>
                <a:gd name="connsiteY41" fmla="*/ 4644571 h 4898571"/>
                <a:gd name="connsiteX42" fmla="*/ 417285 w 1124857"/>
                <a:gd name="connsiteY42" fmla="*/ 4662714 h 4898571"/>
                <a:gd name="connsiteX43" fmla="*/ 489857 w 1124857"/>
                <a:gd name="connsiteY43" fmla="*/ 4898571 h 4898571"/>
                <a:gd name="connsiteX44" fmla="*/ 489857 w 1124857"/>
                <a:gd name="connsiteY44" fmla="*/ 4898571 h 4898571"/>
                <a:gd name="connsiteX45" fmla="*/ 489857 w 1124857"/>
                <a:gd name="connsiteY45" fmla="*/ 4898571 h 4898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24857" h="4898571">
                  <a:moveTo>
                    <a:pt x="1124857" y="0"/>
                  </a:moveTo>
                  <a:lnTo>
                    <a:pt x="1124857" y="0"/>
                  </a:lnTo>
                  <a:cubicBezTo>
                    <a:pt x="1100666" y="60476"/>
                    <a:pt x="1075667" y="120635"/>
                    <a:pt x="1052285" y="181428"/>
                  </a:cubicBezTo>
                  <a:cubicBezTo>
                    <a:pt x="1045420" y="199278"/>
                    <a:pt x="1042696" y="218752"/>
                    <a:pt x="1034143" y="235857"/>
                  </a:cubicBezTo>
                  <a:cubicBezTo>
                    <a:pt x="1024392" y="255360"/>
                    <a:pt x="1007609" y="270783"/>
                    <a:pt x="997857" y="290286"/>
                  </a:cubicBezTo>
                  <a:cubicBezTo>
                    <a:pt x="922741" y="440516"/>
                    <a:pt x="1047420" y="243155"/>
                    <a:pt x="943428" y="399143"/>
                  </a:cubicBezTo>
                  <a:cubicBezTo>
                    <a:pt x="937380" y="423333"/>
                    <a:pt x="934875" y="448697"/>
                    <a:pt x="925285" y="471714"/>
                  </a:cubicBezTo>
                  <a:cubicBezTo>
                    <a:pt x="904481" y="521645"/>
                    <a:pt x="869819" y="565541"/>
                    <a:pt x="852714" y="616857"/>
                  </a:cubicBezTo>
                  <a:cubicBezTo>
                    <a:pt x="825009" y="699972"/>
                    <a:pt x="846046" y="655986"/>
                    <a:pt x="780143" y="743857"/>
                  </a:cubicBezTo>
                  <a:cubicBezTo>
                    <a:pt x="768048" y="792238"/>
                    <a:pt x="746968" y="839227"/>
                    <a:pt x="743857" y="889000"/>
                  </a:cubicBezTo>
                  <a:cubicBezTo>
                    <a:pt x="737809" y="985762"/>
                    <a:pt x="745687" y="1084415"/>
                    <a:pt x="725714" y="1179286"/>
                  </a:cubicBezTo>
                  <a:cubicBezTo>
                    <a:pt x="720428" y="1204393"/>
                    <a:pt x="692634" y="1219482"/>
                    <a:pt x="671285" y="1233714"/>
                  </a:cubicBezTo>
                  <a:cubicBezTo>
                    <a:pt x="533663" y="1325462"/>
                    <a:pt x="715332" y="1151306"/>
                    <a:pt x="544285" y="1288143"/>
                  </a:cubicBezTo>
                  <a:cubicBezTo>
                    <a:pt x="504214" y="1320200"/>
                    <a:pt x="478125" y="1368535"/>
                    <a:pt x="435428" y="1397000"/>
                  </a:cubicBezTo>
                  <a:cubicBezTo>
                    <a:pt x="310659" y="1480179"/>
                    <a:pt x="367943" y="1455780"/>
                    <a:pt x="272143" y="1487714"/>
                  </a:cubicBezTo>
                  <a:cubicBezTo>
                    <a:pt x="260048" y="1505857"/>
                    <a:pt x="251276" y="1526724"/>
                    <a:pt x="235857" y="1542143"/>
                  </a:cubicBezTo>
                  <a:cubicBezTo>
                    <a:pt x="126784" y="1651214"/>
                    <a:pt x="224960" y="1458702"/>
                    <a:pt x="72571" y="1687286"/>
                  </a:cubicBezTo>
                  <a:lnTo>
                    <a:pt x="0" y="1796143"/>
                  </a:lnTo>
                  <a:cubicBezTo>
                    <a:pt x="6048" y="1856619"/>
                    <a:pt x="-5233" y="1921469"/>
                    <a:pt x="18143" y="1977571"/>
                  </a:cubicBezTo>
                  <a:cubicBezTo>
                    <a:pt x="28545" y="2002536"/>
                    <a:pt x="67523" y="1999942"/>
                    <a:pt x="90714" y="2013857"/>
                  </a:cubicBezTo>
                  <a:cubicBezTo>
                    <a:pt x="128109" y="2036294"/>
                    <a:pt x="163285" y="2062238"/>
                    <a:pt x="199571" y="2086428"/>
                  </a:cubicBezTo>
                  <a:cubicBezTo>
                    <a:pt x="220920" y="2100660"/>
                    <a:pt x="233121" y="2125943"/>
                    <a:pt x="254000" y="2140857"/>
                  </a:cubicBezTo>
                  <a:cubicBezTo>
                    <a:pt x="276008" y="2156577"/>
                    <a:pt x="303380" y="2163228"/>
                    <a:pt x="326571" y="2177143"/>
                  </a:cubicBezTo>
                  <a:cubicBezTo>
                    <a:pt x="363966" y="2199580"/>
                    <a:pt x="435428" y="2249714"/>
                    <a:pt x="435428" y="2249714"/>
                  </a:cubicBezTo>
                  <a:cubicBezTo>
                    <a:pt x="572581" y="2478301"/>
                    <a:pt x="424475" y="2208406"/>
                    <a:pt x="508000" y="2431143"/>
                  </a:cubicBezTo>
                  <a:cubicBezTo>
                    <a:pt x="515656" y="2451559"/>
                    <a:pt x="534534" y="2466068"/>
                    <a:pt x="544285" y="2485571"/>
                  </a:cubicBezTo>
                  <a:cubicBezTo>
                    <a:pt x="558850" y="2514700"/>
                    <a:pt x="568476" y="2546048"/>
                    <a:pt x="580571" y="2576286"/>
                  </a:cubicBezTo>
                  <a:cubicBezTo>
                    <a:pt x="575028" y="2598459"/>
                    <a:pt x="546486" y="2728389"/>
                    <a:pt x="526143" y="2775857"/>
                  </a:cubicBezTo>
                  <a:cubicBezTo>
                    <a:pt x="515489" y="2800716"/>
                    <a:pt x="505577" y="2826420"/>
                    <a:pt x="489857" y="2848428"/>
                  </a:cubicBezTo>
                  <a:cubicBezTo>
                    <a:pt x="435905" y="2923961"/>
                    <a:pt x="443269" y="2883793"/>
                    <a:pt x="381000" y="2939143"/>
                  </a:cubicBezTo>
                  <a:cubicBezTo>
                    <a:pt x="342646" y="2973235"/>
                    <a:pt x="300608" y="3005303"/>
                    <a:pt x="272143" y="3048000"/>
                  </a:cubicBezTo>
                  <a:cubicBezTo>
                    <a:pt x="221624" y="3123777"/>
                    <a:pt x="251275" y="3087010"/>
                    <a:pt x="181428" y="3156857"/>
                  </a:cubicBezTo>
                  <a:cubicBezTo>
                    <a:pt x="175380" y="3175000"/>
                    <a:pt x="172921" y="3194767"/>
                    <a:pt x="163285" y="3211286"/>
                  </a:cubicBezTo>
                  <a:cubicBezTo>
                    <a:pt x="130324" y="3267790"/>
                    <a:pt x="54428" y="3374571"/>
                    <a:pt x="54428" y="3374571"/>
                  </a:cubicBezTo>
                  <a:cubicBezTo>
                    <a:pt x="19851" y="3478301"/>
                    <a:pt x="9584" y="3485279"/>
                    <a:pt x="54428" y="3646714"/>
                  </a:cubicBezTo>
                  <a:cubicBezTo>
                    <a:pt x="66100" y="3688733"/>
                    <a:pt x="107497" y="3716565"/>
                    <a:pt x="127000" y="3755571"/>
                  </a:cubicBezTo>
                  <a:cubicBezTo>
                    <a:pt x="139095" y="3779762"/>
                    <a:pt x="153789" y="3802819"/>
                    <a:pt x="163285" y="3828143"/>
                  </a:cubicBezTo>
                  <a:cubicBezTo>
                    <a:pt x="218829" y="3976263"/>
                    <a:pt x="119503" y="3831296"/>
                    <a:pt x="235857" y="4064000"/>
                  </a:cubicBezTo>
                  <a:cubicBezTo>
                    <a:pt x="247952" y="4088190"/>
                    <a:pt x="262900" y="4111154"/>
                    <a:pt x="272143" y="4136571"/>
                  </a:cubicBezTo>
                  <a:cubicBezTo>
                    <a:pt x="299275" y="4211183"/>
                    <a:pt x="317282" y="4293468"/>
                    <a:pt x="326571" y="4372428"/>
                  </a:cubicBezTo>
                  <a:cubicBezTo>
                    <a:pt x="334376" y="4438769"/>
                    <a:pt x="335886" y="4505788"/>
                    <a:pt x="344714" y="4572000"/>
                  </a:cubicBezTo>
                  <a:cubicBezTo>
                    <a:pt x="348010" y="4596716"/>
                    <a:pt x="347280" y="4625100"/>
                    <a:pt x="362857" y="4644571"/>
                  </a:cubicBezTo>
                  <a:cubicBezTo>
                    <a:pt x="374804" y="4659504"/>
                    <a:pt x="398897" y="4657460"/>
                    <a:pt x="417285" y="4662714"/>
                  </a:cubicBezTo>
                  <a:cubicBezTo>
                    <a:pt x="560262" y="4703565"/>
                    <a:pt x="489857" y="4641060"/>
                    <a:pt x="489857" y="4898571"/>
                  </a:cubicBezTo>
                  <a:lnTo>
                    <a:pt x="489857" y="4898571"/>
                  </a:lnTo>
                  <a:lnTo>
                    <a:pt x="489857" y="4898571"/>
                  </a:lnTo>
                </a:path>
              </a:pathLst>
            </a:custGeom>
            <a:noFill/>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8" name="Freeform 27">
              <a:extLst>
                <a:ext uri="{FF2B5EF4-FFF2-40B4-BE49-F238E27FC236}">
                  <a16:creationId xmlns:a16="http://schemas.microsoft.com/office/drawing/2014/main" id="{629443AB-E406-7F46-B925-FEC2307C8158}"/>
                </a:ext>
              </a:extLst>
            </p:cNvPr>
            <p:cNvSpPr/>
            <p:nvPr/>
          </p:nvSpPr>
          <p:spPr>
            <a:xfrm rot="20113335">
              <a:off x="6325876" y="818851"/>
              <a:ext cx="620785" cy="5050971"/>
            </a:xfrm>
            <a:custGeom>
              <a:avLst/>
              <a:gdLst>
                <a:gd name="connsiteX0" fmla="*/ 1124857 w 1124857"/>
                <a:gd name="connsiteY0" fmla="*/ 0 h 4898571"/>
                <a:gd name="connsiteX1" fmla="*/ 1124857 w 1124857"/>
                <a:gd name="connsiteY1" fmla="*/ 0 h 4898571"/>
                <a:gd name="connsiteX2" fmla="*/ 1052285 w 1124857"/>
                <a:gd name="connsiteY2" fmla="*/ 181428 h 4898571"/>
                <a:gd name="connsiteX3" fmla="*/ 1034143 w 1124857"/>
                <a:gd name="connsiteY3" fmla="*/ 235857 h 4898571"/>
                <a:gd name="connsiteX4" fmla="*/ 997857 w 1124857"/>
                <a:gd name="connsiteY4" fmla="*/ 290286 h 4898571"/>
                <a:gd name="connsiteX5" fmla="*/ 943428 w 1124857"/>
                <a:gd name="connsiteY5" fmla="*/ 399143 h 4898571"/>
                <a:gd name="connsiteX6" fmla="*/ 925285 w 1124857"/>
                <a:gd name="connsiteY6" fmla="*/ 471714 h 4898571"/>
                <a:gd name="connsiteX7" fmla="*/ 852714 w 1124857"/>
                <a:gd name="connsiteY7" fmla="*/ 616857 h 4898571"/>
                <a:gd name="connsiteX8" fmla="*/ 780143 w 1124857"/>
                <a:gd name="connsiteY8" fmla="*/ 743857 h 4898571"/>
                <a:gd name="connsiteX9" fmla="*/ 743857 w 1124857"/>
                <a:gd name="connsiteY9" fmla="*/ 889000 h 4898571"/>
                <a:gd name="connsiteX10" fmla="*/ 725714 w 1124857"/>
                <a:gd name="connsiteY10" fmla="*/ 1179286 h 4898571"/>
                <a:gd name="connsiteX11" fmla="*/ 671285 w 1124857"/>
                <a:gd name="connsiteY11" fmla="*/ 1233714 h 4898571"/>
                <a:gd name="connsiteX12" fmla="*/ 544285 w 1124857"/>
                <a:gd name="connsiteY12" fmla="*/ 1288143 h 4898571"/>
                <a:gd name="connsiteX13" fmla="*/ 435428 w 1124857"/>
                <a:gd name="connsiteY13" fmla="*/ 1397000 h 4898571"/>
                <a:gd name="connsiteX14" fmla="*/ 272143 w 1124857"/>
                <a:gd name="connsiteY14" fmla="*/ 1487714 h 4898571"/>
                <a:gd name="connsiteX15" fmla="*/ 235857 w 1124857"/>
                <a:gd name="connsiteY15" fmla="*/ 1542143 h 4898571"/>
                <a:gd name="connsiteX16" fmla="*/ 72571 w 1124857"/>
                <a:gd name="connsiteY16" fmla="*/ 1687286 h 4898571"/>
                <a:gd name="connsiteX17" fmla="*/ 0 w 1124857"/>
                <a:gd name="connsiteY17" fmla="*/ 1796143 h 4898571"/>
                <a:gd name="connsiteX18" fmla="*/ 18143 w 1124857"/>
                <a:gd name="connsiteY18" fmla="*/ 1977571 h 4898571"/>
                <a:gd name="connsiteX19" fmla="*/ 90714 w 1124857"/>
                <a:gd name="connsiteY19" fmla="*/ 2013857 h 4898571"/>
                <a:gd name="connsiteX20" fmla="*/ 199571 w 1124857"/>
                <a:gd name="connsiteY20" fmla="*/ 2086428 h 4898571"/>
                <a:gd name="connsiteX21" fmla="*/ 254000 w 1124857"/>
                <a:gd name="connsiteY21" fmla="*/ 2140857 h 4898571"/>
                <a:gd name="connsiteX22" fmla="*/ 326571 w 1124857"/>
                <a:gd name="connsiteY22" fmla="*/ 2177143 h 4898571"/>
                <a:gd name="connsiteX23" fmla="*/ 435428 w 1124857"/>
                <a:gd name="connsiteY23" fmla="*/ 2249714 h 4898571"/>
                <a:gd name="connsiteX24" fmla="*/ 508000 w 1124857"/>
                <a:gd name="connsiteY24" fmla="*/ 2431143 h 4898571"/>
                <a:gd name="connsiteX25" fmla="*/ 544285 w 1124857"/>
                <a:gd name="connsiteY25" fmla="*/ 2485571 h 4898571"/>
                <a:gd name="connsiteX26" fmla="*/ 580571 w 1124857"/>
                <a:gd name="connsiteY26" fmla="*/ 2576286 h 4898571"/>
                <a:gd name="connsiteX27" fmla="*/ 526143 w 1124857"/>
                <a:gd name="connsiteY27" fmla="*/ 2775857 h 4898571"/>
                <a:gd name="connsiteX28" fmla="*/ 489857 w 1124857"/>
                <a:gd name="connsiteY28" fmla="*/ 2848428 h 4898571"/>
                <a:gd name="connsiteX29" fmla="*/ 381000 w 1124857"/>
                <a:gd name="connsiteY29" fmla="*/ 2939143 h 4898571"/>
                <a:gd name="connsiteX30" fmla="*/ 272143 w 1124857"/>
                <a:gd name="connsiteY30" fmla="*/ 3048000 h 4898571"/>
                <a:gd name="connsiteX31" fmla="*/ 181428 w 1124857"/>
                <a:gd name="connsiteY31" fmla="*/ 3156857 h 4898571"/>
                <a:gd name="connsiteX32" fmla="*/ 163285 w 1124857"/>
                <a:gd name="connsiteY32" fmla="*/ 3211286 h 4898571"/>
                <a:gd name="connsiteX33" fmla="*/ 54428 w 1124857"/>
                <a:gd name="connsiteY33" fmla="*/ 3374571 h 4898571"/>
                <a:gd name="connsiteX34" fmla="*/ 54428 w 1124857"/>
                <a:gd name="connsiteY34" fmla="*/ 3646714 h 4898571"/>
                <a:gd name="connsiteX35" fmla="*/ 127000 w 1124857"/>
                <a:gd name="connsiteY35" fmla="*/ 3755571 h 4898571"/>
                <a:gd name="connsiteX36" fmla="*/ 163285 w 1124857"/>
                <a:gd name="connsiteY36" fmla="*/ 3828143 h 4898571"/>
                <a:gd name="connsiteX37" fmla="*/ 235857 w 1124857"/>
                <a:gd name="connsiteY37" fmla="*/ 4064000 h 4898571"/>
                <a:gd name="connsiteX38" fmla="*/ 272143 w 1124857"/>
                <a:gd name="connsiteY38" fmla="*/ 4136571 h 4898571"/>
                <a:gd name="connsiteX39" fmla="*/ 326571 w 1124857"/>
                <a:gd name="connsiteY39" fmla="*/ 4372428 h 4898571"/>
                <a:gd name="connsiteX40" fmla="*/ 344714 w 1124857"/>
                <a:gd name="connsiteY40" fmla="*/ 4572000 h 4898571"/>
                <a:gd name="connsiteX41" fmla="*/ 362857 w 1124857"/>
                <a:gd name="connsiteY41" fmla="*/ 4644571 h 4898571"/>
                <a:gd name="connsiteX42" fmla="*/ 417285 w 1124857"/>
                <a:gd name="connsiteY42" fmla="*/ 4662714 h 4898571"/>
                <a:gd name="connsiteX43" fmla="*/ 489857 w 1124857"/>
                <a:gd name="connsiteY43" fmla="*/ 4898571 h 4898571"/>
                <a:gd name="connsiteX44" fmla="*/ 489857 w 1124857"/>
                <a:gd name="connsiteY44" fmla="*/ 4898571 h 4898571"/>
                <a:gd name="connsiteX45" fmla="*/ 489857 w 1124857"/>
                <a:gd name="connsiteY45" fmla="*/ 4898571 h 4898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24857" h="4898571">
                  <a:moveTo>
                    <a:pt x="1124857" y="0"/>
                  </a:moveTo>
                  <a:lnTo>
                    <a:pt x="1124857" y="0"/>
                  </a:lnTo>
                  <a:cubicBezTo>
                    <a:pt x="1100666" y="60476"/>
                    <a:pt x="1075667" y="120635"/>
                    <a:pt x="1052285" y="181428"/>
                  </a:cubicBezTo>
                  <a:cubicBezTo>
                    <a:pt x="1045420" y="199278"/>
                    <a:pt x="1042696" y="218752"/>
                    <a:pt x="1034143" y="235857"/>
                  </a:cubicBezTo>
                  <a:cubicBezTo>
                    <a:pt x="1024392" y="255360"/>
                    <a:pt x="1007609" y="270783"/>
                    <a:pt x="997857" y="290286"/>
                  </a:cubicBezTo>
                  <a:cubicBezTo>
                    <a:pt x="922741" y="440516"/>
                    <a:pt x="1047420" y="243155"/>
                    <a:pt x="943428" y="399143"/>
                  </a:cubicBezTo>
                  <a:cubicBezTo>
                    <a:pt x="937380" y="423333"/>
                    <a:pt x="934875" y="448697"/>
                    <a:pt x="925285" y="471714"/>
                  </a:cubicBezTo>
                  <a:cubicBezTo>
                    <a:pt x="904481" y="521645"/>
                    <a:pt x="869819" y="565541"/>
                    <a:pt x="852714" y="616857"/>
                  </a:cubicBezTo>
                  <a:cubicBezTo>
                    <a:pt x="825009" y="699972"/>
                    <a:pt x="846046" y="655986"/>
                    <a:pt x="780143" y="743857"/>
                  </a:cubicBezTo>
                  <a:cubicBezTo>
                    <a:pt x="768048" y="792238"/>
                    <a:pt x="746968" y="839227"/>
                    <a:pt x="743857" y="889000"/>
                  </a:cubicBezTo>
                  <a:cubicBezTo>
                    <a:pt x="737809" y="985762"/>
                    <a:pt x="745687" y="1084415"/>
                    <a:pt x="725714" y="1179286"/>
                  </a:cubicBezTo>
                  <a:cubicBezTo>
                    <a:pt x="720428" y="1204393"/>
                    <a:pt x="692634" y="1219482"/>
                    <a:pt x="671285" y="1233714"/>
                  </a:cubicBezTo>
                  <a:cubicBezTo>
                    <a:pt x="533663" y="1325462"/>
                    <a:pt x="715332" y="1151306"/>
                    <a:pt x="544285" y="1288143"/>
                  </a:cubicBezTo>
                  <a:cubicBezTo>
                    <a:pt x="504214" y="1320200"/>
                    <a:pt x="478125" y="1368535"/>
                    <a:pt x="435428" y="1397000"/>
                  </a:cubicBezTo>
                  <a:cubicBezTo>
                    <a:pt x="310659" y="1480179"/>
                    <a:pt x="367943" y="1455780"/>
                    <a:pt x="272143" y="1487714"/>
                  </a:cubicBezTo>
                  <a:cubicBezTo>
                    <a:pt x="260048" y="1505857"/>
                    <a:pt x="251276" y="1526724"/>
                    <a:pt x="235857" y="1542143"/>
                  </a:cubicBezTo>
                  <a:cubicBezTo>
                    <a:pt x="126784" y="1651214"/>
                    <a:pt x="224960" y="1458702"/>
                    <a:pt x="72571" y="1687286"/>
                  </a:cubicBezTo>
                  <a:lnTo>
                    <a:pt x="0" y="1796143"/>
                  </a:lnTo>
                  <a:cubicBezTo>
                    <a:pt x="6048" y="1856619"/>
                    <a:pt x="-5233" y="1921469"/>
                    <a:pt x="18143" y="1977571"/>
                  </a:cubicBezTo>
                  <a:cubicBezTo>
                    <a:pt x="28545" y="2002536"/>
                    <a:pt x="67523" y="1999942"/>
                    <a:pt x="90714" y="2013857"/>
                  </a:cubicBezTo>
                  <a:cubicBezTo>
                    <a:pt x="128109" y="2036294"/>
                    <a:pt x="163285" y="2062238"/>
                    <a:pt x="199571" y="2086428"/>
                  </a:cubicBezTo>
                  <a:cubicBezTo>
                    <a:pt x="220920" y="2100660"/>
                    <a:pt x="233121" y="2125943"/>
                    <a:pt x="254000" y="2140857"/>
                  </a:cubicBezTo>
                  <a:cubicBezTo>
                    <a:pt x="276008" y="2156577"/>
                    <a:pt x="303380" y="2163228"/>
                    <a:pt x="326571" y="2177143"/>
                  </a:cubicBezTo>
                  <a:cubicBezTo>
                    <a:pt x="363966" y="2199580"/>
                    <a:pt x="435428" y="2249714"/>
                    <a:pt x="435428" y="2249714"/>
                  </a:cubicBezTo>
                  <a:cubicBezTo>
                    <a:pt x="572581" y="2478301"/>
                    <a:pt x="424475" y="2208406"/>
                    <a:pt x="508000" y="2431143"/>
                  </a:cubicBezTo>
                  <a:cubicBezTo>
                    <a:pt x="515656" y="2451559"/>
                    <a:pt x="534534" y="2466068"/>
                    <a:pt x="544285" y="2485571"/>
                  </a:cubicBezTo>
                  <a:cubicBezTo>
                    <a:pt x="558850" y="2514700"/>
                    <a:pt x="568476" y="2546048"/>
                    <a:pt x="580571" y="2576286"/>
                  </a:cubicBezTo>
                  <a:cubicBezTo>
                    <a:pt x="575028" y="2598459"/>
                    <a:pt x="546486" y="2728389"/>
                    <a:pt x="526143" y="2775857"/>
                  </a:cubicBezTo>
                  <a:cubicBezTo>
                    <a:pt x="515489" y="2800716"/>
                    <a:pt x="505577" y="2826420"/>
                    <a:pt x="489857" y="2848428"/>
                  </a:cubicBezTo>
                  <a:cubicBezTo>
                    <a:pt x="435905" y="2923961"/>
                    <a:pt x="443269" y="2883793"/>
                    <a:pt x="381000" y="2939143"/>
                  </a:cubicBezTo>
                  <a:cubicBezTo>
                    <a:pt x="342646" y="2973235"/>
                    <a:pt x="300608" y="3005303"/>
                    <a:pt x="272143" y="3048000"/>
                  </a:cubicBezTo>
                  <a:cubicBezTo>
                    <a:pt x="221624" y="3123777"/>
                    <a:pt x="251275" y="3087010"/>
                    <a:pt x="181428" y="3156857"/>
                  </a:cubicBezTo>
                  <a:cubicBezTo>
                    <a:pt x="175380" y="3175000"/>
                    <a:pt x="172921" y="3194767"/>
                    <a:pt x="163285" y="3211286"/>
                  </a:cubicBezTo>
                  <a:cubicBezTo>
                    <a:pt x="130324" y="3267790"/>
                    <a:pt x="54428" y="3374571"/>
                    <a:pt x="54428" y="3374571"/>
                  </a:cubicBezTo>
                  <a:cubicBezTo>
                    <a:pt x="19851" y="3478301"/>
                    <a:pt x="9584" y="3485279"/>
                    <a:pt x="54428" y="3646714"/>
                  </a:cubicBezTo>
                  <a:cubicBezTo>
                    <a:pt x="66100" y="3688733"/>
                    <a:pt x="107497" y="3716565"/>
                    <a:pt x="127000" y="3755571"/>
                  </a:cubicBezTo>
                  <a:cubicBezTo>
                    <a:pt x="139095" y="3779762"/>
                    <a:pt x="153789" y="3802819"/>
                    <a:pt x="163285" y="3828143"/>
                  </a:cubicBezTo>
                  <a:cubicBezTo>
                    <a:pt x="218829" y="3976263"/>
                    <a:pt x="119503" y="3831296"/>
                    <a:pt x="235857" y="4064000"/>
                  </a:cubicBezTo>
                  <a:cubicBezTo>
                    <a:pt x="247952" y="4088190"/>
                    <a:pt x="262900" y="4111154"/>
                    <a:pt x="272143" y="4136571"/>
                  </a:cubicBezTo>
                  <a:cubicBezTo>
                    <a:pt x="299275" y="4211183"/>
                    <a:pt x="317282" y="4293468"/>
                    <a:pt x="326571" y="4372428"/>
                  </a:cubicBezTo>
                  <a:cubicBezTo>
                    <a:pt x="334376" y="4438769"/>
                    <a:pt x="335886" y="4505788"/>
                    <a:pt x="344714" y="4572000"/>
                  </a:cubicBezTo>
                  <a:cubicBezTo>
                    <a:pt x="348010" y="4596716"/>
                    <a:pt x="347280" y="4625100"/>
                    <a:pt x="362857" y="4644571"/>
                  </a:cubicBezTo>
                  <a:cubicBezTo>
                    <a:pt x="374804" y="4659504"/>
                    <a:pt x="398897" y="4657460"/>
                    <a:pt x="417285" y="4662714"/>
                  </a:cubicBezTo>
                  <a:cubicBezTo>
                    <a:pt x="560262" y="4703565"/>
                    <a:pt x="489857" y="4641060"/>
                    <a:pt x="489857" y="4898571"/>
                  </a:cubicBezTo>
                  <a:lnTo>
                    <a:pt x="489857" y="4898571"/>
                  </a:lnTo>
                  <a:lnTo>
                    <a:pt x="489857" y="4898571"/>
                  </a:lnTo>
                </a:path>
              </a:pathLst>
            </a:custGeom>
            <a:noFill/>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9" name="Freeform 28">
              <a:extLst>
                <a:ext uri="{FF2B5EF4-FFF2-40B4-BE49-F238E27FC236}">
                  <a16:creationId xmlns:a16="http://schemas.microsoft.com/office/drawing/2014/main" id="{993BB8E4-A3BB-8348-A473-89A487EBFB22}"/>
                </a:ext>
              </a:extLst>
            </p:cNvPr>
            <p:cNvSpPr/>
            <p:nvPr/>
          </p:nvSpPr>
          <p:spPr>
            <a:xfrm rot="21163266">
              <a:off x="6478276" y="971251"/>
              <a:ext cx="620785" cy="5050971"/>
            </a:xfrm>
            <a:custGeom>
              <a:avLst/>
              <a:gdLst>
                <a:gd name="connsiteX0" fmla="*/ 1124857 w 1124857"/>
                <a:gd name="connsiteY0" fmla="*/ 0 h 4898571"/>
                <a:gd name="connsiteX1" fmla="*/ 1124857 w 1124857"/>
                <a:gd name="connsiteY1" fmla="*/ 0 h 4898571"/>
                <a:gd name="connsiteX2" fmla="*/ 1052285 w 1124857"/>
                <a:gd name="connsiteY2" fmla="*/ 181428 h 4898571"/>
                <a:gd name="connsiteX3" fmla="*/ 1034143 w 1124857"/>
                <a:gd name="connsiteY3" fmla="*/ 235857 h 4898571"/>
                <a:gd name="connsiteX4" fmla="*/ 997857 w 1124857"/>
                <a:gd name="connsiteY4" fmla="*/ 290286 h 4898571"/>
                <a:gd name="connsiteX5" fmla="*/ 943428 w 1124857"/>
                <a:gd name="connsiteY5" fmla="*/ 399143 h 4898571"/>
                <a:gd name="connsiteX6" fmla="*/ 925285 w 1124857"/>
                <a:gd name="connsiteY6" fmla="*/ 471714 h 4898571"/>
                <a:gd name="connsiteX7" fmla="*/ 852714 w 1124857"/>
                <a:gd name="connsiteY7" fmla="*/ 616857 h 4898571"/>
                <a:gd name="connsiteX8" fmla="*/ 780143 w 1124857"/>
                <a:gd name="connsiteY8" fmla="*/ 743857 h 4898571"/>
                <a:gd name="connsiteX9" fmla="*/ 743857 w 1124857"/>
                <a:gd name="connsiteY9" fmla="*/ 889000 h 4898571"/>
                <a:gd name="connsiteX10" fmla="*/ 725714 w 1124857"/>
                <a:gd name="connsiteY10" fmla="*/ 1179286 h 4898571"/>
                <a:gd name="connsiteX11" fmla="*/ 671285 w 1124857"/>
                <a:gd name="connsiteY11" fmla="*/ 1233714 h 4898571"/>
                <a:gd name="connsiteX12" fmla="*/ 544285 w 1124857"/>
                <a:gd name="connsiteY12" fmla="*/ 1288143 h 4898571"/>
                <a:gd name="connsiteX13" fmla="*/ 435428 w 1124857"/>
                <a:gd name="connsiteY13" fmla="*/ 1397000 h 4898571"/>
                <a:gd name="connsiteX14" fmla="*/ 272143 w 1124857"/>
                <a:gd name="connsiteY14" fmla="*/ 1487714 h 4898571"/>
                <a:gd name="connsiteX15" fmla="*/ 235857 w 1124857"/>
                <a:gd name="connsiteY15" fmla="*/ 1542143 h 4898571"/>
                <a:gd name="connsiteX16" fmla="*/ 72571 w 1124857"/>
                <a:gd name="connsiteY16" fmla="*/ 1687286 h 4898571"/>
                <a:gd name="connsiteX17" fmla="*/ 0 w 1124857"/>
                <a:gd name="connsiteY17" fmla="*/ 1796143 h 4898571"/>
                <a:gd name="connsiteX18" fmla="*/ 18143 w 1124857"/>
                <a:gd name="connsiteY18" fmla="*/ 1977571 h 4898571"/>
                <a:gd name="connsiteX19" fmla="*/ 90714 w 1124857"/>
                <a:gd name="connsiteY19" fmla="*/ 2013857 h 4898571"/>
                <a:gd name="connsiteX20" fmla="*/ 199571 w 1124857"/>
                <a:gd name="connsiteY20" fmla="*/ 2086428 h 4898571"/>
                <a:gd name="connsiteX21" fmla="*/ 254000 w 1124857"/>
                <a:gd name="connsiteY21" fmla="*/ 2140857 h 4898571"/>
                <a:gd name="connsiteX22" fmla="*/ 326571 w 1124857"/>
                <a:gd name="connsiteY22" fmla="*/ 2177143 h 4898571"/>
                <a:gd name="connsiteX23" fmla="*/ 435428 w 1124857"/>
                <a:gd name="connsiteY23" fmla="*/ 2249714 h 4898571"/>
                <a:gd name="connsiteX24" fmla="*/ 508000 w 1124857"/>
                <a:gd name="connsiteY24" fmla="*/ 2431143 h 4898571"/>
                <a:gd name="connsiteX25" fmla="*/ 544285 w 1124857"/>
                <a:gd name="connsiteY25" fmla="*/ 2485571 h 4898571"/>
                <a:gd name="connsiteX26" fmla="*/ 580571 w 1124857"/>
                <a:gd name="connsiteY26" fmla="*/ 2576286 h 4898571"/>
                <a:gd name="connsiteX27" fmla="*/ 526143 w 1124857"/>
                <a:gd name="connsiteY27" fmla="*/ 2775857 h 4898571"/>
                <a:gd name="connsiteX28" fmla="*/ 489857 w 1124857"/>
                <a:gd name="connsiteY28" fmla="*/ 2848428 h 4898571"/>
                <a:gd name="connsiteX29" fmla="*/ 381000 w 1124857"/>
                <a:gd name="connsiteY29" fmla="*/ 2939143 h 4898571"/>
                <a:gd name="connsiteX30" fmla="*/ 272143 w 1124857"/>
                <a:gd name="connsiteY30" fmla="*/ 3048000 h 4898571"/>
                <a:gd name="connsiteX31" fmla="*/ 181428 w 1124857"/>
                <a:gd name="connsiteY31" fmla="*/ 3156857 h 4898571"/>
                <a:gd name="connsiteX32" fmla="*/ 163285 w 1124857"/>
                <a:gd name="connsiteY32" fmla="*/ 3211286 h 4898571"/>
                <a:gd name="connsiteX33" fmla="*/ 54428 w 1124857"/>
                <a:gd name="connsiteY33" fmla="*/ 3374571 h 4898571"/>
                <a:gd name="connsiteX34" fmla="*/ 54428 w 1124857"/>
                <a:gd name="connsiteY34" fmla="*/ 3646714 h 4898571"/>
                <a:gd name="connsiteX35" fmla="*/ 127000 w 1124857"/>
                <a:gd name="connsiteY35" fmla="*/ 3755571 h 4898571"/>
                <a:gd name="connsiteX36" fmla="*/ 163285 w 1124857"/>
                <a:gd name="connsiteY36" fmla="*/ 3828143 h 4898571"/>
                <a:gd name="connsiteX37" fmla="*/ 235857 w 1124857"/>
                <a:gd name="connsiteY37" fmla="*/ 4064000 h 4898571"/>
                <a:gd name="connsiteX38" fmla="*/ 272143 w 1124857"/>
                <a:gd name="connsiteY38" fmla="*/ 4136571 h 4898571"/>
                <a:gd name="connsiteX39" fmla="*/ 326571 w 1124857"/>
                <a:gd name="connsiteY39" fmla="*/ 4372428 h 4898571"/>
                <a:gd name="connsiteX40" fmla="*/ 344714 w 1124857"/>
                <a:gd name="connsiteY40" fmla="*/ 4572000 h 4898571"/>
                <a:gd name="connsiteX41" fmla="*/ 362857 w 1124857"/>
                <a:gd name="connsiteY41" fmla="*/ 4644571 h 4898571"/>
                <a:gd name="connsiteX42" fmla="*/ 417285 w 1124857"/>
                <a:gd name="connsiteY42" fmla="*/ 4662714 h 4898571"/>
                <a:gd name="connsiteX43" fmla="*/ 489857 w 1124857"/>
                <a:gd name="connsiteY43" fmla="*/ 4898571 h 4898571"/>
                <a:gd name="connsiteX44" fmla="*/ 489857 w 1124857"/>
                <a:gd name="connsiteY44" fmla="*/ 4898571 h 4898571"/>
                <a:gd name="connsiteX45" fmla="*/ 489857 w 1124857"/>
                <a:gd name="connsiteY45" fmla="*/ 4898571 h 4898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24857" h="4898571">
                  <a:moveTo>
                    <a:pt x="1124857" y="0"/>
                  </a:moveTo>
                  <a:lnTo>
                    <a:pt x="1124857" y="0"/>
                  </a:lnTo>
                  <a:cubicBezTo>
                    <a:pt x="1100666" y="60476"/>
                    <a:pt x="1075667" y="120635"/>
                    <a:pt x="1052285" y="181428"/>
                  </a:cubicBezTo>
                  <a:cubicBezTo>
                    <a:pt x="1045420" y="199278"/>
                    <a:pt x="1042696" y="218752"/>
                    <a:pt x="1034143" y="235857"/>
                  </a:cubicBezTo>
                  <a:cubicBezTo>
                    <a:pt x="1024392" y="255360"/>
                    <a:pt x="1007609" y="270783"/>
                    <a:pt x="997857" y="290286"/>
                  </a:cubicBezTo>
                  <a:cubicBezTo>
                    <a:pt x="922741" y="440516"/>
                    <a:pt x="1047420" y="243155"/>
                    <a:pt x="943428" y="399143"/>
                  </a:cubicBezTo>
                  <a:cubicBezTo>
                    <a:pt x="937380" y="423333"/>
                    <a:pt x="934875" y="448697"/>
                    <a:pt x="925285" y="471714"/>
                  </a:cubicBezTo>
                  <a:cubicBezTo>
                    <a:pt x="904481" y="521645"/>
                    <a:pt x="869819" y="565541"/>
                    <a:pt x="852714" y="616857"/>
                  </a:cubicBezTo>
                  <a:cubicBezTo>
                    <a:pt x="825009" y="699972"/>
                    <a:pt x="846046" y="655986"/>
                    <a:pt x="780143" y="743857"/>
                  </a:cubicBezTo>
                  <a:cubicBezTo>
                    <a:pt x="768048" y="792238"/>
                    <a:pt x="746968" y="839227"/>
                    <a:pt x="743857" y="889000"/>
                  </a:cubicBezTo>
                  <a:cubicBezTo>
                    <a:pt x="737809" y="985762"/>
                    <a:pt x="745687" y="1084415"/>
                    <a:pt x="725714" y="1179286"/>
                  </a:cubicBezTo>
                  <a:cubicBezTo>
                    <a:pt x="720428" y="1204393"/>
                    <a:pt x="692634" y="1219482"/>
                    <a:pt x="671285" y="1233714"/>
                  </a:cubicBezTo>
                  <a:cubicBezTo>
                    <a:pt x="533663" y="1325462"/>
                    <a:pt x="715332" y="1151306"/>
                    <a:pt x="544285" y="1288143"/>
                  </a:cubicBezTo>
                  <a:cubicBezTo>
                    <a:pt x="504214" y="1320200"/>
                    <a:pt x="478125" y="1368535"/>
                    <a:pt x="435428" y="1397000"/>
                  </a:cubicBezTo>
                  <a:cubicBezTo>
                    <a:pt x="310659" y="1480179"/>
                    <a:pt x="367943" y="1455780"/>
                    <a:pt x="272143" y="1487714"/>
                  </a:cubicBezTo>
                  <a:cubicBezTo>
                    <a:pt x="260048" y="1505857"/>
                    <a:pt x="251276" y="1526724"/>
                    <a:pt x="235857" y="1542143"/>
                  </a:cubicBezTo>
                  <a:cubicBezTo>
                    <a:pt x="126784" y="1651214"/>
                    <a:pt x="224960" y="1458702"/>
                    <a:pt x="72571" y="1687286"/>
                  </a:cubicBezTo>
                  <a:lnTo>
                    <a:pt x="0" y="1796143"/>
                  </a:lnTo>
                  <a:cubicBezTo>
                    <a:pt x="6048" y="1856619"/>
                    <a:pt x="-5233" y="1921469"/>
                    <a:pt x="18143" y="1977571"/>
                  </a:cubicBezTo>
                  <a:cubicBezTo>
                    <a:pt x="28545" y="2002536"/>
                    <a:pt x="67523" y="1999942"/>
                    <a:pt x="90714" y="2013857"/>
                  </a:cubicBezTo>
                  <a:cubicBezTo>
                    <a:pt x="128109" y="2036294"/>
                    <a:pt x="163285" y="2062238"/>
                    <a:pt x="199571" y="2086428"/>
                  </a:cubicBezTo>
                  <a:cubicBezTo>
                    <a:pt x="220920" y="2100660"/>
                    <a:pt x="233121" y="2125943"/>
                    <a:pt x="254000" y="2140857"/>
                  </a:cubicBezTo>
                  <a:cubicBezTo>
                    <a:pt x="276008" y="2156577"/>
                    <a:pt x="303380" y="2163228"/>
                    <a:pt x="326571" y="2177143"/>
                  </a:cubicBezTo>
                  <a:cubicBezTo>
                    <a:pt x="363966" y="2199580"/>
                    <a:pt x="435428" y="2249714"/>
                    <a:pt x="435428" y="2249714"/>
                  </a:cubicBezTo>
                  <a:cubicBezTo>
                    <a:pt x="572581" y="2478301"/>
                    <a:pt x="424475" y="2208406"/>
                    <a:pt x="508000" y="2431143"/>
                  </a:cubicBezTo>
                  <a:cubicBezTo>
                    <a:pt x="515656" y="2451559"/>
                    <a:pt x="534534" y="2466068"/>
                    <a:pt x="544285" y="2485571"/>
                  </a:cubicBezTo>
                  <a:cubicBezTo>
                    <a:pt x="558850" y="2514700"/>
                    <a:pt x="568476" y="2546048"/>
                    <a:pt x="580571" y="2576286"/>
                  </a:cubicBezTo>
                  <a:cubicBezTo>
                    <a:pt x="575028" y="2598459"/>
                    <a:pt x="546486" y="2728389"/>
                    <a:pt x="526143" y="2775857"/>
                  </a:cubicBezTo>
                  <a:cubicBezTo>
                    <a:pt x="515489" y="2800716"/>
                    <a:pt x="505577" y="2826420"/>
                    <a:pt x="489857" y="2848428"/>
                  </a:cubicBezTo>
                  <a:cubicBezTo>
                    <a:pt x="435905" y="2923961"/>
                    <a:pt x="443269" y="2883793"/>
                    <a:pt x="381000" y="2939143"/>
                  </a:cubicBezTo>
                  <a:cubicBezTo>
                    <a:pt x="342646" y="2973235"/>
                    <a:pt x="300608" y="3005303"/>
                    <a:pt x="272143" y="3048000"/>
                  </a:cubicBezTo>
                  <a:cubicBezTo>
                    <a:pt x="221624" y="3123777"/>
                    <a:pt x="251275" y="3087010"/>
                    <a:pt x="181428" y="3156857"/>
                  </a:cubicBezTo>
                  <a:cubicBezTo>
                    <a:pt x="175380" y="3175000"/>
                    <a:pt x="172921" y="3194767"/>
                    <a:pt x="163285" y="3211286"/>
                  </a:cubicBezTo>
                  <a:cubicBezTo>
                    <a:pt x="130324" y="3267790"/>
                    <a:pt x="54428" y="3374571"/>
                    <a:pt x="54428" y="3374571"/>
                  </a:cubicBezTo>
                  <a:cubicBezTo>
                    <a:pt x="19851" y="3478301"/>
                    <a:pt x="9584" y="3485279"/>
                    <a:pt x="54428" y="3646714"/>
                  </a:cubicBezTo>
                  <a:cubicBezTo>
                    <a:pt x="66100" y="3688733"/>
                    <a:pt x="107497" y="3716565"/>
                    <a:pt x="127000" y="3755571"/>
                  </a:cubicBezTo>
                  <a:cubicBezTo>
                    <a:pt x="139095" y="3779762"/>
                    <a:pt x="153789" y="3802819"/>
                    <a:pt x="163285" y="3828143"/>
                  </a:cubicBezTo>
                  <a:cubicBezTo>
                    <a:pt x="218829" y="3976263"/>
                    <a:pt x="119503" y="3831296"/>
                    <a:pt x="235857" y="4064000"/>
                  </a:cubicBezTo>
                  <a:cubicBezTo>
                    <a:pt x="247952" y="4088190"/>
                    <a:pt x="262900" y="4111154"/>
                    <a:pt x="272143" y="4136571"/>
                  </a:cubicBezTo>
                  <a:cubicBezTo>
                    <a:pt x="299275" y="4211183"/>
                    <a:pt x="317282" y="4293468"/>
                    <a:pt x="326571" y="4372428"/>
                  </a:cubicBezTo>
                  <a:cubicBezTo>
                    <a:pt x="334376" y="4438769"/>
                    <a:pt x="335886" y="4505788"/>
                    <a:pt x="344714" y="4572000"/>
                  </a:cubicBezTo>
                  <a:cubicBezTo>
                    <a:pt x="348010" y="4596716"/>
                    <a:pt x="347280" y="4625100"/>
                    <a:pt x="362857" y="4644571"/>
                  </a:cubicBezTo>
                  <a:cubicBezTo>
                    <a:pt x="374804" y="4659504"/>
                    <a:pt x="398897" y="4657460"/>
                    <a:pt x="417285" y="4662714"/>
                  </a:cubicBezTo>
                  <a:cubicBezTo>
                    <a:pt x="560262" y="4703565"/>
                    <a:pt x="489857" y="4641060"/>
                    <a:pt x="489857" y="4898571"/>
                  </a:cubicBezTo>
                  <a:lnTo>
                    <a:pt x="489857" y="4898571"/>
                  </a:lnTo>
                  <a:lnTo>
                    <a:pt x="489857" y="4898571"/>
                  </a:lnTo>
                </a:path>
              </a:pathLst>
            </a:custGeom>
            <a:noFill/>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0" name="Freeform 29">
              <a:extLst>
                <a:ext uri="{FF2B5EF4-FFF2-40B4-BE49-F238E27FC236}">
                  <a16:creationId xmlns:a16="http://schemas.microsoft.com/office/drawing/2014/main" id="{A7CD9045-CF93-B945-A950-15AD2DB120D7}"/>
                </a:ext>
              </a:extLst>
            </p:cNvPr>
            <p:cNvSpPr/>
            <p:nvPr/>
          </p:nvSpPr>
          <p:spPr>
            <a:xfrm rot="20113335">
              <a:off x="6630676" y="724505"/>
              <a:ext cx="620785" cy="5050971"/>
            </a:xfrm>
            <a:custGeom>
              <a:avLst/>
              <a:gdLst>
                <a:gd name="connsiteX0" fmla="*/ 1124857 w 1124857"/>
                <a:gd name="connsiteY0" fmla="*/ 0 h 4898571"/>
                <a:gd name="connsiteX1" fmla="*/ 1124857 w 1124857"/>
                <a:gd name="connsiteY1" fmla="*/ 0 h 4898571"/>
                <a:gd name="connsiteX2" fmla="*/ 1052285 w 1124857"/>
                <a:gd name="connsiteY2" fmla="*/ 181428 h 4898571"/>
                <a:gd name="connsiteX3" fmla="*/ 1034143 w 1124857"/>
                <a:gd name="connsiteY3" fmla="*/ 235857 h 4898571"/>
                <a:gd name="connsiteX4" fmla="*/ 997857 w 1124857"/>
                <a:gd name="connsiteY4" fmla="*/ 290286 h 4898571"/>
                <a:gd name="connsiteX5" fmla="*/ 943428 w 1124857"/>
                <a:gd name="connsiteY5" fmla="*/ 399143 h 4898571"/>
                <a:gd name="connsiteX6" fmla="*/ 925285 w 1124857"/>
                <a:gd name="connsiteY6" fmla="*/ 471714 h 4898571"/>
                <a:gd name="connsiteX7" fmla="*/ 852714 w 1124857"/>
                <a:gd name="connsiteY7" fmla="*/ 616857 h 4898571"/>
                <a:gd name="connsiteX8" fmla="*/ 780143 w 1124857"/>
                <a:gd name="connsiteY8" fmla="*/ 743857 h 4898571"/>
                <a:gd name="connsiteX9" fmla="*/ 743857 w 1124857"/>
                <a:gd name="connsiteY9" fmla="*/ 889000 h 4898571"/>
                <a:gd name="connsiteX10" fmla="*/ 725714 w 1124857"/>
                <a:gd name="connsiteY10" fmla="*/ 1179286 h 4898571"/>
                <a:gd name="connsiteX11" fmla="*/ 671285 w 1124857"/>
                <a:gd name="connsiteY11" fmla="*/ 1233714 h 4898571"/>
                <a:gd name="connsiteX12" fmla="*/ 544285 w 1124857"/>
                <a:gd name="connsiteY12" fmla="*/ 1288143 h 4898571"/>
                <a:gd name="connsiteX13" fmla="*/ 435428 w 1124857"/>
                <a:gd name="connsiteY13" fmla="*/ 1397000 h 4898571"/>
                <a:gd name="connsiteX14" fmla="*/ 272143 w 1124857"/>
                <a:gd name="connsiteY14" fmla="*/ 1487714 h 4898571"/>
                <a:gd name="connsiteX15" fmla="*/ 235857 w 1124857"/>
                <a:gd name="connsiteY15" fmla="*/ 1542143 h 4898571"/>
                <a:gd name="connsiteX16" fmla="*/ 72571 w 1124857"/>
                <a:gd name="connsiteY16" fmla="*/ 1687286 h 4898571"/>
                <a:gd name="connsiteX17" fmla="*/ 0 w 1124857"/>
                <a:gd name="connsiteY17" fmla="*/ 1796143 h 4898571"/>
                <a:gd name="connsiteX18" fmla="*/ 18143 w 1124857"/>
                <a:gd name="connsiteY18" fmla="*/ 1977571 h 4898571"/>
                <a:gd name="connsiteX19" fmla="*/ 90714 w 1124857"/>
                <a:gd name="connsiteY19" fmla="*/ 2013857 h 4898571"/>
                <a:gd name="connsiteX20" fmla="*/ 199571 w 1124857"/>
                <a:gd name="connsiteY20" fmla="*/ 2086428 h 4898571"/>
                <a:gd name="connsiteX21" fmla="*/ 254000 w 1124857"/>
                <a:gd name="connsiteY21" fmla="*/ 2140857 h 4898571"/>
                <a:gd name="connsiteX22" fmla="*/ 326571 w 1124857"/>
                <a:gd name="connsiteY22" fmla="*/ 2177143 h 4898571"/>
                <a:gd name="connsiteX23" fmla="*/ 435428 w 1124857"/>
                <a:gd name="connsiteY23" fmla="*/ 2249714 h 4898571"/>
                <a:gd name="connsiteX24" fmla="*/ 508000 w 1124857"/>
                <a:gd name="connsiteY24" fmla="*/ 2431143 h 4898571"/>
                <a:gd name="connsiteX25" fmla="*/ 544285 w 1124857"/>
                <a:gd name="connsiteY25" fmla="*/ 2485571 h 4898571"/>
                <a:gd name="connsiteX26" fmla="*/ 580571 w 1124857"/>
                <a:gd name="connsiteY26" fmla="*/ 2576286 h 4898571"/>
                <a:gd name="connsiteX27" fmla="*/ 526143 w 1124857"/>
                <a:gd name="connsiteY27" fmla="*/ 2775857 h 4898571"/>
                <a:gd name="connsiteX28" fmla="*/ 489857 w 1124857"/>
                <a:gd name="connsiteY28" fmla="*/ 2848428 h 4898571"/>
                <a:gd name="connsiteX29" fmla="*/ 381000 w 1124857"/>
                <a:gd name="connsiteY29" fmla="*/ 2939143 h 4898571"/>
                <a:gd name="connsiteX30" fmla="*/ 272143 w 1124857"/>
                <a:gd name="connsiteY30" fmla="*/ 3048000 h 4898571"/>
                <a:gd name="connsiteX31" fmla="*/ 181428 w 1124857"/>
                <a:gd name="connsiteY31" fmla="*/ 3156857 h 4898571"/>
                <a:gd name="connsiteX32" fmla="*/ 163285 w 1124857"/>
                <a:gd name="connsiteY32" fmla="*/ 3211286 h 4898571"/>
                <a:gd name="connsiteX33" fmla="*/ 54428 w 1124857"/>
                <a:gd name="connsiteY33" fmla="*/ 3374571 h 4898571"/>
                <a:gd name="connsiteX34" fmla="*/ 54428 w 1124857"/>
                <a:gd name="connsiteY34" fmla="*/ 3646714 h 4898571"/>
                <a:gd name="connsiteX35" fmla="*/ 127000 w 1124857"/>
                <a:gd name="connsiteY35" fmla="*/ 3755571 h 4898571"/>
                <a:gd name="connsiteX36" fmla="*/ 163285 w 1124857"/>
                <a:gd name="connsiteY36" fmla="*/ 3828143 h 4898571"/>
                <a:gd name="connsiteX37" fmla="*/ 235857 w 1124857"/>
                <a:gd name="connsiteY37" fmla="*/ 4064000 h 4898571"/>
                <a:gd name="connsiteX38" fmla="*/ 272143 w 1124857"/>
                <a:gd name="connsiteY38" fmla="*/ 4136571 h 4898571"/>
                <a:gd name="connsiteX39" fmla="*/ 326571 w 1124857"/>
                <a:gd name="connsiteY39" fmla="*/ 4372428 h 4898571"/>
                <a:gd name="connsiteX40" fmla="*/ 344714 w 1124857"/>
                <a:gd name="connsiteY40" fmla="*/ 4572000 h 4898571"/>
                <a:gd name="connsiteX41" fmla="*/ 362857 w 1124857"/>
                <a:gd name="connsiteY41" fmla="*/ 4644571 h 4898571"/>
                <a:gd name="connsiteX42" fmla="*/ 417285 w 1124857"/>
                <a:gd name="connsiteY42" fmla="*/ 4662714 h 4898571"/>
                <a:gd name="connsiteX43" fmla="*/ 489857 w 1124857"/>
                <a:gd name="connsiteY43" fmla="*/ 4898571 h 4898571"/>
                <a:gd name="connsiteX44" fmla="*/ 489857 w 1124857"/>
                <a:gd name="connsiteY44" fmla="*/ 4898571 h 4898571"/>
                <a:gd name="connsiteX45" fmla="*/ 489857 w 1124857"/>
                <a:gd name="connsiteY45" fmla="*/ 4898571 h 4898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24857" h="4898571">
                  <a:moveTo>
                    <a:pt x="1124857" y="0"/>
                  </a:moveTo>
                  <a:lnTo>
                    <a:pt x="1124857" y="0"/>
                  </a:lnTo>
                  <a:cubicBezTo>
                    <a:pt x="1100666" y="60476"/>
                    <a:pt x="1075667" y="120635"/>
                    <a:pt x="1052285" y="181428"/>
                  </a:cubicBezTo>
                  <a:cubicBezTo>
                    <a:pt x="1045420" y="199278"/>
                    <a:pt x="1042696" y="218752"/>
                    <a:pt x="1034143" y="235857"/>
                  </a:cubicBezTo>
                  <a:cubicBezTo>
                    <a:pt x="1024392" y="255360"/>
                    <a:pt x="1007609" y="270783"/>
                    <a:pt x="997857" y="290286"/>
                  </a:cubicBezTo>
                  <a:cubicBezTo>
                    <a:pt x="922741" y="440516"/>
                    <a:pt x="1047420" y="243155"/>
                    <a:pt x="943428" y="399143"/>
                  </a:cubicBezTo>
                  <a:cubicBezTo>
                    <a:pt x="937380" y="423333"/>
                    <a:pt x="934875" y="448697"/>
                    <a:pt x="925285" y="471714"/>
                  </a:cubicBezTo>
                  <a:cubicBezTo>
                    <a:pt x="904481" y="521645"/>
                    <a:pt x="869819" y="565541"/>
                    <a:pt x="852714" y="616857"/>
                  </a:cubicBezTo>
                  <a:cubicBezTo>
                    <a:pt x="825009" y="699972"/>
                    <a:pt x="846046" y="655986"/>
                    <a:pt x="780143" y="743857"/>
                  </a:cubicBezTo>
                  <a:cubicBezTo>
                    <a:pt x="768048" y="792238"/>
                    <a:pt x="746968" y="839227"/>
                    <a:pt x="743857" y="889000"/>
                  </a:cubicBezTo>
                  <a:cubicBezTo>
                    <a:pt x="737809" y="985762"/>
                    <a:pt x="745687" y="1084415"/>
                    <a:pt x="725714" y="1179286"/>
                  </a:cubicBezTo>
                  <a:cubicBezTo>
                    <a:pt x="720428" y="1204393"/>
                    <a:pt x="692634" y="1219482"/>
                    <a:pt x="671285" y="1233714"/>
                  </a:cubicBezTo>
                  <a:cubicBezTo>
                    <a:pt x="533663" y="1325462"/>
                    <a:pt x="715332" y="1151306"/>
                    <a:pt x="544285" y="1288143"/>
                  </a:cubicBezTo>
                  <a:cubicBezTo>
                    <a:pt x="504214" y="1320200"/>
                    <a:pt x="478125" y="1368535"/>
                    <a:pt x="435428" y="1397000"/>
                  </a:cubicBezTo>
                  <a:cubicBezTo>
                    <a:pt x="310659" y="1480179"/>
                    <a:pt x="367943" y="1455780"/>
                    <a:pt x="272143" y="1487714"/>
                  </a:cubicBezTo>
                  <a:cubicBezTo>
                    <a:pt x="260048" y="1505857"/>
                    <a:pt x="251276" y="1526724"/>
                    <a:pt x="235857" y="1542143"/>
                  </a:cubicBezTo>
                  <a:cubicBezTo>
                    <a:pt x="126784" y="1651214"/>
                    <a:pt x="224960" y="1458702"/>
                    <a:pt x="72571" y="1687286"/>
                  </a:cubicBezTo>
                  <a:lnTo>
                    <a:pt x="0" y="1796143"/>
                  </a:lnTo>
                  <a:cubicBezTo>
                    <a:pt x="6048" y="1856619"/>
                    <a:pt x="-5233" y="1921469"/>
                    <a:pt x="18143" y="1977571"/>
                  </a:cubicBezTo>
                  <a:cubicBezTo>
                    <a:pt x="28545" y="2002536"/>
                    <a:pt x="67523" y="1999942"/>
                    <a:pt x="90714" y="2013857"/>
                  </a:cubicBezTo>
                  <a:cubicBezTo>
                    <a:pt x="128109" y="2036294"/>
                    <a:pt x="163285" y="2062238"/>
                    <a:pt x="199571" y="2086428"/>
                  </a:cubicBezTo>
                  <a:cubicBezTo>
                    <a:pt x="220920" y="2100660"/>
                    <a:pt x="233121" y="2125943"/>
                    <a:pt x="254000" y="2140857"/>
                  </a:cubicBezTo>
                  <a:cubicBezTo>
                    <a:pt x="276008" y="2156577"/>
                    <a:pt x="303380" y="2163228"/>
                    <a:pt x="326571" y="2177143"/>
                  </a:cubicBezTo>
                  <a:cubicBezTo>
                    <a:pt x="363966" y="2199580"/>
                    <a:pt x="435428" y="2249714"/>
                    <a:pt x="435428" y="2249714"/>
                  </a:cubicBezTo>
                  <a:cubicBezTo>
                    <a:pt x="572581" y="2478301"/>
                    <a:pt x="424475" y="2208406"/>
                    <a:pt x="508000" y="2431143"/>
                  </a:cubicBezTo>
                  <a:cubicBezTo>
                    <a:pt x="515656" y="2451559"/>
                    <a:pt x="534534" y="2466068"/>
                    <a:pt x="544285" y="2485571"/>
                  </a:cubicBezTo>
                  <a:cubicBezTo>
                    <a:pt x="558850" y="2514700"/>
                    <a:pt x="568476" y="2546048"/>
                    <a:pt x="580571" y="2576286"/>
                  </a:cubicBezTo>
                  <a:cubicBezTo>
                    <a:pt x="575028" y="2598459"/>
                    <a:pt x="546486" y="2728389"/>
                    <a:pt x="526143" y="2775857"/>
                  </a:cubicBezTo>
                  <a:cubicBezTo>
                    <a:pt x="515489" y="2800716"/>
                    <a:pt x="505577" y="2826420"/>
                    <a:pt x="489857" y="2848428"/>
                  </a:cubicBezTo>
                  <a:cubicBezTo>
                    <a:pt x="435905" y="2923961"/>
                    <a:pt x="443269" y="2883793"/>
                    <a:pt x="381000" y="2939143"/>
                  </a:cubicBezTo>
                  <a:cubicBezTo>
                    <a:pt x="342646" y="2973235"/>
                    <a:pt x="300608" y="3005303"/>
                    <a:pt x="272143" y="3048000"/>
                  </a:cubicBezTo>
                  <a:cubicBezTo>
                    <a:pt x="221624" y="3123777"/>
                    <a:pt x="251275" y="3087010"/>
                    <a:pt x="181428" y="3156857"/>
                  </a:cubicBezTo>
                  <a:cubicBezTo>
                    <a:pt x="175380" y="3175000"/>
                    <a:pt x="172921" y="3194767"/>
                    <a:pt x="163285" y="3211286"/>
                  </a:cubicBezTo>
                  <a:cubicBezTo>
                    <a:pt x="130324" y="3267790"/>
                    <a:pt x="54428" y="3374571"/>
                    <a:pt x="54428" y="3374571"/>
                  </a:cubicBezTo>
                  <a:cubicBezTo>
                    <a:pt x="19851" y="3478301"/>
                    <a:pt x="9584" y="3485279"/>
                    <a:pt x="54428" y="3646714"/>
                  </a:cubicBezTo>
                  <a:cubicBezTo>
                    <a:pt x="66100" y="3688733"/>
                    <a:pt x="107497" y="3716565"/>
                    <a:pt x="127000" y="3755571"/>
                  </a:cubicBezTo>
                  <a:cubicBezTo>
                    <a:pt x="139095" y="3779762"/>
                    <a:pt x="153789" y="3802819"/>
                    <a:pt x="163285" y="3828143"/>
                  </a:cubicBezTo>
                  <a:cubicBezTo>
                    <a:pt x="218829" y="3976263"/>
                    <a:pt x="119503" y="3831296"/>
                    <a:pt x="235857" y="4064000"/>
                  </a:cubicBezTo>
                  <a:cubicBezTo>
                    <a:pt x="247952" y="4088190"/>
                    <a:pt x="262900" y="4111154"/>
                    <a:pt x="272143" y="4136571"/>
                  </a:cubicBezTo>
                  <a:cubicBezTo>
                    <a:pt x="299275" y="4211183"/>
                    <a:pt x="317282" y="4293468"/>
                    <a:pt x="326571" y="4372428"/>
                  </a:cubicBezTo>
                  <a:cubicBezTo>
                    <a:pt x="334376" y="4438769"/>
                    <a:pt x="335886" y="4505788"/>
                    <a:pt x="344714" y="4572000"/>
                  </a:cubicBezTo>
                  <a:cubicBezTo>
                    <a:pt x="348010" y="4596716"/>
                    <a:pt x="347280" y="4625100"/>
                    <a:pt x="362857" y="4644571"/>
                  </a:cubicBezTo>
                  <a:cubicBezTo>
                    <a:pt x="374804" y="4659504"/>
                    <a:pt x="398897" y="4657460"/>
                    <a:pt x="417285" y="4662714"/>
                  </a:cubicBezTo>
                  <a:cubicBezTo>
                    <a:pt x="560262" y="4703565"/>
                    <a:pt x="489857" y="4641060"/>
                    <a:pt x="489857" y="4898571"/>
                  </a:cubicBezTo>
                  <a:lnTo>
                    <a:pt x="489857" y="4898571"/>
                  </a:lnTo>
                  <a:lnTo>
                    <a:pt x="489857" y="4898571"/>
                  </a:lnTo>
                </a:path>
              </a:pathLst>
            </a:custGeom>
            <a:noFill/>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1" name="Freeform 30">
              <a:extLst>
                <a:ext uri="{FF2B5EF4-FFF2-40B4-BE49-F238E27FC236}">
                  <a16:creationId xmlns:a16="http://schemas.microsoft.com/office/drawing/2014/main" id="{5AE3C088-3FD9-C048-9EF1-4AAD7FDF15DB}"/>
                </a:ext>
              </a:extLst>
            </p:cNvPr>
            <p:cNvSpPr/>
            <p:nvPr/>
          </p:nvSpPr>
          <p:spPr>
            <a:xfrm>
              <a:off x="6059715" y="562433"/>
              <a:ext cx="471715" cy="5188857"/>
            </a:xfrm>
            <a:custGeom>
              <a:avLst/>
              <a:gdLst>
                <a:gd name="connsiteX0" fmla="*/ 471715 w 471715"/>
                <a:gd name="connsiteY0" fmla="*/ 5188857 h 5188857"/>
                <a:gd name="connsiteX1" fmla="*/ 471715 w 471715"/>
                <a:gd name="connsiteY1" fmla="*/ 5188857 h 5188857"/>
                <a:gd name="connsiteX2" fmla="*/ 453572 w 471715"/>
                <a:gd name="connsiteY2" fmla="*/ 4118428 h 5188857"/>
                <a:gd name="connsiteX3" fmla="*/ 435429 w 471715"/>
                <a:gd name="connsiteY3" fmla="*/ 3955142 h 5188857"/>
                <a:gd name="connsiteX4" fmla="*/ 417286 w 471715"/>
                <a:gd name="connsiteY4" fmla="*/ 3900714 h 5188857"/>
                <a:gd name="connsiteX5" fmla="*/ 399143 w 471715"/>
                <a:gd name="connsiteY5" fmla="*/ 3646714 h 5188857"/>
                <a:gd name="connsiteX6" fmla="*/ 381000 w 471715"/>
                <a:gd name="connsiteY6" fmla="*/ 3320142 h 5188857"/>
                <a:gd name="connsiteX7" fmla="*/ 344715 w 471715"/>
                <a:gd name="connsiteY7" fmla="*/ 3175000 h 5188857"/>
                <a:gd name="connsiteX8" fmla="*/ 326572 w 471715"/>
                <a:gd name="connsiteY8" fmla="*/ 3084285 h 5188857"/>
                <a:gd name="connsiteX9" fmla="*/ 272143 w 471715"/>
                <a:gd name="connsiteY9" fmla="*/ 3011714 h 5188857"/>
                <a:gd name="connsiteX10" fmla="*/ 254000 w 471715"/>
                <a:gd name="connsiteY10" fmla="*/ 2249714 h 5188857"/>
                <a:gd name="connsiteX11" fmla="*/ 235857 w 471715"/>
                <a:gd name="connsiteY11" fmla="*/ 2159000 h 5188857"/>
                <a:gd name="connsiteX12" fmla="*/ 199572 w 471715"/>
                <a:gd name="connsiteY12" fmla="*/ 1487714 h 5188857"/>
                <a:gd name="connsiteX13" fmla="*/ 163286 w 471715"/>
                <a:gd name="connsiteY13" fmla="*/ 1288142 h 5188857"/>
                <a:gd name="connsiteX14" fmla="*/ 145143 w 471715"/>
                <a:gd name="connsiteY14" fmla="*/ 1143000 h 5188857"/>
                <a:gd name="connsiteX15" fmla="*/ 108857 w 471715"/>
                <a:gd name="connsiteY15" fmla="*/ 925285 h 5188857"/>
                <a:gd name="connsiteX16" fmla="*/ 90715 w 471715"/>
                <a:gd name="connsiteY16" fmla="*/ 762000 h 5188857"/>
                <a:gd name="connsiteX17" fmla="*/ 72572 w 471715"/>
                <a:gd name="connsiteY17" fmla="*/ 689428 h 5188857"/>
                <a:gd name="connsiteX18" fmla="*/ 36286 w 471715"/>
                <a:gd name="connsiteY18" fmla="*/ 508000 h 5188857"/>
                <a:gd name="connsiteX19" fmla="*/ 0 w 471715"/>
                <a:gd name="connsiteY19" fmla="*/ 326571 h 5188857"/>
                <a:gd name="connsiteX20" fmla="*/ 18143 w 471715"/>
                <a:gd name="connsiteY20" fmla="*/ 0 h 5188857"/>
                <a:gd name="connsiteX21" fmla="*/ 18143 w 471715"/>
                <a:gd name="connsiteY21" fmla="*/ 0 h 5188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71715" h="5188857">
                  <a:moveTo>
                    <a:pt x="471715" y="5188857"/>
                  </a:moveTo>
                  <a:lnTo>
                    <a:pt x="471715" y="5188857"/>
                  </a:lnTo>
                  <a:cubicBezTo>
                    <a:pt x="465667" y="4832047"/>
                    <a:pt x="464063" y="4475135"/>
                    <a:pt x="453572" y="4118428"/>
                  </a:cubicBezTo>
                  <a:cubicBezTo>
                    <a:pt x="451962" y="4063688"/>
                    <a:pt x="444432" y="4009160"/>
                    <a:pt x="435429" y="3955142"/>
                  </a:cubicBezTo>
                  <a:cubicBezTo>
                    <a:pt x="432285" y="3936278"/>
                    <a:pt x="423334" y="3918857"/>
                    <a:pt x="417286" y="3900714"/>
                  </a:cubicBezTo>
                  <a:cubicBezTo>
                    <a:pt x="411238" y="3816047"/>
                    <a:pt x="404438" y="3731431"/>
                    <a:pt x="399143" y="3646714"/>
                  </a:cubicBezTo>
                  <a:cubicBezTo>
                    <a:pt x="392342" y="3537901"/>
                    <a:pt x="390445" y="3428757"/>
                    <a:pt x="381000" y="3320142"/>
                  </a:cubicBezTo>
                  <a:cubicBezTo>
                    <a:pt x="372084" y="3217612"/>
                    <a:pt x="364560" y="3254380"/>
                    <a:pt x="344715" y="3175000"/>
                  </a:cubicBezTo>
                  <a:cubicBezTo>
                    <a:pt x="337236" y="3145084"/>
                    <a:pt x="339096" y="3112464"/>
                    <a:pt x="326572" y="3084285"/>
                  </a:cubicBezTo>
                  <a:cubicBezTo>
                    <a:pt x="314291" y="3056653"/>
                    <a:pt x="290286" y="3035904"/>
                    <a:pt x="272143" y="3011714"/>
                  </a:cubicBezTo>
                  <a:cubicBezTo>
                    <a:pt x="266095" y="2757714"/>
                    <a:pt x="264802" y="2503556"/>
                    <a:pt x="254000" y="2249714"/>
                  </a:cubicBezTo>
                  <a:cubicBezTo>
                    <a:pt x="252689" y="2218905"/>
                    <a:pt x="237781" y="2189777"/>
                    <a:pt x="235857" y="2159000"/>
                  </a:cubicBezTo>
                  <a:cubicBezTo>
                    <a:pt x="196632" y="1531394"/>
                    <a:pt x="240979" y="1860374"/>
                    <a:pt x="199572" y="1487714"/>
                  </a:cubicBezTo>
                  <a:cubicBezTo>
                    <a:pt x="182476" y="1333852"/>
                    <a:pt x="195506" y="1384803"/>
                    <a:pt x="163286" y="1288142"/>
                  </a:cubicBezTo>
                  <a:cubicBezTo>
                    <a:pt x="157238" y="1239761"/>
                    <a:pt x="152376" y="1191218"/>
                    <a:pt x="145143" y="1143000"/>
                  </a:cubicBezTo>
                  <a:cubicBezTo>
                    <a:pt x="134229" y="1070241"/>
                    <a:pt x="116981" y="998408"/>
                    <a:pt x="108857" y="925285"/>
                  </a:cubicBezTo>
                  <a:cubicBezTo>
                    <a:pt x="102810" y="870857"/>
                    <a:pt x="99042" y="816126"/>
                    <a:pt x="90715" y="762000"/>
                  </a:cubicBezTo>
                  <a:cubicBezTo>
                    <a:pt x="86923" y="737355"/>
                    <a:pt x="77797" y="713810"/>
                    <a:pt x="72572" y="689428"/>
                  </a:cubicBezTo>
                  <a:cubicBezTo>
                    <a:pt x="59649" y="629123"/>
                    <a:pt x="45008" y="569054"/>
                    <a:pt x="36286" y="508000"/>
                  </a:cubicBezTo>
                  <a:cubicBezTo>
                    <a:pt x="15438" y="362068"/>
                    <a:pt x="31666" y="421569"/>
                    <a:pt x="0" y="326571"/>
                  </a:cubicBezTo>
                  <a:cubicBezTo>
                    <a:pt x="21156" y="72697"/>
                    <a:pt x="18143" y="181680"/>
                    <a:pt x="18143" y="0"/>
                  </a:cubicBezTo>
                  <a:lnTo>
                    <a:pt x="18143" y="0"/>
                  </a:lnTo>
                </a:path>
              </a:pathLst>
            </a:custGeom>
            <a:ln w="762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sp>
        <p:nvSpPr>
          <p:cNvPr id="3" name="TextBox 2">
            <a:extLst>
              <a:ext uri="{FF2B5EF4-FFF2-40B4-BE49-F238E27FC236}">
                <a16:creationId xmlns:a16="http://schemas.microsoft.com/office/drawing/2014/main" id="{1A4D68C7-BB08-A34A-8A95-C0F973E089DA}"/>
              </a:ext>
            </a:extLst>
          </p:cNvPr>
          <p:cNvSpPr txBox="1"/>
          <p:nvPr/>
        </p:nvSpPr>
        <p:spPr>
          <a:xfrm>
            <a:off x="751305" y="633641"/>
            <a:ext cx="7257900" cy="1969770"/>
          </a:xfrm>
          <a:prstGeom prst="rect">
            <a:avLst/>
          </a:prstGeom>
          <a:noFill/>
        </p:spPr>
        <p:txBody>
          <a:bodyPr wrap="square" rtlCol="0">
            <a:spAutoFit/>
          </a:bodyPr>
          <a:lstStyle/>
          <a:p>
            <a:endParaRPr lang="en-US" sz="1400" i="1" dirty="0"/>
          </a:p>
          <a:p>
            <a:r>
              <a:rPr lang="en-US" dirty="0"/>
              <a:t>Ensemble methods are meta-algorithms that combine several machine learning techniques into one predictive model in order to </a:t>
            </a:r>
            <a:r>
              <a:rPr lang="en-US" b="1" dirty="0"/>
              <a:t>decrease</a:t>
            </a:r>
            <a:r>
              <a:rPr lang="en-US" dirty="0"/>
              <a:t> </a:t>
            </a:r>
            <a:r>
              <a:rPr lang="en-US" b="1" dirty="0"/>
              <a:t>variance</a:t>
            </a:r>
            <a:r>
              <a:rPr lang="en-US" dirty="0"/>
              <a:t> (bagging), </a:t>
            </a:r>
            <a:r>
              <a:rPr lang="en-US" b="1" dirty="0"/>
              <a:t>bias</a:t>
            </a:r>
            <a:r>
              <a:rPr lang="en-US" dirty="0"/>
              <a:t> (boosting), or </a:t>
            </a:r>
            <a:r>
              <a:rPr lang="en-US" b="1" dirty="0"/>
              <a:t>improve predictions</a:t>
            </a:r>
            <a:r>
              <a:rPr lang="en-US" dirty="0"/>
              <a:t> (stacking).</a:t>
            </a:r>
            <a:endParaRPr lang="en-US" sz="1400" dirty="0"/>
          </a:p>
          <a:p>
            <a:br>
              <a:rPr lang="en-US" dirty="0"/>
            </a:br>
            <a:endParaRPr lang="en-US" dirty="0"/>
          </a:p>
        </p:txBody>
      </p:sp>
      <p:sp>
        <p:nvSpPr>
          <p:cNvPr id="5" name="Footer Placeholder 4">
            <a:extLst>
              <a:ext uri="{FF2B5EF4-FFF2-40B4-BE49-F238E27FC236}">
                <a16:creationId xmlns:a16="http://schemas.microsoft.com/office/drawing/2014/main" id="{04A8DA99-41C4-EC47-96F4-60F58CFC2361}"/>
              </a:ext>
            </a:extLst>
          </p:cNvPr>
          <p:cNvSpPr>
            <a:spLocks noGrp="1"/>
          </p:cNvSpPr>
          <p:nvPr>
            <p:ph type="ftr" sz="quarter" idx="11"/>
          </p:nvPr>
        </p:nvSpPr>
        <p:spPr/>
        <p:txBody>
          <a:bodyPr/>
          <a:lstStyle/>
          <a:p>
            <a:r>
              <a:rPr lang="en-US"/>
              <a:t>Kordon Consulting LLC</a:t>
            </a:r>
          </a:p>
        </p:txBody>
      </p:sp>
      <p:pic>
        <p:nvPicPr>
          <p:cNvPr id="48" name="Picture 47">
            <a:extLst>
              <a:ext uri="{FF2B5EF4-FFF2-40B4-BE49-F238E27FC236}">
                <a16:creationId xmlns:a16="http://schemas.microsoft.com/office/drawing/2014/main" id="{73006023-B981-EB42-A788-EBDBFEC0BA8A}"/>
              </a:ext>
            </a:extLst>
          </p:cNvPr>
          <p:cNvPicPr>
            <a:picLocks noChangeAspect="1"/>
          </p:cNvPicPr>
          <p:nvPr/>
        </p:nvPicPr>
        <p:blipFill>
          <a:blip r:embed="rId2"/>
          <a:stretch>
            <a:fillRect/>
          </a:stretch>
        </p:blipFill>
        <p:spPr>
          <a:xfrm>
            <a:off x="1484815" y="2117398"/>
            <a:ext cx="3665232" cy="4127952"/>
          </a:xfrm>
          <a:prstGeom prst="rect">
            <a:avLst/>
          </a:prstGeom>
        </p:spPr>
      </p:pic>
    </p:spTree>
    <p:extLst>
      <p:ext uri="{BB962C8B-B14F-4D97-AF65-F5344CB8AC3E}">
        <p14:creationId xmlns:p14="http://schemas.microsoft.com/office/powerpoint/2010/main" val="3289761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864" y="209578"/>
            <a:ext cx="10515600" cy="398550"/>
          </a:xfrm>
        </p:spPr>
        <p:txBody>
          <a:bodyPr>
            <a:normAutofit fontScale="90000"/>
          </a:bodyPr>
          <a:lstStyle/>
          <a:p>
            <a:r>
              <a:rPr lang="en-US" sz="2800" dirty="0"/>
              <a:t>Bias-Variance dilemma</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6</a:t>
            </a:fld>
            <a:endParaRPr lang="en-US"/>
          </a:p>
        </p:txBody>
      </p:sp>
      <p:pic>
        <p:nvPicPr>
          <p:cNvPr id="4" name="Picture 3">
            <a:extLst>
              <a:ext uri="{FF2B5EF4-FFF2-40B4-BE49-F238E27FC236}">
                <a16:creationId xmlns:a16="http://schemas.microsoft.com/office/drawing/2014/main" id="{27766A98-B1DA-294C-BA22-CCDBA5929DFD}"/>
              </a:ext>
            </a:extLst>
          </p:cNvPr>
          <p:cNvPicPr>
            <a:picLocks noChangeAspect="1"/>
          </p:cNvPicPr>
          <p:nvPr/>
        </p:nvPicPr>
        <p:blipFill>
          <a:blip r:embed="rId2"/>
          <a:stretch>
            <a:fillRect/>
          </a:stretch>
        </p:blipFill>
        <p:spPr>
          <a:xfrm>
            <a:off x="118707" y="814394"/>
            <a:ext cx="6228304" cy="4666347"/>
          </a:xfrm>
          <a:prstGeom prst="rect">
            <a:avLst/>
          </a:prstGeom>
        </p:spPr>
      </p:pic>
      <p:sp>
        <p:nvSpPr>
          <p:cNvPr id="7" name="Footer Placeholder 6">
            <a:extLst>
              <a:ext uri="{FF2B5EF4-FFF2-40B4-BE49-F238E27FC236}">
                <a16:creationId xmlns:a16="http://schemas.microsoft.com/office/drawing/2014/main" id="{D987EEBD-18B3-8C4C-B339-F99C83FDC219}"/>
              </a:ext>
            </a:extLst>
          </p:cNvPr>
          <p:cNvSpPr>
            <a:spLocks noGrp="1"/>
          </p:cNvSpPr>
          <p:nvPr>
            <p:ph type="ftr" sz="quarter" idx="11"/>
          </p:nvPr>
        </p:nvSpPr>
        <p:spPr/>
        <p:txBody>
          <a:bodyPr/>
          <a:lstStyle/>
          <a:p>
            <a:r>
              <a:rPr lang="en-US"/>
              <a:t>Kordon Consulting LLC</a:t>
            </a:r>
          </a:p>
        </p:txBody>
      </p:sp>
      <p:pic>
        <p:nvPicPr>
          <p:cNvPr id="48" name="Picture 47">
            <a:extLst>
              <a:ext uri="{FF2B5EF4-FFF2-40B4-BE49-F238E27FC236}">
                <a16:creationId xmlns:a16="http://schemas.microsoft.com/office/drawing/2014/main" id="{6D5520A5-01BE-7643-A4B6-204AFED57E05}"/>
              </a:ext>
            </a:extLst>
          </p:cNvPr>
          <p:cNvPicPr>
            <a:picLocks noChangeAspect="1"/>
          </p:cNvPicPr>
          <p:nvPr/>
        </p:nvPicPr>
        <p:blipFill>
          <a:blip r:embed="rId3"/>
          <a:stretch>
            <a:fillRect/>
          </a:stretch>
        </p:blipFill>
        <p:spPr>
          <a:xfrm>
            <a:off x="6174888" y="1752009"/>
            <a:ext cx="5923346" cy="3751451"/>
          </a:xfrm>
          <a:prstGeom prst="rect">
            <a:avLst/>
          </a:prstGeom>
        </p:spPr>
      </p:pic>
    </p:spTree>
    <p:extLst>
      <p:ext uri="{BB962C8B-B14F-4D97-AF65-F5344CB8AC3E}">
        <p14:creationId xmlns:p14="http://schemas.microsoft.com/office/powerpoint/2010/main" val="112281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Weak vs. strong learners</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7</a:t>
            </a:fld>
            <a:endParaRPr lang="en-US"/>
          </a:p>
        </p:txBody>
      </p:sp>
      <p:sp>
        <p:nvSpPr>
          <p:cNvPr id="10" name="Content Placeholder 2">
            <a:extLst>
              <a:ext uri="{FF2B5EF4-FFF2-40B4-BE49-F238E27FC236}">
                <a16:creationId xmlns:a16="http://schemas.microsoft.com/office/drawing/2014/main" id="{7FC9CBD2-5026-D045-B2B0-C8D15217C1E4}"/>
              </a:ext>
            </a:extLst>
          </p:cNvPr>
          <p:cNvSpPr txBox="1">
            <a:spLocks/>
          </p:cNvSpPr>
          <p:nvPr/>
        </p:nvSpPr>
        <p:spPr>
          <a:xfrm>
            <a:off x="623943" y="977270"/>
            <a:ext cx="5131398" cy="636378"/>
          </a:xfrm>
          <a:prstGeom prst="rect">
            <a:avLst/>
          </a:prstGeom>
          <a:solidFill>
            <a:srgbClr val="FFFF00"/>
          </a:solidFill>
        </p:spPr>
        <p:txBody>
          <a:bodyPr vert="horz" lIns="91439" tIns="45719" rIns="91439" bIns="4571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US" sz="1400" b="1" dirty="0"/>
              <a:t>A weak learner is a learner which always learns something, i.e. does better than chance and also has error rate less then 50%. The best example of a weak learner is a decision tree.</a:t>
            </a:r>
          </a:p>
        </p:txBody>
      </p:sp>
      <p:sp>
        <p:nvSpPr>
          <p:cNvPr id="9" name="Footer Placeholder 8">
            <a:extLst>
              <a:ext uri="{FF2B5EF4-FFF2-40B4-BE49-F238E27FC236}">
                <a16:creationId xmlns:a16="http://schemas.microsoft.com/office/drawing/2014/main" id="{12923E5F-164B-3A40-B909-BB336571D604}"/>
              </a:ext>
            </a:extLst>
          </p:cNvPr>
          <p:cNvSpPr>
            <a:spLocks noGrp="1"/>
          </p:cNvSpPr>
          <p:nvPr>
            <p:ph type="ftr" sz="quarter" idx="11"/>
          </p:nvPr>
        </p:nvSpPr>
        <p:spPr/>
        <p:txBody>
          <a:bodyPr/>
          <a:lstStyle/>
          <a:p>
            <a:r>
              <a:rPr lang="en-US"/>
              <a:t>Kordon Consulting LLC</a:t>
            </a:r>
          </a:p>
        </p:txBody>
      </p:sp>
      <p:sp>
        <p:nvSpPr>
          <p:cNvPr id="13" name="TextBox 12">
            <a:extLst>
              <a:ext uri="{FF2B5EF4-FFF2-40B4-BE49-F238E27FC236}">
                <a16:creationId xmlns:a16="http://schemas.microsoft.com/office/drawing/2014/main" id="{B6309BDE-974F-2745-BD01-9D734908B635}"/>
              </a:ext>
            </a:extLst>
          </p:cNvPr>
          <p:cNvSpPr txBox="1"/>
          <p:nvPr/>
        </p:nvSpPr>
        <p:spPr>
          <a:xfrm>
            <a:off x="6831107" y="977270"/>
            <a:ext cx="4238512" cy="523220"/>
          </a:xfrm>
          <a:prstGeom prst="rect">
            <a:avLst/>
          </a:prstGeom>
          <a:solidFill>
            <a:schemeClr val="accent5">
              <a:lumMod val="20000"/>
              <a:lumOff val="80000"/>
            </a:schemeClr>
          </a:solidFill>
        </p:spPr>
        <p:txBody>
          <a:bodyPr wrap="square" rtlCol="0">
            <a:spAutoFit/>
          </a:bodyPr>
          <a:lstStyle/>
          <a:p>
            <a:r>
              <a:rPr lang="en-US" sz="1400" b="1" dirty="0"/>
              <a:t>A strong learner is a learner that is arbitrarily well-correlated with the true classification.</a:t>
            </a:r>
          </a:p>
        </p:txBody>
      </p:sp>
      <p:sp>
        <p:nvSpPr>
          <p:cNvPr id="14" name="TextBox 13">
            <a:extLst>
              <a:ext uri="{FF2B5EF4-FFF2-40B4-BE49-F238E27FC236}">
                <a16:creationId xmlns:a16="http://schemas.microsoft.com/office/drawing/2014/main" id="{915D5A5E-E70D-DA4B-927C-0AF098769C3A}"/>
              </a:ext>
            </a:extLst>
          </p:cNvPr>
          <p:cNvSpPr txBox="1"/>
          <p:nvPr/>
        </p:nvSpPr>
        <p:spPr>
          <a:xfrm>
            <a:off x="623943" y="2635759"/>
            <a:ext cx="4722607" cy="2585323"/>
          </a:xfrm>
          <a:prstGeom prst="rect">
            <a:avLst/>
          </a:prstGeom>
          <a:noFill/>
        </p:spPr>
        <p:txBody>
          <a:bodyPr wrap="square" rtlCol="0">
            <a:spAutoFit/>
          </a:bodyPr>
          <a:lstStyle/>
          <a:p>
            <a:r>
              <a:rPr lang="en-US" b="1" dirty="0"/>
              <a:t>Learner1</a:t>
            </a:r>
            <a:r>
              <a:rPr lang="en-US" dirty="0"/>
              <a:t>: Email has only one image file (promotional image), It’s a SPAM</a:t>
            </a:r>
          </a:p>
          <a:p>
            <a:r>
              <a:rPr lang="en-US" b="1" dirty="0"/>
              <a:t>Learner2</a:t>
            </a:r>
            <a:r>
              <a:rPr lang="en-US" dirty="0"/>
              <a:t>: Email has only link(s), It’s a SPAM</a:t>
            </a:r>
          </a:p>
          <a:p>
            <a:r>
              <a:rPr lang="en-US" b="1" dirty="0"/>
              <a:t>Learner3</a:t>
            </a:r>
            <a:r>
              <a:rPr lang="en-US" dirty="0"/>
              <a:t>: Email body consist of sentence like “You won a prize money of $ </a:t>
            </a:r>
            <a:r>
              <a:rPr lang="en-US" dirty="0" err="1"/>
              <a:t>xxxxxx</a:t>
            </a:r>
            <a:r>
              <a:rPr lang="en-US" dirty="0"/>
              <a:t>”, It’s a SPAM</a:t>
            </a:r>
          </a:p>
          <a:p>
            <a:r>
              <a:rPr lang="en-US" b="1" dirty="0"/>
              <a:t>Learner4</a:t>
            </a:r>
            <a:r>
              <a:rPr lang="en-US" dirty="0"/>
              <a:t>: Email from any official domain say </a:t>
            </a:r>
            <a:r>
              <a:rPr lang="en-US" dirty="0" err="1"/>
              <a:t>microsoft.com</a:t>
            </a:r>
            <a:r>
              <a:rPr lang="en-US" dirty="0"/>
              <a:t>, Not a SPAM</a:t>
            </a:r>
          </a:p>
          <a:p>
            <a:r>
              <a:rPr lang="en-US" b="1" dirty="0"/>
              <a:t>Learner5</a:t>
            </a:r>
            <a:r>
              <a:rPr lang="en-US" dirty="0"/>
              <a:t>: Email from known source, Not a SPAM</a:t>
            </a:r>
          </a:p>
          <a:p>
            <a:endParaRPr lang="en-US" dirty="0"/>
          </a:p>
        </p:txBody>
      </p:sp>
      <p:sp>
        <p:nvSpPr>
          <p:cNvPr id="21" name="TextBox 20">
            <a:extLst>
              <a:ext uri="{FF2B5EF4-FFF2-40B4-BE49-F238E27FC236}">
                <a16:creationId xmlns:a16="http://schemas.microsoft.com/office/drawing/2014/main" id="{2AC834C2-EE74-704C-9D6E-A6DCA540E7B7}"/>
              </a:ext>
            </a:extLst>
          </p:cNvPr>
          <p:cNvSpPr txBox="1"/>
          <p:nvPr/>
        </p:nvSpPr>
        <p:spPr>
          <a:xfrm>
            <a:off x="6631192" y="2480215"/>
            <a:ext cx="4722608" cy="3139321"/>
          </a:xfrm>
          <a:prstGeom prst="rect">
            <a:avLst/>
          </a:prstGeom>
          <a:noFill/>
        </p:spPr>
        <p:txBody>
          <a:bodyPr wrap="square" rtlCol="0">
            <a:spAutoFit/>
          </a:bodyPr>
          <a:lstStyle/>
          <a:p>
            <a:r>
              <a:rPr lang="en-US" dirty="0"/>
              <a:t>To convert weak learner to strong learner, we’ll combine the prediction of each weak learner using methods like:</a:t>
            </a:r>
          </a:p>
          <a:p>
            <a:r>
              <a:rPr lang="en-US" dirty="0"/>
              <a:t>· Using average/ weighted average</a:t>
            </a:r>
          </a:p>
          <a:p>
            <a:r>
              <a:rPr lang="en-US" dirty="0"/>
              <a:t>· Considering prediction has higher vote</a:t>
            </a:r>
          </a:p>
          <a:p>
            <a:r>
              <a:rPr lang="en-US" dirty="0"/>
              <a:t>For example: We have defined 5 weak learners. Out of these 5, 3 are voted as ‘SPAM’ and 2 are voted as ‘Not a SPAM’. In this case, by default, we’ll consider an email as SPAM because we have higher (3) vote for ‘SPAM”</a:t>
            </a:r>
          </a:p>
          <a:p>
            <a:endParaRPr lang="en-US" dirty="0"/>
          </a:p>
        </p:txBody>
      </p:sp>
    </p:spTree>
    <p:extLst>
      <p:ext uri="{BB962C8B-B14F-4D97-AF65-F5344CB8AC3E}">
        <p14:creationId xmlns:p14="http://schemas.microsoft.com/office/powerpoint/2010/main" val="157286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8022"/>
            <a:ext cx="10515600" cy="398550"/>
          </a:xfrm>
        </p:spPr>
        <p:txBody>
          <a:bodyPr>
            <a:normAutofit fontScale="90000"/>
          </a:bodyPr>
          <a:lstStyle/>
          <a:p>
            <a:r>
              <a:rPr lang="en-US" sz="2800" dirty="0"/>
              <a:t>Main principle of ensemble modeling</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8</a:t>
            </a:fld>
            <a:endParaRPr lang="en-US"/>
          </a:p>
        </p:txBody>
      </p:sp>
      <p:sp>
        <p:nvSpPr>
          <p:cNvPr id="9" name="Footer Placeholder 8">
            <a:extLst>
              <a:ext uri="{FF2B5EF4-FFF2-40B4-BE49-F238E27FC236}">
                <a16:creationId xmlns:a16="http://schemas.microsoft.com/office/drawing/2014/main" id="{12923E5F-164B-3A40-B909-BB336571D604}"/>
              </a:ext>
            </a:extLst>
          </p:cNvPr>
          <p:cNvSpPr>
            <a:spLocks noGrp="1"/>
          </p:cNvSpPr>
          <p:nvPr>
            <p:ph type="ftr" sz="quarter" idx="11"/>
          </p:nvPr>
        </p:nvSpPr>
        <p:spPr/>
        <p:txBody>
          <a:bodyPr/>
          <a:lstStyle/>
          <a:p>
            <a:r>
              <a:rPr lang="en-US"/>
              <a:t>Kordon Consulting LLC</a:t>
            </a:r>
          </a:p>
        </p:txBody>
      </p:sp>
      <p:sp>
        <p:nvSpPr>
          <p:cNvPr id="11" name="TextBox 10">
            <a:extLst>
              <a:ext uri="{FF2B5EF4-FFF2-40B4-BE49-F238E27FC236}">
                <a16:creationId xmlns:a16="http://schemas.microsoft.com/office/drawing/2014/main" id="{05E1E2DF-74E9-734A-AC02-14ACAEC7643D}"/>
              </a:ext>
            </a:extLst>
          </p:cNvPr>
          <p:cNvSpPr txBox="1"/>
          <p:nvPr/>
        </p:nvSpPr>
        <p:spPr>
          <a:xfrm>
            <a:off x="7362713" y="2720799"/>
            <a:ext cx="5045336" cy="1600438"/>
          </a:xfrm>
          <a:prstGeom prst="rect">
            <a:avLst/>
          </a:prstGeom>
          <a:noFill/>
        </p:spPr>
        <p:txBody>
          <a:bodyPr wrap="square" rtlCol="0">
            <a:spAutoFit/>
          </a:bodyPr>
          <a:lstStyle/>
          <a:p>
            <a:r>
              <a:rPr lang="en-US" sz="1400" b="1" dirty="0"/>
              <a:t>“Ensemble methods work best when the predictors are as independent of one another as possible. One way to get diverse classifiers is to train them using very different algorithms. This increases the chance that they will make very different types of errors, improving the ensemble’s accuracy.” </a:t>
            </a:r>
          </a:p>
          <a:p>
            <a:r>
              <a:rPr lang="en-US" sz="1400" b="1" dirty="0"/>
              <a:t>Hands-on Machine Learning with </a:t>
            </a:r>
            <a:r>
              <a:rPr lang="en-US" sz="1400" b="1" dirty="0" err="1"/>
              <a:t>Scikit</a:t>
            </a:r>
            <a:r>
              <a:rPr lang="en-US" sz="1400" b="1" dirty="0"/>
              <a:t>-Learn &amp; TensorFlow”, Chapter 7</a:t>
            </a:r>
          </a:p>
        </p:txBody>
      </p:sp>
      <p:sp>
        <p:nvSpPr>
          <p:cNvPr id="12" name="TextBox 11">
            <a:extLst>
              <a:ext uri="{FF2B5EF4-FFF2-40B4-BE49-F238E27FC236}">
                <a16:creationId xmlns:a16="http://schemas.microsoft.com/office/drawing/2014/main" id="{54237428-8AFF-BB4E-B4F7-0239AF659CEC}"/>
              </a:ext>
            </a:extLst>
          </p:cNvPr>
          <p:cNvSpPr txBox="1"/>
          <p:nvPr/>
        </p:nvSpPr>
        <p:spPr>
          <a:xfrm>
            <a:off x="2376544" y="763676"/>
            <a:ext cx="5421854" cy="923330"/>
          </a:xfrm>
          <a:prstGeom prst="rect">
            <a:avLst/>
          </a:prstGeom>
          <a:noFill/>
        </p:spPr>
        <p:txBody>
          <a:bodyPr wrap="square" rtlCol="0">
            <a:spAutoFit/>
          </a:bodyPr>
          <a:lstStyle/>
          <a:p>
            <a:r>
              <a:rPr lang="en-US" dirty="0"/>
              <a:t>The main principle behind the ensemble model is that a group of weak learners come together to form a strong learner, thus increasing the accuracy of the model.</a:t>
            </a:r>
          </a:p>
        </p:txBody>
      </p:sp>
      <p:pic>
        <p:nvPicPr>
          <p:cNvPr id="4" name="Picture 3">
            <a:extLst>
              <a:ext uri="{FF2B5EF4-FFF2-40B4-BE49-F238E27FC236}">
                <a16:creationId xmlns:a16="http://schemas.microsoft.com/office/drawing/2014/main" id="{F355C730-0981-3C42-B1D5-BC1E0F92C2DD}"/>
              </a:ext>
            </a:extLst>
          </p:cNvPr>
          <p:cNvPicPr>
            <a:picLocks noChangeAspect="1"/>
          </p:cNvPicPr>
          <p:nvPr/>
        </p:nvPicPr>
        <p:blipFill>
          <a:blip r:embed="rId2"/>
          <a:stretch>
            <a:fillRect/>
          </a:stretch>
        </p:blipFill>
        <p:spPr>
          <a:xfrm>
            <a:off x="1686860" y="1981846"/>
            <a:ext cx="5508655" cy="3394112"/>
          </a:xfrm>
          <a:prstGeom prst="rect">
            <a:avLst/>
          </a:prstGeom>
        </p:spPr>
      </p:pic>
    </p:spTree>
    <p:extLst>
      <p:ext uri="{BB962C8B-B14F-4D97-AF65-F5344CB8AC3E}">
        <p14:creationId xmlns:p14="http://schemas.microsoft.com/office/powerpoint/2010/main" val="201659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DF28AD-36BE-C84F-9055-EAA0F3C15E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3016" y="564401"/>
            <a:ext cx="5948191" cy="5940239"/>
          </a:xfrm>
          <a:prstGeom prst="rect">
            <a:avLst/>
          </a:prstGeom>
        </p:spPr>
      </p:pic>
      <p:sp>
        <p:nvSpPr>
          <p:cNvPr id="2" name="Title 1"/>
          <p:cNvSpPr>
            <a:spLocks noGrp="1"/>
          </p:cNvSpPr>
          <p:nvPr>
            <p:ph type="title"/>
          </p:nvPr>
        </p:nvSpPr>
        <p:spPr>
          <a:xfrm>
            <a:off x="838200" y="365126"/>
            <a:ext cx="10515600" cy="398550"/>
          </a:xfrm>
        </p:spPr>
        <p:txBody>
          <a:bodyPr>
            <a:normAutofit fontScale="90000"/>
          </a:bodyPr>
          <a:lstStyle/>
          <a:p>
            <a:r>
              <a:rPr lang="en-US" sz="2800" dirty="0"/>
              <a:t>Lecture 10 agenda</a:t>
            </a:r>
          </a:p>
        </p:txBody>
      </p:sp>
      <p:pic>
        <p:nvPicPr>
          <p:cNvPr id="7" name="Picture 6"/>
          <p:cNvPicPr>
            <a:picLocks noChangeAspect="1"/>
          </p:cNvPicPr>
          <p:nvPr/>
        </p:nvPicPr>
        <p:blipFill>
          <a:blip r:embed="rId3"/>
          <a:stretch>
            <a:fillRect/>
          </a:stretch>
        </p:blipFill>
        <p:spPr>
          <a:xfrm>
            <a:off x="4837049" y="2394365"/>
            <a:ext cx="392236" cy="400241"/>
          </a:xfrm>
          <a:prstGeom prst="rect">
            <a:avLst/>
          </a:prstGeom>
        </p:spPr>
      </p:pic>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9</a:t>
            </a:fld>
            <a:endParaRPr lang="en-US"/>
          </a:p>
        </p:txBody>
      </p:sp>
      <p:sp>
        <p:nvSpPr>
          <p:cNvPr id="9" name="Footer Placeholder 8">
            <a:extLst>
              <a:ext uri="{FF2B5EF4-FFF2-40B4-BE49-F238E27FC236}">
                <a16:creationId xmlns:a16="http://schemas.microsoft.com/office/drawing/2014/main" id="{7C273D5F-19EE-CD4A-9657-C4AB1405AD3A}"/>
              </a:ext>
            </a:extLst>
          </p:cNvPr>
          <p:cNvSpPr>
            <a:spLocks noGrp="1"/>
          </p:cNvSpPr>
          <p:nvPr>
            <p:ph type="ftr" sz="quarter" idx="11"/>
          </p:nvPr>
        </p:nvSpPr>
        <p:spPr/>
        <p:txBody>
          <a:bodyPr/>
          <a:lstStyle/>
          <a:p>
            <a:r>
              <a:rPr lang="en-US"/>
              <a:t>Kordon Consulting LLC</a:t>
            </a:r>
          </a:p>
        </p:txBody>
      </p:sp>
    </p:spTree>
    <p:extLst>
      <p:ext uri="{BB962C8B-B14F-4D97-AF65-F5344CB8AC3E}">
        <p14:creationId xmlns:p14="http://schemas.microsoft.com/office/powerpoint/2010/main" val="41167659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164228</TotalTime>
  <Words>1733</Words>
  <Application>Microsoft Macintosh PowerPoint</Application>
  <PresentationFormat>Widescreen</PresentationFormat>
  <Paragraphs>199</Paragraphs>
  <Slides>35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Calibri</vt:lpstr>
      <vt:lpstr>Calibri Light</vt:lpstr>
      <vt:lpstr>Swis721 Cn BT</vt:lpstr>
      <vt:lpstr>Times</vt:lpstr>
      <vt:lpstr>Times New Roman</vt:lpstr>
      <vt:lpstr>Office Theme</vt:lpstr>
      <vt:lpstr>Applied Artificial Intelligence  Lecture 10 Applied Model Ensembles</vt:lpstr>
      <vt:lpstr>Lecture 10 agenda</vt:lpstr>
      <vt:lpstr>Lecture 10 agenda</vt:lpstr>
      <vt:lpstr>Lecture 10 agenda</vt:lpstr>
      <vt:lpstr>Why do we need ensemble models?</vt:lpstr>
      <vt:lpstr>Bias-Variance dilemma</vt:lpstr>
      <vt:lpstr>Weak vs. strong learners</vt:lpstr>
      <vt:lpstr>Main principle of ensemble modeling</vt:lpstr>
      <vt:lpstr>Lecture 10 agenda</vt:lpstr>
      <vt:lpstr>Bagging ensemble development </vt:lpstr>
      <vt:lpstr>Lecture 10 agenda</vt:lpstr>
      <vt:lpstr>Boosting ensemble development </vt:lpstr>
      <vt:lpstr>Boosting mechanism (AdaBoost)</vt:lpstr>
      <vt:lpstr>Bagging vs. boosting operation differences </vt:lpstr>
      <vt:lpstr>Key similarity and differences of bagging and boosting</vt:lpstr>
      <vt:lpstr>Gradient boosting algorithm</vt:lpstr>
      <vt:lpstr>XGBoost method</vt:lpstr>
      <vt:lpstr>Lecture 10 agenda</vt:lpstr>
      <vt:lpstr>Ensemble modeling by stacking</vt:lpstr>
      <vt:lpstr>Ensemble modeling by deep stacking</vt:lpstr>
      <vt:lpstr>Stacking of automatically models selected GP ensembles</vt:lpstr>
      <vt:lpstr>GP ensembles with trust metric</vt:lpstr>
      <vt:lpstr>Ensemble vs. best individual model comparison</vt:lpstr>
      <vt:lpstr>Ensemble modeling by stacking diverse methods</vt:lpstr>
      <vt:lpstr>Lecture 10 agenda</vt:lpstr>
      <vt:lpstr>Automatic Model Learning (AML) on emissions data by RapidMiner</vt:lpstr>
      <vt:lpstr>Random forest model on emissions data</vt:lpstr>
      <vt:lpstr>Gradient boosted trees model on emissions data</vt:lpstr>
      <vt:lpstr>Comparison of gradient boosted trees, random forest, and genetic programming variable ranking of emissions data</vt:lpstr>
      <vt:lpstr>Example: Genetic Programming(GP) ensemble model selection based on user preferences</vt:lpstr>
      <vt:lpstr>GP ensemble model vs. individual models performance on real  industrial data</vt:lpstr>
      <vt:lpstr>Advantage of ensemble of GP models: estimation during sensors failure</vt:lpstr>
      <vt:lpstr>Advantage of ensemble of GP models: detecting measurement drift</vt:lpstr>
      <vt:lpstr>Lecture 10 “Applied Model Ensembles” Summary</vt:lpstr>
      <vt:lpstr>Details on this topic are given in the following chapters of “Applying Data Science” book: Chapter 10, pp.307-311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Process Analytics Work Process</dc:title>
  <dc:creator>Kordon, Arthur (Non-Employee)</dc:creator>
  <cp:lastModifiedBy>Arthur Kordon</cp:lastModifiedBy>
  <cp:revision>935</cp:revision>
  <cp:lastPrinted>2020-05-15T22:07:03Z</cp:lastPrinted>
  <dcterms:created xsi:type="dcterms:W3CDTF">2017-01-12T15:32:32Z</dcterms:created>
  <dcterms:modified xsi:type="dcterms:W3CDTF">2020-10-13T15:36:36Z</dcterms:modified>
</cp:coreProperties>
</file>