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alew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7" roundtripDataSignature="AMtx7mjc/3A8p4UpTbDVdTBFDBzyDNpZ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Ralew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Korean_Air_Flight_801" TargetMode="External"/><Relationship Id="rId3" Type="http://schemas.openxmlformats.org/officeDocument/2006/relationships/hyperlink" Target="https://en.wikipedia.org/wiki/Impact_of_culture_on_aviation_safety#cite_note-7" TargetMode="External"/><Relationship Id="rId4" Type="http://schemas.openxmlformats.org/officeDocument/2006/relationships/hyperlink" Target="https://en.wikipedia.org/wiki/Impact_of_culture_on_aviation_safety#cite_note-8" TargetMode="External"/><Relationship Id="rId5" Type="http://schemas.openxmlformats.org/officeDocument/2006/relationships/hyperlink" Target="https://en.wikipedia.org/wiki/Wikipedia:What_Wikipedia_is_not#Encyclopedic_content" TargetMode="External"/><Relationship Id="rId6" Type="http://schemas.openxmlformats.org/officeDocument/2006/relationships/hyperlink" Target="https://en.wikipedia.org/wiki/Impact_of_culture_on_aviation_safety#cite_note-9"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ru-RU"/>
              <a:t>Трамваите в София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ru-RU"/>
              <a:t>Трамваите в София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ru-RU"/>
              <a:t>Трамваите в София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ru-RU"/>
              <a:t>Трамваите в София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ru-RU" sz="1100" u="none" cap="none" strike="noStrike">
                <a:solidFill>
                  <a:srgbClr val="000000"/>
                </a:solidFill>
                <a:latin typeface="Arial"/>
                <a:ea typeface="Arial"/>
                <a:cs typeface="Arial"/>
                <a:sym typeface="Arial"/>
              </a:rPr>
              <a:t>On approach to Guam in 1997, </a:t>
            </a:r>
            <a:r>
              <a:rPr b="0" i="0" lang="ru-RU" sz="1100" u="sng" cap="none" strike="noStrike">
                <a:solidFill>
                  <a:srgbClr val="000000"/>
                </a:solidFill>
                <a:latin typeface="Arial"/>
                <a:ea typeface="Arial"/>
                <a:cs typeface="Arial"/>
                <a:sym typeface="Arial"/>
                <a:hlinkClick r:id="rId2">
                  <a:extLst>
                    <a:ext uri="{A12FA001-AC4F-418D-AE19-62706E023703}">
                      <ahyp:hlinkClr val="tx"/>
                    </a:ext>
                  </a:extLst>
                </a:hlinkClick>
              </a:rPr>
              <a:t>Korean Air Flight 801</a:t>
            </a:r>
            <a:r>
              <a:rPr b="0" i="0" lang="ru-RU" sz="1100" u="none" cap="none" strike="noStrike">
                <a:solidFill>
                  <a:srgbClr val="000000"/>
                </a:solidFill>
                <a:latin typeface="Arial"/>
                <a:ea typeface="Arial"/>
                <a:cs typeface="Arial"/>
                <a:sym typeface="Arial"/>
              </a:rPr>
              <a:t> crashed, mainly due to pilot fatigue and poor communication between the flight crew. The captain made the decision to land despite the junior officer's disagreements, eventually bringing the plane down short of the runway, highlighting how a pilot can contribute to a disaster.</a:t>
            </a:r>
            <a:r>
              <a:rPr b="0" baseline="30000" i="0" lang="ru-RU" sz="1100" u="sng" cap="none" strike="noStrike">
                <a:solidFill>
                  <a:srgbClr val="000000"/>
                </a:solidFill>
                <a:latin typeface="Arial"/>
                <a:ea typeface="Arial"/>
                <a:cs typeface="Arial"/>
                <a:sym typeface="Arial"/>
                <a:hlinkClick r:id="rId3">
                  <a:extLst>
                    <a:ext uri="{A12FA001-AC4F-418D-AE19-62706E023703}">
                      <ahyp:hlinkClr val="tx"/>
                    </a:ext>
                  </a:extLst>
                </a:hlinkClick>
              </a:rPr>
              <a:t>[7]</a:t>
            </a:r>
            <a:r>
              <a:rPr b="0" i="0" lang="ru-RU" sz="1100" u="none" cap="none" strike="noStrike">
                <a:solidFill>
                  <a:srgbClr val="000000"/>
                </a:solidFill>
                <a:latin typeface="Arial"/>
                <a:ea typeface="Arial"/>
                <a:cs typeface="Arial"/>
                <a:sym typeface="Arial"/>
              </a:rPr>
              <a:t> In high power distance cultures, it is uncommon for subordinates to question their superiors. "Leaders may be autocratic".</a:t>
            </a:r>
            <a:r>
              <a:rPr b="0" baseline="30000" i="0" lang="ru-RU" sz="1100" u="sng" cap="none" strike="noStrike">
                <a:solidFill>
                  <a:srgbClr val="000000"/>
                </a:solidFill>
                <a:latin typeface="Arial"/>
                <a:ea typeface="Arial"/>
                <a:cs typeface="Arial"/>
                <a:sym typeface="Arial"/>
                <a:hlinkClick r:id="rId4">
                  <a:extLst>
                    <a:ext uri="{A12FA001-AC4F-418D-AE19-62706E023703}">
                      <ahyp:hlinkClr val="tx"/>
                    </a:ext>
                  </a:extLst>
                </a:hlinkClick>
              </a:rPr>
              <a:t>[8]</a:t>
            </a:r>
            <a:r>
              <a:rPr b="0" baseline="30000" i="0" lang="ru-RU" sz="1100" u="none" cap="none" strike="noStrike">
                <a:solidFill>
                  <a:srgbClr val="000000"/>
                </a:solidFill>
                <a:latin typeface="Arial"/>
                <a:ea typeface="Arial"/>
                <a:cs typeface="Arial"/>
                <a:sym typeface="Arial"/>
              </a:rPr>
              <a:t>[</a:t>
            </a:r>
            <a:r>
              <a:rPr b="0" baseline="30000" i="1" lang="ru-RU" sz="1100" u="sng" cap="none" strike="noStrike">
                <a:solidFill>
                  <a:srgbClr val="000000"/>
                </a:solidFill>
                <a:latin typeface="Arial"/>
                <a:ea typeface="Arial"/>
                <a:cs typeface="Arial"/>
                <a:sym typeface="Arial"/>
                <a:hlinkClick r:id="rId5">
                  <a:extLst>
                    <a:ext uri="{A12FA001-AC4F-418D-AE19-62706E023703}">
                      <ahyp:hlinkClr val="tx"/>
                    </a:ext>
                  </a:extLst>
                </a:hlinkClick>
              </a:rPr>
              <a:t>importance?</a:t>
            </a:r>
            <a:r>
              <a:rPr b="0" baseline="30000" i="0" lang="ru-RU" sz="1100" u="none" cap="none" strike="noStrike">
                <a:solidFill>
                  <a:srgbClr val="000000"/>
                </a:solidFill>
                <a:latin typeface="Arial"/>
                <a:ea typeface="Arial"/>
                <a:cs typeface="Arial"/>
                <a:sym typeface="Arial"/>
              </a:rPr>
              <a:t>]</a:t>
            </a:r>
            <a:r>
              <a:rPr b="0" i="0" lang="ru-RU" sz="1100" u="none" cap="none" strike="noStrike">
                <a:solidFill>
                  <a:srgbClr val="000000"/>
                </a:solidFill>
                <a:latin typeface="Arial"/>
                <a:ea typeface="Arial"/>
                <a:cs typeface="Arial"/>
                <a:sym typeface="Arial"/>
              </a:rPr>
              <a:t> High power distance can be seen as the willingness to be in an unequal position, making it a challenge for an officer lower in the hierarchy to question the decisions of the one in power. At the same time, even in a high uncertainty avoidance culture, with the crew more likely to follow standard operating procedures (SOPs), the crew might react less efficiently to a novel situation.</a:t>
            </a:r>
            <a:r>
              <a:rPr b="0" baseline="30000" i="0" lang="ru-RU" sz="1100" u="sng" cap="none" strike="noStrike">
                <a:solidFill>
                  <a:srgbClr val="000000"/>
                </a:solidFill>
                <a:latin typeface="Arial"/>
                <a:ea typeface="Arial"/>
                <a:cs typeface="Arial"/>
                <a:sym typeface="Arial"/>
                <a:hlinkClick r:id="rId6">
                  <a:extLst>
                    <a:ext uri="{A12FA001-AC4F-418D-AE19-62706E023703}">
                      <ahyp:hlinkClr val="tx"/>
                    </a:ext>
                  </a:extLst>
                </a:hlinkClick>
              </a:rPr>
              <a:t>[9]</a:t>
            </a:r>
            <a:r>
              <a:rPr lang="ru-RU"/>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5"/>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25"/>
          <p:cNvGrpSpPr/>
          <p:nvPr/>
        </p:nvGrpSpPr>
        <p:grpSpPr>
          <a:xfrm>
            <a:off x="830392" y="1191256"/>
            <a:ext cx="745763" cy="45826"/>
            <a:chOff x="4580561" y="2589004"/>
            <a:chExt cx="1064464" cy="25200"/>
          </a:xfrm>
        </p:grpSpPr>
        <p:sp>
          <p:nvSpPr>
            <p:cNvPr id="12" name="Google Shape;12;p2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25"/>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5" name="Google Shape;15;p25"/>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2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34"/>
          <p:cNvGrpSpPr/>
          <p:nvPr/>
        </p:nvGrpSpPr>
        <p:grpSpPr>
          <a:xfrm>
            <a:off x="830392" y="4169130"/>
            <a:ext cx="745763" cy="45826"/>
            <a:chOff x="4580561" y="2589004"/>
            <a:chExt cx="1064464" cy="25200"/>
          </a:xfrm>
        </p:grpSpPr>
        <p:sp>
          <p:nvSpPr>
            <p:cNvPr id="75" name="Google Shape;75;p3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34"/>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34"/>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1600"/>
              </a:spcBef>
              <a:spcAft>
                <a:spcPts val="0"/>
              </a:spcAft>
              <a:buClr>
                <a:schemeClr val="lt1"/>
              </a:buClr>
              <a:buSzPts val="1100"/>
              <a:buChar char="○"/>
              <a:defRPr>
                <a:solidFill>
                  <a:schemeClr val="lt1"/>
                </a:solidFill>
              </a:defRPr>
            </a:lvl2pPr>
            <a:lvl3pPr indent="-298450" lvl="2" marL="1371600" algn="l">
              <a:lnSpc>
                <a:spcPct val="115000"/>
              </a:lnSpc>
              <a:spcBef>
                <a:spcPts val="1600"/>
              </a:spcBef>
              <a:spcAft>
                <a:spcPts val="0"/>
              </a:spcAft>
              <a:buClr>
                <a:schemeClr val="lt1"/>
              </a:buClr>
              <a:buSzPts val="1100"/>
              <a:buChar char="■"/>
              <a:defRPr>
                <a:solidFill>
                  <a:schemeClr val="lt1"/>
                </a:solidFill>
              </a:defRPr>
            </a:lvl3pPr>
            <a:lvl4pPr indent="-298450" lvl="3" marL="1828800" algn="l">
              <a:lnSpc>
                <a:spcPct val="115000"/>
              </a:lnSpc>
              <a:spcBef>
                <a:spcPts val="1600"/>
              </a:spcBef>
              <a:spcAft>
                <a:spcPts val="0"/>
              </a:spcAft>
              <a:buClr>
                <a:schemeClr val="lt1"/>
              </a:buClr>
              <a:buSzPts val="1100"/>
              <a:buChar char="●"/>
              <a:defRPr>
                <a:solidFill>
                  <a:schemeClr val="lt1"/>
                </a:solidFill>
              </a:defRPr>
            </a:lvl4pPr>
            <a:lvl5pPr indent="-298450" lvl="4" marL="2286000" algn="l">
              <a:lnSpc>
                <a:spcPct val="115000"/>
              </a:lnSpc>
              <a:spcBef>
                <a:spcPts val="1600"/>
              </a:spcBef>
              <a:spcAft>
                <a:spcPts val="0"/>
              </a:spcAft>
              <a:buClr>
                <a:schemeClr val="lt1"/>
              </a:buClr>
              <a:buSzPts val="1100"/>
              <a:buChar char="○"/>
              <a:defRPr>
                <a:solidFill>
                  <a:schemeClr val="lt1"/>
                </a:solidFill>
              </a:defRPr>
            </a:lvl5pPr>
            <a:lvl6pPr indent="-298450" lvl="5" marL="2743200" algn="l">
              <a:lnSpc>
                <a:spcPct val="115000"/>
              </a:lnSpc>
              <a:spcBef>
                <a:spcPts val="1600"/>
              </a:spcBef>
              <a:spcAft>
                <a:spcPts val="0"/>
              </a:spcAft>
              <a:buClr>
                <a:schemeClr val="lt1"/>
              </a:buClr>
              <a:buSzPts val="1100"/>
              <a:buChar char="■"/>
              <a:defRPr>
                <a:solidFill>
                  <a:schemeClr val="lt1"/>
                </a:solidFill>
              </a:defRPr>
            </a:lvl6pPr>
            <a:lvl7pPr indent="-298450" lvl="6" marL="3200400" algn="l">
              <a:lnSpc>
                <a:spcPct val="115000"/>
              </a:lnSpc>
              <a:spcBef>
                <a:spcPts val="1600"/>
              </a:spcBef>
              <a:spcAft>
                <a:spcPts val="0"/>
              </a:spcAft>
              <a:buClr>
                <a:schemeClr val="lt1"/>
              </a:buClr>
              <a:buSzPts val="1100"/>
              <a:buChar char="●"/>
              <a:defRPr>
                <a:solidFill>
                  <a:schemeClr val="lt1"/>
                </a:solidFill>
              </a:defRPr>
            </a:lvl7pPr>
            <a:lvl8pPr indent="-298450" lvl="7" marL="3657600" algn="l">
              <a:lnSpc>
                <a:spcPct val="115000"/>
              </a:lnSpc>
              <a:spcBef>
                <a:spcPts val="1600"/>
              </a:spcBef>
              <a:spcAft>
                <a:spcPts val="0"/>
              </a:spcAft>
              <a:buClr>
                <a:schemeClr val="lt1"/>
              </a:buClr>
              <a:buSzPts val="1100"/>
              <a:buChar char="○"/>
              <a:defRPr>
                <a:solidFill>
                  <a:schemeClr val="lt1"/>
                </a:solidFill>
              </a:defRPr>
            </a:lvl8pPr>
            <a:lvl9pPr indent="-298450" lvl="8" marL="4114800" algn="l">
              <a:lnSpc>
                <a:spcPct val="115000"/>
              </a:lnSpc>
              <a:spcBef>
                <a:spcPts val="1600"/>
              </a:spcBef>
              <a:spcAft>
                <a:spcPts val="1600"/>
              </a:spcAft>
              <a:buClr>
                <a:schemeClr val="lt1"/>
              </a:buClr>
              <a:buSzPts val="1100"/>
              <a:buChar char="■"/>
              <a:defRPr>
                <a:solidFill>
                  <a:schemeClr val="lt1"/>
                </a:solidFill>
              </a:defRPr>
            </a:lvl9pPr>
          </a:lstStyle>
          <a:p/>
        </p:txBody>
      </p:sp>
      <p:sp>
        <p:nvSpPr>
          <p:cNvPr id="79" name="Google Shape;79;p3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3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2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26"/>
          <p:cNvGrpSpPr/>
          <p:nvPr/>
        </p:nvGrpSpPr>
        <p:grpSpPr>
          <a:xfrm>
            <a:off x="830392" y="1191256"/>
            <a:ext cx="745763" cy="45826"/>
            <a:chOff x="4580561" y="2589004"/>
            <a:chExt cx="1064464" cy="25200"/>
          </a:xfrm>
        </p:grpSpPr>
        <p:sp>
          <p:nvSpPr>
            <p:cNvPr id="20" name="Google Shape;20;p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 name="Google Shape;22;p2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3" name="Google Shape;23;p26"/>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24" name="Google Shape;24;p2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5" name="Shape 25"/>
        <p:cNvGrpSpPr/>
        <p:nvPr/>
      </p:nvGrpSpPr>
      <p:grpSpPr>
        <a:xfrm>
          <a:off x="0" y="0"/>
          <a:ext cx="0" cy="0"/>
          <a:chOff x="0" y="0"/>
          <a:chExt cx="0" cy="0"/>
        </a:xfrm>
      </p:grpSpPr>
      <p:grpSp>
        <p:nvGrpSpPr>
          <p:cNvPr id="26" name="Google Shape;26;p27"/>
          <p:cNvGrpSpPr/>
          <p:nvPr/>
        </p:nvGrpSpPr>
        <p:grpSpPr>
          <a:xfrm>
            <a:off x="830392" y="1191256"/>
            <a:ext cx="745763" cy="45826"/>
            <a:chOff x="4580561" y="2589004"/>
            <a:chExt cx="1064464" cy="25200"/>
          </a:xfrm>
        </p:grpSpPr>
        <p:sp>
          <p:nvSpPr>
            <p:cNvPr id="27" name="Google Shape;27;p2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 name="Google Shape;29;p27"/>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0" name="Google Shape;30;p2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2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28"/>
          <p:cNvGrpSpPr/>
          <p:nvPr/>
        </p:nvGrpSpPr>
        <p:grpSpPr>
          <a:xfrm>
            <a:off x="830392" y="1191256"/>
            <a:ext cx="745763" cy="45826"/>
            <a:chOff x="4580561" y="2589004"/>
            <a:chExt cx="1064464" cy="25200"/>
          </a:xfrm>
        </p:grpSpPr>
        <p:sp>
          <p:nvSpPr>
            <p:cNvPr id="34" name="Google Shape;34;p2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2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7" name="Google Shape;37;p28"/>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38" name="Google Shape;38;p28"/>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39" name="Google Shape;39;p2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2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29"/>
          <p:cNvGrpSpPr/>
          <p:nvPr/>
        </p:nvGrpSpPr>
        <p:grpSpPr>
          <a:xfrm>
            <a:off x="830392" y="1191256"/>
            <a:ext cx="745763" cy="45826"/>
            <a:chOff x="4580561" y="2589004"/>
            <a:chExt cx="1064464" cy="25200"/>
          </a:xfrm>
        </p:grpSpPr>
        <p:sp>
          <p:nvSpPr>
            <p:cNvPr id="43" name="Google Shape;43;p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29"/>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2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3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 name="Google Shape;49;p30"/>
          <p:cNvGrpSpPr/>
          <p:nvPr/>
        </p:nvGrpSpPr>
        <p:grpSpPr>
          <a:xfrm>
            <a:off x="830392" y="1191256"/>
            <a:ext cx="745763" cy="45826"/>
            <a:chOff x="4580561" y="2589004"/>
            <a:chExt cx="1064464" cy="25200"/>
          </a:xfrm>
        </p:grpSpPr>
        <p:sp>
          <p:nvSpPr>
            <p:cNvPr id="50" name="Google Shape;50;p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30"/>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30"/>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54" name="Google Shape;54;p3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31"/>
          <p:cNvGrpSpPr/>
          <p:nvPr/>
        </p:nvGrpSpPr>
        <p:grpSpPr>
          <a:xfrm>
            <a:off x="830392" y="4169130"/>
            <a:ext cx="745763" cy="45826"/>
            <a:chOff x="4580561" y="2589004"/>
            <a:chExt cx="1064464" cy="25200"/>
          </a:xfrm>
        </p:grpSpPr>
        <p:sp>
          <p:nvSpPr>
            <p:cNvPr id="57" name="Google Shape;57;p3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31"/>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60" name="Google Shape;60;p3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3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32"/>
          <p:cNvGrpSpPr/>
          <p:nvPr/>
        </p:nvGrpSpPr>
        <p:grpSpPr>
          <a:xfrm>
            <a:off x="830392" y="1191256"/>
            <a:ext cx="745763" cy="45826"/>
            <a:chOff x="4580561" y="2589004"/>
            <a:chExt cx="1064464" cy="25200"/>
          </a:xfrm>
        </p:grpSpPr>
        <p:sp>
          <p:nvSpPr>
            <p:cNvPr id="64" name="Google Shape;64;p3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32"/>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67" name="Google Shape;67;p32"/>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8" name="Google Shape;68;p32"/>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9" name="Google Shape;69;p3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33"/>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300"/>
              <a:buNone/>
              <a:defRPr/>
            </a:lvl1pPr>
          </a:lstStyle>
          <a:p/>
        </p:txBody>
      </p:sp>
      <p:sp>
        <p:nvSpPr>
          <p:cNvPr id="72" name="Google Shape;72;p3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9pPr>
          </a:lstStyle>
          <a:p/>
        </p:txBody>
      </p:sp>
      <p:sp>
        <p:nvSpPr>
          <p:cNvPr id="7" name="Google Shape;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2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vbox7.com/play:11f5d4e57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4.jpg"/><Relationship Id="rId9" Type="http://schemas.openxmlformats.org/officeDocument/2006/relationships/hyperlink" Target="#_ftnref3" TargetMode="External"/><Relationship Id="rId5" Type="http://schemas.openxmlformats.org/officeDocument/2006/relationships/image" Target="../media/image3.jpg"/><Relationship Id="rId6" Type="http://schemas.openxmlformats.org/officeDocument/2006/relationships/hyperlink" Target="#_ftn3" TargetMode="External"/><Relationship Id="rId7" Type="http://schemas.openxmlformats.org/officeDocument/2006/relationships/hyperlink" Target="#_ftnref1" TargetMode="External"/><Relationship Id="rId8" Type="http://schemas.openxmlformats.org/officeDocument/2006/relationships/hyperlink" Target="#_ftnref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bg.wikipedia.org/wiki/%D0%9B%D0%B0%D1%82%D0%B8%D0%BD%D1%81%D0%BA%D0%B8_%D0%B5%D0%B7%D0%B8%D0%BA" TargetMode="External"/><Relationship Id="rId4" Type="http://schemas.openxmlformats.org/officeDocument/2006/relationships/hyperlink" Target="https://bg.wikipedia.org/wiki/%D0%9A%D1%83%D0%BB%D1%82%D1%83%D1%80%D0%B0#cite_note-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ru-RU"/>
              <a:t>Същност на културата</a:t>
            </a:r>
            <a:endParaRPr/>
          </a:p>
        </p:txBody>
      </p:sp>
      <p:sp>
        <p:nvSpPr>
          <p:cNvPr id="87" name="Google Shape;87;p1"/>
          <p:cNvSpPr txBox="1"/>
          <p:nvPr>
            <p:ph idx="1" type="subTitle"/>
          </p:nvPr>
        </p:nvSpPr>
        <p:spPr>
          <a:xfrm>
            <a:off x="729452" y="4052150"/>
            <a:ext cx="7688100" cy="54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ru-RU"/>
              <a:t>Подготвил: хон.ас. И. Иванов</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Символичната природа на културата</a:t>
            </a:r>
            <a:endParaRPr/>
          </a:p>
        </p:txBody>
      </p:sp>
      <p:sp>
        <p:nvSpPr>
          <p:cNvPr id="141" name="Google Shape;141;p11"/>
          <p:cNvSpPr txBox="1"/>
          <p:nvPr>
            <p:ph idx="1" type="body"/>
          </p:nvPr>
        </p:nvSpPr>
        <p:spPr>
          <a:xfrm>
            <a:off x="729450" y="2246925"/>
            <a:ext cx="7688700" cy="209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300"/>
              <a:buNone/>
            </a:pPr>
            <a:r>
              <a:rPr lang="ru-RU"/>
              <a:t>Символичните системи, които хората използват, за да улавят и предават своя опит, са в основата на споделените култури.</a:t>
            </a:r>
            <a:endParaRPr/>
          </a:p>
          <a:p>
            <a:pPr indent="0" lvl="0" marL="0" rtl="0" algn="l">
              <a:lnSpc>
                <a:spcPct val="115000"/>
              </a:lnSpc>
              <a:spcBef>
                <a:spcPts val="3200"/>
              </a:spcBef>
              <a:spcAft>
                <a:spcPts val="1600"/>
              </a:spcAft>
              <a:buSzPts val="1300"/>
              <a:buNone/>
            </a:pPr>
            <a:r>
              <a:rPr lang="ru-RU"/>
              <a:t>Основно ние изразяваме и придобиваме нашите възприятия чрез общуването – най-вече чрез вербална и невербална комуникация</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Език</a:t>
            </a:r>
            <a:endParaRPr/>
          </a:p>
        </p:txBody>
      </p:sp>
      <p:sp>
        <p:nvSpPr>
          <p:cNvPr id="147" name="Google Shape;147;p12"/>
          <p:cNvSpPr txBox="1"/>
          <p:nvPr>
            <p:ph idx="1" type="body"/>
          </p:nvPr>
        </p:nvSpPr>
        <p:spPr>
          <a:xfrm>
            <a:off x="729450" y="2246925"/>
            <a:ext cx="7688700" cy="209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300"/>
              <a:buNone/>
            </a:pPr>
            <a:r>
              <a:rPr lang="ru-RU"/>
              <a:t>Езикът е символична система за комуникация, основана на сложна система от правила, свързани с говорими, подписани или писмени символи.</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Жестове</a:t>
            </a:r>
            <a:endParaRPr/>
          </a:p>
        </p:txBody>
      </p:sp>
      <p:sp>
        <p:nvSpPr>
          <p:cNvPr id="153" name="Google Shape;153;p13"/>
          <p:cNvSpPr txBox="1"/>
          <p:nvPr>
            <p:ph idx="1" type="body"/>
          </p:nvPr>
        </p:nvSpPr>
        <p:spPr>
          <a:xfrm>
            <a:off x="729450" y="2246925"/>
            <a:ext cx="7688700" cy="209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300"/>
              <a:buNone/>
            </a:pPr>
            <a:r>
              <a:rPr lang="ru-RU"/>
              <a:t>Жестът е форма на невербална комуникация, при която видимите телесни действия предават конкретни съобщения.</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Ценности</a:t>
            </a:r>
            <a:endParaRPr/>
          </a:p>
        </p:txBody>
      </p:sp>
      <p:sp>
        <p:nvSpPr>
          <p:cNvPr id="159" name="Google Shape;159;p14"/>
          <p:cNvSpPr txBox="1"/>
          <p:nvPr>
            <p:ph idx="1" type="body"/>
          </p:nvPr>
        </p:nvSpPr>
        <p:spPr>
          <a:xfrm>
            <a:off x="729450" y="2246925"/>
            <a:ext cx="7688700" cy="209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300"/>
              <a:buNone/>
            </a:pPr>
            <a:r>
              <a:rPr lang="ru-RU"/>
              <a:t>Културите имат ценности, които се споделят до голяма степен от членовете им, които определят какво трябва да се оценява като добро или зло.</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Норма, култура и субкултура </a:t>
            </a:r>
            <a:endParaRPr/>
          </a:p>
        </p:txBody>
      </p:sp>
      <p:sp>
        <p:nvSpPr>
          <p:cNvPr id="165" name="Google Shape;165;p15"/>
          <p:cNvSpPr txBox="1"/>
          <p:nvPr>
            <p:ph idx="1" type="body"/>
          </p:nvPr>
        </p:nvSpPr>
        <p:spPr>
          <a:xfrm>
            <a:off x="729450" y="2246925"/>
            <a:ext cx="7688700" cy="20931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1600"/>
              </a:spcBef>
              <a:spcAft>
                <a:spcPts val="0"/>
              </a:spcAft>
              <a:buSzPts val="1300"/>
              <a:buChar char="●"/>
            </a:pPr>
            <a:r>
              <a:rPr lang="ru-RU"/>
              <a:t>норма: правило, което се налага от членове на общност</a:t>
            </a:r>
            <a:endParaRPr/>
          </a:p>
          <a:p>
            <a:pPr indent="-285750" lvl="0" marL="285750" rtl="0" algn="l">
              <a:lnSpc>
                <a:spcPct val="100000"/>
              </a:lnSpc>
              <a:spcBef>
                <a:spcPts val="3200"/>
              </a:spcBef>
              <a:spcAft>
                <a:spcPts val="0"/>
              </a:spcAft>
              <a:buSzPts val="1300"/>
              <a:buChar char="●"/>
            </a:pPr>
            <a:r>
              <a:rPr lang="ru-RU"/>
              <a:t>култура: вярванията, ценностите, поведението и материалните предмети, които представляват начин на живот на хората</a:t>
            </a:r>
            <a:endParaRPr/>
          </a:p>
          <a:p>
            <a:pPr indent="-285750" lvl="0" marL="285750" rtl="0" algn="l">
              <a:lnSpc>
                <a:spcPct val="100000"/>
              </a:lnSpc>
              <a:spcBef>
                <a:spcPts val="3200"/>
              </a:spcBef>
              <a:spcAft>
                <a:spcPts val="1600"/>
              </a:spcAft>
              <a:buSzPts val="1300"/>
              <a:buChar char="●"/>
            </a:pPr>
            <a:r>
              <a:rPr lang="ru-RU"/>
              <a:t>субкултура: част от култура, която се отличава от по-голямото общество около нея по своите обичаи или други характеристики</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Социални норми и санкции</a:t>
            </a:r>
            <a:endParaRPr/>
          </a:p>
        </p:txBody>
      </p:sp>
      <p:sp>
        <p:nvSpPr>
          <p:cNvPr id="171" name="Google Shape;171;p16"/>
          <p:cNvSpPr txBox="1"/>
          <p:nvPr>
            <p:ph idx="1" type="body"/>
          </p:nvPr>
        </p:nvSpPr>
        <p:spPr>
          <a:xfrm>
            <a:off x="729450" y="2246925"/>
            <a:ext cx="7688700" cy="209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0"/>
              </a:spcAft>
              <a:buSzPts val="1300"/>
              <a:buNone/>
            </a:pPr>
            <a:r>
              <a:rPr lang="ru-RU"/>
              <a:t>Социалните норми са изричните или имплицитните правила, уточняващи кое поведение е приемливо в рамките на обществото или групата.</a:t>
            </a:r>
            <a:endParaRPr/>
          </a:p>
          <a:p>
            <a:pPr indent="0" lvl="0" marL="0" rtl="0" algn="l">
              <a:lnSpc>
                <a:spcPct val="100000"/>
              </a:lnSpc>
              <a:spcBef>
                <a:spcPts val="3200"/>
              </a:spcBef>
              <a:spcAft>
                <a:spcPts val="1600"/>
              </a:spcAft>
              <a:buSzPts val="1300"/>
              <a:buNone/>
            </a:pPr>
            <a:r>
              <a:rPr lang="ru-RU"/>
              <a:t>Както при официалните проверки, неформалните контроли възнаграждават или наказват приемливо или неприемливо поведение, иначе известно като отклонение.</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Културно изоставане</a:t>
            </a:r>
            <a:endParaRPr/>
          </a:p>
        </p:txBody>
      </p:sp>
      <p:sp>
        <p:nvSpPr>
          <p:cNvPr id="177" name="Google Shape;177;p17"/>
          <p:cNvSpPr txBox="1"/>
          <p:nvPr>
            <p:ph idx="1" type="body"/>
          </p:nvPr>
        </p:nvSpPr>
        <p:spPr>
          <a:xfrm>
            <a:off x="729450" y="2246925"/>
            <a:ext cx="7688700" cy="209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0"/>
              </a:spcAft>
              <a:buSzPts val="1300"/>
              <a:buNone/>
            </a:pPr>
            <a:r>
              <a:rPr lang="ru-RU"/>
              <a:t>Терминът „културно изоставане“ се отнася до факта, че на културата е необходимо време, за да се изравнят с технологичните иновации, което води до социални проблеми.</a:t>
            </a:r>
            <a:endParaRPr/>
          </a:p>
          <a:p>
            <a:pPr indent="0" lvl="0" marL="0" rtl="0" algn="l">
              <a:lnSpc>
                <a:spcPct val="100000"/>
              </a:lnSpc>
              <a:spcBef>
                <a:spcPts val="3200"/>
              </a:spcBef>
              <a:spcAft>
                <a:spcPts val="0"/>
              </a:spcAft>
              <a:buSzPts val="1300"/>
              <a:buNone/>
            </a:pPr>
            <a:r>
              <a:t/>
            </a:r>
            <a:endParaRPr/>
          </a:p>
          <a:p>
            <a:pPr indent="0" lvl="0" marL="0" rtl="0" algn="l">
              <a:lnSpc>
                <a:spcPct val="100000"/>
              </a:lnSpc>
              <a:spcBef>
                <a:spcPts val="3200"/>
              </a:spcBef>
              <a:spcAft>
                <a:spcPts val="1600"/>
              </a:spcAft>
              <a:buSzPts val="1300"/>
              <a:buNone/>
            </a:pPr>
            <a:r>
              <a:rPr lang="ru-RU" u="sng">
                <a:solidFill>
                  <a:schemeClr val="hlink"/>
                </a:solidFill>
                <a:hlinkClick r:id="rId3"/>
              </a:rPr>
              <a:t>https://www.vbox7.com/play:11f5d4e57a</a:t>
            </a:r>
            <a:r>
              <a:rPr lang="ru-RU"/>
              <a:t>ь</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8"/>
          <p:cNvSpPr txBox="1"/>
          <p:nvPr>
            <p:ph type="title"/>
          </p:nvPr>
        </p:nvSpPr>
        <p:spPr>
          <a:xfrm>
            <a:off x="827487" y="618739"/>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ru-RU"/>
              <a:t>Примери за различията в културата</a:t>
            </a:r>
            <a:endParaRPr/>
          </a:p>
        </p:txBody>
      </p:sp>
      <p:pic>
        <p:nvPicPr>
          <p:cNvPr id="183" name="Google Shape;183;p18"/>
          <p:cNvPicPr preferRelativeResize="0"/>
          <p:nvPr/>
        </p:nvPicPr>
        <p:blipFill rotWithShape="1">
          <a:blip r:embed="rId3">
            <a:alphaModFix/>
          </a:blip>
          <a:srcRect b="0" l="0" r="0" t="0"/>
          <a:stretch/>
        </p:blipFill>
        <p:spPr>
          <a:xfrm>
            <a:off x="1977829" y="2009872"/>
            <a:ext cx="2381446" cy="2990653"/>
          </a:xfrm>
          <a:prstGeom prst="rect">
            <a:avLst/>
          </a:prstGeom>
          <a:noFill/>
          <a:ln>
            <a:noFill/>
          </a:ln>
        </p:spPr>
      </p:pic>
      <p:pic>
        <p:nvPicPr>
          <p:cNvPr id="184" name="Google Shape;184;p18"/>
          <p:cNvPicPr preferRelativeResize="0"/>
          <p:nvPr/>
        </p:nvPicPr>
        <p:blipFill rotWithShape="1">
          <a:blip r:embed="rId4">
            <a:alphaModFix/>
          </a:blip>
          <a:srcRect b="0" l="0" r="0" t="0"/>
          <a:stretch/>
        </p:blipFill>
        <p:spPr>
          <a:xfrm>
            <a:off x="4671837" y="2009872"/>
            <a:ext cx="2341738" cy="2990653"/>
          </a:xfrm>
          <a:prstGeom prst="rect">
            <a:avLst/>
          </a:prstGeom>
          <a:noFill/>
          <a:ln>
            <a:noFill/>
          </a:ln>
        </p:spPr>
      </p:pic>
      <p:sp>
        <p:nvSpPr>
          <p:cNvPr id="185" name="Google Shape;185;p18"/>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18"/>
          <p:cNvSpPr txBox="1"/>
          <p:nvPr>
            <p:ph idx="1" type="body"/>
          </p:nvPr>
        </p:nvSpPr>
        <p:spPr>
          <a:xfrm>
            <a:off x="827487" y="1313133"/>
            <a:ext cx="7688700" cy="193390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600"/>
              </a:spcBef>
              <a:spcAft>
                <a:spcPts val="1600"/>
              </a:spcAft>
              <a:buSzPts val="1300"/>
              <a:buNone/>
            </a:pPr>
            <a:r>
              <a:rPr lang="ru-RU"/>
              <a:t>Каталогът на ИКЕА</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9"/>
          <p:cNvSpPr txBox="1"/>
          <p:nvPr>
            <p:ph type="title"/>
          </p:nvPr>
        </p:nvSpPr>
        <p:spPr>
          <a:xfrm>
            <a:off x="827487" y="618739"/>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ru-RU"/>
              <a:t>Примери за различията в културата</a:t>
            </a:r>
            <a:endParaRPr/>
          </a:p>
        </p:txBody>
      </p:sp>
      <p:sp>
        <p:nvSpPr>
          <p:cNvPr id="192" name="Google Shape;192;p19"/>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19"/>
          <p:cNvSpPr txBox="1"/>
          <p:nvPr>
            <p:ph idx="1" type="body"/>
          </p:nvPr>
        </p:nvSpPr>
        <p:spPr>
          <a:xfrm>
            <a:off x="827487" y="1313133"/>
            <a:ext cx="7688700" cy="193390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600"/>
              </a:spcBef>
              <a:spcAft>
                <a:spcPts val="1600"/>
              </a:spcAft>
              <a:buSzPts val="1300"/>
              <a:buNone/>
            </a:pPr>
            <a:r>
              <a:rPr lang="ru-RU"/>
              <a:t>Каталогът на ИКЕА</a:t>
            </a:r>
            <a:endParaRPr/>
          </a:p>
        </p:txBody>
      </p:sp>
      <p:sp>
        <p:nvSpPr>
          <p:cNvPr id="194" name="Google Shape;194;p19"/>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95" name="Google Shape;195;p19"/>
          <p:cNvPicPr preferRelativeResize="0"/>
          <p:nvPr/>
        </p:nvPicPr>
        <p:blipFill rotWithShape="1">
          <a:blip r:embed="rId3">
            <a:alphaModFix/>
          </a:blip>
          <a:srcRect b="0" l="0" r="0" t="0"/>
          <a:stretch/>
        </p:blipFill>
        <p:spPr>
          <a:xfrm>
            <a:off x="2042454" y="2005800"/>
            <a:ext cx="5258766" cy="2800865"/>
          </a:xfrm>
          <a:prstGeom prst="rect">
            <a:avLst/>
          </a:prstGeom>
          <a:noFill/>
          <a:ln>
            <a:noFill/>
          </a:ln>
        </p:spPr>
      </p:pic>
      <p:sp>
        <p:nvSpPr>
          <p:cNvPr id="196" name="Google Shape;196;p19"/>
          <p:cNvSpPr/>
          <p:nvPr/>
        </p:nvSpPr>
        <p:spPr>
          <a:xfrm>
            <a:off x="6966" y="4783131"/>
            <a:ext cx="2186817" cy="2462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ru-RU" sz="1000" u="none" cap="none" strike="noStrike">
                <a:solidFill>
                  <a:schemeClr val="dk1"/>
                </a:solidFill>
                <a:latin typeface="Calibri"/>
                <a:ea typeface="Calibri"/>
                <a:cs typeface="Calibri"/>
                <a:sym typeface="Calibri"/>
              </a:rPr>
              <a:t>ляво – кухня САЩ, дясно Кухня КНР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txBox="1"/>
          <p:nvPr>
            <p:ph type="title"/>
          </p:nvPr>
        </p:nvSpPr>
        <p:spPr>
          <a:xfrm>
            <a:off x="827487" y="618739"/>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ru-RU"/>
              <a:t>Примери за различията в културата</a:t>
            </a:r>
            <a:endParaRPr/>
          </a:p>
        </p:txBody>
      </p:sp>
      <p:sp>
        <p:nvSpPr>
          <p:cNvPr id="202" name="Google Shape;202;p20"/>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20"/>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04" name="Google Shape;204;p20"/>
          <p:cNvPicPr preferRelativeResize="0"/>
          <p:nvPr/>
        </p:nvPicPr>
        <p:blipFill rotWithShape="1">
          <a:blip r:embed="rId3">
            <a:alphaModFix/>
          </a:blip>
          <a:srcRect b="0" l="0" r="0" t="0"/>
          <a:stretch/>
        </p:blipFill>
        <p:spPr>
          <a:xfrm>
            <a:off x="1128888" y="1315478"/>
            <a:ext cx="1852333" cy="3704666"/>
          </a:xfrm>
          <a:prstGeom prst="rect">
            <a:avLst/>
          </a:prstGeom>
          <a:noFill/>
          <a:ln>
            <a:noFill/>
          </a:ln>
        </p:spPr>
      </p:pic>
      <p:pic>
        <p:nvPicPr>
          <p:cNvPr id="205" name="Google Shape;205;p20"/>
          <p:cNvPicPr preferRelativeResize="0"/>
          <p:nvPr/>
        </p:nvPicPr>
        <p:blipFill rotWithShape="1">
          <a:blip r:embed="rId4">
            <a:alphaModFix/>
          </a:blip>
          <a:srcRect b="0" l="0" r="0" t="0"/>
          <a:stretch/>
        </p:blipFill>
        <p:spPr>
          <a:xfrm>
            <a:off x="5538184" y="1315477"/>
            <a:ext cx="1809695" cy="3687939"/>
          </a:xfrm>
          <a:prstGeom prst="rect">
            <a:avLst/>
          </a:prstGeom>
          <a:noFill/>
          <a:ln>
            <a:noFill/>
          </a:ln>
        </p:spPr>
      </p:pic>
      <p:pic>
        <p:nvPicPr>
          <p:cNvPr id="206" name="Google Shape;206;p20"/>
          <p:cNvPicPr preferRelativeResize="0"/>
          <p:nvPr/>
        </p:nvPicPr>
        <p:blipFill rotWithShape="1">
          <a:blip r:embed="rId5">
            <a:alphaModFix/>
          </a:blip>
          <a:srcRect b="0" l="0" r="0" t="0"/>
          <a:stretch/>
        </p:blipFill>
        <p:spPr>
          <a:xfrm>
            <a:off x="3198105" y="1305694"/>
            <a:ext cx="2062515" cy="3687941"/>
          </a:xfrm>
          <a:prstGeom prst="rect">
            <a:avLst/>
          </a:prstGeom>
          <a:noFill/>
          <a:ln>
            <a:noFill/>
          </a:ln>
        </p:spPr>
      </p:pic>
      <p:sp>
        <p:nvSpPr>
          <p:cNvPr id="207" name="Google Shape;207;p20"/>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20"/>
          <p:cNvSpPr/>
          <p:nvPr/>
        </p:nvSpPr>
        <p:spPr>
          <a:xfrm>
            <a:off x="0" y="8162925"/>
            <a:ext cx="9144000" cy="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Arial"/>
              <a:buNone/>
            </a:pPr>
            <a:r>
              <a:rPr b="0" baseline="30000" i="0" lang="ru-RU" sz="1200" u="sng" cap="none" strike="noStrike">
                <a:solidFill>
                  <a:schemeClr val="dk1"/>
                </a:solidFill>
                <a:latin typeface="Times New Roman"/>
                <a:ea typeface="Times New Roman"/>
                <a:cs typeface="Times New Roman"/>
                <a:sym typeface="Times New Roman"/>
                <a:hlinkClick r:id="rId6">
                  <a:extLst>
                    <a:ext uri="{A12FA001-AC4F-418D-AE19-62706E023703}">
                      <ahyp:hlinkClr val="tx"/>
                    </a:ext>
                  </a:extLst>
                </a:hlinkClick>
              </a:rPr>
              <a:t>[3]</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ru-RU"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209" name="Google Shape;209;p20"/>
          <p:cNvSpPr/>
          <p:nvPr/>
        </p:nvSpPr>
        <p:spPr>
          <a:xfrm>
            <a:off x="0" y="8162925"/>
            <a:ext cx="3017838" cy="6350"/>
          </a:xfrm>
          <a:prstGeom prst="rect">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20"/>
          <p:cNvSpPr/>
          <p:nvPr/>
        </p:nvSpPr>
        <p:spPr>
          <a:xfrm>
            <a:off x="0" y="8169275"/>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baseline="30000" i="0" lang="ru-RU" sz="1000" u="sng" cap="none" strike="noStrike">
                <a:solidFill>
                  <a:schemeClr val="dk1"/>
                </a:solidFill>
                <a:latin typeface="Calibri"/>
                <a:ea typeface="Calibri"/>
                <a:cs typeface="Calibri"/>
                <a:sym typeface="Calibri"/>
                <a:hlinkClick r:id="rId7">
                  <a:extLst>
                    <a:ext uri="{A12FA001-AC4F-418D-AE19-62706E023703}">
                      <ahyp:hlinkClr val="tx"/>
                    </a:ext>
                  </a:extLst>
                </a:hlinkClick>
              </a:rPr>
              <a:t>[1]</a:t>
            </a:r>
            <a:r>
              <a:rPr b="0" i="0" lang="ru-RU" sz="1000" u="none" cap="none" strike="noStrike">
                <a:solidFill>
                  <a:schemeClr val="dk1"/>
                </a:solidFill>
                <a:latin typeface="Calibri"/>
                <a:ea typeface="Calibri"/>
                <a:cs typeface="Calibri"/>
                <a:sym typeface="Calibri"/>
              </a:rPr>
              <a:t> Разлика във визията на Кристина Агилера предназначена за Европа и Америка (горе), предназначена за мюсюлмански страни (долу) – източник PetaPixel</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baseline="30000" i="0" lang="ru-RU" sz="1000" u="sng" cap="none" strike="noStrike">
                <a:solidFill>
                  <a:schemeClr val="dk1"/>
                </a:solidFill>
                <a:latin typeface="Calibri"/>
                <a:ea typeface="Calibri"/>
                <a:cs typeface="Calibri"/>
                <a:sym typeface="Calibri"/>
                <a:hlinkClick r:id="rId8">
                  <a:extLst>
                    <a:ext uri="{A12FA001-AC4F-418D-AE19-62706E023703}">
                      <ahyp:hlinkClr val="tx"/>
                    </a:ext>
                  </a:extLst>
                </a:hlinkClick>
              </a:rPr>
              <a:t>[2]</a:t>
            </a:r>
            <a:r>
              <a:rPr b="0" i="0" lang="ru-RU" sz="1000" u="none" cap="none" strike="noStrike">
                <a:solidFill>
                  <a:schemeClr val="dk1"/>
                </a:solidFill>
                <a:latin typeface="Calibri"/>
                <a:ea typeface="Calibri"/>
                <a:cs typeface="Calibri"/>
                <a:sym typeface="Calibri"/>
              </a:rPr>
              <a:t> Разлика във визията на Кейти Пери предназначена за Европа и Америго (горе), предназначена за мюсюлмански страни (долу) – източник PetaPixel</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baseline="30000" i="0" lang="ru-RU" sz="1000" u="sng" cap="none" strike="noStrike">
                <a:solidFill>
                  <a:schemeClr val="dk1"/>
                </a:solidFill>
                <a:latin typeface="Calibri"/>
                <a:ea typeface="Calibri"/>
                <a:cs typeface="Calibri"/>
                <a:sym typeface="Calibri"/>
                <a:hlinkClick r:id="rId9">
                  <a:extLst>
                    <a:ext uri="{A12FA001-AC4F-418D-AE19-62706E023703}">
                      <ahyp:hlinkClr val="tx"/>
                    </a:ext>
                  </a:extLst>
                </a:hlinkClick>
              </a:rPr>
              <a:t>[3]</a:t>
            </a:r>
            <a:r>
              <a:rPr b="0" i="0" lang="ru-RU" sz="1000" u="none" cap="none" strike="noStrike">
                <a:solidFill>
                  <a:schemeClr val="dk1"/>
                </a:solidFill>
                <a:latin typeface="Calibri"/>
                <a:ea typeface="Calibri"/>
                <a:cs typeface="Calibri"/>
                <a:sym typeface="Calibri"/>
              </a:rPr>
              <a:t> Разлика във визия на плувен басейн предназначена за Европа и Америка (горе), предназначена за мюсюлмански страни (долу) – източник PetaPixel</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ru-RU"/>
              <a:t>Какво разбираме под термина „култура“?</a:t>
            </a:r>
            <a:endParaRPr/>
          </a:p>
        </p:txBody>
      </p:sp>
      <p:sp>
        <p:nvSpPr>
          <p:cNvPr id="93" name="Google Shape;93;p2"/>
          <p:cNvSpPr txBox="1"/>
          <p:nvPr>
            <p:ph idx="1" type="body"/>
          </p:nvPr>
        </p:nvSpPr>
        <p:spPr>
          <a:xfrm>
            <a:off x="729450" y="2383700"/>
            <a:ext cx="7688700" cy="195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ru-RU"/>
              <a:t>Култура</a:t>
            </a:r>
            <a:r>
              <a:rPr lang="ru-RU"/>
              <a:t> (на </a:t>
            </a:r>
            <a:r>
              <a:rPr lang="ru-RU" u="sng">
                <a:solidFill>
                  <a:schemeClr val="hlink"/>
                </a:solidFill>
                <a:hlinkClick r:id="rId3"/>
              </a:rPr>
              <a:t>латински</a:t>
            </a:r>
            <a:r>
              <a:rPr lang="ru-RU"/>
              <a:t>: </a:t>
            </a:r>
            <a:r>
              <a:rPr i="1" lang="ru-RU"/>
              <a:t>cultura</a:t>
            </a:r>
            <a:r>
              <a:rPr lang="ru-RU"/>
              <a:t>, идващо от </a:t>
            </a:r>
            <a:r>
              <a:rPr i="1" lang="ru-RU"/>
              <a:t>colo, colere</a:t>
            </a:r>
            <a:r>
              <a:rPr lang="ru-RU"/>
              <a:t> и означаващо </a:t>
            </a:r>
            <a:r>
              <a:rPr i="1" lang="ru-RU"/>
              <a:t>възпитание, образование, развитие, култивиране</a:t>
            </a:r>
            <a:r>
              <a:rPr lang="ru-RU"/>
              <a:t>)</a:t>
            </a:r>
            <a:r>
              <a:rPr baseline="30000" lang="ru-RU" u="sng">
                <a:solidFill>
                  <a:schemeClr val="hlink"/>
                </a:solidFill>
                <a:hlinkClick r:id="rId4"/>
              </a:rPr>
              <a:t>[1]</a:t>
            </a:r>
            <a:r>
              <a:rPr lang="ru-RU"/>
              <a:t> е понятие с много нееднозначни дефиниции и поради тази многостранност и многопластовост се подлага трудно на единно определение.</a:t>
            </a:r>
            <a:endParaRPr sz="2400"/>
          </a:p>
        </p:txBody>
      </p:sp>
      <p:sp>
        <p:nvSpPr>
          <p:cNvPr id="94" name="Google Shape;94;p2"/>
          <p:cNvSpPr txBox="1"/>
          <p:nvPr/>
        </p:nvSpPr>
        <p:spPr>
          <a:xfrm>
            <a:off x="7066845" y="3169064"/>
            <a:ext cx="3641149" cy="385572"/>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600"/>
              </a:spcBef>
              <a:spcAft>
                <a:spcPts val="1600"/>
              </a:spcAft>
              <a:buClr>
                <a:schemeClr val="accent1"/>
              </a:buClr>
              <a:buSzPts val="1300"/>
              <a:buFont typeface="Lato"/>
              <a:buNone/>
            </a:pPr>
            <a:r>
              <a:rPr b="0" i="0" lang="ru-RU" sz="1300" u="none" cap="none" strike="noStrike">
                <a:solidFill>
                  <a:schemeClr val="accent1"/>
                </a:solidFill>
                <a:latin typeface="Lato"/>
                <a:ea typeface="Lato"/>
                <a:cs typeface="Lato"/>
                <a:sym typeface="Lato"/>
              </a:rPr>
              <a:t>Уикипедия</a:t>
            </a:r>
            <a:endParaRPr b="0" i="0" sz="1300" u="none" cap="none" strike="noStrike">
              <a:solidFill>
                <a:schemeClr val="accen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827487" y="618739"/>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ru-RU"/>
              <a:t>Примери за различията в културата</a:t>
            </a:r>
            <a:endParaRPr/>
          </a:p>
        </p:txBody>
      </p:sp>
      <p:sp>
        <p:nvSpPr>
          <p:cNvPr id="216" name="Google Shape;216;p21"/>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21"/>
          <p:cNvSpPr txBox="1"/>
          <p:nvPr>
            <p:ph idx="1" type="body"/>
          </p:nvPr>
        </p:nvSpPr>
        <p:spPr>
          <a:xfrm>
            <a:off x="827487" y="1313133"/>
            <a:ext cx="7688700" cy="193390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600"/>
              </a:spcBef>
              <a:spcAft>
                <a:spcPts val="1600"/>
              </a:spcAft>
              <a:buSzPts val="1300"/>
              <a:buNone/>
            </a:pPr>
            <a:r>
              <a:rPr lang="ru-RU"/>
              <a:t>Korean Air Flight 801</a:t>
            </a:r>
            <a:endParaRPr/>
          </a:p>
        </p:txBody>
      </p:sp>
      <p:sp>
        <p:nvSpPr>
          <p:cNvPr id="218" name="Google Shape;218;p21"/>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Резултат с изображение за Korean Air Flight 801" id="219" name="Google Shape;219;p21"/>
          <p:cNvPicPr preferRelativeResize="0"/>
          <p:nvPr/>
        </p:nvPicPr>
        <p:blipFill rotWithShape="1">
          <a:blip r:embed="rId3">
            <a:alphaModFix/>
          </a:blip>
          <a:srcRect b="0" l="0" r="0" t="0"/>
          <a:stretch/>
        </p:blipFill>
        <p:spPr>
          <a:xfrm>
            <a:off x="2577394" y="2209958"/>
            <a:ext cx="3989211" cy="27482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txBox="1"/>
          <p:nvPr>
            <p:ph type="title"/>
          </p:nvPr>
        </p:nvSpPr>
        <p:spPr>
          <a:xfrm>
            <a:off x="827487" y="618739"/>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ru-RU"/>
              <a:t>Примери за различията в културата</a:t>
            </a:r>
            <a:endParaRPr/>
          </a:p>
        </p:txBody>
      </p:sp>
      <p:sp>
        <p:nvSpPr>
          <p:cNvPr id="225" name="Google Shape;225;p22"/>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22"/>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Резултат с изображение за angela merkel" id="227" name="Google Shape;227;p22"/>
          <p:cNvPicPr preferRelativeResize="0"/>
          <p:nvPr/>
        </p:nvPicPr>
        <p:blipFill rotWithShape="1">
          <a:blip r:embed="rId3">
            <a:alphaModFix/>
          </a:blip>
          <a:srcRect b="0" l="0" r="0" t="0"/>
          <a:stretch/>
        </p:blipFill>
        <p:spPr>
          <a:xfrm>
            <a:off x="1714500" y="1649752"/>
            <a:ext cx="5715000" cy="3219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Какво влияе върху културата?</a:t>
            </a:r>
            <a:endParaRPr/>
          </a:p>
        </p:txBody>
      </p:sp>
      <p:sp>
        <p:nvSpPr>
          <p:cNvPr id="233" name="Google Shape;233;p8"/>
          <p:cNvSpPr txBox="1"/>
          <p:nvPr>
            <p:ph idx="1" type="body"/>
          </p:nvPr>
        </p:nvSpPr>
        <p:spPr>
          <a:xfrm>
            <a:off x="729450" y="1988585"/>
            <a:ext cx="7688700" cy="1956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SzPts val="1300"/>
              <a:buNone/>
            </a:pPr>
            <a:r>
              <a:rPr lang="ru-RU"/>
              <a:t>Фактори на културата&gt; </a:t>
            </a:r>
            <a:endParaRPr/>
          </a:p>
          <a:p>
            <a:pPr indent="0" lvl="0" marL="0" marR="0" rtl="0" algn="l">
              <a:lnSpc>
                <a:spcPct val="115000"/>
              </a:lnSpc>
              <a:spcBef>
                <a:spcPts val="0"/>
              </a:spcBef>
              <a:spcAft>
                <a:spcPts val="0"/>
              </a:spcAft>
              <a:buSzPts val="1300"/>
              <a:buNone/>
            </a:pPr>
            <a:r>
              <a:rPr lang="ru-RU"/>
              <a:t>Определете факторите на културата, които влияят на Потребителското поведение в Дигиталния маркетинг</a:t>
            </a:r>
            <a:endParaRPr/>
          </a:p>
          <a:p>
            <a:pPr indent="0" lvl="0" marL="0" marR="0" rtl="0" algn="l">
              <a:lnSpc>
                <a:spcPct val="115000"/>
              </a:lnSpc>
              <a:spcBef>
                <a:spcPts val="0"/>
              </a:spcBef>
              <a:spcAft>
                <a:spcPts val="0"/>
              </a:spcAft>
              <a:buSzPts val="1300"/>
              <a:buNone/>
            </a:pPr>
            <a:r>
              <a:rPr lang="ru-RU"/>
              <a:t>Последвайте връзката:  https://docs.google.com/forms/d/e/1FAIpQLScsO3x-0zIozKzDlHB0d0uMVlGrRePn3fp7AkrSKABAjvZolg/viewform?usp=sf_link</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ru-RU"/>
              <a:t>Благодаря за вниманието!</a:t>
            </a:r>
            <a:endParaRPr/>
          </a:p>
        </p:txBody>
      </p:sp>
      <p:sp>
        <p:nvSpPr>
          <p:cNvPr id="239" name="Google Shape;239;p2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ru-RU"/>
              <a:t>Презентацията е подготвена от хон. ас. И. Иванов</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Култура и биология</a:t>
            </a:r>
            <a:endParaRPr/>
          </a:p>
        </p:txBody>
      </p:sp>
      <p:sp>
        <p:nvSpPr>
          <p:cNvPr id="100" name="Google Shape;100;p3"/>
          <p:cNvSpPr txBox="1"/>
          <p:nvPr>
            <p:ph idx="1" type="body"/>
          </p:nvPr>
        </p:nvSpPr>
        <p:spPr>
          <a:xfrm>
            <a:off x="729450" y="2383700"/>
            <a:ext cx="7688700" cy="195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ru-RU"/>
              <a:t>Културата е свързана с природата (нашата биология и генетика) и подхранването. (нашата среда и околна среда, които също формират нашата идентичност).</a:t>
            </a:r>
            <a:endParaRPr/>
          </a:p>
          <a:p>
            <a:pPr indent="0" lvl="0" marL="0" rtl="0" algn="l">
              <a:lnSpc>
                <a:spcPct val="115000"/>
              </a:lnSpc>
              <a:spcBef>
                <a:spcPts val="0"/>
              </a:spcBef>
              <a:spcAft>
                <a:spcPts val="0"/>
              </a:spcAft>
              <a:buSzPts val="1300"/>
              <a:buNone/>
            </a:pPr>
            <a:r>
              <a:t/>
            </a:r>
            <a:endParaRPr sz="2400"/>
          </a:p>
          <a:p>
            <a:pPr indent="0" lvl="0" marL="0" rtl="0" algn="l">
              <a:lnSpc>
                <a:spcPct val="115000"/>
              </a:lnSpc>
              <a:spcBef>
                <a:spcPts val="0"/>
              </a:spcBef>
              <a:spcAft>
                <a:spcPts val="0"/>
              </a:spcAft>
              <a:buSzPts val="1300"/>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Култура и общество</a:t>
            </a:r>
            <a:endParaRPr/>
          </a:p>
        </p:txBody>
      </p:sp>
      <p:sp>
        <p:nvSpPr>
          <p:cNvPr id="106" name="Google Shape;106;p4"/>
          <p:cNvSpPr txBox="1"/>
          <p:nvPr>
            <p:ph idx="1" type="body"/>
          </p:nvPr>
        </p:nvSpPr>
        <p:spPr>
          <a:xfrm>
            <a:off x="729450" y="1988585"/>
            <a:ext cx="7688700" cy="195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ru-RU"/>
              <a:t>Културата е това, което отличава една група или общество от други; различните общества имат различни култури.</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b="1" lang="ru-RU"/>
              <a:t>Цивилизация: </a:t>
            </a:r>
            <a:r>
              <a:rPr lang="ru-RU"/>
              <a:t>Организирана култура, обхващаща много общности, често в мащаба на нация или народ; етап или система на социално, политическо или техническо развитие.</a:t>
            </a:r>
            <a:endParaRPr/>
          </a:p>
          <a:p>
            <a:pPr indent="0" lvl="0" marL="0" rtl="0" algn="l">
              <a:lnSpc>
                <a:spcPct val="115000"/>
              </a:lnSpc>
              <a:spcBef>
                <a:spcPts val="0"/>
              </a:spcBef>
              <a:spcAft>
                <a:spcPts val="0"/>
              </a:spcAft>
              <a:buSzPts val="1300"/>
              <a:buNone/>
            </a:pPr>
            <a:r>
              <a:t/>
            </a:r>
            <a:endParaRPr b="1"/>
          </a:p>
          <a:p>
            <a:pPr indent="0" lvl="0" marL="0" rtl="0" algn="l">
              <a:lnSpc>
                <a:spcPct val="115000"/>
              </a:lnSpc>
              <a:spcBef>
                <a:spcPts val="0"/>
              </a:spcBef>
              <a:spcAft>
                <a:spcPts val="0"/>
              </a:spcAft>
              <a:buSzPts val="1300"/>
              <a:buNone/>
            </a:pPr>
            <a:r>
              <a:rPr b="1" lang="ru-RU"/>
              <a:t>Висока култура: </a:t>
            </a:r>
            <a:r>
              <a:rPr lang="ru-RU"/>
              <a:t>артистичните развлечения и материалните артефакти, свързани с аристокрацията на обществото или с най-учените членове, обикновено изискват да бъдат оценени значително образование или да се произведе висококвалифициран труд.</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b="1" lang="ru-RU"/>
              <a:t>Популярна култура: </a:t>
            </a:r>
            <a:r>
              <a:rPr lang="ru-RU"/>
              <a:t>преобладаващата народна култура във всяко дадено общество,</a:t>
            </a:r>
            <a:endParaRPr/>
          </a:p>
          <a:p>
            <a:pPr indent="0" lvl="0" marL="0" rtl="0" algn="l">
              <a:lnSpc>
                <a:spcPct val="115000"/>
              </a:lnSpc>
              <a:spcBef>
                <a:spcPts val="0"/>
              </a:spcBef>
              <a:spcAft>
                <a:spcPts val="0"/>
              </a:spcAft>
              <a:buSzPts val="1300"/>
              <a:buNone/>
            </a:pPr>
            <a:r>
              <a:rPr lang="ru-RU"/>
              <a:t>включително изкуство, готвене, дрехи, забавления, филми, средства за масова</a:t>
            </a:r>
            <a:endParaRPr/>
          </a:p>
          <a:p>
            <a:pPr indent="0" lvl="0" marL="0" rtl="0" algn="l">
              <a:lnSpc>
                <a:spcPct val="115000"/>
              </a:lnSpc>
              <a:spcBef>
                <a:spcPts val="0"/>
              </a:spcBef>
              <a:spcAft>
                <a:spcPts val="0"/>
              </a:spcAft>
              <a:buSzPts val="1300"/>
              <a:buNone/>
            </a:pPr>
            <a:r>
              <a:rPr lang="ru-RU"/>
              <a:t>информация, музика, спорт и стил.</a:t>
            </a:r>
            <a:endParaRPr sz="2400"/>
          </a:p>
          <a:p>
            <a:pPr indent="0" lvl="0" marL="0" rtl="0" algn="l">
              <a:lnSpc>
                <a:spcPct val="115000"/>
              </a:lnSpc>
              <a:spcBef>
                <a:spcPts val="0"/>
              </a:spcBef>
              <a:spcAft>
                <a:spcPts val="0"/>
              </a:spcAft>
              <a:buSzPts val="1300"/>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Културни универсали</a:t>
            </a:r>
            <a:endParaRPr/>
          </a:p>
        </p:txBody>
      </p:sp>
      <p:sp>
        <p:nvSpPr>
          <p:cNvPr id="112" name="Google Shape;112;p5"/>
          <p:cNvSpPr txBox="1"/>
          <p:nvPr>
            <p:ph idx="1" type="body"/>
          </p:nvPr>
        </p:nvSpPr>
        <p:spPr>
          <a:xfrm>
            <a:off x="729450" y="1988585"/>
            <a:ext cx="7688700" cy="195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ru-RU"/>
              <a:t>Културните универсали са елементи, модели, черти или институции, които са общи за всички човешки култури по света.</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lang="ru-RU"/>
              <a:t>Културата обхваща човешките елементи извън биологията: например нашите норми и</a:t>
            </a:r>
            <a:endParaRPr/>
          </a:p>
          <a:p>
            <a:pPr indent="0" lvl="0" marL="0" rtl="0" algn="l">
              <a:lnSpc>
                <a:spcPct val="115000"/>
              </a:lnSpc>
              <a:spcBef>
                <a:spcPts val="0"/>
              </a:spcBef>
              <a:spcAft>
                <a:spcPts val="0"/>
              </a:spcAft>
              <a:buSzPts val="1300"/>
              <a:buNone/>
            </a:pPr>
            <a:r>
              <a:rPr lang="ru-RU"/>
              <a:t>ценности, историите, които разказваме, научаваме или придобили поведение,</a:t>
            </a:r>
            <a:endParaRPr/>
          </a:p>
          <a:p>
            <a:pPr indent="0" lvl="0" marL="0" rtl="0" algn="l">
              <a:lnSpc>
                <a:spcPct val="115000"/>
              </a:lnSpc>
              <a:spcBef>
                <a:spcPts val="0"/>
              </a:spcBef>
              <a:spcAft>
                <a:spcPts val="0"/>
              </a:spcAft>
              <a:buSzPts val="1300"/>
              <a:buNone/>
            </a:pPr>
            <a:r>
              <a:rPr lang="ru-RU"/>
              <a:t>религиозни вярвания, изкуство и мода и т.н. </a:t>
            </a:r>
            <a:endParaRPr/>
          </a:p>
          <a:p>
            <a:pPr indent="0" lvl="0" marL="0" rtl="0" algn="l">
              <a:lnSpc>
                <a:spcPct val="115000"/>
              </a:lnSpc>
              <a:spcBef>
                <a:spcPts val="0"/>
              </a:spcBef>
              <a:spcAft>
                <a:spcPts val="0"/>
              </a:spcAft>
              <a:buSzPts val="1300"/>
              <a:buNone/>
            </a:pPr>
            <a:r>
              <a:rPr lang="ru-RU"/>
              <a:t>Културата е това, което отличава една група или общество от следващата.</a:t>
            </a:r>
            <a:endParaRPr/>
          </a:p>
          <a:p>
            <a:pPr indent="0" lvl="0" marL="0" rtl="0" algn="l">
              <a:lnSpc>
                <a:spcPct val="115000"/>
              </a:lnSpc>
              <a:spcBef>
                <a:spcPts val="0"/>
              </a:spcBef>
              <a:spcAft>
                <a:spcPts val="0"/>
              </a:spcAft>
              <a:buSzPts val="1300"/>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type="title"/>
          </p:nvPr>
        </p:nvSpPr>
        <p:spPr>
          <a:xfrm>
            <a:off x="729450" y="245882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 култура = възприятие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Дефиниране на културата</a:t>
            </a:r>
            <a:endParaRPr/>
          </a:p>
        </p:txBody>
      </p:sp>
      <p:sp>
        <p:nvSpPr>
          <p:cNvPr id="123" name="Google Shape;123;p7"/>
          <p:cNvSpPr txBox="1"/>
          <p:nvPr>
            <p:ph idx="1" type="body"/>
          </p:nvPr>
        </p:nvSpPr>
        <p:spPr>
          <a:xfrm>
            <a:off x="729450" y="1988585"/>
            <a:ext cx="7688700" cy="195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ru-RU"/>
              <a:t>Човешко поведение, основано на научени обичай</a:t>
            </a:r>
            <a:endParaRPr/>
          </a:p>
          <a:p>
            <a:pPr indent="0" lvl="0" marL="0" rtl="0" algn="l">
              <a:lnSpc>
                <a:spcPct val="115000"/>
              </a:lnSpc>
              <a:spcBef>
                <a:spcPts val="0"/>
              </a:spcBef>
              <a:spcAft>
                <a:spcPts val="0"/>
              </a:spcAft>
              <a:buSzPts val="1300"/>
              <a:buNone/>
            </a:pPr>
            <a:r>
              <a:rPr lang="ru-RU"/>
              <a:t>Неписани правила и социални привички</a:t>
            </a:r>
            <a:endParaRPr/>
          </a:p>
          <a:p>
            <a:pPr indent="0" lvl="0" marL="0" rtl="0" algn="l">
              <a:lnSpc>
                <a:spcPct val="115000"/>
              </a:lnSpc>
              <a:spcBef>
                <a:spcPts val="0"/>
              </a:spcBef>
              <a:spcAft>
                <a:spcPts val="0"/>
              </a:spcAft>
              <a:buSzPts val="1300"/>
              <a:buNone/>
            </a:pPr>
            <a:r>
              <a:rPr lang="ru-RU"/>
              <a:t>Навиците на всеки от нас – кое е редно и нередно </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lang="ru-RU"/>
              <a:t>Материална култура -&gt; всички вещи, които ни принадлежат и са свързани с нашия статус (на база тях другите имат възприятие за нас) </a:t>
            </a:r>
            <a:endParaRPr/>
          </a:p>
          <a:p>
            <a:pPr indent="0" lvl="0" marL="0" rtl="0" algn="l">
              <a:lnSpc>
                <a:spcPct val="115000"/>
              </a:lnSpc>
              <a:spcBef>
                <a:spcPts val="0"/>
              </a:spcBef>
              <a:spcAft>
                <a:spcPts val="0"/>
              </a:spcAft>
              <a:buSzPts val="1300"/>
              <a:buNone/>
            </a:pPr>
            <a:r>
              <a:rPr lang="ru-RU"/>
              <a:t>Нематериална култура -&gt; идеи, начин на мислене, вярвания </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lang="ru-RU"/>
              <a:t>Материалната и нематериалната култура винаги се преплитат – едното е изражение на другото и обратно</a:t>
            </a:r>
            <a:endParaRPr/>
          </a:p>
          <a:p>
            <a:pPr indent="0" lvl="0" marL="0" rtl="0" algn="l">
              <a:lnSpc>
                <a:spcPct val="115000"/>
              </a:lnSpc>
              <a:spcBef>
                <a:spcPts val="0"/>
              </a:spcBef>
              <a:spcAft>
                <a:spcPts val="0"/>
              </a:spcAft>
              <a:buSzPts val="1300"/>
              <a:buNone/>
            </a:pPr>
            <a:r>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Културен шок</a:t>
            </a:r>
            <a:endParaRPr/>
          </a:p>
        </p:txBody>
      </p:sp>
      <p:sp>
        <p:nvSpPr>
          <p:cNvPr id="129" name="Google Shape;129;p9"/>
          <p:cNvSpPr txBox="1"/>
          <p:nvPr>
            <p:ph idx="1" type="body"/>
          </p:nvPr>
        </p:nvSpPr>
        <p:spPr>
          <a:xfrm>
            <a:off x="729450" y="2246925"/>
            <a:ext cx="7688700" cy="209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ru-RU"/>
              <a:t>Културният шок е личната дезориентация, която човек може да почувства, когато</a:t>
            </a:r>
            <a:endParaRPr/>
          </a:p>
          <a:p>
            <a:pPr indent="0" lvl="0" marL="0" rtl="0" algn="l">
              <a:lnSpc>
                <a:spcPct val="115000"/>
              </a:lnSpc>
              <a:spcBef>
                <a:spcPts val="0"/>
              </a:spcBef>
              <a:spcAft>
                <a:spcPts val="0"/>
              </a:spcAft>
              <a:buSzPts val="1300"/>
              <a:buNone/>
            </a:pPr>
            <a:r>
              <a:rPr lang="ru-RU"/>
              <a:t>изживява непознат начин на живот в нова страна.</a:t>
            </a:r>
            <a:endParaRPr/>
          </a:p>
          <a:p>
            <a:pPr indent="0" lvl="0" marL="0" rtl="0" algn="l">
              <a:lnSpc>
                <a:spcPct val="115000"/>
              </a:lnSpc>
              <a:spcBef>
                <a:spcPts val="1600"/>
              </a:spcBef>
              <a:spcAft>
                <a:spcPts val="0"/>
              </a:spcAft>
              <a:buSzPts val="1300"/>
              <a:buNone/>
            </a:pPr>
            <a:r>
              <a:t/>
            </a:r>
            <a:endParaRPr/>
          </a:p>
          <a:p>
            <a:pPr indent="0" lvl="0" marL="0" rtl="0" algn="l">
              <a:lnSpc>
                <a:spcPct val="115000"/>
              </a:lnSpc>
              <a:spcBef>
                <a:spcPts val="1600"/>
              </a:spcBef>
              <a:spcAft>
                <a:spcPts val="0"/>
              </a:spcAft>
              <a:buSzPts val="1300"/>
              <a:buNone/>
            </a:pPr>
            <a:r>
              <a:rPr lang="ru-RU"/>
              <a:t>Етапи: меден месец, преговори/договаряне, приспособяване и майсторство.</a:t>
            </a:r>
            <a:endParaRPr/>
          </a:p>
          <a:p>
            <a:pPr indent="0" lvl="0" marL="0" rtl="0" algn="l">
              <a:lnSpc>
                <a:spcPct val="115000"/>
              </a:lnSpc>
              <a:spcBef>
                <a:spcPts val="1600"/>
              </a:spcBef>
              <a:spcAft>
                <a:spcPts val="1600"/>
              </a:spcAft>
              <a:buSzPts val="13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0"/>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ru-RU"/>
              <a:t>Културен релативизъм и етноцентризъм</a:t>
            </a:r>
            <a:endParaRPr/>
          </a:p>
        </p:txBody>
      </p:sp>
      <p:sp>
        <p:nvSpPr>
          <p:cNvPr id="135" name="Google Shape;135;p10"/>
          <p:cNvSpPr txBox="1"/>
          <p:nvPr>
            <p:ph idx="1" type="body"/>
          </p:nvPr>
        </p:nvSpPr>
        <p:spPr>
          <a:xfrm>
            <a:off x="729450" y="2246925"/>
            <a:ext cx="7688700" cy="209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300"/>
              <a:buNone/>
            </a:pPr>
            <a:r>
              <a:rPr lang="ru-RU" u="sng"/>
              <a:t>Културен етноцентризъм:</a:t>
            </a:r>
            <a:r>
              <a:rPr lang="ru-RU"/>
              <a:t> Да оценяваш останалите култури през своята собствена призма и приети възприятия, без да се съобразяваш с различията. </a:t>
            </a:r>
            <a:endParaRPr/>
          </a:p>
          <a:p>
            <a:pPr indent="0" lvl="0" marL="0" rtl="0" algn="l">
              <a:lnSpc>
                <a:spcPct val="115000"/>
              </a:lnSpc>
              <a:spcBef>
                <a:spcPts val="3200"/>
              </a:spcBef>
              <a:spcAft>
                <a:spcPts val="1600"/>
              </a:spcAft>
              <a:buSzPts val="1300"/>
              <a:buNone/>
            </a:pPr>
            <a:r>
              <a:rPr lang="ru-RU" u="sng"/>
              <a:t>Културен релативизъм:</a:t>
            </a:r>
            <a:r>
              <a:rPr lang="ru-RU"/>
              <a:t> убежденията и дейностите на отделния човек трябва да се разбират от другите по отношение на собствената му култура. Ключов компонент на културния релативизъм е концепцията, че никой, дори и изследователи, не идва от неутрална позиция.</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