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Raleway"/>
      <p:regular r:id="rId18"/>
      <p:bold r:id="rId19"/>
      <p:italic r:id="rId20"/>
      <p:boldItalic r:id="rId21"/>
    </p:embeddedFont>
    <p:embeddedFont>
      <p:font typeface="Lato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-italic.fntdata"/><Relationship Id="rId22" Type="http://schemas.openxmlformats.org/officeDocument/2006/relationships/font" Target="fonts/Lato-regular.fntdata"/><Relationship Id="rId21" Type="http://schemas.openxmlformats.org/officeDocument/2006/relationships/font" Target="fonts/Raleway-boldItalic.fntdata"/><Relationship Id="rId24" Type="http://schemas.openxmlformats.org/officeDocument/2006/relationships/font" Target="fonts/Lato-italic.fntdata"/><Relationship Id="rId23" Type="http://schemas.openxmlformats.org/officeDocument/2006/relationships/font" Target="fonts/La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Raleway-bold.fntdata"/><Relationship Id="rId18" Type="http://schemas.openxmlformats.org/officeDocument/2006/relationships/font" Target="fonts/Ralewa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a99a158954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a99a158954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a99a158954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a99a158954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a99a158954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a99a158954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99a158954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99a158954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99a158954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a99a158954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a99a158954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a99a158954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a99a158954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a99a158954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a99a158954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a99a158954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a99a158954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a99a158954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a99a158954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a99a158954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a99a158954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a99a158954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blog.hubspot.com/service/customer-journey-map?_ga=2.118114057.1265121163.1575296816-1964482938.1570108995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nedelya.com/?gclid=CjwKCAiAkan9BRAqEiwAP9X6UTnUUM3HOtX3KrNzgWMv0e7RF6z7393JJ-hUELZsJCxCY4u-hFkBBxoCEOEQAvD_BwE" TargetMode="External"/><Relationship Id="rId4" Type="http://schemas.openxmlformats.org/officeDocument/2006/relationships/hyperlink" Target="https://zoomagazin.bg/?gclid=CjwKCAiAkan9BRAqEiwAP9X6UTpqjpdBU7GUW-wRg3UcaHnKZ3x9G3qiz_yXwWTvM7ud9jqMNy88oxoCR-8QAvD_BwE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oberlo.com/blog/customer-profile" TargetMode="External"/><Relationship Id="rId4" Type="http://schemas.openxmlformats.org/officeDocument/2006/relationships/hyperlink" Target="https://blog.hubspot.com/service/customer-profiling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p-en.oberlo.com/wp-content/uploads/2019/12/image002-1.png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dnevnik.bg/bulgaria/2010/05/10/898628_purvo_chastno_grobishte/" TargetMode="External"/><Relationship Id="rId4" Type="http://schemas.openxmlformats.org/officeDocument/2006/relationships/hyperlink" Target="https://dgsofia.com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260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Създаване на профил на човек </a:t>
            </a:r>
            <a:r>
              <a:rPr lang="bg"/>
              <a:t>(buyer person)</a:t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Подготвил: ас. А. Потебня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 u="sng">
                <a:solidFill>
                  <a:schemeClr val="hlink"/>
                </a:solidFill>
                <a:hlinkClick r:id="rId3"/>
              </a:rPr>
              <a:t>Същност на пътната карта на клиента</a:t>
            </a:r>
            <a:endParaRPr/>
          </a:p>
        </p:txBody>
      </p:sp>
      <p:sp>
        <p:nvSpPr>
          <p:cNvPr id="127" name="Google Shape;127;p22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bg" sz="1500"/>
              <a:t>Може да бъде предизвикателство за вашата компания да влезе в съзнанието на вашите клиенти. Може да се чудите защо клиент прекарва толкова дълго време, разглеждайки вашия сайт и добавяйки продукти в количката си, само затварят страницата, без да реализират покупка  или защо отнема на клиентите ви няколко стъпки, за да стигнат от точка А до точка Б, когато трябва да вземат само един обикновен продукт.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bg" sz="1500"/>
              <a:t>Каквото и да е объркването, основната причина е, че най-вероятно е, че нямате ясна представа за пътуването на клиентите с вашата компания. Пътуването на клиента е процесът, чрез който клиентът взаимодейства с компания, за да постигне своята цел.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3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Задание</a:t>
            </a:r>
            <a:endParaRPr/>
          </a:p>
        </p:txBody>
      </p:sp>
      <p:sp>
        <p:nvSpPr>
          <p:cNvPr id="133" name="Google Shape;133;p23"/>
          <p:cNvSpPr txBox="1"/>
          <p:nvPr>
            <p:ph idx="1" type="body"/>
          </p:nvPr>
        </p:nvSpPr>
        <p:spPr>
          <a:xfrm>
            <a:off x="2410100" y="1211350"/>
            <a:ext cx="6321600" cy="37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" sz="1400"/>
              <a:t>Опитайте се да направите профил на идеалния клиент на вашата компания / компанията в която работите.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bg" sz="1400"/>
              <a:t>Ако не разполагате с подходящ профил за анализиране, използвайте някой от посочените профили:</a:t>
            </a:r>
            <a:endParaRPr sz="1400"/>
          </a:p>
          <a:p>
            <a:pPr indent="-3175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bg" sz="1400" u="sng">
                <a:solidFill>
                  <a:schemeClr val="hlink"/>
                </a:solidFill>
                <a:hlinkClick r:id="rId3"/>
              </a:rPr>
              <a:t>Клиент на онлайн магазин на сладкарска верига</a:t>
            </a:r>
            <a:endParaRPr sz="1400"/>
          </a:p>
          <a:p>
            <a:pPr indent="-3175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-"/>
            </a:pPr>
            <a:r>
              <a:rPr lang="bg" sz="1400" u="sng">
                <a:solidFill>
                  <a:schemeClr val="hlink"/>
                </a:solidFill>
                <a:hlinkClick r:id="rId4"/>
              </a:rPr>
              <a:t>Клиент на НеЧовешки магазин</a:t>
            </a:r>
            <a:endParaRPr sz="11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Източници:</a:t>
            </a:r>
            <a:endParaRPr/>
          </a:p>
        </p:txBody>
      </p:sp>
      <p:sp>
        <p:nvSpPr>
          <p:cNvPr id="139" name="Google Shape;139;p2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 u="sng">
                <a:solidFill>
                  <a:schemeClr val="hlink"/>
                </a:solidFill>
                <a:hlinkClick r:id="rId3"/>
              </a:rPr>
              <a:t>https://www.oberlo.com/blog/customer-profile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bg" u="sng">
                <a:solidFill>
                  <a:schemeClr val="hlink"/>
                </a:solidFill>
                <a:hlinkClick r:id="rId4"/>
              </a:rPr>
              <a:t>https://blog.hubspot.com/service/customer-profiling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Същност на профила на човек</a:t>
            </a:r>
            <a:endParaRPr/>
          </a:p>
        </p:txBody>
      </p:sp>
      <p:sp>
        <p:nvSpPr>
          <p:cNvPr id="79" name="Google Shape;79;p14"/>
          <p:cNvSpPr txBox="1"/>
          <p:nvPr>
            <p:ph idx="1" type="body"/>
          </p:nvPr>
        </p:nvSpPr>
        <p:spPr>
          <a:xfrm>
            <a:off x="2410100" y="1416025"/>
            <a:ext cx="6321600" cy="34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bg"/>
              <a:t>Представете си, че трябва да приготвите вечеря за родителите на приятеля си, без въобще да ги познавате.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bg"/>
              <a:t>В крайна сметка може да направите десерти, пълни със захар за диабетици или още по-лошо… да се окажат вегани, а вие да сте приготвили чудесния телешки стек.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bg"/>
              <a:t>Маркетингът без клиентски профил е по същество е точно това.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bg"/>
              <a:t>Скок в тъмното.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bg"/>
              <a:t>https://www.oberlo.com/blog/customer-profile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Какво е </a:t>
            </a:r>
            <a:r>
              <a:rPr lang="bg"/>
              <a:t>важно</a:t>
            </a:r>
            <a:r>
              <a:rPr lang="bg"/>
              <a:t> да знаем за потребителите?</a:t>
            </a:r>
            <a:endParaRPr/>
          </a:p>
        </p:txBody>
      </p:sp>
      <p:sp>
        <p:nvSpPr>
          <p:cNvPr id="85" name="Google Shape;85;p15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Профилът на клиента (понякога наричан потребителски профил) е документ, който изброява ключове характеристики, интереси, модели на потребление и демографски характеристики на клиентите на компанията.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bg"/>
              <a:t>Документът е представен по начин, който прилича на описание на реален човек, с пълно име и изображение или аватар.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bg" u="sng">
                <a:solidFill>
                  <a:schemeClr val="hlink"/>
                </a:solidFill>
                <a:hlinkClick r:id="rId3"/>
              </a:rPr>
              <a:t>моля вижте предложения профил тук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Полезна информация, която да включим в B2B</a:t>
            </a:r>
            <a:endParaRPr/>
          </a:p>
        </p:txBody>
      </p:sp>
      <p:sp>
        <p:nvSpPr>
          <p:cNvPr id="91" name="Google Shape;91;p16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bg"/>
              <a:t>Струва си да се споменем, че потребителският профил на B2C компания би изглеждал по-различно от този на B2B фирма, за която е важно: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bg"/>
              <a:t>Размер на компанията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bg"/>
              <a:t>Приходи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bg"/>
              <a:t>Промишленост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bg"/>
              <a:t>Местоположение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Полезна информация за B2C профила</a:t>
            </a:r>
            <a:endParaRPr/>
          </a:p>
        </p:txBody>
      </p:sp>
      <p:sp>
        <p:nvSpPr>
          <p:cNvPr id="97" name="Google Shape;97;p17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В този профил е възможно да има абсолютно всичко!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bg"/>
              <a:t>Клиентите в тези отношения е възможно да имат много характеристики, които са важни за вас.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bg"/>
              <a:t>Нека да опитаме да опишем следните профили: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bg" u="sng">
                <a:solidFill>
                  <a:schemeClr val="hlink"/>
                </a:solidFill>
                <a:hlinkClick r:id="rId3"/>
              </a:rPr>
              <a:t>Клиент 1</a:t>
            </a:r>
            <a:r>
              <a:rPr lang="bg"/>
              <a:t> и </a:t>
            </a:r>
            <a:r>
              <a:rPr lang="bg" u="sng">
                <a:solidFill>
                  <a:schemeClr val="hlink"/>
                </a:solidFill>
                <a:hlinkClick r:id="rId4"/>
              </a:rPr>
              <a:t>Клиент 2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Приложение на информацията за потребителя?</a:t>
            </a:r>
            <a:endParaRPr/>
          </a:p>
        </p:txBody>
      </p:sp>
      <p:sp>
        <p:nvSpPr>
          <p:cNvPr id="103" name="Google Shape;103;p18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bg"/>
              <a:t>Изграждането на потребителски профил може да ви помогне да провеждате по-добри маркетингови кампании, които от своя страна увеличават печалбите ви. С цялата тази полезна информация можете да решите коя стратегия да приложите и коя да избягвате.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bg"/>
              <a:t>Например, ако в профила се казва, че вашият идеален клиент обича да се ангажира с марки в Instagram, тогава вероятно трябва да се съсредоточите върху подобряването на вашия маркетинг в Instagram.</a:t>
            </a:r>
            <a:endParaRPr sz="1350">
              <a:solidFill>
                <a:srgbClr val="03002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Защо профилираме?</a:t>
            </a:r>
            <a:endParaRPr/>
          </a:p>
        </p:txBody>
      </p:sp>
      <p:sp>
        <p:nvSpPr>
          <p:cNvPr id="109" name="Google Shape;109;p19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bg"/>
              <a:t>За да насочваме правилно съдържанието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bg"/>
              <a:t>За да намалим цената на рекламите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bg"/>
              <a:t>За да изградим мрежа от лоялни клиенти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bg"/>
              <a:t>За да се насочим към подходящ продукт или пазар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Как профилираме в 4 стъпки?</a:t>
            </a:r>
            <a:endParaRPr/>
          </a:p>
        </p:txBody>
      </p:sp>
      <p:sp>
        <p:nvSpPr>
          <p:cNvPr id="115" name="Google Shape;115;p20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bg"/>
              <a:t>Определете най-добрите си клиенти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bg"/>
              <a:t>Опишете техните отличителни характеристики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bg"/>
              <a:t>Направете проучване за тях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bg"/>
              <a:t>Попълнете техния профил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/>
              <a:t>Профилиране при нови бизнеси</a:t>
            </a:r>
            <a:endParaRPr/>
          </a:p>
        </p:txBody>
      </p:sp>
      <p:sp>
        <p:nvSpPr>
          <p:cNvPr id="121" name="Google Shape;121;p2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bg"/>
              <a:t>Съсредоточете се върху проблема, който вашият бизнес се опитва да разреши &gt; Прегледайте картата на клиентите си &gt; Разровете се в демографските данни &gt; Съберете отзивите на клиентите &gt; Разгледайте контекстуални подробности &gt; Разберете вашата индустрия &gt; Изгответе персони &gt; Анализирайте изготвените персони</a:t>
            </a:r>
            <a:endParaRPr sz="1350">
              <a:solidFill>
                <a:srgbClr val="33475B"/>
              </a:solidFill>
              <a:highlight>
                <a:srgbClr val="F5F8FA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