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7"/>
  </p:notesMasterIdLst>
  <p:sldIdLst>
    <p:sldId id="256" r:id="rId2"/>
    <p:sldId id="1114" r:id="rId3"/>
    <p:sldId id="859" r:id="rId4"/>
    <p:sldId id="259" r:id="rId5"/>
    <p:sldId id="1092" r:id="rId6"/>
    <p:sldId id="1100" r:id="rId7"/>
    <p:sldId id="1096" r:id="rId8"/>
    <p:sldId id="1088" r:id="rId9"/>
    <p:sldId id="1097" r:id="rId10"/>
    <p:sldId id="1109" r:id="rId11"/>
    <p:sldId id="1110" r:id="rId12"/>
    <p:sldId id="1102" r:id="rId13"/>
    <p:sldId id="1105" r:id="rId14"/>
    <p:sldId id="1106" r:id="rId15"/>
    <p:sldId id="1104" r:id="rId16"/>
    <p:sldId id="1107" r:id="rId17"/>
    <p:sldId id="1111" r:id="rId18"/>
    <p:sldId id="1112" r:id="rId19"/>
    <p:sldId id="1113" r:id="rId20"/>
    <p:sldId id="1098" r:id="rId21"/>
    <p:sldId id="1099" r:id="rId22"/>
    <p:sldId id="1094" r:id="rId23"/>
    <p:sldId id="1101" r:id="rId24"/>
    <p:sldId id="1064" r:id="rId25"/>
    <p:sldId id="779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90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48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11C07C-78B5-4680-B4BC-058769CB653C}" type="datetimeFigureOut">
              <a:rPr lang="en-US" smtClean="0"/>
              <a:t>10/30/20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052829-99BF-40A8-84FB-6F60A32372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9314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11CCB-D3AC-5147-890C-BA9EFDEEC7A6}" type="datetime1">
              <a:rPr lang="en-US" smtClean="0"/>
              <a:t>10/30/20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Kordon Consulting LLC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C78C2-CDE4-4FEF-94FB-F11C578D0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186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7A8E6-E057-DE4C-B0D7-D51A9A93C909}" type="datetime1">
              <a:rPr lang="en-US" smtClean="0"/>
              <a:t>10/30/20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Kordon Consulting LLC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C78C2-CDE4-4FEF-94FB-F11C578D0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1656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474AF-00FD-564A-B3C1-3E324A53B67F}" type="datetime1">
              <a:rPr lang="en-US" smtClean="0"/>
              <a:t>10/30/20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Kordon Consulting LLC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C78C2-CDE4-4FEF-94FB-F11C578D0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0517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530A8-C022-0549-8A49-2124FC7777F9}" type="datetime1">
              <a:rPr lang="en-US" smtClean="0"/>
              <a:t>10/30/20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Kordon Consulting LLC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C78C2-CDE4-4FEF-94FB-F11C578D0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642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2FA71-5F36-064E-8AC5-42961178F6B5}" type="datetime1">
              <a:rPr lang="en-US" smtClean="0"/>
              <a:t>10/30/20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Kordon Consulting LLC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C78C2-CDE4-4FEF-94FB-F11C578D0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052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30AD8-7E61-2C41-9523-E762B9138904}" type="datetime1">
              <a:rPr lang="en-US" smtClean="0"/>
              <a:t>10/30/20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Kordon Consulting LLC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C78C2-CDE4-4FEF-94FB-F11C578D0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773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55EAA-EEA6-D84A-9A3E-A0A381369459}" type="datetime1">
              <a:rPr lang="en-US" smtClean="0"/>
              <a:t>10/30/20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Kordon Consulting LLC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C78C2-CDE4-4FEF-94FB-F11C578D0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091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A268E-F70A-934A-84B8-F321E841CF10}" type="datetime1">
              <a:rPr lang="en-US" smtClean="0"/>
              <a:t>10/30/20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Kordon Consulting LLC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C78C2-CDE4-4FEF-94FB-F11C578D0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550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29C60-F2BB-3D43-B3DA-DE1B79EB7245}" type="datetime1">
              <a:rPr lang="en-US" smtClean="0"/>
              <a:t>10/30/20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Kordon Consulting LLC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C78C2-CDE4-4FEF-94FB-F11C578D0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06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9414F-5CA1-3845-B876-8353DD3B8B78}" type="datetime1">
              <a:rPr lang="en-US" smtClean="0"/>
              <a:t>10/30/20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Kordon Consulting LLC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C78C2-CDE4-4FEF-94FB-F11C578D0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210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8136E-6B14-1B4F-8C94-9E93F4C03A01}" type="datetime1">
              <a:rPr lang="en-US" smtClean="0"/>
              <a:t>10/30/20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Kordon Consulting LLC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C78C2-CDE4-4FEF-94FB-F11C578D0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348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1E78CB-E004-6B48-8355-C3D4995218B5}" type="datetime1">
              <a:rPr lang="en-US" smtClean="0"/>
              <a:t>10/30/20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Kordon Consulting LLC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C78C2-CDE4-4FEF-94FB-F11C578D0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081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Automation" TargetMode="External"/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n.wikipedia.org/wiki/Machine_learning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tif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tiff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7" Type="http://schemas.openxmlformats.org/officeDocument/2006/relationships/image" Target="../media/image40.tif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tiff"/><Relationship Id="rId5" Type="http://schemas.openxmlformats.org/officeDocument/2006/relationships/image" Target="../media/image38.tiff"/><Relationship Id="rId4" Type="http://schemas.openxmlformats.org/officeDocument/2006/relationships/image" Target="../media/image37.tif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tiff"/><Relationship Id="rId4" Type="http://schemas.openxmlformats.org/officeDocument/2006/relationships/image" Target="../media/image4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tiff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emf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84514" y="447447"/>
            <a:ext cx="9383485" cy="2850923"/>
          </a:xfrm>
        </p:spPr>
        <p:txBody>
          <a:bodyPr>
            <a:normAutofit/>
          </a:bodyPr>
          <a:lstStyle/>
          <a:p>
            <a:r>
              <a:rPr lang="en-US" sz="4000" b="1" dirty="0"/>
              <a:t>Applied Artificial Intelligence</a:t>
            </a:r>
            <a:br>
              <a:rPr lang="en-US" sz="3600" dirty="0"/>
            </a:br>
            <a:br>
              <a:rPr lang="en-US" sz="3600" dirty="0"/>
            </a:br>
            <a:r>
              <a:rPr lang="en-US" sz="3600" b="1" dirty="0">
                <a:solidFill>
                  <a:srgbClr val="C00000"/>
                </a:solidFill>
              </a:rPr>
              <a:t>Lecture 20</a:t>
            </a:r>
            <a:br>
              <a:rPr lang="en-US" sz="3600" b="1" dirty="0">
                <a:solidFill>
                  <a:srgbClr val="C00000"/>
                </a:solidFill>
              </a:rPr>
            </a:br>
            <a:br>
              <a:rPr lang="en-US" sz="3600" dirty="0"/>
            </a:br>
            <a:r>
              <a:rPr lang="en-US" sz="3600" b="1" dirty="0"/>
              <a:t>Methodology for Developing Applied AI Solutions</a:t>
            </a: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999" y="4613257"/>
            <a:ext cx="9144000" cy="1655762"/>
          </a:xfrm>
        </p:spPr>
        <p:txBody>
          <a:bodyPr/>
          <a:lstStyle/>
          <a:p>
            <a:r>
              <a:rPr lang="en-US" dirty="0"/>
              <a:t>Arthur Kordon</a:t>
            </a:r>
          </a:p>
          <a:p>
            <a:r>
              <a:rPr lang="en-US" dirty="0"/>
              <a:t>Kordon Consulting LLC</a:t>
            </a:r>
          </a:p>
        </p:txBody>
      </p:sp>
    </p:spTree>
    <p:extLst>
      <p:ext uri="{BB962C8B-B14F-4D97-AF65-F5344CB8AC3E}">
        <p14:creationId xmlns:p14="http://schemas.microsoft.com/office/powerpoint/2010/main" val="28895045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98550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What is </a:t>
            </a:r>
            <a:r>
              <a:rPr lang="en-US" sz="2800" dirty="0" err="1"/>
              <a:t>AutoML</a:t>
            </a:r>
            <a:r>
              <a:rPr lang="en-US" sz="2800" dirty="0"/>
              <a:t>?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AA910F-19B9-EC40-8DF3-C4E1C76FC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C78C2-CDE4-4FEF-94FB-F11C578D031C}" type="slidenum">
              <a:rPr lang="en-US" smtClean="0"/>
              <a:t>10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0966D3E-C0EE-C143-9D21-F0A8033BC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Kordon Consulting LLC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9693CEB-DB14-874A-B7FB-F28706EAE3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7813" y="2643020"/>
            <a:ext cx="6547372" cy="327368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1042A29-D271-C044-AD77-2F792CA87159}"/>
              </a:ext>
            </a:extLst>
          </p:cNvPr>
          <p:cNvSpPr txBox="1"/>
          <p:nvPr/>
        </p:nvSpPr>
        <p:spPr>
          <a:xfrm>
            <a:off x="1312433" y="892768"/>
            <a:ext cx="84017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Wikipedia</a:t>
            </a:r>
          </a:p>
          <a:p>
            <a:r>
              <a:rPr lang="en-US" b="1" dirty="0"/>
              <a:t>Automated machine learning</a:t>
            </a:r>
            <a:r>
              <a:rPr lang="en-US" dirty="0"/>
              <a:t> (</a:t>
            </a:r>
            <a:r>
              <a:rPr lang="en-US" b="1" dirty="0" err="1"/>
              <a:t>AutoML</a:t>
            </a:r>
            <a:r>
              <a:rPr lang="en-US" dirty="0"/>
              <a:t>) is the process of </a:t>
            </a:r>
            <a:r>
              <a:rPr lang="en-US" dirty="0">
                <a:hlinkClick r:id="rId3" tooltip="Automation"/>
              </a:rPr>
              <a:t>automating</a:t>
            </a:r>
            <a:r>
              <a:rPr lang="en-US" dirty="0"/>
              <a:t> the process of applying </a:t>
            </a:r>
            <a:r>
              <a:rPr lang="en-US" dirty="0">
                <a:hlinkClick r:id="rId4" tooltip="Machine learning"/>
              </a:rPr>
              <a:t>machine learning</a:t>
            </a:r>
            <a:r>
              <a:rPr lang="en-US" dirty="0"/>
              <a:t> to real-world problems. </a:t>
            </a:r>
            <a:r>
              <a:rPr lang="en-US" dirty="0" err="1"/>
              <a:t>AutoML</a:t>
            </a:r>
            <a:r>
              <a:rPr lang="en-US" dirty="0"/>
              <a:t> covers the complete pipeline from the raw dataset to the deployable machine learning model.</a:t>
            </a:r>
          </a:p>
        </p:txBody>
      </p:sp>
    </p:spTree>
    <p:extLst>
      <p:ext uri="{BB962C8B-B14F-4D97-AF65-F5344CB8AC3E}">
        <p14:creationId xmlns:p14="http://schemas.microsoft.com/office/powerpoint/2010/main" val="15932812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98550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Can </a:t>
            </a:r>
            <a:r>
              <a:rPr lang="en-US" sz="2800" dirty="0" err="1"/>
              <a:t>AutoML</a:t>
            </a:r>
            <a:r>
              <a:rPr lang="en-US" sz="2800" dirty="0"/>
              <a:t> reduce the requirements for Data Science expertise?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AA910F-19B9-EC40-8DF3-C4E1C76FC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C78C2-CDE4-4FEF-94FB-F11C578D031C}" type="slidenum">
              <a:rPr lang="en-US" smtClean="0"/>
              <a:t>11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0966D3E-C0EE-C143-9D21-F0A8033BC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Kordon Consulting LLC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DE40F91-8D8C-7046-8270-8DE066FFEB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4035" y="886086"/>
            <a:ext cx="7459451" cy="5470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4667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98550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Example: </a:t>
            </a:r>
            <a:r>
              <a:rPr lang="en-US" sz="2800" dirty="0" err="1"/>
              <a:t>AutoML</a:t>
            </a:r>
            <a:r>
              <a:rPr lang="en-US" sz="2800" dirty="0"/>
              <a:t> capability of RapidMiner – model types selection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AA910F-19B9-EC40-8DF3-C4E1C76FC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C78C2-CDE4-4FEF-94FB-F11C578D031C}" type="slidenum">
              <a:rPr lang="en-US" smtClean="0"/>
              <a:t>12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0966D3E-C0EE-C143-9D21-F0A8033BC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Kordon Consulting LLC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F548668-8881-8845-8D2F-1B46E74AF2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2271" y="1999112"/>
            <a:ext cx="7199929" cy="432988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F73B431-CB64-BA4A-85DF-003C0E4ED2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1553" y="892767"/>
            <a:ext cx="6008893" cy="107899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A485287-A823-6949-9D6C-07B0AAE3F2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2620" y="970039"/>
            <a:ext cx="1320800" cy="39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7205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016" y="315356"/>
            <a:ext cx="10515600" cy="398550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Example: </a:t>
            </a:r>
            <a:r>
              <a:rPr lang="en-US" sz="2800" dirty="0" err="1"/>
              <a:t>AutoML</a:t>
            </a:r>
            <a:r>
              <a:rPr lang="en-US" sz="2800" dirty="0"/>
              <a:t> capability of RapidMiner – automatic models generation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AA910F-19B9-EC40-8DF3-C4E1C76FC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C78C2-CDE4-4FEF-94FB-F11C578D031C}" type="slidenum">
              <a:rPr lang="en-US" smtClean="0"/>
              <a:t>13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0966D3E-C0EE-C143-9D21-F0A8033BC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Kordon Consulting LLC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A485287-A823-6949-9D6C-07B0AAE3F2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2620" y="970039"/>
            <a:ext cx="1320800" cy="3937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2055E75-0519-0F4C-8A64-1EB347135B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4437" y="713906"/>
            <a:ext cx="5010748" cy="99754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F986DC7-7D2E-1740-9CF3-2644F33657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2869" y="1607040"/>
            <a:ext cx="5574756" cy="250641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56993E1-247C-4B4B-B85F-0CBB3B4A5B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5007" y="4291187"/>
            <a:ext cx="9649609" cy="2065163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D0AA856-C4FC-AC48-B359-F437E18D7D36}"/>
              </a:ext>
            </a:extLst>
          </p:cNvPr>
          <p:cNvCxnSpPr/>
          <p:nvPr/>
        </p:nvCxnSpPr>
        <p:spPr>
          <a:xfrm flipH="1">
            <a:off x="6540649" y="5830645"/>
            <a:ext cx="484095" cy="30121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EC8C6A87-0B7A-A64E-B97C-4B989D386799}"/>
              </a:ext>
            </a:extLst>
          </p:cNvPr>
          <p:cNvCxnSpPr>
            <a:cxnSpLocks/>
          </p:cNvCxnSpPr>
          <p:nvPr/>
        </p:nvCxnSpPr>
        <p:spPr>
          <a:xfrm flipH="1" flipV="1">
            <a:off x="7831567" y="6228678"/>
            <a:ext cx="672317" cy="30540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62457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98550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Example: </a:t>
            </a:r>
            <a:r>
              <a:rPr lang="en-US" sz="2800" dirty="0" err="1"/>
              <a:t>AutoML</a:t>
            </a:r>
            <a:r>
              <a:rPr lang="en-US" sz="2800" dirty="0"/>
              <a:t> capability of RapidMiner – hyperparameters optimization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AA910F-19B9-EC40-8DF3-C4E1C76FC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C78C2-CDE4-4FEF-94FB-F11C578D031C}" type="slidenum">
              <a:rPr lang="en-US" smtClean="0"/>
              <a:t>14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0966D3E-C0EE-C143-9D21-F0A8033BC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Kordon Consulting LLC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53A2294-9DF4-2941-8100-5C4D435480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125" y="1450566"/>
            <a:ext cx="10607040" cy="3842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6750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941" y="136525"/>
            <a:ext cx="10515600" cy="398550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Example: </a:t>
            </a:r>
            <a:r>
              <a:rPr lang="en-US" sz="2800" dirty="0" err="1"/>
              <a:t>AutoML</a:t>
            </a:r>
            <a:r>
              <a:rPr lang="en-US" sz="2800" dirty="0"/>
              <a:t> capability of RapidMiner – model simulation options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AA910F-19B9-EC40-8DF3-C4E1C76FC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C78C2-CDE4-4FEF-94FB-F11C578D031C}" type="slidenum">
              <a:rPr lang="en-US" smtClean="0"/>
              <a:t>15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0966D3E-C0EE-C143-9D21-F0A8033BC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Kordon Consulting LLC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AA30AB5-F0A0-CB47-9550-1AC7B3C247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941" y="645342"/>
            <a:ext cx="6788075" cy="357926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7708D63-552B-3146-834E-867F15A198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3367" y="3900739"/>
            <a:ext cx="4209378" cy="27794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AF2942B-6D4A-3945-835D-21B62DBA7B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50885" y="2101522"/>
            <a:ext cx="3998259" cy="3598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6780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98550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Example: </a:t>
            </a:r>
            <a:r>
              <a:rPr lang="en-US" sz="2800" dirty="0" err="1"/>
              <a:t>AutoML</a:t>
            </a:r>
            <a:r>
              <a:rPr lang="en-US" sz="2800" dirty="0"/>
              <a:t> capability of RapidMiner – model deployment options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AA910F-19B9-EC40-8DF3-C4E1C76FC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C78C2-CDE4-4FEF-94FB-F11C578D031C}" type="slidenum">
              <a:rPr lang="en-US" smtClean="0"/>
              <a:t>16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0966D3E-C0EE-C143-9D21-F0A8033BC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Kordon Consulting LLC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C3BB7F6-F0B8-7449-BB86-67CE65C6C5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301675"/>
            <a:ext cx="5745922" cy="486193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8238717-DAAF-4A4E-88FC-3F3775B84C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0756" y="2515497"/>
            <a:ext cx="6145381" cy="2827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9890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11216"/>
            <a:ext cx="10515600" cy="398550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Where </a:t>
            </a:r>
            <a:r>
              <a:rPr lang="en-US" sz="2800" dirty="0" err="1"/>
              <a:t>AutoML</a:t>
            </a:r>
            <a:r>
              <a:rPr lang="en-US" sz="2800" dirty="0"/>
              <a:t> makes sense?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AA910F-19B9-EC40-8DF3-C4E1C76FC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C78C2-CDE4-4FEF-94FB-F11C578D031C}" type="slidenum">
              <a:rPr lang="en-US" smtClean="0"/>
              <a:t>17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0966D3E-C0EE-C143-9D21-F0A8033BC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Kordon Consulting LLC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2B2E37C-34AE-2044-BFF3-53B0BF62283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2993857" y="854406"/>
            <a:ext cx="5870444" cy="541121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AD8BBBC-86F5-664C-AD13-0DC6384CF9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9321" y="2807959"/>
            <a:ext cx="395399" cy="39539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29A8690-53E0-6945-89DA-CAC8D023EB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3857" y="4160484"/>
            <a:ext cx="395399" cy="39539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C3B2335-2C41-8041-9488-382AC4AE4E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3857" y="4817652"/>
            <a:ext cx="395399" cy="39539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1A5EE00-0132-F94F-8E6E-C85551858A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3856" y="5541635"/>
            <a:ext cx="395399" cy="395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5116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98550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Methodology vs. </a:t>
            </a:r>
            <a:r>
              <a:rPr lang="en-US" sz="2800" dirty="0" err="1"/>
              <a:t>AutoML</a:t>
            </a:r>
            <a:endParaRPr lang="en-US" sz="28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AA910F-19B9-EC40-8DF3-C4E1C76FC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C78C2-CDE4-4FEF-94FB-F11C578D031C}" type="slidenum">
              <a:rPr lang="en-US" smtClean="0"/>
              <a:t>18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0966D3E-C0EE-C143-9D21-F0A8033BC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Kordon Consulting LLC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1BC2474-51F1-AD42-8823-87736887D2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5645" y="2659072"/>
            <a:ext cx="4208155" cy="211007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FB7FE21-D3A6-A54A-8728-D906FCB174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626" y="2659072"/>
            <a:ext cx="3165107" cy="211007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6AEDC67-F739-D149-AFD5-C1E8657607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2895" y="2619479"/>
            <a:ext cx="3372955" cy="2149665"/>
          </a:xfrm>
          <a:prstGeom prst="rect">
            <a:avLst/>
          </a:prstGeom>
        </p:spPr>
      </p:pic>
      <p:sp>
        <p:nvSpPr>
          <p:cNvPr id="11" name="Text Box 6">
            <a:extLst>
              <a:ext uri="{FF2B5EF4-FFF2-40B4-BE49-F238E27FC236}">
                <a16:creationId xmlns:a16="http://schemas.microsoft.com/office/drawing/2014/main" id="{26EDB00F-E0D6-A24F-9C43-E5831B4B48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912092"/>
            <a:ext cx="5120352" cy="584771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square" lIns="91435" tIns="45718" rIns="91435" bIns="45718">
            <a:spAutoFit/>
          </a:bodyPr>
          <a:lstStyle/>
          <a:p>
            <a:pPr algn="l">
              <a:buFontTx/>
              <a:buNone/>
            </a:pPr>
            <a:r>
              <a:rPr lang="en-US" sz="3200" b="1" dirty="0">
                <a:solidFill>
                  <a:srgbClr val="000000"/>
                </a:solidFill>
                <a:latin typeface="Times New Roman" charset="0"/>
              </a:rPr>
              <a:t>Methodology deliverables</a:t>
            </a:r>
            <a:endParaRPr lang="en-US" sz="3200" b="1" dirty="0">
              <a:solidFill>
                <a:srgbClr val="FF0000"/>
              </a:solidFill>
              <a:latin typeface="Times New Roman" charset="0"/>
            </a:endParaRPr>
          </a:p>
        </p:txBody>
      </p:sp>
      <p:sp>
        <p:nvSpPr>
          <p:cNvPr id="12" name="Text Box 6">
            <a:extLst>
              <a:ext uri="{FF2B5EF4-FFF2-40B4-BE49-F238E27FC236}">
                <a16:creationId xmlns:a16="http://schemas.microsoft.com/office/drawing/2014/main" id="{9FBEE6F7-437D-2D4F-912D-94845C80EE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5645" y="1934992"/>
            <a:ext cx="3917494" cy="58477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  <p:txBody>
          <a:bodyPr wrap="square" lIns="91435" tIns="45718" rIns="91435" bIns="45718">
            <a:spAutoFit/>
          </a:bodyPr>
          <a:lstStyle/>
          <a:p>
            <a:pPr algn="l">
              <a:buFontTx/>
              <a:buNone/>
            </a:pPr>
            <a:r>
              <a:rPr lang="en-US" sz="3200" b="1" dirty="0" err="1">
                <a:solidFill>
                  <a:srgbClr val="000000"/>
                </a:solidFill>
                <a:latin typeface="Times New Roman" charset="0"/>
              </a:rPr>
              <a:t>AutoML</a:t>
            </a:r>
            <a:r>
              <a:rPr lang="en-US" sz="3200" b="1" dirty="0">
                <a:solidFill>
                  <a:srgbClr val="000000"/>
                </a:solidFill>
                <a:latin typeface="Times New Roman" charset="0"/>
              </a:rPr>
              <a:t> deliverables</a:t>
            </a:r>
            <a:endParaRPr lang="en-US" sz="3200" b="1" dirty="0">
              <a:solidFill>
                <a:srgbClr val="FF0000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54857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11216"/>
            <a:ext cx="10515600" cy="398550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The new rising star of DevOps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AA910F-19B9-EC40-8DF3-C4E1C76FC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C78C2-CDE4-4FEF-94FB-F11C578D031C}" type="slidenum">
              <a:rPr lang="en-US" smtClean="0"/>
              <a:t>19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0966D3E-C0EE-C143-9D21-F0A8033BC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Kordon Consulting LLC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DE6BC81-4C7C-924B-8720-1C4210265D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9338" y="1619407"/>
            <a:ext cx="4644062" cy="473694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4FE4BD7-4075-F64C-8E83-F8B8917741C9}"/>
              </a:ext>
            </a:extLst>
          </p:cNvPr>
          <p:cNvSpPr txBox="1"/>
          <p:nvPr/>
        </p:nvSpPr>
        <p:spPr>
          <a:xfrm>
            <a:off x="442856" y="739808"/>
            <a:ext cx="8671327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A compound of development (Dev) and operations (Ops), DevOps is the union of people, process, and technology to continually provide value to customers.</a:t>
            </a:r>
          </a:p>
        </p:txBody>
      </p:sp>
    </p:spTree>
    <p:extLst>
      <p:ext uri="{BB962C8B-B14F-4D97-AF65-F5344CB8AC3E}">
        <p14:creationId xmlns:p14="http://schemas.microsoft.com/office/powerpoint/2010/main" val="18394497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98550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Module III structure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AA910F-19B9-EC40-8DF3-C4E1C76FC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C78C2-CDE4-4FEF-94FB-F11C578D031C}" type="slidenum">
              <a:rPr lang="en-US" smtClean="0"/>
              <a:t>2</a:t>
            </a:fld>
            <a:endParaRPr lang="en-US"/>
          </a:p>
        </p:txBody>
      </p:sp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7CF094E5-81BE-B042-ADFB-B804CD238D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46038"/>
            <a:ext cx="3892453" cy="6492874"/>
          </a:xfrm>
          <a:prstGeom prst="rect">
            <a:avLst/>
          </a:prstGeom>
        </p:spPr>
      </p:pic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0966D3E-C0EE-C143-9D21-F0A8033BC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Kordon Consulting LLC</a:t>
            </a:r>
          </a:p>
        </p:txBody>
      </p:sp>
    </p:spTree>
    <p:extLst>
      <p:ext uri="{BB962C8B-B14F-4D97-AF65-F5344CB8AC3E}">
        <p14:creationId xmlns:p14="http://schemas.microsoft.com/office/powerpoint/2010/main" val="33366149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79349383-C241-D24F-8930-FB27AD3438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5164" y="1590260"/>
            <a:ext cx="7892114" cy="49486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98550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Lecture 20 agenda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8040" y="4862459"/>
            <a:ext cx="392236" cy="400241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AA910F-19B9-EC40-8DF3-C4E1C76FC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C78C2-CDE4-4FEF-94FB-F11C578D031C}" type="slidenum">
              <a:rPr lang="en-US" smtClean="0"/>
              <a:t>20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0966D3E-C0EE-C143-9D21-F0A8033BC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Kordon Consulting LLC</a:t>
            </a:r>
          </a:p>
        </p:txBody>
      </p:sp>
      <p:sp>
        <p:nvSpPr>
          <p:cNvPr id="10" name="Text Box 6">
            <a:extLst>
              <a:ext uri="{FF2B5EF4-FFF2-40B4-BE49-F238E27FC236}">
                <a16:creationId xmlns:a16="http://schemas.microsoft.com/office/drawing/2014/main" id="{0FD9114C-483F-5C41-B9CB-AF523C4E0A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0594" y="961274"/>
            <a:ext cx="3608006" cy="132343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square" lIns="91435" tIns="45718" rIns="91435" bIns="45718">
            <a:spAutoFit/>
          </a:bodyPr>
          <a:lstStyle/>
          <a:p>
            <a:pPr algn="l">
              <a:buFontTx/>
              <a:buNone/>
            </a:pPr>
            <a:r>
              <a:rPr lang="en-US" sz="3200" b="1" dirty="0">
                <a:solidFill>
                  <a:srgbClr val="000000"/>
                </a:solidFill>
                <a:latin typeface="Times New Roman" charset="0"/>
              </a:rPr>
              <a:t>If you fail to </a:t>
            </a:r>
            <a:r>
              <a:rPr lang="en-US" sz="4000" b="1" dirty="0">
                <a:solidFill>
                  <a:srgbClr val="00B050"/>
                </a:solidFill>
                <a:latin typeface="Times New Roman" charset="0"/>
              </a:rPr>
              <a:t>plan</a:t>
            </a:r>
            <a:endParaRPr lang="en-US" sz="3200" b="1" dirty="0">
              <a:solidFill>
                <a:srgbClr val="00B050"/>
              </a:solidFill>
              <a:latin typeface="Times New Roman" charset="0"/>
            </a:endParaRPr>
          </a:p>
          <a:p>
            <a:pPr algn="l">
              <a:buFontTx/>
              <a:buNone/>
            </a:pPr>
            <a:r>
              <a:rPr lang="en-US" sz="3200" b="1" dirty="0">
                <a:solidFill>
                  <a:srgbClr val="000000"/>
                </a:solidFill>
                <a:latin typeface="Times New Roman" charset="0"/>
              </a:rPr>
              <a:t>you plan to </a:t>
            </a:r>
            <a:r>
              <a:rPr lang="en-US" sz="4000" b="1" dirty="0">
                <a:solidFill>
                  <a:srgbClr val="FF0000"/>
                </a:solidFill>
                <a:latin typeface="Times New Roman" charset="0"/>
              </a:rPr>
              <a:t>fail</a:t>
            </a:r>
            <a:endParaRPr lang="en-US" sz="3200" b="1" dirty="0">
              <a:solidFill>
                <a:srgbClr val="FF0000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3004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11216"/>
            <a:ext cx="10515600" cy="398550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Methodology workflow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AA910F-19B9-EC40-8DF3-C4E1C76FC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C78C2-CDE4-4FEF-94FB-F11C578D031C}" type="slidenum">
              <a:rPr lang="en-US" smtClean="0"/>
              <a:t>21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0966D3E-C0EE-C143-9D21-F0A8033BC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Kordon Consulting LLC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2B2E37C-34AE-2044-BFF3-53B0BF62283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2993857" y="854406"/>
            <a:ext cx="5870444" cy="541121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22B0EA8-8EB0-FB42-94F5-ABC45717FD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0237" y="854406"/>
            <a:ext cx="392236" cy="40024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9606E16-5634-B546-B88D-C2CDE7F020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0237" y="1499287"/>
            <a:ext cx="392236" cy="400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0059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98550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Project organization steps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0087" y="2004767"/>
            <a:ext cx="392236" cy="400241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AA910F-19B9-EC40-8DF3-C4E1C76FC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C78C2-CDE4-4FEF-94FB-F11C578D031C}" type="slidenum">
              <a:rPr lang="en-US" smtClean="0"/>
              <a:t>22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0966D3E-C0EE-C143-9D21-F0A8033BC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Kordon Consulting LLC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5CDEA6D-E381-3B49-B69F-B8C7D80CEF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221" y="986246"/>
            <a:ext cx="7470758" cy="514753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DCC8C98-C9F4-1C42-9F6A-306056ABF8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53400" y="692520"/>
            <a:ext cx="1270000" cy="1270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5359A21-6C3A-2046-8361-5F9076691C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88593" y="2075679"/>
            <a:ext cx="1270000" cy="1270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DBB54D6-2851-D942-8DA0-68E2269D0CC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14327" y="4053140"/>
            <a:ext cx="992545" cy="99254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00B30D2-8BAE-7644-A5A3-A03FB59A1CD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53400" y="5357626"/>
            <a:ext cx="998724" cy="99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8086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6986" y="220946"/>
            <a:ext cx="10515600" cy="398550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Key components of project funding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0087" y="2004767"/>
            <a:ext cx="392236" cy="400241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AA910F-19B9-EC40-8DF3-C4E1C76FC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C78C2-CDE4-4FEF-94FB-F11C578D031C}" type="slidenum">
              <a:rPr lang="en-US" smtClean="0"/>
              <a:t>23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0966D3E-C0EE-C143-9D21-F0A8033BC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Kordon Consulting LLC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324CD43-10A5-CA45-8712-2CAAF9637A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315" y="763676"/>
            <a:ext cx="7095183" cy="559267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BFEB326-903D-FF42-B4CA-44A8D51E83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9679" y="1100100"/>
            <a:ext cx="4608347" cy="2637046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49A5474-3807-CC47-AA26-46870F6EC4E9}"/>
              </a:ext>
            </a:extLst>
          </p:cNvPr>
          <p:cNvCxnSpPr>
            <a:cxnSpLocks/>
          </p:cNvCxnSpPr>
          <p:nvPr/>
        </p:nvCxnSpPr>
        <p:spPr>
          <a:xfrm flipV="1">
            <a:off x="6311797" y="2592593"/>
            <a:ext cx="453452" cy="96742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1D3BD933-4775-4946-A6D9-33875D1412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41026" y="3625814"/>
            <a:ext cx="998724" cy="99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9330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1282C-5D2B-274A-B038-A8FA38958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993" y="147017"/>
            <a:ext cx="10515600" cy="570057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Lecture 20 “Methodology for Developing Applied AI Solutions” </a:t>
            </a:r>
            <a:br>
              <a:rPr lang="en-US" sz="2800" dirty="0"/>
            </a:br>
            <a:r>
              <a:rPr lang="en-US" sz="2800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9D6F00-9AE7-3140-A438-4C979CDEA1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577370"/>
            <a:ext cx="11151586" cy="4520332"/>
          </a:xfrm>
        </p:spPr>
        <p:txBody>
          <a:bodyPr>
            <a:noAutofit/>
          </a:bodyPr>
          <a:lstStyle/>
          <a:p>
            <a:pPr marL="0" indent="0" hangingPunct="0">
              <a:buNone/>
            </a:pPr>
            <a:endParaRPr lang="en-US" sz="2400" b="1" dirty="0"/>
          </a:p>
          <a:p>
            <a:r>
              <a:rPr lang="en-US" sz="2400" b="1" dirty="0"/>
              <a:t>The effective development of AI solutions requires a well-defined workflow </a:t>
            </a:r>
          </a:p>
          <a:p>
            <a:r>
              <a:rPr lang="en-US" altLang="en-US" sz="2400" b="1" dirty="0"/>
              <a:t>The scientific method is at the basis of applied AI development methodology </a:t>
            </a:r>
          </a:p>
          <a:p>
            <a:r>
              <a:rPr lang="en-US" sz="2400" b="1" dirty="0"/>
              <a:t>The methodology includes two loops: model development cycle and model deployment life-cycle</a:t>
            </a:r>
          </a:p>
          <a:p>
            <a:r>
              <a:rPr lang="en-US" sz="2400" b="1" dirty="0"/>
              <a:t>The model development cycle includes knowledge acquisition, data preparation and analysis, and model development steps </a:t>
            </a:r>
          </a:p>
          <a:p>
            <a:r>
              <a:rPr lang="en-US" sz="2400" b="1" dirty="0"/>
              <a:t>The model deployment life-cycle includes </a:t>
            </a:r>
            <a:r>
              <a:rPr lang="en-US" altLang="en-US" sz="2400" b="1" dirty="0"/>
              <a:t>model deployment and maintenance steps</a:t>
            </a:r>
            <a:r>
              <a:rPr lang="en-US" altLang="en-US" sz="2400" dirty="0"/>
              <a:t> </a:t>
            </a:r>
            <a:endParaRPr lang="en-US" sz="2400" b="1" dirty="0"/>
          </a:p>
          <a:p>
            <a:pPr hangingPunct="0"/>
            <a:r>
              <a:rPr lang="en-US" sz="2400" b="1" dirty="0" err="1"/>
              <a:t>AutoML</a:t>
            </a:r>
            <a:r>
              <a:rPr lang="en-US" sz="2400" b="1" dirty="0"/>
              <a:t> capabilities can automate some steps in the methodology</a:t>
            </a:r>
          </a:p>
          <a:p>
            <a:pPr hangingPunct="0"/>
            <a:r>
              <a:rPr lang="en-US" sz="2400" b="1" dirty="0"/>
              <a:t>The project organization step includes team organization, resource allocation, project scheduling, and funding.</a:t>
            </a:r>
          </a:p>
          <a:p>
            <a:endParaRPr lang="en-US" sz="2400" b="1" dirty="0"/>
          </a:p>
        </p:txBody>
      </p:sp>
      <p:sp>
        <p:nvSpPr>
          <p:cNvPr id="5" name="Text Box 6">
            <a:extLst>
              <a:ext uri="{FF2B5EF4-FFF2-40B4-BE49-F238E27FC236}">
                <a16:creationId xmlns:a16="http://schemas.microsoft.com/office/drawing/2014/main" id="{DD6F1C41-E9FB-0E40-9F7E-72FED119AD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309426"/>
            <a:ext cx="12192000" cy="120032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square" lIns="91435" tIns="45718" rIns="91435" bIns="45718">
            <a:spAutoFit/>
          </a:bodyPr>
          <a:lstStyle/>
          <a:p>
            <a:pPr algn="ctr">
              <a:buFontTx/>
              <a:buNone/>
            </a:pPr>
            <a:r>
              <a:rPr lang="en-US" sz="2400" b="1" dirty="0">
                <a:solidFill>
                  <a:srgbClr val="FF0000"/>
                </a:solidFill>
                <a:latin typeface="Times New Roman" charset="0"/>
              </a:rPr>
              <a:t>The Bottom Line</a:t>
            </a:r>
          </a:p>
          <a:p>
            <a:pPr algn="ctr" hangingPunct="0"/>
            <a:r>
              <a:rPr lang="en-US" sz="2400" b="1" dirty="0">
                <a:solidFill>
                  <a:srgbClr val="FF0000"/>
                </a:solidFill>
                <a:latin typeface="Times" pitchFamily="2" charset="0"/>
              </a:rPr>
              <a:t>The methodology for developing and deploying applied AI solutions is the cornerstone in making an AI </a:t>
            </a:r>
            <a:r>
              <a:rPr lang="en-US" sz="2400" b="1">
                <a:solidFill>
                  <a:srgbClr val="FF0000"/>
                </a:solidFill>
                <a:latin typeface="Times" pitchFamily="2" charset="0"/>
              </a:rPr>
              <a:t>idea reality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08DBB4-53F0-544B-AB52-F2950E048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 </a:t>
            </a:r>
            <a:fld id="{760C78C2-CDE4-4FEF-94FB-F11C578D031C}" type="slidenum">
              <a:rPr lang="en-US" smtClean="0"/>
              <a:t>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8A0AB3-2D99-E44E-9195-208383869D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Kordon Consulting LLC</a:t>
            </a:r>
          </a:p>
        </p:txBody>
      </p:sp>
    </p:spTree>
    <p:extLst>
      <p:ext uri="{BB962C8B-B14F-4D97-AF65-F5344CB8AC3E}">
        <p14:creationId xmlns:p14="http://schemas.microsoft.com/office/powerpoint/2010/main" val="16911550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030450"/>
            <a:ext cx="10515600" cy="398550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Details on this topic are given in the following chapters of “Applying Data Science” book:</a:t>
            </a:r>
            <a:br>
              <a:rPr lang="en-US" sz="2800" dirty="0"/>
            </a:br>
            <a:r>
              <a:rPr lang="en-US" sz="2700" dirty="0"/>
              <a:t>Chapter 6</a:t>
            </a:r>
            <a:br>
              <a:rPr lang="en-US" dirty="0"/>
            </a:br>
            <a:endParaRPr lang="en-US" sz="28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564B5B-5031-3049-9D31-80098B3F0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C78C2-CDE4-4FEF-94FB-F11C578D031C}" type="slidenum">
              <a:rPr lang="en-US" smtClean="0"/>
              <a:t>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F51F9E8-3C33-9141-90CD-B198A380AD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Kordon Consulting LLC</a:t>
            </a:r>
          </a:p>
        </p:txBody>
      </p:sp>
    </p:spTree>
    <p:extLst>
      <p:ext uri="{BB962C8B-B14F-4D97-AF65-F5344CB8AC3E}">
        <p14:creationId xmlns:p14="http://schemas.microsoft.com/office/powerpoint/2010/main" val="3965248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79349383-C241-D24F-8930-FB27AD3438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362" y="1011090"/>
            <a:ext cx="8756699" cy="549077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98550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Lecture 20 agenda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6132" y="1276886"/>
            <a:ext cx="392236" cy="400241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AA910F-19B9-EC40-8DF3-C4E1C76FC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C78C2-CDE4-4FEF-94FB-F11C578D031C}" type="slidenum">
              <a:rPr lang="en-US" smtClean="0"/>
              <a:t>3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0966D3E-C0EE-C143-9D21-F0A8033BC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Kordon Consulting LLC</a:t>
            </a:r>
          </a:p>
        </p:txBody>
      </p:sp>
      <p:sp>
        <p:nvSpPr>
          <p:cNvPr id="10" name="Text Box 6">
            <a:extLst>
              <a:ext uri="{FF2B5EF4-FFF2-40B4-BE49-F238E27FC236}">
                <a16:creationId xmlns:a16="http://schemas.microsoft.com/office/drawing/2014/main" id="{0FD9114C-483F-5C41-B9CB-AF523C4E0A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0594" y="961274"/>
            <a:ext cx="3608006" cy="132343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square" lIns="91435" tIns="45718" rIns="91435" bIns="45718">
            <a:spAutoFit/>
          </a:bodyPr>
          <a:lstStyle/>
          <a:p>
            <a:pPr algn="l">
              <a:buFontTx/>
              <a:buNone/>
            </a:pPr>
            <a:r>
              <a:rPr lang="en-US" sz="3200" b="1" dirty="0">
                <a:solidFill>
                  <a:srgbClr val="000000"/>
                </a:solidFill>
                <a:latin typeface="Times New Roman" charset="0"/>
              </a:rPr>
              <a:t>If you fail to </a:t>
            </a:r>
            <a:r>
              <a:rPr lang="en-US" sz="4000" b="1" dirty="0">
                <a:solidFill>
                  <a:srgbClr val="00B050"/>
                </a:solidFill>
                <a:latin typeface="Times New Roman" charset="0"/>
              </a:rPr>
              <a:t>plan</a:t>
            </a:r>
            <a:endParaRPr lang="en-US" sz="3200" b="1" dirty="0">
              <a:solidFill>
                <a:srgbClr val="00B050"/>
              </a:solidFill>
              <a:latin typeface="Times New Roman" charset="0"/>
            </a:endParaRPr>
          </a:p>
          <a:p>
            <a:pPr algn="l">
              <a:buFontTx/>
              <a:buNone/>
            </a:pPr>
            <a:r>
              <a:rPr lang="en-US" sz="3200" b="1" dirty="0">
                <a:solidFill>
                  <a:srgbClr val="000000"/>
                </a:solidFill>
                <a:latin typeface="Times New Roman" charset="0"/>
              </a:rPr>
              <a:t>you plan to </a:t>
            </a:r>
            <a:r>
              <a:rPr lang="en-US" sz="4000" b="1" dirty="0">
                <a:solidFill>
                  <a:srgbClr val="FF0000"/>
                </a:solidFill>
                <a:latin typeface="Times New Roman" charset="0"/>
              </a:rPr>
              <a:t>fail</a:t>
            </a:r>
            <a:endParaRPr lang="en-US" sz="3200" b="1" dirty="0">
              <a:solidFill>
                <a:srgbClr val="FF0000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16547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52833"/>
          </a:xfrm>
        </p:spPr>
        <p:txBody>
          <a:bodyPr>
            <a:normAutofit/>
          </a:bodyPr>
          <a:lstStyle/>
          <a:p>
            <a:r>
              <a:rPr lang="en-US" sz="3200" dirty="0"/>
              <a:t>What happens if we do not have a methodology?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Kordon Consulting LLC</a:t>
            </a: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8807" y="4781084"/>
            <a:ext cx="944563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0241" y="1447800"/>
            <a:ext cx="1219200" cy="88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3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5692" y="4971584"/>
            <a:ext cx="952500" cy="87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33" name="Picture 9" descr="C:\MyBooks\ACI\ACI_New\Images\ComputerAnger2.bmp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8568" y="2990663"/>
            <a:ext cx="1285875" cy="10858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35" name="Picture 1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1976" y="2990663"/>
            <a:ext cx="785691" cy="1551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36" name="Picture 1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476487"/>
            <a:ext cx="952500" cy="1188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3E04F-8368-4C52-858F-C77EC5079363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BC8B6E8-1F12-B24D-A4E9-3E710B47B32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90241" y="3052154"/>
            <a:ext cx="1270000" cy="1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7138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98550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The scientific method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AA910F-19B9-EC40-8DF3-C4E1C76FC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C78C2-CDE4-4FEF-94FB-F11C578D031C}" type="slidenum">
              <a:rPr lang="en-US" smtClean="0"/>
              <a:t>5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0966D3E-C0EE-C143-9D21-F0A8033BC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Kordon Consulting LLC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EA1885D-5EEC-F240-BDAE-A40B9D7963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1447" y="1192992"/>
            <a:ext cx="3545616" cy="4751856"/>
          </a:xfrm>
          <a:prstGeom prst="rect">
            <a:avLst/>
          </a:prstGeom>
        </p:spPr>
      </p:pic>
      <p:sp>
        <p:nvSpPr>
          <p:cNvPr id="11" name="Text Box 6">
            <a:extLst>
              <a:ext uri="{FF2B5EF4-FFF2-40B4-BE49-F238E27FC236}">
                <a16:creationId xmlns:a16="http://schemas.microsoft.com/office/drawing/2014/main" id="{218C4EAB-78C7-4244-9ED2-36CFBDA6F9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91252" y="1323074"/>
            <a:ext cx="1322903" cy="584771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square" lIns="91435" tIns="45718" rIns="91435" bIns="45718">
            <a:spAutoFit/>
          </a:bodyPr>
          <a:lstStyle/>
          <a:p>
            <a:pPr algn="l">
              <a:buFontTx/>
              <a:buNone/>
            </a:pPr>
            <a:r>
              <a:rPr lang="en-US" sz="3200" b="1" dirty="0">
                <a:solidFill>
                  <a:srgbClr val="000000"/>
                </a:solidFill>
                <a:latin typeface="Times New Roman" charset="0"/>
              </a:rPr>
              <a:t>Issues</a:t>
            </a:r>
            <a:endParaRPr lang="en-US" sz="3200" b="1" dirty="0">
              <a:solidFill>
                <a:srgbClr val="FF0000"/>
              </a:solidFill>
              <a:latin typeface="Times New Roman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6CC55BA-5082-0547-8B4A-9D24FBFC69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9438" y="1907845"/>
            <a:ext cx="1270000" cy="1270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4055F67-1426-DD43-9256-AB734C8EC4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4501" y="4577181"/>
            <a:ext cx="1270000" cy="1270000"/>
          </a:xfrm>
          <a:prstGeom prst="rect">
            <a:avLst/>
          </a:prstGeom>
        </p:spPr>
      </p:pic>
      <p:sp>
        <p:nvSpPr>
          <p:cNvPr id="15" name="Text Box 8">
            <a:extLst>
              <a:ext uri="{FF2B5EF4-FFF2-40B4-BE49-F238E27FC236}">
                <a16:creationId xmlns:a16="http://schemas.microsoft.com/office/drawing/2014/main" id="{49F12363-9611-E64D-8275-C46DC4E48B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82200" y="2373568"/>
            <a:ext cx="1332078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000000"/>
                </a:solidFill>
                <a:latin typeface="Arial" charset="0"/>
                <a:ea typeface="ＭＳ Ｐゴシック"/>
              </a:rPr>
              <a:t>Complexity</a:t>
            </a:r>
          </a:p>
        </p:txBody>
      </p:sp>
      <p:sp>
        <p:nvSpPr>
          <p:cNvPr id="16" name="Text Box 8">
            <a:extLst>
              <a:ext uri="{FF2B5EF4-FFF2-40B4-BE49-F238E27FC236}">
                <a16:creationId xmlns:a16="http://schemas.microsoft.com/office/drawing/2014/main" id="{D83951FB-56DE-5F48-B718-62BD4B5AAE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82199" y="3585738"/>
            <a:ext cx="1512011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000000"/>
                </a:solidFill>
                <a:latin typeface="Arial" charset="0"/>
                <a:ea typeface="ＭＳ Ｐゴシック"/>
              </a:rPr>
              <a:t>Data quality</a:t>
            </a:r>
          </a:p>
        </p:txBody>
      </p:sp>
      <p:sp>
        <p:nvSpPr>
          <p:cNvPr id="17" name="Text Box 8">
            <a:extLst>
              <a:ext uri="{FF2B5EF4-FFF2-40B4-BE49-F238E27FC236}">
                <a16:creationId xmlns:a16="http://schemas.microsoft.com/office/drawing/2014/main" id="{BE4C7566-6E06-7F4B-8AB3-1A5605C432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72166" y="5048145"/>
            <a:ext cx="1332078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000000"/>
                </a:solidFill>
                <a:latin typeface="Arial" charset="0"/>
                <a:ea typeface="ＭＳ Ｐゴシック"/>
              </a:rPr>
              <a:t>Value creation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8A4890FD-7348-6541-A812-D076861910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47773" y="3248974"/>
            <a:ext cx="1503456" cy="1012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6001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4520"/>
            <a:ext cx="10515600" cy="398550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CRISP-DM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0087" y="2004767"/>
            <a:ext cx="392236" cy="400241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AA910F-19B9-EC40-8DF3-C4E1C76FC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C78C2-CDE4-4FEF-94FB-F11C578D031C}" type="slidenum">
              <a:rPr lang="en-US" smtClean="0"/>
              <a:t>6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0966D3E-C0EE-C143-9D21-F0A8033BC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Kordon Consulting LLC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A29C964-DC57-BB4D-926E-50C0277D10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100" y="1136650"/>
            <a:ext cx="7493000" cy="5219700"/>
          </a:xfrm>
          <a:prstGeom prst="rect">
            <a:avLst/>
          </a:prstGeom>
        </p:spPr>
      </p:pic>
      <p:sp>
        <p:nvSpPr>
          <p:cNvPr id="8" name="Text Box 6">
            <a:extLst>
              <a:ext uri="{FF2B5EF4-FFF2-40B4-BE49-F238E27FC236}">
                <a16:creationId xmlns:a16="http://schemas.microsoft.com/office/drawing/2014/main" id="{22B30717-E0D8-EA44-8DC0-E70BA5F8CB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57407" y="1690602"/>
            <a:ext cx="1322903" cy="584771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square" lIns="91435" tIns="45718" rIns="91435" bIns="45718">
            <a:spAutoFit/>
          </a:bodyPr>
          <a:lstStyle/>
          <a:p>
            <a:pPr algn="l">
              <a:buFontTx/>
              <a:buNone/>
            </a:pPr>
            <a:r>
              <a:rPr lang="en-US" sz="3200" b="1" dirty="0">
                <a:solidFill>
                  <a:srgbClr val="000000"/>
                </a:solidFill>
                <a:latin typeface="Times New Roman" charset="0"/>
              </a:rPr>
              <a:t>Issues</a:t>
            </a:r>
            <a:endParaRPr lang="en-US" sz="3200" b="1" dirty="0">
              <a:solidFill>
                <a:srgbClr val="FF0000"/>
              </a:solidFill>
              <a:latin typeface="Times New Roman" charset="0"/>
            </a:endParaRPr>
          </a:p>
        </p:txBody>
      </p:sp>
      <p:sp>
        <p:nvSpPr>
          <p:cNvPr id="11" name="Text Box 8">
            <a:extLst>
              <a:ext uri="{FF2B5EF4-FFF2-40B4-BE49-F238E27FC236}">
                <a16:creationId xmlns:a16="http://schemas.microsoft.com/office/drawing/2014/main" id="{DEBC54F3-5D36-0C45-AF82-06EEF0AAF7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03789" y="2550249"/>
            <a:ext cx="2356821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000000"/>
                </a:solidFill>
                <a:latin typeface="Arial" charset="0"/>
                <a:ea typeface="ＭＳ Ｐゴシック"/>
              </a:rPr>
              <a:t>Project management</a:t>
            </a:r>
          </a:p>
        </p:txBody>
      </p:sp>
      <p:sp>
        <p:nvSpPr>
          <p:cNvPr id="12" name="Text Box 8">
            <a:extLst>
              <a:ext uri="{FF2B5EF4-FFF2-40B4-BE49-F238E27FC236}">
                <a16:creationId xmlns:a16="http://schemas.microsoft.com/office/drawing/2014/main" id="{6F6BB310-599B-9E49-B75A-CD1DE404F5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03788" y="3469148"/>
            <a:ext cx="2356821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000000"/>
                </a:solidFill>
                <a:latin typeface="Arial" charset="0"/>
                <a:ea typeface="ＭＳ Ｐゴシック"/>
              </a:rPr>
              <a:t>Knowledge acquisition</a:t>
            </a:r>
          </a:p>
        </p:txBody>
      </p:sp>
      <p:sp>
        <p:nvSpPr>
          <p:cNvPr id="13" name="Text Box 8">
            <a:extLst>
              <a:ext uri="{FF2B5EF4-FFF2-40B4-BE49-F238E27FC236}">
                <a16:creationId xmlns:a16="http://schemas.microsoft.com/office/drawing/2014/main" id="{B4FCD21B-C28B-0D47-A5A1-088A954B28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03788" y="4506099"/>
            <a:ext cx="2733342" cy="3385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000000"/>
                </a:solidFill>
                <a:latin typeface="Arial" charset="0"/>
                <a:ea typeface="ＭＳ Ｐゴシック"/>
              </a:rPr>
              <a:t>Consistent value creation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B95CD2E-4FD6-8F46-A5FA-E3BC4040FEC9}"/>
              </a:ext>
            </a:extLst>
          </p:cNvPr>
          <p:cNvSpPr txBox="1"/>
          <p:nvPr/>
        </p:nvSpPr>
        <p:spPr>
          <a:xfrm>
            <a:off x="717175" y="630194"/>
            <a:ext cx="5873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Cross-Industry Standard Process for Data Mining (CRISP-DM)</a:t>
            </a:r>
          </a:p>
        </p:txBody>
      </p:sp>
    </p:spTree>
    <p:extLst>
      <p:ext uri="{BB962C8B-B14F-4D97-AF65-F5344CB8AC3E}">
        <p14:creationId xmlns:p14="http://schemas.microsoft.com/office/powerpoint/2010/main" val="30963542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79349383-C241-D24F-8930-FB27AD3438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5163" y="1408250"/>
            <a:ext cx="8182385" cy="51306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98550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Lecture 20 agenda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4008" y="2735652"/>
            <a:ext cx="392236" cy="400241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AA910F-19B9-EC40-8DF3-C4E1C76FC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C78C2-CDE4-4FEF-94FB-F11C578D031C}" type="slidenum">
              <a:rPr lang="en-US" smtClean="0"/>
              <a:t>7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0966D3E-C0EE-C143-9D21-F0A8033BC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Kordon Consulting LLC</a:t>
            </a:r>
          </a:p>
        </p:txBody>
      </p:sp>
      <p:sp>
        <p:nvSpPr>
          <p:cNvPr id="10" name="Text Box 6">
            <a:extLst>
              <a:ext uri="{FF2B5EF4-FFF2-40B4-BE49-F238E27FC236}">
                <a16:creationId xmlns:a16="http://schemas.microsoft.com/office/drawing/2014/main" id="{0FD9114C-483F-5C41-B9CB-AF523C4E0A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0594" y="961274"/>
            <a:ext cx="3608006" cy="132343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square" lIns="91435" tIns="45718" rIns="91435" bIns="45718">
            <a:spAutoFit/>
          </a:bodyPr>
          <a:lstStyle/>
          <a:p>
            <a:pPr algn="l">
              <a:buFontTx/>
              <a:buNone/>
            </a:pPr>
            <a:r>
              <a:rPr lang="en-US" sz="3200" b="1" dirty="0">
                <a:solidFill>
                  <a:srgbClr val="000000"/>
                </a:solidFill>
                <a:latin typeface="Times New Roman" charset="0"/>
              </a:rPr>
              <a:t>If you fail to </a:t>
            </a:r>
            <a:r>
              <a:rPr lang="en-US" sz="4000" b="1" dirty="0">
                <a:solidFill>
                  <a:srgbClr val="00B050"/>
                </a:solidFill>
                <a:latin typeface="Times New Roman" charset="0"/>
              </a:rPr>
              <a:t>plan</a:t>
            </a:r>
            <a:endParaRPr lang="en-US" sz="3200" b="1" dirty="0">
              <a:solidFill>
                <a:srgbClr val="00B050"/>
              </a:solidFill>
              <a:latin typeface="Times New Roman" charset="0"/>
            </a:endParaRPr>
          </a:p>
          <a:p>
            <a:pPr algn="l">
              <a:buFontTx/>
              <a:buNone/>
            </a:pPr>
            <a:r>
              <a:rPr lang="en-US" sz="3200" b="1" dirty="0">
                <a:solidFill>
                  <a:srgbClr val="000000"/>
                </a:solidFill>
                <a:latin typeface="Times New Roman" charset="0"/>
              </a:rPr>
              <a:t>you plan to </a:t>
            </a:r>
            <a:r>
              <a:rPr lang="en-US" sz="4000" b="1" dirty="0">
                <a:solidFill>
                  <a:srgbClr val="FF0000"/>
                </a:solidFill>
                <a:latin typeface="Times New Roman" charset="0"/>
              </a:rPr>
              <a:t>fail</a:t>
            </a:r>
            <a:endParaRPr lang="en-US" sz="3200" b="1" dirty="0">
              <a:solidFill>
                <a:srgbClr val="FF0000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40919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11216"/>
            <a:ext cx="10515600" cy="398550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Methodology workflow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AA910F-19B9-EC40-8DF3-C4E1C76FC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C78C2-CDE4-4FEF-94FB-F11C578D031C}" type="slidenum">
              <a:rPr lang="en-US" smtClean="0"/>
              <a:t>8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0966D3E-C0EE-C143-9D21-F0A8033BC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Kordon Consulting LLC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2B2E37C-34AE-2044-BFF3-53B0BF62283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2993857" y="854406"/>
            <a:ext cx="5870444" cy="541121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22B0EA8-8EB0-FB42-94F5-ABC45717FD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0237" y="854406"/>
            <a:ext cx="392236" cy="400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3909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79349383-C241-D24F-8930-FB27AD3438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5164" y="1445644"/>
            <a:ext cx="8122750" cy="50932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398550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Lecture 20 agenda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8460" y="3743540"/>
            <a:ext cx="392236" cy="400241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AA910F-19B9-EC40-8DF3-C4E1C76FC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C78C2-CDE4-4FEF-94FB-F11C578D031C}" type="slidenum">
              <a:rPr lang="en-US" smtClean="0"/>
              <a:t>9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0966D3E-C0EE-C143-9D21-F0A8033BC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Kordon Consulting LLC</a:t>
            </a:r>
          </a:p>
        </p:txBody>
      </p:sp>
      <p:sp>
        <p:nvSpPr>
          <p:cNvPr id="10" name="Text Box 6">
            <a:extLst>
              <a:ext uri="{FF2B5EF4-FFF2-40B4-BE49-F238E27FC236}">
                <a16:creationId xmlns:a16="http://schemas.microsoft.com/office/drawing/2014/main" id="{0FD9114C-483F-5C41-B9CB-AF523C4E0A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0594" y="961274"/>
            <a:ext cx="3608006" cy="1323435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wrap="square" lIns="91435" tIns="45718" rIns="91435" bIns="45718">
            <a:spAutoFit/>
          </a:bodyPr>
          <a:lstStyle/>
          <a:p>
            <a:pPr algn="l">
              <a:buFontTx/>
              <a:buNone/>
            </a:pPr>
            <a:r>
              <a:rPr lang="en-US" sz="3200" b="1" dirty="0">
                <a:solidFill>
                  <a:srgbClr val="000000"/>
                </a:solidFill>
                <a:latin typeface="Times New Roman" charset="0"/>
              </a:rPr>
              <a:t>If you fail to </a:t>
            </a:r>
            <a:r>
              <a:rPr lang="en-US" sz="4000" b="1" dirty="0">
                <a:solidFill>
                  <a:srgbClr val="00B050"/>
                </a:solidFill>
                <a:latin typeface="Times New Roman" charset="0"/>
              </a:rPr>
              <a:t>plan</a:t>
            </a:r>
            <a:endParaRPr lang="en-US" sz="3200" b="1" dirty="0">
              <a:solidFill>
                <a:srgbClr val="00B050"/>
              </a:solidFill>
              <a:latin typeface="Times New Roman" charset="0"/>
            </a:endParaRPr>
          </a:p>
          <a:p>
            <a:pPr algn="l">
              <a:buFontTx/>
              <a:buNone/>
            </a:pPr>
            <a:r>
              <a:rPr lang="en-US" sz="3200" b="1" dirty="0">
                <a:solidFill>
                  <a:srgbClr val="000000"/>
                </a:solidFill>
                <a:latin typeface="Times New Roman" charset="0"/>
              </a:rPr>
              <a:t>you plan to </a:t>
            </a:r>
            <a:r>
              <a:rPr lang="en-US" sz="4000" b="1" dirty="0">
                <a:solidFill>
                  <a:srgbClr val="FF0000"/>
                </a:solidFill>
                <a:latin typeface="Times New Roman" charset="0"/>
              </a:rPr>
              <a:t>fail</a:t>
            </a:r>
            <a:endParaRPr lang="en-US" sz="3200" b="1" dirty="0">
              <a:solidFill>
                <a:srgbClr val="FF0000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26075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177459</TotalTime>
  <Words>510</Words>
  <Application>Microsoft Macintosh PowerPoint</Application>
  <PresentationFormat>Widescreen</PresentationFormat>
  <Paragraphs>107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Calibri</vt:lpstr>
      <vt:lpstr>Calibri Light</vt:lpstr>
      <vt:lpstr>Times</vt:lpstr>
      <vt:lpstr>Times New Roman</vt:lpstr>
      <vt:lpstr>Office Theme</vt:lpstr>
      <vt:lpstr>Applied Artificial Intelligence  Lecture 20  Methodology for Developing Applied AI Solutions</vt:lpstr>
      <vt:lpstr>Module III structure</vt:lpstr>
      <vt:lpstr>Lecture 20 agenda</vt:lpstr>
      <vt:lpstr>What happens if we do not have a methodology?</vt:lpstr>
      <vt:lpstr>The scientific method</vt:lpstr>
      <vt:lpstr>CRISP-DM</vt:lpstr>
      <vt:lpstr>Lecture 20 agenda</vt:lpstr>
      <vt:lpstr>Methodology workflow</vt:lpstr>
      <vt:lpstr>Lecture 20 agenda</vt:lpstr>
      <vt:lpstr>What is AutoML?</vt:lpstr>
      <vt:lpstr>Can AutoML reduce the requirements for Data Science expertise?</vt:lpstr>
      <vt:lpstr>Example: AutoML capability of RapidMiner – model types selection</vt:lpstr>
      <vt:lpstr>Example: AutoML capability of RapidMiner – automatic models generation</vt:lpstr>
      <vt:lpstr>Example: AutoML capability of RapidMiner – hyperparameters optimization</vt:lpstr>
      <vt:lpstr>Example: AutoML capability of RapidMiner – model simulation options</vt:lpstr>
      <vt:lpstr>Example: AutoML capability of RapidMiner – model deployment options</vt:lpstr>
      <vt:lpstr>Where AutoML makes sense?</vt:lpstr>
      <vt:lpstr>Methodology vs. AutoML</vt:lpstr>
      <vt:lpstr>The new rising star of DevOps</vt:lpstr>
      <vt:lpstr>Lecture 20 agenda</vt:lpstr>
      <vt:lpstr>Methodology workflow</vt:lpstr>
      <vt:lpstr>Project organization steps</vt:lpstr>
      <vt:lpstr>Key components of project funding</vt:lpstr>
      <vt:lpstr>Lecture 20 “Methodology for Developing Applied AI Solutions”  Summary</vt:lpstr>
      <vt:lpstr>Details on this topic are given in the following chapters of “Applying Data Science” book: Chapter 6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Process Analytics Work Process</dc:title>
  <dc:creator>Kordon, Arthur (Non-Employee)</dc:creator>
  <cp:lastModifiedBy>Arthur Kordon</cp:lastModifiedBy>
  <cp:revision>1091</cp:revision>
  <cp:lastPrinted>2020-05-15T22:07:03Z</cp:lastPrinted>
  <dcterms:created xsi:type="dcterms:W3CDTF">2017-01-12T15:32:32Z</dcterms:created>
  <dcterms:modified xsi:type="dcterms:W3CDTF">2020-10-31T19:46:51Z</dcterms:modified>
</cp:coreProperties>
</file>