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5"/>
  </p:notesMasterIdLst>
  <p:handoutMasterIdLst>
    <p:handoutMasterId r:id="rId16"/>
  </p:handoutMasterIdLst>
  <p:sldIdLst>
    <p:sldId id="256" r:id="rId5"/>
    <p:sldId id="263" r:id="rId6"/>
    <p:sldId id="279" r:id="rId7"/>
    <p:sldId id="283" r:id="rId8"/>
    <p:sldId id="280" r:id="rId9"/>
    <p:sldId id="278" r:id="rId10"/>
    <p:sldId id="281" r:id="rId11"/>
    <p:sldId id="284" r:id="rId12"/>
    <p:sldId id="277" r:id="rId13"/>
    <p:sldId id="282" r:id="rId14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8" pos="38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813" autoAdjust="0"/>
    <p:restoredTop sz="94715" autoAdjust="0"/>
  </p:normalViewPr>
  <p:slideViewPr>
    <p:cSldViewPr showGuides="1">
      <p:cViewPr varScale="1">
        <p:scale>
          <a:sx n="154" d="100"/>
          <a:sy n="154" d="100"/>
        </p:scale>
        <p:origin x="1212" y="132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howGuides="1">
      <p:cViewPr varScale="1">
        <p:scale>
          <a:sx n="63" d="100"/>
          <a:sy n="63" d="100"/>
        </p:scale>
        <p:origin x="283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CE221E-83ED-4F6C-BA5F-3F9E6FDB6953}" type="datetimeFigureOut">
              <a:rPr lang="en-US"/>
              <a:t>11/20/2021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4CBEF8-5CDE-472B-839B-B8BB0C8810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632892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853E5F-CE67-483C-A264-F17AC70E9CA2}" type="datetimeFigureOut">
              <a:rPr lang="en-US"/>
              <a:t>11/20/2021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B98AFB-CB0D-4DFE-87B9-B4B0D0DE73C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12805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noProof="0" dirty="0"/>
              <a:t>Първата променлива (</a:t>
            </a:r>
            <a:r>
              <a:rPr lang="bg-BG" noProof="0" dirty="0" err="1"/>
              <a:t>Subcategories</a:t>
            </a:r>
            <a:r>
              <a:rPr lang="bg-BG" noProof="0" dirty="0"/>
              <a:t>) съхранява списъка с всички категории и </a:t>
            </a:r>
            <a:r>
              <a:rPr lang="bg-BG" noProof="0" dirty="0" err="1"/>
              <a:t>подкатегории</a:t>
            </a:r>
            <a:r>
              <a:rPr lang="bg-BG" noProof="0" dirty="0"/>
              <a:t>. След това </a:t>
            </a:r>
            <a:r>
              <a:rPr lang="bg-BG" noProof="0" dirty="0" err="1"/>
              <a:t>AverageSales</a:t>
            </a:r>
            <a:r>
              <a:rPr lang="bg-BG" noProof="0" dirty="0"/>
              <a:t> изчислява средната стойност на сумата на продажбите за всяка </a:t>
            </a:r>
            <a:r>
              <a:rPr lang="bg-BG" noProof="0" dirty="0" err="1"/>
              <a:t>подкатегория</a:t>
            </a:r>
            <a:r>
              <a:rPr lang="bg-BG" noProof="0" dirty="0"/>
              <a:t>. И накрая, </a:t>
            </a:r>
            <a:r>
              <a:rPr lang="bg-BG" noProof="0" dirty="0" err="1"/>
              <a:t>Top-Categories</a:t>
            </a:r>
            <a:r>
              <a:rPr lang="bg-BG" noProof="0" dirty="0"/>
              <a:t> премахва от таблицата </a:t>
            </a:r>
            <a:r>
              <a:rPr lang="bg-BG" noProof="0"/>
              <a:t>с  категориите и подкатегориите</a:t>
            </a:r>
            <a:r>
              <a:rPr lang="bg-BG" noProof="0" dirty="0"/>
              <a:t> тези редове за които сума на продажбите не е по-голяма от два пъти стойността на </a:t>
            </a:r>
            <a:r>
              <a:rPr lang="bg-BG" noProof="0" dirty="0" err="1"/>
              <a:t>AverageSales</a:t>
            </a:r>
            <a:r>
              <a:rPr lang="bg-BG" noProof="0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B98AFB-CB0D-4DFE-87B9-B4B0D0DE73CD}" type="slidenum">
              <a:rPr lang="bg-BG" smtClean="0"/>
              <a:t>6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59728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noProof="0" dirty="0"/>
              <a:t>Първата променлива (</a:t>
            </a:r>
            <a:r>
              <a:rPr lang="bg-BG" noProof="0" dirty="0" err="1"/>
              <a:t>Subcategories</a:t>
            </a:r>
            <a:r>
              <a:rPr lang="bg-BG" noProof="0" dirty="0"/>
              <a:t>) съхранява списъка с всички категории и </a:t>
            </a:r>
            <a:r>
              <a:rPr lang="bg-BG" noProof="0" dirty="0" err="1"/>
              <a:t>подкатегории</a:t>
            </a:r>
            <a:r>
              <a:rPr lang="bg-BG" noProof="0" dirty="0"/>
              <a:t>. След това </a:t>
            </a:r>
            <a:r>
              <a:rPr lang="bg-BG" noProof="0" dirty="0" err="1"/>
              <a:t>AverageSales</a:t>
            </a:r>
            <a:r>
              <a:rPr lang="bg-BG" noProof="0" dirty="0"/>
              <a:t> изчислява средната стойност на сумата на продажбите за всяка </a:t>
            </a:r>
            <a:r>
              <a:rPr lang="bg-BG" noProof="0" dirty="0" err="1"/>
              <a:t>подкатегория</a:t>
            </a:r>
            <a:r>
              <a:rPr lang="bg-BG" noProof="0" dirty="0"/>
              <a:t>. И накрая, </a:t>
            </a:r>
            <a:r>
              <a:rPr lang="bg-BG" noProof="0" dirty="0" err="1"/>
              <a:t>Top-Categories</a:t>
            </a:r>
            <a:r>
              <a:rPr lang="bg-BG" noProof="0" dirty="0"/>
              <a:t> премахва от таблицата </a:t>
            </a:r>
            <a:r>
              <a:rPr lang="bg-BG" noProof="0"/>
              <a:t>с  категориите и подкатегориите</a:t>
            </a:r>
            <a:r>
              <a:rPr lang="bg-BG" noProof="0" dirty="0"/>
              <a:t> тези редове за които сума на продажбите не е по-голяма от два пъти стойността на </a:t>
            </a:r>
            <a:r>
              <a:rPr lang="bg-BG" noProof="0" dirty="0" err="1"/>
              <a:t>AverageSales</a:t>
            </a:r>
            <a:r>
              <a:rPr lang="bg-BG" noProof="0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B98AFB-CB0D-4DFE-87B9-B4B0D0DE73CD}" type="slidenum">
              <a:rPr lang="bg-BG" smtClean="0"/>
              <a:t>7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400982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noProof="0" dirty="0"/>
              <a:t>Първата променлива (</a:t>
            </a:r>
            <a:r>
              <a:rPr lang="bg-BG" noProof="0" dirty="0" err="1"/>
              <a:t>Subcategories</a:t>
            </a:r>
            <a:r>
              <a:rPr lang="bg-BG" noProof="0" dirty="0"/>
              <a:t>) съхранява списъка с всички категории и </a:t>
            </a:r>
            <a:r>
              <a:rPr lang="bg-BG" noProof="0" dirty="0" err="1"/>
              <a:t>подкатегории</a:t>
            </a:r>
            <a:r>
              <a:rPr lang="bg-BG" noProof="0" dirty="0"/>
              <a:t>. След това </a:t>
            </a:r>
            <a:r>
              <a:rPr lang="bg-BG" noProof="0" dirty="0" err="1"/>
              <a:t>AverageSales</a:t>
            </a:r>
            <a:r>
              <a:rPr lang="bg-BG" noProof="0" dirty="0"/>
              <a:t> изчислява средната стойност на сумата на продажбите за всяка </a:t>
            </a:r>
            <a:r>
              <a:rPr lang="bg-BG" noProof="0" dirty="0" err="1"/>
              <a:t>подкатегория</a:t>
            </a:r>
            <a:r>
              <a:rPr lang="bg-BG" noProof="0" dirty="0"/>
              <a:t>. И накрая, </a:t>
            </a:r>
            <a:r>
              <a:rPr lang="bg-BG" noProof="0" dirty="0" err="1"/>
              <a:t>Top-Categories</a:t>
            </a:r>
            <a:r>
              <a:rPr lang="bg-BG" noProof="0" dirty="0"/>
              <a:t> премахва от таблицата </a:t>
            </a:r>
            <a:r>
              <a:rPr lang="bg-BG" noProof="0"/>
              <a:t>с  категориите и подкатегориите</a:t>
            </a:r>
            <a:r>
              <a:rPr lang="bg-BG" noProof="0" dirty="0"/>
              <a:t> тези редове за които сума на продажбите не е по-голяма от два пъти стойността на </a:t>
            </a:r>
            <a:r>
              <a:rPr lang="bg-BG" noProof="0" dirty="0" err="1"/>
              <a:t>AverageSales</a:t>
            </a:r>
            <a:r>
              <a:rPr lang="bg-BG" noProof="0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B98AFB-CB0D-4DFE-87B9-B4B0D0DE73CD}" type="slidenum">
              <a:rPr lang="bg-BG" smtClean="0"/>
              <a:t>8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67986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noProof="0" dirty="0"/>
              <a:t>Първата променлива (</a:t>
            </a:r>
            <a:r>
              <a:rPr lang="bg-BG" noProof="0" dirty="0" err="1"/>
              <a:t>Subcategories</a:t>
            </a:r>
            <a:r>
              <a:rPr lang="bg-BG" noProof="0" dirty="0"/>
              <a:t>) съхранява списъка с всички категории и </a:t>
            </a:r>
            <a:r>
              <a:rPr lang="bg-BG" noProof="0" dirty="0" err="1"/>
              <a:t>подкатегории</a:t>
            </a:r>
            <a:r>
              <a:rPr lang="bg-BG" noProof="0" dirty="0"/>
              <a:t>. След това </a:t>
            </a:r>
            <a:r>
              <a:rPr lang="bg-BG" noProof="0" dirty="0" err="1"/>
              <a:t>AverageSales</a:t>
            </a:r>
            <a:r>
              <a:rPr lang="bg-BG" noProof="0" dirty="0"/>
              <a:t> изчислява средната стойност на сумата на продажбите за всяка </a:t>
            </a:r>
            <a:r>
              <a:rPr lang="bg-BG" noProof="0" dirty="0" err="1"/>
              <a:t>подкатегория</a:t>
            </a:r>
            <a:r>
              <a:rPr lang="bg-BG" noProof="0" dirty="0"/>
              <a:t>. И накрая, </a:t>
            </a:r>
            <a:r>
              <a:rPr lang="bg-BG" noProof="0" dirty="0" err="1"/>
              <a:t>Top-Categories</a:t>
            </a:r>
            <a:r>
              <a:rPr lang="bg-BG" noProof="0" dirty="0"/>
              <a:t> премахва от таблицата </a:t>
            </a:r>
            <a:r>
              <a:rPr lang="bg-BG" noProof="0"/>
              <a:t>с  категориите и подкатегориите</a:t>
            </a:r>
            <a:r>
              <a:rPr lang="bg-BG" noProof="0" dirty="0"/>
              <a:t> тези редове за които сума на продажбите не е по-голяма от два пъти стойността на </a:t>
            </a:r>
            <a:r>
              <a:rPr lang="bg-BG" noProof="0" dirty="0" err="1"/>
              <a:t>AverageSales</a:t>
            </a:r>
            <a:r>
              <a:rPr lang="bg-BG" noProof="0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B98AFB-CB0D-4DFE-87B9-B4B0D0DE73CD}" type="slidenum">
              <a:rPr lang="bg-BG" smtClean="0"/>
              <a:t>9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7833525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noProof="0" dirty="0"/>
              <a:t>Първата променлива (</a:t>
            </a:r>
            <a:r>
              <a:rPr lang="bg-BG" noProof="0" dirty="0" err="1"/>
              <a:t>Subcategories</a:t>
            </a:r>
            <a:r>
              <a:rPr lang="bg-BG" noProof="0" dirty="0"/>
              <a:t>) съхранява списъка с всички категории и </a:t>
            </a:r>
            <a:r>
              <a:rPr lang="bg-BG" noProof="0" dirty="0" err="1"/>
              <a:t>подкатегории</a:t>
            </a:r>
            <a:r>
              <a:rPr lang="bg-BG" noProof="0" dirty="0"/>
              <a:t>. След това </a:t>
            </a:r>
            <a:r>
              <a:rPr lang="bg-BG" noProof="0" dirty="0" err="1"/>
              <a:t>AverageSales</a:t>
            </a:r>
            <a:r>
              <a:rPr lang="bg-BG" noProof="0" dirty="0"/>
              <a:t> изчислява средната стойност на сумата на продажбите за всяка </a:t>
            </a:r>
            <a:r>
              <a:rPr lang="bg-BG" noProof="0" dirty="0" err="1"/>
              <a:t>подкатегория</a:t>
            </a:r>
            <a:r>
              <a:rPr lang="bg-BG" noProof="0" dirty="0"/>
              <a:t>. И накрая, </a:t>
            </a:r>
            <a:r>
              <a:rPr lang="bg-BG" noProof="0" dirty="0" err="1"/>
              <a:t>Top-Categories</a:t>
            </a:r>
            <a:r>
              <a:rPr lang="bg-BG" noProof="0" dirty="0"/>
              <a:t> премахва от таблицата </a:t>
            </a:r>
            <a:r>
              <a:rPr lang="bg-BG" noProof="0"/>
              <a:t>с  категориите и подкатегориите</a:t>
            </a:r>
            <a:r>
              <a:rPr lang="bg-BG" noProof="0" dirty="0"/>
              <a:t> тези редове за които сума на продажбите не е по-голяма от два пъти стойността на </a:t>
            </a:r>
            <a:r>
              <a:rPr lang="bg-BG" noProof="0" dirty="0" err="1"/>
              <a:t>AverageSales</a:t>
            </a:r>
            <a:r>
              <a:rPr lang="bg-BG" noProof="0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B98AFB-CB0D-4DFE-87B9-B4B0D0DE73CD}" type="slidenum">
              <a:rPr lang="bg-BG" smtClean="0"/>
              <a:t>10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1004921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5214" y="533400"/>
            <a:ext cx="5029200" cy="2514601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5212" y="3403600"/>
            <a:ext cx="5029201" cy="1397000"/>
          </a:xfrm>
        </p:spPr>
        <p:txBody>
          <a:bodyPr>
            <a:normAutofit/>
          </a:bodyPr>
          <a:lstStyle>
            <a:lvl1pPr marL="0" indent="0" algn="l">
              <a:spcBef>
                <a:spcPts val="600"/>
              </a:spcBef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/>
              <a:t>11/20/2021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64752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/>
              <a:t>11/20/2021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68093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61412" y="533400"/>
            <a:ext cx="2362201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5213" y="533400"/>
            <a:ext cx="7467599" cy="54864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/>
              <a:t>11/20/2021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8244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/>
              <a:t>11/20/2021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29153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5214" y="533400"/>
            <a:ext cx="8686800" cy="2286000"/>
          </a:xfrm>
        </p:spPr>
        <p:txBody>
          <a:bodyPr anchor="b">
            <a:normAutofit/>
          </a:bodyPr>
          <a:lstStyle>
            <a:lvl1pPr algn="l">
              <a:defRPr sz="5400" b="1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5214" y="3124200"/>
            <a:ext cx="8686800" cy="1371600"/>
          </a:xfrm>
        </p:spPr>
        <p:txBody>
          <a:bodyPr anchor="t">
            <a:normAutofit/>
          </a:bodyPr>
          <a:lstStyle>
            <a:lvl1pPr marL="0" indent="0">
              <a:spcBef>
                <a:spcPts val="600"/>
              </a:spcBef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/>
              <a:t>11/20/2021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01331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5212" y="1828800"/>
            <a:ext cx="4251960" cy="4191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64598" y="1828800"/>
            <a:ext cx="4251960" cy="4191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/>
              <a:t>11/20/2021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13709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5213" y="1828799"/>
            <a:ext cx="4251960" cy="685801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5213" y="2590800"/>
            <a:ext cx="4251960" cy="3429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00053" y="1828799"/>
            <a:ext cx="4251960" cy="685801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00053" y="2590800"/>
            <a:ext cx="4251960" cy="3429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/>
              <a:t>11/20/2021</a:t>
            </a:fld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00784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/>
              <a:t>11/20/2021</a:t>
            </a:fld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07158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/>
              <a:t>11/20/2021</a:t>
            </a:fld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41531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5213" y="533400"/>
            <a:ext cx="4114800" cy="1524000"/>
          </a:xfrm>
        </p:spPr>
        <p:txBody>
          <a:bodyPr anchor="b">
            <a:normAutofit/>
          </a:bodyPr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65813" y="533400"/>
            <a:ext cx="5867400" cy="5486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5213" y="2209800"/>
            <a:ext cx="4114800" cy="38100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/>
              <a:t>11/20/2021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01711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5213" y="533400"/>
            <a:ext cx="4114800" cy="1524000"/>
          </a:xfrm>
        </p:spPr>
        <p:txBody>
          <a:bodyPr anchor="b">
            <a:noAutofit/>
          </a:bodyPr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5865812" y="533400"/>
            <a:ext cx="5780173" cy="5791200"/>
          </a:xfrm>
          <a:ln w="50800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5213" y="2209800"/>
            <a:ext cx="4114800" cy="38100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9608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5212" y="533400"/>
            <a:ext cx="8686801" cy="1066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5212" y="1828800"/>
            <a:ext cx="8686801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5213" y="6155267"/>
            <a:ext cx="5653087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32612" y="6155267"/>
            <a:ext cx="1371600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3E0FA9E5-6744-4841-888F-9E7CC0C2B7EC}" type="datetimeFigureOut">
              <a:rPr lang="en-US" smtClean="0"/>
              <a:pPr/>
              <a:t>11/20/2021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2812" y="6155267"/>
            <a:ext cx="1219201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AEAE4A8-A6E5-453E-B946-FB774B73F48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054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3600" b="1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7724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6012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09728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23444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37160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50876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164592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39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tmp"/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tmp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DAX language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Introduction to DAX (part 3)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493259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60B5D-5D9C-411C-829A-A0B0FD3945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780" y="332656"/>
            <a:ext cx="8686801" cy="663352"/>
          </a:xfrm>
        </p:spPr>
        <p:txBody>
          <a:bodyPr/>
          <a:lstStyle/>
          <a:p>
            <a:r>
              <a:rPr lang="en-US" dirty="0"/>
              <a:t>Best Customers</a:t>
            </a:r>
            <a:endParaRPr lang="bg-BG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FAF3394-6E36-4A02-8E9D-CF9FF48FE424}"/>
              </a:ext>
            </a:extLst>
          </p:cNvPr>
          <p:cNvSpPr txBox="1"/>
          <p:nvPr/>
        </p:nvSpPr>
        <p:spPr>
          <a:xfrm>
            <a:off x="2422004" y="2636912"/>
            <a:ext cx="59082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dirty="0"/>
              <a:t>Задача: Дефинирайте таблица с клиентите които са пазарували за повече от 50 000 </a:t>
            </a:r>
            <a:r>
              <a:rPr lang="en-US" dirty="0"/>
              <a:t>USD </a:t>
            </a:r>
            <a:r>
              <a:rPr lang="bg-BG" dirty="0"/>
              <a:t>в рамките на една фискална година</a:t>
            </a:r>
          </a:p>
        </p:txBody>
      </p:sp>
    </p:spTree>
    <p:extLst>
      <p:ext uri="{BB962C8B-B14F-4D97-AF65-F5344CB8AC3E}">
        <p14:creationId xmlns:p14="http://schemas.microsoft.com/office/powerpoint/2010/main" val="2464133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60B5D-5D9C-411C-829A-A0B0FD3945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756" y="116632"/>
            <a:ext cx="4896544" cy="663352"/>
          </a:xfrm>
        </p:spPr>
        <p:txBody>
          <a:bodyPr>
            <a:noAutofit/>
          </a:bodyPr>
          <a:lstStyle/>
          <a:p>
            <a:r>
              <a:rPr lang="en-US" sz="2800" b="0" dirty="0">
                <a:solidFill>
                  <a:srgbClr val="3165BB"/>
                </a:solidFill>
                <a:effectLst/>
                <a:latin typeface="Consolas" panose="020B0609020204030204" pitchFamily="49" charset="0"/>
              </a:rPr>
              <a:t>VAR</a:t>
            </a:r>
            <a:endParaRPr lang="bg-BG" sz="28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11B184D-08E4-4A13-A012-50DE387861BA}"/>
              </a:ext>
            </a:extLst>
          </p:cNvPr>
          <p:cNvSpPr txBox="1"/>
          <p:nvPr/>
        </p:nvSpPr>
        <p:spPr>
          <a:xfrm>
            <a:off x="599578" y="996008"/>
            <a:ext cx="5530838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Margin = </a:t>
            </a:r>
          </a:p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VAR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9999"/>
                </a:solidFill>
                <a:effectLst/>
                <a:latin typeface="Consolas" panose="020B0609020204030204" pitchFamily="49" charset="0"/>
              </a:rPr>
              <a:t>SalesAmount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</a:t>
            </a:r>
          </a:p>
          <a:p>
            <a:r>
              <a:rPr lang="en-US" b="0" dirty="0">
                <a:solidFill>
                  <a:srgbClr val="3165BB"/>
                </a:solidFill>
                <a:effectLst/>
                <a:latin typeface="Consolas" panose="020B0609020204030204" pitchFamily="49" charset="0"/>
              </a:rPr>
              <a:t>SUMX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 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Sales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Sales[Quantity]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* 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Sales[Net Price]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)</a:t>
            </a:r>
          </a:p>
          <a:p>
            <a:endParaRPr lang="en-US" b="0" dirty="0">
              <a:solidFill>
                <a:srgbClr val="0000FF"/>
              </a:solidFill>
              <a:effectLst/>
              <a:latin typeface="Consolas" panose="020B0609020204030204" pitchFamily="49" charset="0"/>
            </a:endParaRPr>
          </a:p>
          <a:p>
            <a:endParaRPr lang="en-US" b="0" dirty="0">
              <a:solidFill>
                <a:srgbClr val="0000FF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VAR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9999"/>
                </a:solidFill>
                <a:effectLst/>
                <a:latin typeface="Consolas" panose="020B0609020204030204" pitchFamily="49" charset="0"/>
              </a:rPr>
              <a:t>TotalCost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</a:t>
            </a:r>
          </a:p>
          <a:p>
            <a:r>
              <a:rPr lang="en-US" b="0" dirty="0">
                <a:solidFill>
                  <a:srgbClr val="3165BB"/>
                </a:solidFill>
                <a:effectLst/>
                <a:latin typeface="Consolas" panose="020B0609020204030204" pitchFamily="49" charset="0"/>
              </a:rPr>
              <a:t>SUMX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 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Sales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Sales[Quantity]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* 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Sales[Unit Cost]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)</a:t>
            </a:r>
          </a:p>
          <a:p>
            <a:endParaRPr lang="en-US" b="0" dirty="0">
              <a:solidFill>
                <a:srgbClr val="0000FF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VAR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9999"/>
                </a:solidFill>
                <a:effectLst/>
                <a:latin typeface="Consolas" panose="020B0609020204030204" pitchFamily="49" charset="0"/>
              </a:rPr>
              <a:t>Margin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US" b="0" dirty="0" err="1">
                <a:solidFill>
                  <a:srgbClr val="009999"/>
                </a:solidFill>
                <a:effectLst/>
                <a:latin typeface="Consolas" panose="020B0609020204030204" pitchFamily="49" charset="0"/>
              </a:rPr>
              <a:t>SalesAmount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- </a:t>
            </a:r>
            <a:r>
              <a:rPr lang="en-US" b="0" dirty="0" err="1">
                <a:solidFill>
                  <a:srgbClr val="009999"/>
                </a:solidFill>
                <a:effectLst/>
                <a:latin typeface="Consolas" panose="020B0609020204030204" pitchFamily="49" charset="0"/>
              </a:rPr>
              <a:t>TotalCost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endParaRPr lang="en-US" b="0" dirty="0">
              <a:solidFill>
                <a:srgbClr val="0000FF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RETURN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9999"/>
                </a:solidFill>
                <a:effectLst/>
                <a:latin typeface="Consolas" panose="020B0609020204030204" pitchFamily="49" charset="0"/>
              </a:rPr>
              <a:t>Margin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E55B7BA-0A68-4EEA-80AC-4E220E9B9E75}"/>
              </a:ext>
            </a:extLst>
          </p:cNvPr>
          <p:cNvSpPr txBox="1"/>
          <p:nvPr/>
        </p:nvSpPr>
        <p:spPr>
          <a:xfrm>
            <a:off x="1485900" y="5157191"/>
            <a:ext cx="196644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RETURN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 err="1">
                <a:solidFill>
                  <a:srgbClr val="009999"/>
                </a:solidFill>
                <a:effectLst/>
                <a:latin typeface="Consolas" panose="020B0609020204030204" pitchFamily="49" charset="0"/>
              </a:rPr>
              <a:t>SalesAmount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A661565-E09D-4F02-A8D9-CF79085A645E}"/>
              </a:ext>
            </a:extLst>
          </p:cNvPr>
          <p:cNvSpPr txBox="1"/>
          <p:nvPr/>
        </p:nvSpPr>
        <p:spPr>
          <a:xfrm>
            <a:off x="4870276" y="5158612"/>
            <a:ext cx="196644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RETURN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 err="1">
                <a:solidFill>
                  <a:srgbClr val="009999"/>
                </a:solidFill>
                <a:effectLst/>
                <a:latin typeface="Consolas" panose="020B0609020204030204" pitchFamily="49" charset="0"/>
              </a:rPr>
              <a:t>TotalCost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A077774-4CBB-46ED-BDE8-27548CC721C5}"/>
              </a:ext>
            </a:extLst>
          </p:cNvPr>
          <p:cNvSpPr txBox="1"/>
          <p:nvPr/>
        </p:nvSpPr>
        <p:spPr>
          <a:xfrm>
            <a:off x="7534572" y="5157192"/>
            <a:ext cx="30714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RETURN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 err="1">
                <a:solidFill>
                  <a:srgbClr val="009999"/>
                </a:solidFill>
                <a:effectLst/>
                <a:latin typeface="Consolas" panose="020B0609020204030204" pitchFamily="49" charset="0"/>
              </a:rPr>
              <a:t>SalesAmount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- </a:t>
            </a:r>
            <a:r>
              <a:rPr lang="en-US" b="0" dirty="0" err="1">
                <a:solidFill>
                  <a:srgbClr val="009999"/>
                </a:solidFill>
                <a:effectLst/>
                <a:latin typeface="Consolas" panose="020B0609020204030204" pitchFamily="49" charset="0"/>
              </a:rPr>
              <a:t>TotalCost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</p:txBody>
      </p:sp>
      <p:pic>
        <p:nvPicPr>
          <p:cNvPr id="4" name="Picture 3" descr="Table&#10;&#10;Description automatically generated">
            <a:extLst>
              <a:ext uri="{FF2B5EF4-FFF2-40B4-BE49-F238E27FC236}">
                <a16:creationId xmlns:a16="http://schemas.microsoft.com/office/drawing/2014/main" id="{101D08DC-1424-4979-A5C9-9CE98FF9C7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4532" y="415515"/>
            <a:ext cx="4058216" cy="31913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516077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60B5D-5D9C-411C-829A-A0B0FD3945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756" y="116632"/>
            <a:ext cx="7704856" cy="663352"/>
          </a:xfrm>
        </p:spPr>
        <p:txBody>
          <a:bodyPr>
            <a:noAutofit/>
          </a:bodyPr>
          <a:lstStyle/>
          <a:p>
            <a:r>
              <a:rPr lang="bg-BG" sz="2800" b="0" dirty="0">
                <a:solidFill>
                  <a:srgbClr val="3165BB"/>
                </a:solidFill>
                <a:effectLst/>
                <a:latin typeface="Consolas" panose="020B0609020204030204" pitchFamily="49" charset="0"/>
              </a:rPr>
              <a:t>Дефиниране на нова таблица</a:t>
            </a:r>
            <a:endParaRPr lang="bg-BG" sz="2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4731EA3-1811-48C4-A8D8-E6DBE5E03438}"/>
              </a:ext>
            </a:extLst>
          </p:cNvPr>
          <p:cNvSpPr txBox="1"/>
          <p:nvPr/>
        </p:nvSpPr>
        <p:spPr>
          <a:xfrm>
            <a:off x="909836" y="1628800"/>
            <a:ext cx="36004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Customers = </a:t>
            </a:r>
            <a:r>
              <a:rPr lang="en-US" b="0" dirty="0">
                <a:solidFill>
                  <a:srgbClr val="3165BB"/>
                </a:solidFill>
                <a:effectLst/>
                <a:latin typeface="Consolas" panose="020B0609020204030204" pitchFamily="49" charset="0"/>
              </a:rPr>
              <a:t>ALL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endParaRPr lang="bg-BG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Customer[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CustomerKey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]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endParaRPr lang="bg-BG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Customer[Company Name]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endParaRPr lang="bg-BG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Customer[Name]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</p:txBody>
      </p:sp>
      <p:pic>
        <p:nvPicPr>
          <p:cNvPr id="8" name="Picture 7" descr="Table&#10;&#10;Description automatically generated">
            <a:extLst>
              <a:ext uri="{FF2B5EF4-FFF2-40B4-BE49-F238E27FC236}">
                <a16:creationId xmlns:a16="http://schemas.microsoft.com/office/drawing/2014/main" id="{BF3A73B4-37D4-4165-A603-267BC2F35A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22404" y="1772816"/>
            <a:ext cx="5306236" cy="44675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3824E654-AAA4-4B92-9BA8-7AB1D67D6CB0}"/>
              </a:ext>
            </a:extLst>
          </p:cNvPr>
          <p:cNvSpPr txBox="1"/>
          <p:nvPr/>
        </p:nvSpPr>
        <p:spPr>
          <a:xfrm>
            <a:off x="765820" y="3423591"/>
            <a:ext cx="424847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dirty="0"/>
              <a:t>Добавете към тази таблица нова </a:t>
            </a:r>
            <a:r>
              <a:rPr lang="bg-BG" b="1" dirty="0"/>
              <a:t>колона </a:t>
            </a:r>
            <a:r>
              <a:rPr lang="en-US" b="1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"Customers„</a:t>
            </a:r>
            <a:r>
              <a:rPr lang="bg-BG" b="1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bg-BG" b="1" dirty="0">
                <a:effectLst/>
                <a:latin typeface="Consolas" panose="020B0609020204030204" pitchFamily="49" charset="0"/>
              </a:rPr>
              <a:t>в която да има името на клиента, ако той е физическо лице или името на фирмата, ако е юридическо лице </a:t>
            </a:r>
            <a:endParaRPr lang="bg-BG" b="1" dirty="0"/>
          </a:p>
        </p:txBody>
      </p:sp>
    </p:spTree>
    <p:extLst>
      <p:ext uri="{BB962C8B-B14F-4D97-AF65-F5344CB8AC3E}">
        <p14:creationId xmlns:p14="http://schemas.microsoft.com/office/powerpoint/2010/main" val="4188555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60B5D-5D9C-411C-829A-A0B0FD3945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756" y="116632"/>
            <a:ext cx="4896544" cy="663352"/>
          </a:xfrm>
        </p:spPr>
        <p:txBody>
          <a:bodyPr>
            <a:noAutofit/>
          </a:bodyPr>
          <a:lstStyle/>
          <a:p>
            <a:r>
              <a:rPr lang="en-US" sz="2800" b="0" dirty="0">
                <a:solidFill>
                  <a:srgbClr val="3165BB"/>
                </a:solidFill>
                <a:effectLst/>
                <a:latin typeface="Consolas" panose="020B0609020204030204" pitchFamily="49" charset="0"/>
              </a:rPr>
              <a:t>VAR</a:t>
            </a:r>
            <a:endParaRPr lang="bg-BG" sz="2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4731EA3-1811-48C4-A8D8-E6DBE5E03438}"/>
              </a:ext>
            </a:extLst>
          </p:cNvPr>
          <p:cNvSpPr txBox="1"/>
          <p:nvPr/>
        </p:nvSpPr>
        <p:spPr>
          <a:xfrm>
            <a:off x="333772" y="861594"/>
            <a:ext cx="6120680" cy="34315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Customers = </a:t>
            </a:r>
          </a:p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VAR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9999"/>
                </a:solidFill>
                <a:effectLst/>
                <a:latin typeface="Consolas" panose="020B0609020204030204" pitchFamily="49" charset="0"/>
              </a:rPr>
              <a:t>CustomerCode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 </a:t>
            </a:r>
            <a:r>
              <a:rPr lang="en-US" b="0" dirty="0">
                <a:solidFill>
                  <a:srgbClr val="3165BB"/>
                </a:solidFill>
                <a:effectLst/>
                <a:latin typeface="Consolas" panose="020B0609020204030204" pitchFamily="49" charset="0"/>
              </a:rPr>
              <a:t>ALL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Customer[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CustomerKey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]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Customer[Company Name]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Customer[Name]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VAR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9999"/>
                </a:solidFill>
                <a:effectLst/>
                <a:latin typeface="Consolas" panose="020B0609020204030204" pitchFamily="49" charset="0"/>
              </a:rPr>
              <a:t>CustomerNames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</a:p>
          <a:p>
            <a:r>
              <a:rPr lang="en-US" b="0" dirty="0">
                <a:solidFill>
                  <a:srgbClr val="3165BB"/>
                </a:solidFill>
                <a:effectLst/>
                <a:latin typeface="Consolas" panose="020B0609020204030204" pitchFamily="49" charset="0"/>
              </a:rPr>
              <a:t>ADDCOLUMNS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 </a:t>
            </a:r>
            <a:r>
              <a:rPr lang="en-US" b="0" dirty="0" err="1">
                <a:solidFill>
                  <a:srgbClr val="009999"/>
                </a:solidFill>
                <a:effectLst/>
                <a:latin typeface="Consolas" panose="020B0609020204030204" pitchFamily="49" charset="0"/>
              </a:rPr>
              <a:t>CustomerCode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</a:p>
          <a:p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"Customers"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</a:p>
          <a:p>
            <a:r>
              <a:rPr lang="en-US" b="0" dirty="0">
                <a:solidFill>
                  <a:srgbClr val="3165BB"/>
                </a:solidFill>
                <a:effectLst/>
                <a:latin typeface="Consolas" panose="020B0609020204030204" pitchFamily="49" charset="0"/>
              </a:rPr>
              <a:t>	IF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 </a:t>
            </a:r>
            <a:r>
              <a:rPr lang="en-US" b="0" dirty="0">
                <a:solidFill>
                  <a:srgbClr val="3165BB"/>
                </a:solidFill>
                <a:effectLst/>
                <a:latin typeface="Consolas" panose="020B0609020204030204" pitchFamily="49" charset="0"/>
              </a:rPr>
              <a:t>ISBLANK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 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Customer[Company Name]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),</a:t>
            </a:r>
          </a:p>
          <a:p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	Customer[Name]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Customer[Company Name]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)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	   )</a:t>
            </a:r>
          </a:p>
          <a:p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9999"/>
                </a:solidFill>
                <a:effectLst/>
                <a:latin typeface="Consolas" panose="020B0609020204030204" pitchFamily="49" charset="0"/>
              </a:rPr>
              <a:t>CustomerNames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</p:txBody>
      </p:sp>
      <p:pic>
        <p:nvPicPr>
          <p:cNvPr id="6" name="Picture 5" descr="Graphical user interface, table&#10;&#10;Description automatically generated with medium confidence">
            <a:extLst>
              <a:ext uri="{FF2B5EF4-FFF2-40B4-BE49-F238E27FC236}">
                <a16:creationId xmlns:a16="http://schemas.microsoft.com/office/drawing/2014/main" id="{D1A7CF20-826B-48C0-991E-D1BE324913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4492" y="1484784"/>
            <a:ext cx="4991797" cy="33723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06136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60B5D-5D9C-411C-829A-A0B0FD3945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756" y="116632"/>
            <a:ext cx="10657184" cy="663352"/>
          </a:xfrm>
        </p:spPr>
        <p:txBody>
          <a:bodyPr>
            <a:noAutofit/>
          </a:bodyPr>
          <a:lstStyle/>
          <a:p>
            <a:r>
              <a:rPr lang="bg-BG" sz="2800" b="0" dirty="0">
                <a:solidFill>
                  <a:srgbClr val="3165BB"/>
                </a:solidFill>
                <a:effectLst/>
                <a:latin typeface="Consolas" panose="020B0609020204030204" pitchFamily="49" charset="0"/>
              </a:rPr>
              <a:t>Изчислете сумата от продажби за всеки един клиент</a:t>
            </a:r>
            <a:endParaRPr lang="bg-BG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93593B-DB2F-4474-91FE-963C2B33F480}"/>
              </a:ext>
            </a:extLst>
          </p:cNvPr>
          <p:cNvSpPr txBox="1"/>
          <p:nvPr/>
        </p:nvSpPr>
        <p:spPr>
          <a:xfrm>
            <a:off x="837828" y="1147911"/>
            <a:ext cx="851870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Sales Amount = </a:t>
            </a:r>
            <a:r>
              <a:rPr lang="en-US" b="0" dirty="0">
                <a:solidFill>
                  <a:srgbClr val="3165BB"/>
                </a:solidFill>
                <a:effectLst/>
                <a:latin typeface="Consolas" panose="020B0609020204030204" pitchFamily="49" charset="0"/>
              </a:rPr>
              <a:t>SUMX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 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Sales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Sales[Quantity]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* 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Sales[Net Price]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)</a:t>
            </a:r>
          </a:p>
        </p:txBody>
      </p:sp>
      <p:pic>
        <p:nvPicPr>
          <p:cNvPr id="4" name="Picture 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72EC0C40-0307-4490-A87C-837D758F0E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9876" y="2132856"/>
            <a:ext cx="3296110" cy="347711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Picture 7" descr="Table&#10;&#10;Description automatically generated">
            <a:extLst>
              <a:ext uri="{FF2B5EF4-FFF2-40B4-BE49-F238E27FC236}">
                <a16:creationId xmlns:a16="http://schemas.microsoft.com/office/drawing/2014/main" id="{60D80788-92CC-4DDE-8A82-6EA83CE88E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0396" y="2009013"/>
            <a:ext cx="3762900" cy="372479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70995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60B5D-5D9C-411C-829A-A0B0FD3945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780" y="332656"/>
            <a:ext cx="8686801" cy="663352"/>
          </a:xfrm>
        </p:spPr>
        <p:txBody>
          <a:bodyPr/>
          <a:lstStyle/>
          <a:p>
            <a:r>
              <a:rPr lang="en-US" dirty="0"/>
              <a:t>Best Customers</a:t>
            </a:r>
            <a:endParaRPr lang="bg-BG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FAF3394-6E36-4A02-8E9D-CF9FF48FE424}"/>
              </a:ext>
            </a:extLst>
          </p:cNvPr>
          <p:cNvSpPr txBox="1"/>
          <p:nvPr/>
        </p:nvSpPr>
        <p:spPr>
          <a:xfrm>
            <a:off x="2422004" y="2636912"/>
            <a:ext cx="59082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dirty="0"/>
              <a:t>Задача: Дефинирайте таблица с клиентите които са пазарували за повече от 50 000 </a:t>
            </a:r>
            <a:r>
              <a:rPr lang="en-US" dirty="0"/>
              <a:t>USD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182865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60B5D-5D9C-411C-829A-A0B0FD3945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780" y="332656"/>
            <a:ext cx="8686801" cy="663352"/>
          </a:xfrm>
        </p:spPr>
        <p:txBody>
          <a:bodyPr/>
          <a:lstStyle/>
          <a:p>
            <a:r>
              <a:rPr lang="en-US" dirty="0"/>
              <a:t>Best Customers</a:t>
            </a:r>
            <a:endParaRPr lang="bg-BG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4B1686-EB2E-4A06-823E-1E1EB99686FA}"/>
              </a:ext>
            </a:extLst>
          </p:cNvPr>
          <p:cNvSpPr txBox="1"/>
          <p:nvPr/>
        </p:nvSpPr>
        <p:spPr>
          <a:xfrm>
            <a:off x="117748" y="996008"/>
            <a:ext cx="5832648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BestCustomers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</a:p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VAR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9999"/>
                </a:solidFill>
                <a:effectLst/>
                <a:latin typeface="Consolas" panose="020B0609020204030204" pitchFamily="49" charset="0"/>
              </a:rPr>
              <a:t>CustomerKeys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 </a:t>
            </a:r>
            <a:r>
              <a:rPr lang="en-US" b="0" dirty="0">
                <a:solidFill>
                  <a:srgbClr val="3165BB"/>
                </a:solidFill>
                <a:effectLst/>
                <a:latin typeface="Consolas" panose="020B0609020204030204" pitchFamily="49" charset="0"/>
              </a:rPr>
              <a:t>ALL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Customer[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CustomerKey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]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Customer[Company Name]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Customer[Name]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VAR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9999"/>
                </a:solidFill>
                <a:effectLst/>
                <a:latin typeface="Consolas" panose="020B0609020204030204" pitchFamily="49" charset="0"/>
              </a:rPr>
              <a:t>CustomerNames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</a:p>
          <a:p>
            <a:r>
              <a:rPr lang="en-US" b="0" dirty="0">
                <a:solidFill>
                  <a:srgbClr val="3165BB"/>
                </a:solidFill>
                <a:effectLst/>
                <a:latin typeface="Consolas" panose="020B0609020204030204" pitchFamily="49" charset="0"/>
              </a:rPr>
              <a:t>ADDCOLUMNS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 err="1">
                <a:solidFill>
                  <a:srgbClr val="009999"/>
                </a:solidFill>
                <a:effectLst/>
                <a:latin typeface="Consolas" panose="020B0609020204030204" pitchFamily="49" charset="0"/>
              </a:rPr>
              <a:t>CustomerKeys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</a:t>
            </a:r>
          </a:p>
          <a:p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"Customers"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</a:p>
          <a:p>
            <a:r>
              <a:rPr lang="en-US" b="0" dirty="0">
                <a:solidFill>
                  <a:srgbClr val="3165BB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 </a:t>
            </a:r>
            <a:r>
              <a:rPr lang="en-US" b="0" dirty="0">
                <a:solidFill>
                  <a:srgbClr val="3165BB"/>
                </a:solidFill>
                <a:effectLst/>
                <a:latin typeface="Consolas" panose="020B0609020204030204" pitchFamily="49" charset="0"/>
              </a:rPr>
              <a:t>ISBLANK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 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Customer[Company Name]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),</a:t>
            </a:r>
          </a:p>
          <a:p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Customer[Name]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Customer[Company Name]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)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VAR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9999"/>
                </a:solidFill>
                <a:effectLst/>
                <a:latin typeface="Consolas" panose="020B0609020204030204" pitchFamily="49" charset="0"/>
              </a:rPr>
              <a:t>TopCustomers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US" b="0" dirty="0">
                <a:solidFill>
                  <a:srgbClr val="3165BB"/>
                </a:solidFill>
                <a:effectLst/>
                <a:latin typeface="Consolas" panose="020B0609020204030204" pitchFamily="49" charset="0"/>
              </a:rPr>
              <a:t>FILTER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US" b="0" dirty="0" err="1">
                <a:solidFill>
                  <a:srgbClr val="009999"/>
                </a:solidFill>
                <a:effectLst/>
                <a:latin typeface="Consolas" panose="020B0609020204030204" pitchFamily="49" charset="0"/>
              </a:rPr>
              <a:t>CustomerNames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VAR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9999"/>
                </a:solidFill>
                <a:effectLst/>
                <a:latin typeface="Consolas" panose="020B0609020204030204" pitchFamily="49" charset="0"/>
              </a:rPr>
              <a:t>SalesOfCustomer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 </a:t>
            </a:r>
            <a:r>
              <a:rPr lang="bg-BG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	</a:t>
            </a:r>
            <a:r>
              <a:rPr lang="en-US" b="0" dirty="0">
                <a:solidFill>
                  <a:srgbClr val="3165BB"/>
                </a:solidFill>
                <a:effectLst/>
                <a:latin typeface="Consolas" panose="020B0609020204030204" pitchFamily="49" charset="0"/>
              </a:rPr>
              <a:t>SUMX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 </a:t>
            </a:r>
            <a:r>
              <a:rPr lang="en-US" b="0" dirty="0">
                <a:solidFill>
                  <a:srgbClr val="3165BB"/>
                </a:solidFill>
                <a:effectLst/>
                <a:latin typeface="Consolas" panose="020B0609020204030204" pitchFamily="49" charset="0"/>
              </a:rPr>
              <a:t>RELATEDTABLE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 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Sales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), </a:t>
            </a:r>
            <a:r>
              <a:rPr lang="bg-BG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	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Sales[Quantity]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* 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Sales[Net Price]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)</a:t>
            </a:r>
          </a:p>
          <a:p>
            <a:r>
              <a:rPr lang="bg-BG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	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9999"/>
                </a:solidFill>
                <a:effectLst/>
                <a:latin typeface="Consolas" panose="020B0609020204030204" pitchFamily="49" charset="0"/>
              </a:rPr>
              <a:t>SalesOfCustomer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&gt;= </a:t>
            </a:r>
            <a:r>
              <a:rPr lang="en-US" b="0" dirty="0">
                <a:solidFill>
                  <a:srgbClr val="09885A"/>
                </a:solidFill>
                <a:effectLst/>
                <a:latin typeface="Consolas" panose="020B0609020204030204" pitchFamily="49" charset="0"/>
              </a:rPr>
              <a:t>50000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)</a:t>
            </a:r>
            <a:endParaRPr lang="bg-BG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9999"/>
                </a:solidFill>
                <a:effectLst/>
                <a:latin typeface="Consolas" panose="020B0609020204030204" pitchFamily="49" charset="0"/>
              </a:rPr>
              <a:t>TopCustomers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4EFA209-21F4-4BFF-8EB3-9FBFAA0BCAE0}"/>
              </a:ext>
            </a:extLst>
          </p:cNvPr>
          <p:cNvSpPr txBox="1"/>
          <p:nvPr/>
        </p:nvSpPr>
        <p:spPr>
          <a:xfrm>
            <a:off x="6095935" y="1124744"/>
            <a:ext cx="6092890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BestCustomers2 = </a:t>
            </a:r>
          </a:p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VAR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9999"/>
                </a:solidFill>
                <a:effectLst/>
                <a:latin typeface="Consolas" panose="020B0609020204030204" pitchFamily="49" charset="0"/>
              </a:rPr>
              <a:t>CustomerKeys2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 </a:t>
            </a:r>
            <a:r>
              <a:rPr lang="en-US" b="0" dirty="0">
                <a:solidFill>
                  <a:srgbClr val="3165BB"/>
                </a:solidFill>
                <a:effectLst/>
                <a:latin typeface="Consolas" panose="020B0609020204030204" pitchFamily="49" charset="0"/>
              </a:rPr>
              <a:t>ALL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Customer[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CustomerKey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]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Customer[Company Name]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Customer[Name]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endParaRPr lang="en-US" b="0" dirty="0">
              <a:solidFill>
                <a:srgbClr val="0000FF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VAR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9999"/>
                </a:solidFill>
                <a:effectLst/>
                <a:latin typeface="Consolas" panose="020B0609020204030204" pitchFamily="49" charset="0"/>
              </a:rPr>
              <a:t>CustomerNames2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</a:p>
          <a:p>
            <a:r>
              <a:rPr lang="en-US" b="0" dirty="0">
                <a:solidFill>
                  <a:srgbClr val="3165BB"/>
                </a:solidFill>
                <a:effectLst/>
                <a:latin typeface="Consolas" panose="020B0609020204030204" pitchFamily="49" charset="0"/>
              </a:rPr>
              <a:t>ADDCOLUMNS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009999"/>
                </a:solidFill>
                <a:effectLst/>
                <a:latin typeface="Consolas" panose="020B0609020204030204" pitchFamily="49" charset="0"/>
              </a:rPr>
              <a:t>CustomerKeys2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</a:t>
            </a:r>
          </a:p>
          <a:p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"Customers2"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</a:p>
          <a:p>
            <a:r>
              <a:rPr lang="en-US" b="0" dirty="0">
                <a:solidFill>
                  <a:srgbClr val="3165BB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 </a:t>
            </a:r>
            <a:r>
              <a:rPr lang="en-US" b="0" dirty="0">
                <a:solidFill>
                  <a:srgbClr val="3165BB"/>
                </a:solidFill>
                <a:effectLst/>
                <a:latin typeface="Consolas" panose="020B0609020204030204" pitchFamily="49" charset="0"/>
              </a:rPr>
              <a:t>ISBLANK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 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Customer[Company Name]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),</a:t>
            </a:r>
          </a:p>
          <a:p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Customer[Name]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Customer[Company Name]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)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endParaRPr lang="en-US" b="0" dirty="0">
              <a:solidFill>
                <a:srgbClr val="0000FF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VAR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9999"/>
                </a:solidFill>
                <a:effectLst/>
                <a:latin typeface="Consolas" panose="020B0609020204030204" pitchFamily="49" charset="0"/>
              </a:rPr>
              <a:t>TopCustomers2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US" b="0" dirty="0">
                <a:solidFill>
                  <a:srgbClr val="3165BB"/>
                </a:solidFill>
                <a:effectLst/>
                <a:latin typeface="Consolas" panose="020B0609020204030204" pitchFamily="49" charset="0"/>
              </a:rPr>
              <a:t>FILTER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US" b="0" dirty="0">
                <a:solidFill>
                  <a:srgbClr val="009999"/>
                </a:solidFill>
                <a:effectLst/>
                <a:latin typeface="Consolas" panose="020B0609020204030204" pitchFamily="49" charset="0"/>
              </a:rPr>
              <a:t>CustomerNames2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'@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MyMeasures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'</a:t>
            </a:r>
            <a:r>
              <a:rPr lang="en-US" b="0" dirty="0">
                <a:solidFill>
                  <a:srgbClr val="68349C"/>
                </a:solidFill>
                <a:effectLst/>
                <a:latin typeface="Consolas" panose="020B0609020204030204" pitchFamily="49" charset="0"/>
              </a:rPr>
              <a:t>[Sales Amount]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b="0" dirty="0">
                <a:solidFill>
                  <a:srgbClr val="09885A"/>
                </a:solidFill>
                <a:effectLst/>
                <a:latin typeface="Consolas" panose="020B0609020204030204" pitchFamily="49" charset="0"/>
              </a:rPr>
              <a:t>50000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endParaRPr lang="en-US" b="0" dirty="0">
              <a:solidFill>
                <a:srgbClr val="0000FF"/>
              </a:solidFill>
              <a:effectLst/>
              <a:latin typeface="Consolas" panose="020B0609020204030204" pitchFamily="49" charset="0"/>
            </a:endParaRPr>
          </a:p>
          <a:p>
            <a:endParaRPr lang="en-US" b="0" dirty="0">
              <a:solidFill>
                <a:srgbClr val="0000FF"/>
              </a:solidFill>
              <a:effectLst/>
              <a:latin typeface="Consolas" panose="020B0609020204030204" pitchFamily="49" charset="0"/>
            </a:endParaRPr>
          </a:p>
          <a:p>
            <a:endParaRPr lang="en-US" dirty="0">
              <a:solidFill>
                <a:srgbClr val="0000FF"/>
              </a:solidFill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9999"/>
                </a:solidFill>
                <a:effectLst/>
                <a:latin typeface="Consolas" panose="020B0609020204030204" pitchFamily="49" charset="0"/>
              </a:rPr>
              <a:t>TopCustomers2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4497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60B5D-5D9C-411C-829A-A0B0FD3945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780" y="332656"/>
            <a:ext cx="8686801" cy="663352"/>
          </a:xfrm>
        </p:spPr>
        <p:txBody>
          <a:bodyPr/>
          <a:lstStyle/>
          <a:p>
            <a:r>
              <a:rPr lang="en-US" dirty="0"/>
              <a:t>Top categories and subcategories</a:t>
            </a:r>
            <a:endParaRPr lang="bg-BG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FAF3394-6E36-4A02-8E9D-CF9FF48FE424}"/>
              </a:ext>
            </a:extLst>
          </p:cNvPr>
          <p:cNvSpPr txBox="1"/>
          <p:nvPr/>
        </p:nvSpPr>
        <p:spPr>
          <a:xfrm>
            <a:off x="2422004" y="2636912"/>
            <a:ext cx="59082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dirty="0"/>
              <a:t>Задача: Дефинирайте таблица с категориите и под-категориите за които продажбите са били два пъти по-големи от средните стойности</a:t>
            </a:r>
          </a:p>
        </p:txBody>
      </p:sp>
    </p:spTree>
    <p:extLst>
      <p:ext uri="{BB962C8B-B14F-4D97-AF65-F5344CB8AC3E}">
        <p14:creationId xmlns:p14="http://schemas.microsoft.com/office/powerpoint/2010/main" val="1056773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60B5D-5D9C-411C-829A-A0B0FD3945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780" y="332656"/>
            <a:ext cx="8686801" cy="663352"/>
          </a:xfrm>
        </p:spPr>
        <p:txBody>
          <a:bodyPr/>
          <a:lstStyle/>
          <a:p>
            <a:r>
              <a:rPr lang="en-US" dirty="0"/>
              <a:t>Top categories and subcategories</a:t>
            </a:r>
            <a:endParaRPr lang="bg-BG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467450E-D254-4C1B-BEE7-4880EACCA191}"/>
              </a:ext>
            </a:extLst>
          </p:cNvPr>
          <p:cNvSpPr txBox="1"/>
          <p:nvPr/>
        </p:nvSpPr>
        <p:spPr>
          <a:xfrm>
            <a:off x="405780" y="1196752"/>
            <a:ext cx="8784976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bg-BG" sz="16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Нека дефинираме таблица </a:t>
            </a:r>
          </a:p>
          <a:p>
            <a:endParaRPr lang="bg-BG" sz="16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16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BestCategories</a:t>
            </a:r>
            <a:r>
              <a:rPr lang="en-US" sz="16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</a:p>
          <a:p>
            <a:r>
              <a:rPr lang="en-US" sz="16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VAR</a:t>
            </a:r>
            <a:r>
              <a:rPr lang="en-US" sz="16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600" b="0" dirty="0">
                <a:solidFill>
                  <a:srgbClr val="009999"/>
                </a:solidFill>
                <a:effectLst/>
                <a:latin typeface="Consolas" panose="020B0609020204030204" pitchFamily="49" charset="0"/>
              </a:rPr>
              <a:t>Subcategories</a:t>
            </a:r>
            <a:r>
              <a:rPr lang="en-US" sz="16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</a:t>
            </a:r>
          </a:p>
          <a:p>
            <a:r>
              <a:rPr lang="en-US" sz="1600" b="0" dirty="0">
                <a:solidFill>
                  <a:srgbClr val="3165BB"/>
                </a:solidFill>
                <a:effectLst/>
                <a:latin typeface="Consolas" panose="020B0609020204030204" pitchFamily="49" charset="0"/>
              </a:rPr>
              <a:t>ALL</a:t>
            </a:r>
            <a:r>
              <a:rPr lang="en-US" sz="16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 </a:t>
            </a:r>
            <a:r>
              <a:rPr lang="en-US" sz="1600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'Product'[Category]</a:t>
            </a:r>
            <a:r>
              <a:rPr lang="en-US" sz="16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1600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'Product'[Subcategory]</a:t>
            </a:r>
            <a:r>
              <a:rPr lang="en-US" sz="16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)</a:t>
            </a:r>
          </a:p>
          <a:p>
            <a:endParaRPr lang="en-US" sz="1600" b="0" dirty="0">
              <a:solidFill>
                <a:srgbClr val="0000FF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16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VAR</a:t>
            </a:r>
            <a:r>
              <a:rPr lang="en-US" sz="16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600" b="0" dirty="0" err="1">
                <a:solidFill>
                  <a:srgbClr val="009999"/>
                </a:solidFill>
                <a:effectLst/>
                <a:latin typeface="Consolas" panose="020B0609020204030204" pitchFamily="49" charset="0"/>
              </a:rPr>
              <a:t>AverageSales</a:t>
            </a:r>
            <a:r>
              <a:rPr lang="en-US" sz="16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</a:t>
            </a:r>
          </a:p>
          <a:p>
            <a:r>
              <a:rPr lang="en-US" sz="1600" b="0" dirty="0">
                <a:solidFill>
                  <a:srgbClr val="3165BB"/>
                </a:solidFill>
                <a:effectLst/>
                <a:latin typeface="Consolas" panose="020B0609020204030204" pitchFamily="49" charset="0"/>
              </a:rPr>
              <a:t>AVERAGEX</a:t>
            </a:r>
            <a:r>
              <a:rPr lang="en-US" sz="16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US" sz="1600" b="0" dirty="0">
                <a:solidFill>
                  <a:srgbClr val="009999"/>
                </a:solidFill>
                <a:effectLst/>
                <a:latin typeface="Consolas" panose="020B0609020204030204" pitchFamily="49" charset="0"/>
              </a:rPr>
              <a:t>Subcategories</a:t>
            </a:r>
            <a:r>
              <a:rPr lang="en-US" sz="16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</a:t>
            </a:r>
          </a:p>
          <a:p>
            <a:r>
              <a:rPr lang="bg-BG" sz="1600" b="0" dirty="0">
                <a:solidFill>
                  <a:srgbClr val="3165BB"/>
                </a:solidFill>
                <a:effectLst/>
                <a:latin typeface="Consolas" panose="020B0609020204030204" pitchFamily="49" charset="0"/>
              </a:rPr>
              <a:t>          </a:t>
            </a:r>
            <a:r>
              <a:rPr lang="en-US" sz="1600" b="0" dirty="0">
                <a:solidFill>
                  <a:srgbClr val="3165BB"/>
                </a:solidFill>
                <a:effectLst/>
                <a:latin typeface="Consolas" panose="020B0609020204030204" pitchFamily="49" charset="0"/>
              </a:rPr>
              <a:t>SUMX</a:t>
            </a:r>
            <a:r>
              <a:rPr lang="en-US" sz="16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 </a:t>
            </a:r>
            <a:r>
              <a:rPr lang="en-US" sz="1600" b="0" dirty="0">
                <a:solidFill>
                  <a:srgbClr val="3165BB"/>
                </a:solidFill>
                <a:effectLst/>
                <a:latin typeface="Consolas" panose="020B0609020204030204" pitchFamily="49" charset="0"/>
              </a:rPr>
              <a:t>RELATEDTABLE</a:t>
            </a:r>
            <a:r>
              <a:rPr lang="en-US" sz="16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 </a:t>
            </a:r>
            <a:r>
              <a:rPr lang="en-US" sz="1600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Sales</a:t>
            </a:r>
            <a:r>
              <a:rPr lang="en-US" sz="16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), </a:t>
            </a:r>
            <a:r>
              <a:rPr lang="en-US" sz="1600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Sales[Quantity]</a:t>
            </a:r>
            <a:r>
              <a:rPr lang="en-US" sz="16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* </a:t>
            </a:r>
            <a:r>
              <a:rPr lang="en-US" sz="1600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Sales[Net Price]</a:t>
            </a:r>
            <a:r>
              <a:rPr lang="en-US" sz="16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)</a:t>
            </a:r>
          </a:p>
          <a:p>
            <a:r>
              <a:rPr lang="bg-BG" sz="16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       </a:t>
            </a:r>
            <a:r>
              <a:rPr lang="en-US" sz="16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endParaRPr lang="en-US" sz="1600" b="0" dirty="0">
              <a:solidFill>
                <a:srgbClr val="0000FF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16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VAR</a:t>
            </a:r>
            <a:r>
              <a:rPr lang="en-US" sz="16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600" b="0" dirty="0" err="1">
                <a:solidFill>
                  <a:srgbClr val="009999"/>
                </a:solidFill>
                <a:effectLst/>
                <a:latin typeface="Consolas" panose="020B0609020204030204" pitchFamily="49" charset="0"/>
              </a:rPr>
              <a:t>TopCategories</a:t>
            </a:r>
            <a:r>
              <a:rPr lang="en-US" sz="16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</a:t>
            </a:r>
          </a:p>
          <a:p>
            <a:r>
              <a:rPr lang="en-US" sz="1600" b="0" dirty="0">
                <a:solidFill>
                  <a:srgbClr val="3165BB"/>
                </a:solidFill>
                <a:effectLst/>
                <a:latin typeface="Consolas" panose="020B0609020204030204" pitchFamily="49" charset="0"/>
              </a:rPr>
              <a:t>FILTER</a:t>
            </a:r>
            <a:r>
              <a:rPr lang="en-US" sz="16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 </a:t>
            </a:r>
            <a:r>
              <a:rPr lang="en-US" sz="1600" b="0" dirty="0">
                <a:solidFill>
                  <a:srgbClr val="009999"/>
                </a:solidFill>
                <a:effectLst/>
                <a:latin typeface="Consolas" panose="020B0609020204030204" pitchFamily="49" charset="0"/>
              </a:rPr>
              <a:t>Subcategories</a:t>
            </a:r>
            <a:r>
              <a:rPr lang="en-US" sz="16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</a:t>
            </a:r>
          </a:p>
          <a:p>
            <a:r>
              <a:rPr lang="en-US" sz="16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	VAR</a:t>
            </a:r>
            <a:r>
              <a:rPr lang="en-US" sz="16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600" b="0" dirty="0" err="1">
                <a:solidFill>
                  <a:srgbClr val="009999"/>
                </a:solidFill>
                <a:effectLst/>
                <a:latin typeface="Consolas" panose="020B0609020204030204" pitchFamily="49" charset="0"/>
              </a:rPr>
              <a:t>SalesOfCategory</a:t>
            </a:r>
            <a:r>
              <a:rPr lang="en-US" sz="16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</a:t>
            </a:r>
          </a:p>
          <a:p>
            <a:r>
              <a:rPr lang="en-US" sz="1600" b="0" dirty="0">
                <a:solidFill>
                  <a:srgbClr val="3165BB"/>
                </a:solidFill>
                <a:effectLst/>
                <a:latin typeface="Consolas" panose="020B0609020204030204" pitchFamily="49" charset="0"/>
              </a:rPr>
              <a:t>	SUMX</a:t>
            </a:r>
            <a:r>
              <a:rPr lang="en-US" sz="16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 </a:t>
            </a:r>
            <a:r>
              <a:rPr lang="en-US" sz="1600" b="0" dirty="0">
                <a:solidFill>
                  <a:srgbClr val="3165BB"/>
                </a:solidFill>
                <a:effectLst/>
                <a:latin typeface="Consolas" panose="020B0609020204030204" pitchFamily="49" charset="0"/>
              </a:rPr>
              <a:t>RELATEDTABLE</a:t>
            </a:r>
            <a:r>
              <a:rPr lang="en-US" sz="16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 </a:t>
            </a:r>
            <a:r>
              <a:rPr lang="en-US" sz="1600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Sales</a:t>
            </a:r>
            <a:r>
              <a:rPr lang="en-US" sz="16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), </a:t>
            </a:r>
            <a:r>
              <a:rPr lang="en-US" sz="1600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Sales[Quantity]</a:t>
            </a:r>
            <a:r>
              <a:rPr lang="en-US" sz="16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* </a:t>
            </a:r>
            <a:r>
              <a:rPr lang="en-US" sz="1600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Sales[Net Price]</a:t>
            </a:r>
            <a:r>
              <a:rPr lang="en-US" sz="16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)</a:t>
            </a:r>
          </a:p>
          <a:p>
            <a:r>
              <a:rPr lang="bg-BG" sz="16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        </a:t>
            </a:r>
            <a:r>
              <a:rPr lang="en-US" sz="16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RETURN </a:t>
            </a:r>
            <a:r>
              <a:rPr lang="en-US" sz="1600" b="0" dirty="0" err="1">
                <a:solidFill>
                  <a:srgbClr val="009999"/>
                </a:solidFill>
                <a:effectLst/>
                <a:latin typeface="Consolas" panose="020B0609020204030204" pitchFamily="49" charset="0"/>
              </a:rPr>
              <a:t>SalesOfCategory</a:t>
            </a:r>
            <a:r>
              <a:rPr lang="en-US" sz="16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&gt;= </a:t>
            </a:r>
            <a:r>
              <a:rPr lang="en-US" sz="1600" b="0" dirty="0" err="1">
                <a:solidFill>
                  <a:srgbClr val="009999"/>
                </a:solidFill>
                <a:effectLst/>
                <a:latin typeface="Consolas" panose="020B0609020204030204" pitchFamily="49" charset="0"/>
              </a:rPr>
              <a:t>AverageSales</a:t>
            </a:r>
            <a:r>
              <a:rPr lang="en-US" sz="16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* </a:t>
            </a:r>
            <a:r>
              <a:rPr lang="en-US" sz="1600" b="0" dirty="0">
                <a:solidFill>
                  <a:srgbClr val="09885A"/>
                </a:solidFill>
                <a:effectLst/>
                <a:latin typeface="Consolas" panose="020B0609020204030204" pitchFamily="49" charset="0"/>
              </a:rPr>
              <a:t>2 </a:t>
            </a:r>
            <a:r>
              <a:rPr lang="en-US" sz="16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endParaRPr lang="en-US" sz="1600" b="0" dirty="0">
              <a:solidFill>
                <a:srgbClr val="0000FF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16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RETURN </a:t>
            </a:r>
            <a:r>
              <a:rPr lang="en-US" sz="1600" b="0" dirty="0" err="1">
                <a:solidFill>
                  <a:srgbClr val="009999"/>
                </a:solidFill>
                <a:effectLst/>
                <a:latin typeface="Consolas" panose="020B0609020204030204" pitchFamily="49" charset="0"/>
              </a:rPr>
              <a:t>TopCategories</a:t>
            </a:r>
            <a:endParaRPr lang="en-US" sz="16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</p:txBody>
      </p:sp>
      <p:pic>
        <p:nvPicPr>
          <p:cNvPr id="7" name="Picture 6" descr="Table&#10;&#10;Description automatically generated">
            <a:extLst>
              <a:ext uri="{FF2B5EF4-FFF2-40B4-BE49-F238E27FC236}">
                <a16:creationId xmlns:a16="http://schemas.microsoft.com/office/drawing/2014/main" id="{3E2A516A-6471-4E6D-99BB-F1029AEE36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58452" y="3501008"/>
            <a:ext cx="2624593" cy="208823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Picture 8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0E109243-1DA6-49AD-B3E7-19CCEFE503A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22604" y="764704"/>
            <a:ext cx="4096322" cy="201958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29949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Business Contrast 16x9">
  <a:themeElements>
    <a:clrScheme name="BusinessContrast">
      <a:dk1>
        <a:srgbClr val="000000"/>
      </a:dk1>
      <a:lt1>
        <a:sysClr val="window" lastClr="FFFFFF"/>
      </a:lt1>
      <a:dk2>
        <a:srgbClr val="000000"/>
      </a:dk2>
      <a:lt2>
        <a:srgbClr val="E5E8E8"/>
      </a:lt2>
      <a:accent1>
        <a:srgbClr val="00AEEF"/>
      </a:accent1>
      <a:accent2>
        <a:srgbClr val="EA428A"/>
      </a:accent2>
      <a:accent3>
        <a:srgbClr val="EED500"/>
      </a:accent3>
      <a:accent4>
        <a:srgbClr val="F5A70D"/>
      </a:accent4>
      <a:accent5>
        <a:srgbClr val="8BCB30"/>
      </a:accent5>
      <a:accent6>
        <a:srgbClr val="9962C1"/>
      </a:accent6>
      <a:hlink>
        <a:srgbClr val="00AEEF"/>
      </a:hlink>
      <a:folHlink>
        <a:srgbClr val="9962C1"/>
      </a:folHlink>
    </a:clrScheme>
    <a:fontScheme name="Franklin Gothic Medium">
      <a:maj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usiness contrast presentation (widescreen).potx" id="{79BDEE8A-06BD-4498-8DA2-039F108111A7}" vid="{371B0C30-7F71-4EED-A6A3-8F238779D534}"/>
    </a:ext>
  </a:extLst>
</a:theme>
</file>

<file path=ppt/theme/theme2.xml><?xml version="1.0" encoding="utf-8"?>
<a:theme xmlns:a="http://schemas.openxmlformats.org/drawingml/2006/main" name="Office Theme">
  <a:themeElements>
    <a:clrScheme name="BusinessContrast">
      <a:dk1>
        <a:srgbClr val="000000"/>
      </a:dk1>
      <a:lt1>
        <a:sysClr val="window" lastClr="FFFFFF"/>
      </a:lt1>
      <a:dk2>
        <a:srgbClr val="000000"/>
      </a:dk2>
      <a:lt2>
        <a:srgbClr val="E5E8E8"/>
      </a:lt2>
      <a:accent1>
        <a:srgbClr val="00AEEF"/>
      </a:accent1>
      <a:accent2>
        <a:srgbClr val="EA428A"/>
      </a:accent2>
      <a:accent3>
        <a:srgbClr val="EED500"/>
      </a:accent3>
      <a:accent4>
        <a:srgbClr val="F5A70D"/>
      </a:accent4>
      <a:accent5>
        <a:srgbClr val="8BCB30"/>
      </a:accent5>
      <a:accent6>
        <a:srgbClr val="9962C1"/>
      </a:accent6>
      <a:hlink>
        <a:srgbClr val="00AEEF"/>
      </a:hlink>
      <a:folHlink>
        <a:srgbClr val="9962C1"/>
      </a:folHlink>
    </a:clrScheme>
    <a:fontScheme name="Franklin Gothic Medium">
      <a:maj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usinessContrast">
      <a:dk1>
        <a:srgbClr val="000000"/>
      </a:dk1>
      <a:lt1>
        <a:sysClr val="window" lastClr="FFFFFF"/>
      </a:lt1>
      <a:dk2>
        <a:srgbClr val="000000"/>
      </a:dk2>
      <a:lt2>
        <a:srgbClr val="E5E8E8"/>
      </a:lt2>
      <a:accent1>
        <a:srgbClr val="00AEEF"/>
      </a:accent1>
      <a:accent2>
        <a:srgbClr val="EA428A"/>
      </a:accent2>
      <a:accent3>
        <a:srgbClr val="EED500"/>
      </a:accent3>
      <a:accent4>
        <a:srgbClr val="F5A70D"/>
      </a:accent4>
      <a:accent5>
        <a:srgbClr val="8BCB30"/>
      </a:accent5>
      <a:accent6>
        <a:srgbClr val="9962C1"/>
      </a:accent6>
      <a:hlink>
        <a:srgbClr val="00AEEF"/>
      </a:hlink>
      <a:folHlink>
        <a:srgbClr val="9962C1"/>
      </a:folHlink>
    </a:clrScheme>
    <a:fontScheme name="Franklin Gothic Medium">
      <a:maj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C80FAF7-F941-4D3E-A3C3-283A611079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9220E13-D325-4A9E-AA7A-0D1409275EB9}">
  <ds:schemaRefs>
    <ds:schemaRef ds:uri="http://www.w3.org/XML/1998/namespace"/>
    <ds:schemaRef ds:uri="40262f94-9f35-4ac3-9a90-690165a166b7"/>
    <ds:schemaRef ds:uri="http://schemas.microsoft.com/office/2006/documentManagement/types"/>
    <ds:schemaRef ds:uri="a4f35948-e619-41b3-aa29-22878b09cfd2"/>
    <ds:schemaRef ds:uri="http://purl.org/dc/elements/1.1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02F2BE50-DDB3-465B-A26E-975A276D436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Business contrast presentation (widescreen)</Template>
  <TotalTime>2267</TotalTime>
  <Words>792</Words>
  <Application>Microsoft Office PowerPoint</Application>
  <PresentationFormat>Custom</PresentationFormat>
  <Paragraphs>105</Paragraphs>
  <Slides>10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Consolas</vt:lpstr>
      <vt:lpstr>Franklin Gothic Medium</vt:lpstr>
      <vt:lpstr>Business Contrast 16x9</vt:lpstr>
      <vt:lpstr>DAX language</vt:lpstr>
      <vt:lpstr>VAR</vt:lpstr>
      <vt:lpstr>Дефиниране на нова таблица</vt:lpstr>
      <vt:lpstr>VAR</vt:lpstr>
      <vt:lpstr>Изчислете сумата от продажби за всеки един клиент</vt:lpstr>
      <vt:lpstr>Best Customers</vt:lpstr>
      <vt:lpstr>Best Customers</vt:lpstr>
      <vt:lpstr>Top categories and subcategories</vt:lpstr>
      <vt:lpstr>Top categories and subcategories</vt:lpstr>
      <vt:lpstr>Best Customers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DAX language</dc:title>
  <dc:creator>Windows User</dc:creator>
  <cp:lastModifiedBy>Николай Чудомиров Нетов</cp:lastModifiedBy>
  <cp:revision>69</cp:revision>
  <dcterms:created xsi:type="dcterms:W3CDTF">2017-11-18T15:30:24Z</dcterms:created>
  <dcterms:modified xsi:type="dcterms:W3CDTF">2021-11-20T13:54:47Z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