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Lst>
  <p:notesMasterIdLst>
    <p:notesMasterId r:id="rId15"/>
  </p:notesMasterIdLst>
  <p:sldIdLst>
    <p:sldId id="256" r:id="rId2"/>
    <p:sldId id="257" r:id="rId3"/>
    <p:sldId id="258" r:id="rId4"/>
    <p:sldId id="259" r:id="rId5"/>
    <p:sldId id="260" r:id="rId6"/>
    <p:sldId id="261" r:id="rId7"/>
    <p:sldId id="263" r:id="rId8"/>
    <p:sldId id="262" r:id="rId9"/>
    <p:sldId id="264" r:id="rId10"/>
    <p:sldId id="265" r:id="rId11"/>
    <p:sldId id="267" r:id="rId12"/>
    <p:sldId id="269" r:id="rId13"/>
    <p:sldId id="270"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922"/>
    <p:restoredTop sz="82979"/>
  </p:normalViewPr>
  <p:slideViewPr>
    <p:cSldViewPr snapToGrid="0" snapToObjects="1" showGuides="1">
      <p:cViewPr varScale="1">
        <p:scale>
          <a:sx n="45" d="100"/>
          <a:sy n="45" d="100"/>
        </p:scale>
        <p:origin x="1136" y="192"/>
      </p:cViewPr>
      <p:guideLst>
        <p:guide orient="horz" pos="2160"/>
        <p:guide pos="3840"/>
      </p:guideLst>
    </p:cSldViewPr>
  </p:slideViewPr>
  <p:outlineViewPr>
    <p:cViewPr>
      <p:scale>
        <a:sx n="33" d="100"/>
        <a:sy n="33" d="100"/>
      </p:scale>
      <p:origin x="0" y="-10136"/>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EC95EA-400F-6B4B-BAD5-34E4268375D0}" type="datetimeFigureOut">
              <a:rPr lang="bg-BG" smtClean="0"/>
              <a:t>4.01.22 г.</a:t>
            </a:fld>
            <a:endParaRPr lang="bg-B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bg-B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333F8D-5DE2-6D49-9BED-C8468B1970D7}" type="slidenum">
              <a:rPr lang="bg-BG" smtClean="0"/>
              <a:t>‹#›</a:t>
            </a:fld>
            <a:endParaRPr lang="bg-BG"/>
          </a:p>
        </p:txBody>
      </p:sp>
    </p:spTree>
    <p:extLst>
      <p:ext uri="{BB962C8B-B14F-4D97-AF65-F5344CB8AC3E}">
        <p14:creationId xmlns:p14="http://schemas.microsoft.com/office/powerpoint/2010/main" val="19577506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dirty="0"/>
              <a:t>Купихте ли подарък?</a:t>
            </a:r>
          </a:p>
          <a:p>
            <a:r>
              <a:rPr lang="bg-BG" dirty="0"/>
              <a:t>Подаръкът, който купихте беше ли полезен за човека?</a:t>
            </a:r>
          </a:p>
          <a:p>
            <a:r>
              <a:rPr lang="bg-BG" dirty="0"/>
              <a:t>Защо чакахте да купите този подарък точно сега, а не когато сте осъзнали нуждата?</a:t>
            </a:r>
          </a:p>
          <a:p>
            <a:r>
              <a:rPr lang="bg-BG" dirty="0"/>
              <a:t>Дали се консултирахте с човека за неговата нужда или Вие взехте решението вместо него, осланяйки се на вашата собствена преценка?</a:t>
            </a:r>
          </a:p>
          <a:p>
            <a:r>
              <a:rPr lang="bg-BG" dirty="0"/>
              <a:t>Поставихте ли си бюджет и как го определихте? Това стана на база на това колко можете да си позволите или стана на база на това, което вие очаквате като стойност да Ви бъде подарено на Вас?</a:t>
            </a:r>
          </a:p>
        </p:txBody>
      </p:sp>
      <p:sp>
        <p:nvSpPr>
          <p:cNvPr id="4" name="Slide Number Placeholder 3"/>
          <p:cNvSpPr>
            <a:spLocks noGrp="1"/>
          </p:cNvSpPr>
          <p:nvPr>
            <p:ph type="sldNum" sz="quarter" idx="5"/>
          </p:nvPr>
        </p:nvSpPr>
        <p:spPr/>
        <p:txBody>
          <a:bodyPr/>
          <a:lstStyle/>
          <a:p>
            <a:fld id="{56333F8D-5DE2-6D49-9BED-C8468B1970D7}" type="slidenum">
              <a:rPr lang="bg-BG" smtClean="0"/>
              <a:t>5</a:t>
            </a:fld>
            <a:endParaRPr lang="bg-BG"/>
          </a:p>
        </p:txBody>
      </p:sp>
    </p:spTree>
    <p:extLst>
      <p:ext uri="{BB962C8B-B14F-4D97-AF65-F5344CB8AC3E}">
        <p14:creationId xmlns:p14="http://schemas.microsoft.com/office/powerpoint/2010/main" val="315466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bg-BG" b="0" i="0" dirty="0">
                <a:solidFill>
                  <a:srgbClr val="333333"/>
                </a:solidFill>
                <a:effectLst/>
                <a:latin typeface="Open Sans" panose="020B0606030504020204" pitchFamily="34" charset="0"/>
              </a:rPr>
              <a:t>В някои отношения основните характеристики са останали едни и същи. Ние се влияем от онова, което правят другите хора около нас. В други отношения поведението ни се е променило значително. То е станало много по-сложно. На рафтовете има повече продукти и по-голям избор.</a:t>
            </a:r>
          </a:p>
          <a:p>
            <a:pPr algn="l"/>
            <a:r>
              <a:rPr lang="bg-BG" b="0" i="0" dirty="0">
                <a:solidFill>
                  <a:srgbClr val="333333"/>
                </a:solidFill>
                <a:effectLst/>
                <a:latin typeface="Open Sans" panose="020B0606030504020204" pitchFamily="34" charset="0"/>
              </a:rPr>
              <a:t>Пазаруването онлайн издигна нещата на друго равнище. Сега можем да поръчаме почти всичко, което се предлага на световния пазар, и очакваме то да ни бъде доставено. Това развитие доведе естествено до промени в потребителското поведение. Има по-малко саморегулиране.</a:t>
            </a:r>
          </a:p>
          <a:p>
            <a:pPr algn="l"/>
            <a:r>
              <a:rPr lang="bg-BG" b="0" i="0" dirty="0">
                <a:solidFill>
                  <a:srgbClr val="333333"/>
                </a:solidFill>
                <a:effectLst/>
                <a:latin typeface="Open Sans" panose="020B0606030504020204" pitchFamily="34" charset="0"/>
              </a:rPr>
              <a:t>Структурата на разходите на домакинствата също се промени в известна степен. В Европа ние харчим повече за комуникации, информация и технологии, пътуване и жилища. Технологичното развитие повлия на потребителския ни избор. Преди няколко десетилетия не всяко домакинство притежаваше телевизор. Днес в ЕС и в други развити региони много домакинства имат повече от един телевизионен приемник.</a:t>
            </a:r>
          </a:p>
          <a:p>
            <a:pPr algn="l"/>
            <a:r>
              <a:rPr lang="bg-BG" b="0" i="0" dirty="0">
                <a:solidFill>
                  <a:srgbClr val="333333"/>
                </a:solidFill>
                <a:effectLst/>
                <a:latin typeface="Open Sans" panose="020B0606030504020204" pitchFamily="34" charset="0"/>
              </a:rPr>
              <a:t>Другата разлика е свързана с нашите спестявания. В Европа хората като правило спестяват по-малка част от доходите си. За тях сега е по-вероятно да вземат потребителски кредит за пътуване и електронни устройства. Някои от тези тенденции бяха отразени в проучванията на „</a:t>
            </a:r>
            <a:r>
              <a:rPr lang="bg-BG" b="0" i="0" dirty="0" err="1">
                <a:solidFill>
                  <a:srgbClr val="333333"/>
                </a:solidFill>
                <a:effectLst/>
                <a:latin typeface="Open Sans" panose="020B0606030504020204" pitchFamily="34" charset="0"/>
              </a:rPr>
              <a:t>Евробарометър</a:t>
            </a:r>
            <a:r>
              <a:rPr lang="bg-BG" b="0" i="0" dirty="0">
                <a:solidFill>
                  <a:srgbClr val="333333"/>
                </a:solidFill>
                <a:effectLst/>
                <a:latin typeface="Open Sans" panose="020B0606030504020204" pitchFamily="34" charset="0"/>
              </a:rPr>
              <a:t>".</a:t>
            </a:r>
          </a:p>
          <a:p>
            <a:endParaRPr lang="bg-BG" dirty="0"/>
          </a:p>
        </p:txBody>
      </p:sp>
      <p:sp>
        <p:nvSpPr>
          <p:cNvPr id="4" name="Slide Number Placeholder 3"/>
          <p:cNvSpPr>
            <a:spLocks noGrp="1"/>
          </p:cNvSpPr>
          <p:nvPr>
            <p:ph type="sldNum" sz="quarter" idx="5"/>
          </p:nvPr>
        </p:nvSpPr>
        <p:spPr/>
        <p:txBody>
          <a:bodyPr/>
          <a:lstStyle/>
          <a:p>
            <a:fld id="{56333F8D-5DE2-6D49-9BED-C8468B1970D7}" type="slidenum">
              <a:rPr lang="bg-BG" smtClean="0"/>
              <a:t>8</a:t>
            </a:fld>
            <a:endParaRPr lang="bg-BG"/>
          </a:p>
        </p:txBody>
      </p:sp>
    </p:spTree>
    <p:extLst>
      <p:ext uri="{BB962C8B-B14F-4D97-AF65-F5344CB8AC3E}">
        <p14:creationId xmlns:p14="http://schemas.microsoft.com/office/powerpoint/2010/main" val="4163117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7C624147-B3DB-EA4C-85CC-ABE93F6B7897}" type="datetimeFigureOut">
              <a:rPr lang="bg-BG" smtClean="0"/>
              <a:t>4.01.22 г.</a:t>
            </a:fld>
            <a:endParaRPr lang="bg-BG"/>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bg-BG"/>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5F4E050F-1239-2046-9053-186988BC580F}" type="slidenum">
              <a:rPr lang="bg-BG" smtClean="0"/>
              <a:t>‹#›</a:t>
            </a:fld>
            <a:endParaRPr lang="bg-BG"/>
          </a:p>
        </p:txBody>
      </p:sp>
    </p:spTree>
    <p:extLst>
      <p:ext uri="{BB962C8B-B14F-4D97-AF65-F5344CB8AC3E}">
        <p14:creationId xmlns:p14="http://schemas.microsoft.com/office/powerpoint/2010/main" val="20895714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24147-B3DB-EA4C-85CC-ABE93F6B7897}" type="datetimeFigureOut">
              <a:rPr lang="bg-BG" smtClean="0"/>
              <a:t>4.01.22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33935752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7C624147-B3DB-EA4C-85CC-ABE93F6B7897}" type="datetimeFigureOut">
              <a:rPr lang="bg-BG" smtClean="0"/>
              <a:t>4.01.22 г.</a:t>
            </a:fld>
            <a:endParaRPr lang="bg-BG"/>
          </a:p>
        </p:txBody>
      </p:sp>
      <p:sp>
        <p:nvSpPr>
          <p:cNvPr id="5" name="Footer Placeholder 4"/>
          <p:cNvSpPr>
            <a:spLocks noGrp="1"/>
          </p:cNvSpPr>
          <p:nvPr>
            <p:ph type="ftr" sz="quarter" idx="11"/>
          </p:nvPr>
        </p:nvSpPr>
        <p:spPr>
          <a:xfrm>
            <a:off x="774923" y="5951811"/>
            <a:ext cx="7896279" cy="365125"/>
          </a:xfrm>
        </p:spPr>
        <p:txBody>
          <a:bodyPr/>
          <a:lstStyle/>
          <a:p>
            <a:endParaRPr lang="bg-BG"/>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5F4E050F-1239-2046-9053-186988BC580F}" type="slidenum">
              <a:rPr lang="bg-BG" smtClean="0"/>
              <a:t>‹#›</a:t>
            </a:fld>
            <a:endParaRPr lang="bg-BG"/>
          </a:p>
        </p:txBody>
      </p:sp>
    </p:spTree>
    <p:extLst>
      <p:ext uri="{BB962C8B-B14F-4D97-AF65-F5344CB8AC3E}">
        <p14:creationId xmlns:p14="http://schemas.microsoft.com/office/powerpoint/2010/main" val="153691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C624147-B3DB-EA4C-85CC-ABE93F6B7897}" type="datetimeFigureOut">
              <a:rPr lang="bg-BG" smtClean="0"/>
              <a:t>4.01.22 г.</a:t>
            </a:fld>
            <a:endParaRPr lang="bg-BG"/>
          </a:p>
        </p:txBody>
      </p:sp>
      <p:sp>
        <p:nvSpPr>
          <p:cNvPr id="5" name="Footer Placeholder 4"/>
          <p:cNvSpPr>
            <a:spLocks noGrp="1"/>
          </p:cNvSpPr>
          <p:nvPr>
            <p:ph type="ftr" sz="quarter" idx="11"/>
          </p:nvPr>
        </p:nvSpPr>
        <p:spPr/>
        <p:txBody>
          <a:bodyPr/>
          <a:lstStyle/>
          <a:p>
            <a:endParaRPr lang="bg-BG"/>
          </a:p>
        </p:txBody>
      </p:sp>
      <p:sp>
        <p:nvSpPr>
          <p:cNvPr id="6" name="Slide Number Placeholder 5"/>
          <p:cNvSpPr>
            <a:spLocks noGrp="1"/>
          </p:cNvSpPr>
          <p:nvPr>
            <p:ph type="sldNum" sz="quarter" idx="12"/>
          </p:nvPr>
        </p:nvSpPr>
        <p:spPr>
          <a:xfrm>
            <a:off x="10558300" y="5956137"/>
            <a:ext cx="1052508" cy="365125"/>
          </a:xfrm>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35410371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7C624147-B3DB-EA4C-85CC-ABE93F6B7897}" type="datetimeFigureOut">
              <a:rPr lang="bg-BG" smtClean="0"/>
              <a:t>4.01.22 г.</a:t>
            </a:fld>
            <a:endParaRPr lang="bg-BG"/>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bg-BG"/>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5F4E050F-1239-2046-9053-186988BC580F}" type="slidenum">
              <a:rPr lang="bg-BG" smtClean="0"/>
              <a:t>‹#›</a:t>
            </a:fld>
            <a:endParaRPr lang="bg-BG"/>
          </a:p>
        </p:txBody>
      </p:sp>
    </p:spTree>
    <p:extLst>
      <p:ext uri="{BB962C8B-B14F-4D97-AF65-F5344CB8AC3E}">
        <p14:creationId xmlns:p14="http://schemas.microsoft.com/office/powerpoint/2010/main" val="7328423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C624147-B3DB-EA4C-85CC-ABE93F6B7897}" type="datetimeFigureOut">
              <a:rPr lang="bg-BG" smtClean="0"/>
              <a:t>4.01.22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152402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C624147-B3DB-EA4C-85CC-ABE93F6B7897}" type="datetimeFigureOut">
              <a:rPr lang="bg-BG" smtClean="0"/>
              <a:t>4.01.22 г.</a:t>
            </a:fld>
            <a:endParaRPr lang="bg-BG"/>
          </a:p>
        </p:txBody>
      </p:sp>
      <p:sp>
        <p:nvSpPr>
          <p:cNvPr id="8" name="Footer Placeholder 7"/>
          <p:cNvSpPr>
            <a:spLocks noGrp="1"/>
          </p:cNvSpPr>
          <p:nvPr>
            <p:ph type="ftr" sz="quarter" idx="11"/>
          </p:nvPr>
        </p:nvSpPr>
        <p:spPr/>
        <p:txBody>
          <a:bodyPr/>
          <a:lstStyle/>
          <a:p>
            <a:endParaRPr lang="bg-BG"/>
          </a:p>
        </p:txBody>
      </p:sp>
      <p:sp>
        <p:nvSpPr>
          <p:cNvPr id="9" name="Slide Number Placeholder 8"/>
          <p:cNvSpPr>
            <a:spLocks noGrp="1"/>
          </p:cNvSpPr>
          <p:nvPr>
            <p:ph type="sldNum" sz="quarter" idx="12"/>
          </p:nvPr>
        </p:nvSpPr>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37596143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C624147-B3DB-EA4C-85CC-ABE93F6B7897}" type="datetimeFigureOut">
              <a:rPr lang="bg-BG" smtClean="0"/>
              <a:t>4.01.22 г.</a:t>
            </a:fld>
            <a:endParaRPr lang="bg-BG"/>
          </a:p>
        </p:txBody>
      </p:sp>
      <p:sp>
        <p:nvSpPr>
          <p:cNvPr id="4" name="Footer Placeholder 3"/>
          <p:cNvSpPr>
            <a:spLocks noGrp="1"/>
          </p:cNvSpPr>
          <p:nvPr>
            <p:ph type="ftr" sz="quarter" idx="11"/>
          </p:nvPr>
        </p:nvSpPr>
        <p:spPr/>
        <p:txBody>
          <a:bodyPr/>
          <a:lstStyle/>
          <a:p>
            <a:endParaRPr lang="bg-BG"/>
          </a:p>
        </p:txBody>
      </p:sp>
      <p:sp>
        <p:nvSpPr>
          <p:cNvPr id="5" name="Slide Number Placeholder 4"/>
          <p:cNvSpPr>
            <a:spLocks noGrp="1"/>
          </p:cNvSpPr>
          <p:nvPr>
            <p:ph type="sldNum" sz="quarter" idx="12"/>
          </p:nvPr>
        </p:nvSpPr>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589831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624147-B3DB-EA4C-85CC-ABE93F6B7897}" type="datetimeFigureOut">
              <a:rPr lang="bg-BG" smtClean="0"/>
              <a:t>4.01.22 г.</a:t>
            </a:fld>
            <a:endParaRPr lang="bg-BG"/>
          </a:p>
        </p:txBody>
      </p:sp>
      <p:sp>
        <p:nvSpPr>
          <p:cNvPr id="3" name="Footer Placeholder 2"/>
          <p:cNvSpPr>
            <a:spLocks noGrp="1"/>
          </p:cNvSpPr>
          <p:nvPr>
            <p:ph type="ftr" sz="quarter" idx="11"/>
          </p:nvPr>
        </p:nvSpPr>
        <p:spPr/>
        <p:txBody>
          <a:bodyPr/>
          <a:lstStyle/>
          <a:p>
            <a:endParaRPr lang="bg-BG"/>
          </a:p>
        </p:txBody>
      </p:sp>
      <p:sp>
        <p:nvSpPr>
          <p:cNvPr id="4" name="Slide Number Placeholder 3"/>
          <p:cNvSpPr>
            <a:spLocks noGrp="1"/>
          </p:cNvSpPr>
          <p:nvPr>
            <p:ph type="sldNum" sz="quarter" idx="12"/>
          </p:nvPr>
        </p:nvSpPr>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24860961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7C624147-B3DB-EA4C-85CC-ABE93F6B7897}" type="datetimeFigureOut">
              <a:rPr lang="bg-BG" smtClean="0"/>
              <a:t>4.01.22 г.</a:t>
            </a:fld>
            <a:endParaRPr lang="bg-BG"/>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bg-BG"/>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5F4E050F-1239-2046-9053-186988BC580F}" type="slidenum">
              <a:rPr lang="bg-BG" smtClean="0"/>
              <a:t>‹#›</a:t>
            </a:fld>
            <a:endParaRPr lang="bg-BG"/>
          </a:p>
        </p:txBody>
      </p:sp>
    </p:spTree>
    <p:extLst>
      <p:ext uri="{BB962C8B-B14F-4D97-AF65-F5344CB8AC3E}">
        <p14:creationId xmlns:p14="http://schemas.microsoft.com/office/powerpoint/2010/main" val="237910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C624147-B3DB-EA4C-85CC-ABE93F6B7897}" type="datetimeFigureOut">
              <a:rPr lang="bg-BG" smtClean="0"/>
              <a:t>4.01.22 г.</a:t>
            </a:fld>
            <a:endParaRPr lang="bg-BG"/>
          </a:p>
        </p:txBody>
      </p:sp>
      <p:sp>
        <p:nvSpPr>
          <p:cNvPr id="6" name="Footer Placeholder 5"/>
          <p:cNvSpPr>
            <a:spLocks noGrp="1"/>
          </p:cNvSpPr>
          <p:nvPr>
            <p:ph type="ftr" sz="quarter" idx="11"/>
          </p:nvPr>
        </p:nvSpPr>
        <p:spPr/>
        <p:txBody>
          <a:bodyPr/>
          <a:lstStyle/>
          <a:p>
            <a:endParaRPr lang="bg-BG"/>
          </a:p>
        </p:txBody>
      </p:sp>
      <p:sp>
        <p:nvSpPr>
          <p:cNvPr id="7" name="Slide Number Placeholder 6"/>
          <p:cNvSpPr>
            <a:spLocks noGrp="1"/>
          </p:cNvSpPr>
          <p:nvPr>
            <p:ph type="sldNum" sz="quarter" idx="12"/>
          </p:nvPr>
        </p:nvSpPr>
        <p:spPr/>
        <p:txBody>
          <a:bodyPr/>
          <a:lstStyle/>
          <a:p>
            <a:fld id="{5F4E050F-1239-2046-9053-186988BC580F}" type="slidenum">
              <a:rPr lang="bg-BG" smtClean="0"/>
              <a:t>‹#›</a:t>
            </a:fld>
            <a:endParaRPr lang="bg-BG"/>
          </a:p>
        </p:txBody>
      </p:sp>
    </p:spTree>
    <p:extLst>
      <p:ext uri="{BB962C8B-B14F-4D97-AF65-F5344CB8AC3E}">
        <p14:creationId xmlns:p14="http://schemas.microsoft.com/office/powerpoint/2010/main" val="138037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7C624147-B3DB-EA4C-85CC-ABE93F6B7897}" type="datetimeFigureOut">
              <a:rPr lang="bg-BG" smtClean="0"/>
              <a:t>4.01.22 г.</a:t>
            </a:fld>
            <a:endParaRPr lang="bg-BG"/>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bg-BG"/>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5F4E050F-1239-2046-9053-186988BC580F}" type="slidenum">
              <a:rPr lang="bg-BG" smtClean="0"/>
              <a:t>‹#›</a:t>
            </a:fld>
            <a:endParaRPr lang="bg-BG"/>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257181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F79C94-D5A6-9D40-8DA4-033940B2B418}"/>
              </a:ext>
            </a:extLst>
          </p:cNvPr>
          <p:cNvSpPr>
            <a:spLocks noGrp="1"/>
          </p:cNvSpPr>
          <p:nvPr>
            <p:ph type="ctrTitle"/>
          </p:nvPr>
        </p:nvSpPr>
        <p:spPr/>
        <p:txBody>
          <a:bodyPr>
            <a:normAutofit/>
          </a:bodyPr>
          <a:lstStyle/>
          <a:p>
            <a:r>
              <a:rPr lang="bg-BG" dirty="0"/>
              <a:t>Какво ни кара да купуваме това, което купуваме?</a:t>
            </a:r>
          </a:p>
        </p:txBody>
      </p:sp>
      <p:sp>
        <p:nvSpPr>
          <p:cNvPr id="3" name="Subtitle 2">
            <a:extLst>
              <a:ext uri="{FF2B5EF4-FFF2-40B4-BE49-F238E27FC236}">
                <a16:creationId xmlns:a16="http://schemas.microsoft.com/office/drawing/2014/main" id="{02D17BFB-BC6C-C84A-A1A8-8DF23ADC6648}"/>
              </a:ext>
            </a:extLst>
          </p:cNvPr>
          <p:cNvSpPr>
            <a:spLocks noGrp="1"/>
          </p:cNvSpPr>
          <p:nvPr>
            <p:ph type="subTitle" idx="1"/>
          </p:nvPr>
        </p:nvSpPr>
        <p:spPr/>
        <p:txBody>
          <a:bodyPr/>
          <a:lstStyle/>
          <a:p>
            <a:r>
              <a:rPr lang="bg-BG" dirty="0"/>
              <a:t>Ас. Алексей Потебня</a:t>
            </a:r>
          </a:p>
        </p:txBody>
      </p:sp>
    </p:spTree>
    <p:extLst>
      <p:ext uri="{BB962C8B-B14F-4D97-AF65-F5344CB8AC3E}">
        <p14:creationId xmlns:p14="http://schemas.microsoft.com/office/powerpoint/2010/main" val="429084722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44C52A8-B973-3B40-9122-976C7DC3BAF7}"/>
              </a:ext>
            </a:extLst>
          </p:cNvPr>
          <p:cNvSpPr>
            <a:spLocks noGrp="1"/>
          </p:cNvSpPr>
          <p:nvPr>
            <p:ph type="title"/>
          </p:nvPr>
        </p:nvSpPr>
        <p:spPr/>
        <p:txBody>
          <a:bodyPr/>
          <a:lstStyle/>
          <a:p>
            <a:endParaRPr lang="bg-BG" dirty="0"/>
          </a:p>
        </p:txBody>
      </p:sp>
      <p:pic>
        <p:nvPicPr>
          <p:cNvPr id="9" name="Новогодние рекламные заставки жирафы и белки Первого канала (2020-2022).mp4" descr="Новогодние рекламные заставки жирафы и белки Первого канала (2020-2022).mp4">
            <a:hlinkClick r:id="" action="ppaction://media"/>
            <a:extLst>
              <a:ext uri="{FF2B5EF4-FFF2-40B4-BE49-F238E27FC236}">
                <a16:creationId xmlns:a16="http://schemas.microsoft.com/office/drawing/2014/main" id="{B3D5CA00-91B2-0A42-A84C-0BFCBB91EF2B}"/>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64" y="-1"/>
            <a:ext cx="12191836" cy="6858093"/>
          </a:xfrm>
        </p:spPr>
      </p:pic>
    </p:spTree>
    <p:extLst>
      <p:ext uri="{BB962C8B-B14F-4D97-AF65-F5344CB8AC3E}">
        <p14:creationId xmlns:p14="http://schemas.microsoft.com/office/powerpoint/2010/main" val="185023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64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8D26C-6DE0-CE46-9359-6960D97C8E46}"/>
              </a:ext>
            </a:extLst>
          </p:cNvPr>
          <p:cNvSpPr>
            <a:spLocks noGrp="1"/>
          </p:cNvSpPr>
          <p:nvPr>
            <p:ph type="title"/>
          </p:nvPr>
        </p:nvSpPr>
        <p:spPr/>
        <p:txBody>
          <a:bodyPr/>
          <a:lstStyle/>
          <a:p>
            <a:r>
              <a:rPr lang="bg-BG" dirty="0"/>
              <a:t>могат ли политиките да повлияят на поведението?</a:t>
            </a:r>
          </a:p>
        </p:txBody>
      </p:sp>
      <p:sp>
        <p:nvSpPr>
          <p:cNvPr id="3" name="Content Placeholder 2">
            <a:extLst>
              <a:ext uri="{FF2B5EF4-FFF2-40B4-BE49-F238E27FC236}">
                <a16:creationId xmlns:a16="http://schemas.microsoft.com/office/drawing/2014/main" id="{B86150FC-4A2D-4142-B6FA-FF483B917506}"/>
              </a:ext>
            </a:extLst>
          </p:cNvPr>
          <p:cNvSpPr>
            <a:spLocks noGrp="1"/>
          </p:cNvSpPr>
          <p:nvPr>
            <p:ph sz="half" idx="1"/>
          </p:nvPr>
        </p:nvSpPr>
        <p:spPr/>
        <p:txBody>
          <a:bodyPr/>
          <a:lstStyle/>
          <a:p>
            <a:r>
              <a:rPr lang="bg-BG" dirty="0"/>
              <a:t>Демокрация има тогава, когато политиките са подкрепени от обществата</a:t>
            </a:r>
          </a:p>
          <a:p>
            <a:r>
              <a:rPr lang="bg-BG" dirty="0"/>
              <a:t>„Неустойчивите системи“ са скъпи – цената има значение!</a:t>
            </a:r>
          </a:p>
          <a:p>
            <a:r>
              <a:rPr lang="bg-BG" dirty="0"/>
              <a:t>Няма как да ползваме нещо, за което няма създадени условия</a:t>
            </a:r>
          </a:p>
        </p:txBody>
      </p:sp>
      <p:sp>
        <p:nvSpPr>
          <p:cNvPr id="4" name="Content Placeholder 3">
            <a:extLst>
              <a:ext uri="{FF2B5EF4-FFF2-40B4-BE49-F238E27FC236}">
                <a16:creationId xmlns:a16="http://schemas.microsoft.com/office/drawing/2014/main" id="{95C1BCDC-E5D1-7A46-AC67-A856FA7A791E}"/>
              </a:ext>
            </a:extLst>
          </p:cNvPr>
          <p:cNvSpPr>
            <a:spLocks noGrp="1"/>
          </p:cNvSpPr>
          <p:nvPr>
            <p:ph sz="half" idx="2"/>
          </p:nvPr>
        </p:nvSpPr>
        <p:spPr/>
        <p:txBody>
          <a:bodyPr/>
          <a:lstStyle/>
          <a:p>
            <a:r>
              <a:rPr lang="bg-BG" i="1" dirty="0"/>
              <a:t>„Публичните органи също са купувачи — пазарна сила за някои продукти.“</a:t>
            </a:r>
          </a:p>
          <a:p>
            <a:r>
              <a:rPr lang="bg-BG" i="1" dirty="0"/>
              <a:t>„Публичната политика също играе роля за трансформиране на инфраструктурата, така че тя да предлага по-устойчиви варианти“</a:t>
            </a:r>
          </a:p>
          <a:p>
            <a:r>
              <a:rPr lang="bg-BG" i="1" dirty="0"/>
              <a:t>„Ключът към успеха на публичната политика е да предложи здравословни и устойчиви варианти по подразбиране с възможността те да бъдат свободно отхвърлени.“</a:t>
            </a:r>
          </a:p>
        </p:txBody>
      </p:sp>
    </p:spTree>
    <p:extLst>
      <p:ext uri="{BB962C8B-B14F-4D97-AF65-F5344CB8AC3E}">
        <p14:creationId xmlns:p14="http://schemas.microsoft.com/office/powerpoint/2010/main" val="22078770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99BD9-B712-1444-B408-C3407F3EC9F1}"/>
              </a:ext>
            </a:extLst>
          </p:cNvPr>
          <p:cNvSpPr>
            <a:spLocks noGrp="1"/>
          </p:cNvSpPr>
          <p:nvPr>
            <p:ph type="title"/>
          </p:nvPr>
        </p:nvSpPr>
        <p:spPr/>
        <p:txBody>
          <a:bodyPr/>
          <a:lstStyle/>
          <a:p>
            <a:r>
              <a:rPr lang="bg-BG" dirty="0"/>
              <a:t>Кога е по-вероятно поведението да се промени?</a:t>
            </a:r>
          </a:p>
        </p:txBody>
      </p:sp>
      <p:sp>
        <p:nvSpPr>
          <p:cNvPr id="3" name="Text Placeholder 2">
            <a:extLst>
              <a:ext uri="{FF2B5EF4-FFF2-40B4-BE49-F238E27FC236}">
                <a16:creationId xmlns:a16="http://schemas.microsoft.com/office/drawing/2014/main" id="{7989B5FB-D23E-6846-9C08-D923D33C37F2}"/>
              </a:ext>
            </a:extLst>
          </p:cNvPr>
          <p:cNvSpPr>
            <a:spLocks noGrp="1"/>
          </p:cNvSpPr>
          <p:nvPr>
            <p:ph type="body" idx="1"/>
          </p:nvPr>
        </p:nvSpPr>
        <p:spPr/>
        <p:txBody>
          <a:bodyPr/>
          <a:lstStyle/>
          <a:p>
            <a:r>
              <a:rPr lang="bg-BG" dirty="0"/>
              <a:t>Положителни фактори</a:t>
            </a:r>
          </a:p>
        </p:txBody>
      </p:sp>
      <p:sp>
        <p:nvSpPr>
          <p:cNvPr id="4" name="Content Placeholder 3">
            <a:extLst>
              <a:ext uri="{FF2B5EF4-FFF2-40B4-BE49-F238E27FC236}">
                <a16:creationId xmlns:a16="http://schemas.microsoft.com/office/drawing/2014/main" id="{195CB462-01E2-E54F-8E78-757F371A648B}"/>
              </a:ext>
            </a:extLst>
          </p:cNvPr>
          <p:cNvSpPr>
            <a:spLocks noGrp="1"/>
          </p:cNvSpPr>
          <p:nvPr>
            <p:ph sz="half" idx="2"/>
          </p:nvPr>
        </p:nvSpPr>
        <p:spPr>
          <a:xfrm>
            <a:off x="581194" y="2926052"/>
            <a:ext cx="5393100" cy="1859307"/>
          </a:xfrm>
        </p:spPr>
        <p:txBody>
          <a:bodyPr>
            <a:normAutofit/>
          </a:bodyPr>
          <a:lstStyle/>
          <a:p>
            <a:r>
              <a:rPr lang="bg-BG" dirty="0"/>
              <a:t>Информационни кампании за повишаване на осведомеността (напр. социална реклама)</a:t>
            </a:r>
          </a:p>
          <a:p>
            <a:r>
              <a:rPr lang="bg-BG" dirty="0"/>
              <a:t>Трябва да разбираме вкоренените представи и в никакъв случай да не се опитваме да ги променяме – работим с тях</a:t>
            </a:r>
          </a:p>
          <a:p>
            <a:endParaRPr lang="bg-BG" dirty="0"/>
          </a:p>
        </p:txBody>
      </p:sp>
      <p:sp>
        <p:nvSpPr>
          <p:cNvPr id="5" name="Text Placeholder 4">
            <a:extLst>
              <a:ext uri="{FF2B5EF4-FFF2-40B4-BE49-F238E27FC236}">
                <a16:creationId xmlns:a16="http://schemas.microsoft.com/office/drawing/2014/main" id="{E014F4C8-FA5A-944C-87B9-BE05B9916090}"/>
              </a:ext>
            </a:extLst>
          </p:cNvPr>
          <p:cNvSpPr>
            <a:spLocks noGrp="1"/>
          </p:cNvSpPr>
          <p:nvPr>
            <p:ph type="body" sz="quarter" idx="3"/>
          </p:nvPr>
        </p:nvSpPr>
        <p:spPr/>
        <p:txBody>
          <a:bodyPr/>
          <a:lstStyle/>
          <a:p>
            <a:r>
              <a:rPr lang="bg-BG" dirty="0"/>
              <a:t>Негативни фактори</a:t>
            </a:r>
          </a:p>
        </p:txBody>
      </p:sp>
      <p:sp>
        <p:nvSpPr>
          <p:cNvPr id="6" name="Content Placeholder 5">
            <a:extLst>
              <a:ext uri="{FF2B5EF4-FFF2-40B4-BE49-F238E27FC236}">
                <a16:creationId xmlns:a16="http://schemas.microsoft.com/office/drawing/2014/main" id="{9C602C81-1ACF-6F48-AC75-703291047715}"/>
              </a:ext>
            </a:extLst>
          </p:cNvPr>
          <p:cNvSpPr>
            <a:spLocks noGrp="1"/>
          </p:cNvSpPr>
          <p:nvPr>
            <p:ph sz="quarter" idx="4"/>
          </p:nvPr>
        </p:nvSpPr>
        <p:spPr>
          <a:xfrm>
            <a:off x="6217709" y="2926052"/>
            <a:ext cx="5393100" cy="1859307"/>
          </a:xfrm>
        </p:spPr>
        <p:txBody>
          <a:bodyPr>
            <a:normAutofit/>
          </a:bodyPr>
          <a:lstStyle/>
          <a:p>
            <a:r>
              <a:rPr lang="bg-BG" dirty="0"/>
              <a:t>Нашият относителен статут по сравнение с този на хората като нас</a:t>
            </a:r>
          </a:p>
          <a:p>
            <a:r>
              <a:rPr lang="bg-BG" dirty="0"/>
              <a:t>Когато разработваме дадена инициатива или политика, не бива да се опитваме да променяме вкоренените представи</a:t>
            </a:r>
          </a:p>
        </p:txBody>
      </p:sp>
      <p:sp>
        <p:nvSpPr>
          <p:cNvPr id="7" name="TextBox 6">
            <a:extLst>
              <a:ext uri="{FF2B5EF4-FFF2-40B4-BE49-F238E27FC236}">
                <a16:creationId xmlns:a16="http://schemas.microsoft.com/office/drawing/2014/main" id="{594CAC72-54B8-4D42-90E8-89E256637977}"/>
              </a:ext>
            </a:extLst>
          </p:cNvPr>
          <p:cNvSpPr txBox="1"/>
          <p:nvPr/>
        </p:nvSpPr>
        <p:spPr>
          <a:xfrm>
            <a:off x="581193" y="4968240"/>
            <a:ext cx="11029613" cy="1200329"/>
          </a:xfrm>
          <a:prstGeom prst="rect">
            <a:avLst/>
          </a:prstGeom>
          <a:noFill/>
        </p:spPr>
        <p:txBody>
          <a:bodyPr wrap="square" rtlCol="0">
            <a:spAutoFit/>
          </a:bodyPr>
          <a:lstStyle/>
          <a:p>
            <a:pPr algn="ctr"/>
            <a:r>
              <a:rPr lang="bg-BG" i="1" dirty="0"/>
              <a:t>„Има многобройни добри идеи за споделяне на ресурсите — от наемане на дрехи от модни хранилища до вземане под наем на инструменти от съседи. За разработването на подобни идеи за една или друга пазарна ниша може да е необходимо насърчение или подкрепа от страна на публичните органи.“ </a:t>
            </a:r>
          </a:p>
          <a:p>
            <a:pPr algn="ctr"/>
            <a:r>
              <a:rPr lang="bg-BG" i="1" dirty="0"/>
              <a:t>Лусия </a:t>
            </a:r>
            <a:r>
              <a:rPr lang="bg-BG" i="1" dirty="0" err="1"/>
              <a:t>Рейш</a:t>
            </a:r>
            <a:r>
              <a:rPr lang="bg-BG" i="1" dirty="0"/>
              <a:t> </a:t>
            </a:r>
          </a:p>
        </p:txBody>
      </p:sp>
    </p:spTree>
    <p:extLst>
      <p:ext uri="{BB962C8B-B14F-4D97-AF65-F5344CB8AC3E}">
        <p14:creationId xmlns:p14="http://schemas.microsoft.com/office/powerpoint/2010/main" val="37776676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FED24-6AD4-EE48-BE2D-A82DA0BD0312}"/>
              </a:ext>
            </a:extLst>
          </p:cNvPr>
          <p:cNvSpPr>
            <a:spLocks noGrp="1"/>
          </p:cNvSpPr>
          <p:nvPr>
            <p:ph type="ctrTitle"/>
          </p:nvPr>
        </p:nvSpPr>
        <p:spPr/>
        <p:txBody>
          <a:bodyPr/>
          <a:lstStyle/>
          <a:p>
            <a:r>
              <a:rPr lang="bg-BG" dirty="0"/>
              <a:t>И нека да видим как пазарувахте вие!</a:t>
            </a:r>
          </a:p>
        </p:txBody>
      </p:sp>
      <p:sp>
        <p:nvSpPr>
          <p:cNvPr id="7" name="Subtitle 6">
            <a:extLst>
              <a:ext uri="{FF2B5EF4-FFF2-40B4-BE49-F238E27FC236}">
                <a16:creationId xmlns:a16="http://schemas.microsoft.com/office/drawing/2014/main" id="{9A6568CB-27D8-FF43-9DE7-0D6EB5679A1F}"/>
              </a:ext>
            </a:extLst>
          </p:cNvPr>
          <p:cNvSpPr>
            <a:spLocks noGrp="1"/>
          </p:cNvSpPr>
          <p:nvPr>
            <p:ph type="subTitle" idx="1"/>
          </p:nvPr>
        </p:nvSpPr>
        <p:spPr/>
        <p:txBody>
          <a:bodyPr/>
          <a:lstStyle/>
          <a:p>
            <a:r>
              <a:rPr lang="bg-BG" dirty="0"/>
              <a:t>Анализ на резултатите от изследването</a:t>
            </a:r>
          </a:p>
        </p:txBody>
      </p:sp>
    </p:spTree>
    <p:extLst>
      <p:ext uri="{BB962C8B-B14F-4D97-AF65-F5344CB8AC3E}">
        <p14:creationId xmlns:p14="http://schemas.microsoft.com/office/powerpoint/2010/main" val="5011693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74C5EE-3B27-4E47-B13E-0C7D23BF2780}"/>
              </a:ext>
            </a:extLst>
          </p:cNvPr>
          <p:cNvSpPr>
            <a:spLocks noGrp="1"/>
          </p:cNvSpPr>
          <p:nvPr>
            <p:ph type="title"/>
          </p:nvPr>
        </p:nvSpPr>
        <p:spPr/>
        <p:txBody>
          <a:bodyPr/>
          <a:lstStyle/>
          <a:p>
            <a:r>
              <a:rPr lang="bg-BG" dirty="0"/>
              <a:t>Поведението на потребителите е комплексен феномен</a:t>
            </a:r>
          </a:p>
        </p:txBody>
      </p:sp>
      <p:sp>
        <p:nvSpPr>
          <p:cNvPr id="3" name="Content Placeholder 2">
            <a:extLst>
              <a:ext uri="{FF2B5EF4-FFF2-40B4-BE49-F238E27FC236}">
                <a16:creationId xmlns:a16="http://schemas.microsoft.com/office/drawing/2014/main" id="{FE16829D-2DE9-8247-A1D3-A97559F811B7}"/>
              </a:ext>
            </a:extLst>
          </p:cNvPr>
          <p:cNvSpPr>
            <a:spLocks noGrp="1"/>
          </p:cNvSpPr>
          <p:nvPr>
            <p:ph idx="1"/>
          </p:nvPr>
        </p:nvSpPr>
        <p:spPr/>
        <p:txBody>
          <a:bodyPr>
            <a:normAutofit/>
          </a:bodyPr>
          <a:lstStyle/>
          <a:p>
            <a:r>
              <a:rPr lang="bg-BG" sz="2400" dirty="0"/>
              <a:t>Какво определя поведението на потребителите?</a:t>
            </a:r>
          </a:p>
          <a:p>
            <a:r>
              <a:rPr lang="bg-BG" sz="2400" dirty="0"/>
              <a:t>Променило ли се е потребителското ни поведение с течение на времето?</a:t>
            </a:r>
          </a:p>
          <a:p>
            <a:r>
              <a:rPr lang="bg-BG" sz="2400" dirty="0"/>
              <a:t>Всичко ли се свежда до повече и по-импулсивно потребление?</a:t>
            </a:r>
          </a:p>
          <a:p>
            <a:r>
              <a:rPr lang="bg-BG" sz="2400" dirty="0"/>
              <a:t>Интервенции в рамките на политиката: могат ли политиките да повлияят на поведението?</a:t>
            </a:r>
          </a:p>
          <a:p>
            <a:r>
              <a:rPr lang="bg-BG" sz="2400" dirty="0"/>
              <a:t>Кога е по-вероятно поведението да се промени?</a:t>
            </a:r>
          </a:p>
        </p:txBody>
      </p:sp>
    </p:spTree>
    <p:extLst>
      <p:ext uri="{BB962C8B-B14F-4D97-AF65-F5344CB8AC3E}">
        <p14:creationId xmlns:p14="http://schemas.microsoft.com/office/powerpoint/2010/main" val="3570383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01895-8947-874D-AEA9-016621BB3150}"/>
              </a:ext>
            </a:extLst>
          </p:cNvPr>
          <p:cNvSpPr>
            <a:spLocks noGrp="1"/>
          </p:cNvSpPr>
          <p:nvPr>
            <p:ph type="title"/>
          </p:nvPr>
        </p:nvSpPr>
        <p:spPr/>
        <p:txBody>
          <a:bodyPr>
            <a:normAutofit/>
          </a:bodyPr>
          <a:lstStyle/>
          <a:p>
            <a:r>
              <a:rPr lang="bg-BG" dirty="0"/>
              <a:t>Темата е инспирирана от работата на Лусия </a:t>
            </a:r>
            <a:r>
              <a:rPr lang="bg-BG" dirty="0" err="1"/>
              <a:t>Рейш</a:t>
            </a:r>
            <a:endParaRPr lang="bg-BG" dirty="0"/>
          </a:p>
        </p:txBody>
      </p:sp>
      <p:pic>
        <p:nvPicPr>
          <p:cNvPr id="7" name="Picture Placeholder 6">
            <a:extLst>
              <a:ext uri="{FF2B5EF4-FFF2-40B4-BE49-F238E27FC236}">
                <a16:creationId xmlns:a16="http://schemas.microsoft.com/office/drawing/2014/main" id="{C30F0EFE-1673-8741-AF2B-603F7B85CC33}"/>
              </a:ext>
            </a:extLst>
          </p:cNvPr>
          <p:cNvPicPr>
            <a:picLocks noGrp="1" noChangeAspect="1"/>
          </p:cNvPicPr>
          <p:nvPr>
            <p:ph type="pic" idx="1"/>
          </p:nvPr>
        </p:nvPicPr>
        <p:blipFill>
          <a:blip r:embed="rId2"/>
          <a:srcRect t="18266" b="18266"/>
          <a:stretch>
            <a:fillRect/>
          </a:stretch>
        </p:blipFill>
        <p:spPr/>
      </p:pic>
      <p:sp>
        <p:nvSpPr>
          <p:cNvPr id="3" name="Content Placeholder 2">
            <a:extLst>
              <a:ext uri="{FF2B5EF4-FFF2-40B4-BE49-F238E27FC236}">
                <a16:creationId xmlns:a16="http://schemas.microsoft.com/office/drawing/2014/main" id="{7C07B460-7893-3C47-BFCE-A9DBB2DA9B46}"/>
              </a:ext>
            </a:extLst>
          </p:cNvPr>
          <p:cNvSpPr>
            <a:spLocks noGrp="1"/>
          </p:cNvSpPr>
          <p:nvPr>
            <p:ph type="body" sz="half" idx="2"/>
          </p:nvPr>
        </p:nvSpPr>
        <p:spPr/>
        <p:txBody>
          <a:bodyPr/>
          <a:lstStyle/>
          <a:p>
            <a:r>
              <a:rPr lang="bg-BG" b="0" i="0" dirty="0">
                <a:solidFill>
                  <a:srgbClr val="333333"/>
                </a:solidFill>
                <a:effectLst/>
                <a:latin typeface="Open Sans" panose="020B0606030504020204" pitchFamily="34" charset="0"/>
              </a:rPr>
              <a:t>Лусия </a:t>
            </a:r>
            <a:r>
              <a:rPr lang="bg-BG" b="0" i="0" dirty="0" err="1">
                <a:solidFill>
                  <a:srgbClr val="333333"/>
                </a:solidFill>
                <a:effectLst/>
                <a:latin typeface="Open Sans" panose="020B0606030504020204" pitchFamily="34" charset="0"/>
              </a:rPr>
              <a:t>Рейш</a:t>
            </a:r>
            <a:r>
              <a:rPr lang="bg-BG" b="0" i="0" dirty="0">
                <a:solidFill>
                  <a:srgbClr val="333333"/>
                </a:solidFill>
                <a:effectLst/>
                <a:latin typeface="Open Sans" panose="020B0606030504020204" pitchFamily="34" charset="0"/>
              </a:rPr>
              <a:t> е преподавател по потребителско поведение и политика за защита на потребителите в Икономическото училище в Копенхаген, Дания. Като научен работник в областта на потреблението тя участва в няколко изследователски проекта, финансирани от ЕС.</a:t>
            </a:r>
            <a:endParaRPr lang="bg-BG" dirty="0"/>
          </a:p>
        </p:txBody>
      </p:sp>
    </p:spTree>
    <p:extLst>
      <p:ext uri="{BB962C8B-B14F-4D97-AF65-F5344CB8AC3E}">
        <p14:creationId xmlns:p14="http://schemas.microsoft.com/office/powerpoint/2010/main" val="202804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8D211-9529-5649-B4A7-702698DC468A}"/>
              </a:ext>
            </a:extLst>
          </p:cNvPr>
          <p:cNvSpPr>
            <a:spLocks noGrp="1"/>
          </p:cNvSpPr>
          <p:nvPr>
            <p:ph type="title"/>
          </p:nvPr>
        </p:nvSpPr>
        <p:spPr/>
        <p:txBody>
          <a:bodyPr>
            <a:normAutofit/>
          </a:bodyPr>
          <a:lstStyle/>
          <a:p>
            <a:r>
              <a:rPr lang="bg-BG" dirty="0"/>
              <a:t>Какво определя поведението на потребителите?</a:t>
            </a:r>
          </a:p>
        </p:txBody>
      </p:sp>
      <p:sp>
        <p:nvSpPr>
          <p:cNvPr id="3" name="Content Placeholder 2">
            <a:extLst>
              <a:ext uri="{FF2B5EF4-FFF2-40B4-BE49-F238E27FC236}">
                <a16:creationId xmlns:a16="http://schemas.microsoft.com/office/drawing/2014/main" id="{1CD44AEA-A8A3-C242-B968-F58C2DA8E628}"/>
              </a:ext>
            </a:extLst>
          </p:cNvPr>
          <p:cNvSpPr>
            <a:spLocks noGrp="1"/>
          </p:cNvSpPr>
          <p:nvPr>
            <p:ph sz="half" idx="1"/>
          </p:nvPr>
        </p:nvSpPr>
        <p:spPr>
          <a:xfrm>
            <a:off x="581193" y="2899954"/>
            <a:ext cx="5422390" cy="2961096"/>
          </a:xfrm>
        </p:spPr>
        <p:txBody>
          <a:bodyPr>
            <a:normAutofit lnSpcReduction="10000"/>
          </a:bodyPr>
          <a:lstStyle/>
          <a:p>
            <a:pPr lvl="1"/>
            <a:r>
              <a:rPr lang="bg-BG" sz="2800" dirty="0"/>
              <a:t>Какви са външните фактори, които ни повлияха?</a:t>
            </a:r>
          </a:p>
          <a:p>
            <a:pPr lvl="2"/>
            <a:r>
              <a:rPr lang="bg-BG" sz="2400" dirty="0"/>
              <a:t>Достъп до продукта</a:t>
            </a:r>
          </a:p>
          <a:p>
            <a:pPr lvl="2"/>
            <a:r>
              <a:rPr lang="bg-BG" sz="2400" dirty="0"/>
              <a:t>Наличност</a:t>
            </a:r>
          </a:p>
          <a:p>
            <a:pPr lvl="2"/>
            <a:r>
              <a:rPr lang="bg-BG" sz="2400" dirty="0"/>
              <a:t>Приемлива цена</a:t>
            </a:r>
          </a:p>
          <a:p>
            <a:pPr lvl="2"/>
            <a:r>
              <a:rPr lang="bg-BG" sz="2400" dirty="0"/>
              <a:t>И др.</a:t>
            </a:r>
          </a:p>
        </p:txBody>
      </p:sp>
      <p:sp>
        <p:nvSpPr>
          <p:cNvPr id="4" name="Content Placeholder 3">
            <a:extLst>
              <a:ext uri="{FF2B5EF4-FFF2-40B4-BE49-F238E27FC236}">
                <a16:creationId xmlns:a16="http://schemas.microsoft.com/office/drawing/2014/main" id="{EEB509F6-9ED2-974D-9085-A37E26541C92}"/>
              </a:ext>
            </a:extLst>
          </p:cNvPr>
          <p:cNvSpPr>
            <a:spLocks noGrp="1"/>
          </p:cNvSpPr>
          <p:nvPr>
            <p:ph sz="half" idx="2"/>
          </p:nvPr>
        </p:nvSpPr>
        <p:spPr>
          <a:xfrm>
            <a:off x="6188417" y="2899954"/>
            <a:ext cx="5422392" cy="2961096"/>
          </a:xfrm>
        </p:spPr>
        <p:txBody>
          <a:bodyPr>
            <a:normAutofit lnSpcReduction="10000"/>
          </a:bodyPr>
          <a:lstStyle/>
          <a:p>
            <a:pPr lvl="1"/>
            <a:r>
              <a:rPr lang="bg-BG" sz="2800" dirty="0"/>
              <a:t>Вътрешни фактори</a:t>
            </a:r>
          </a:p>
          <a:p>
            <a:pPr lvl="2"/>
            <a:r>
              <a:rPr lang="bg-BG" sz="2400" dirty="0"/>
              <a:t>Мотивация</a:t>
            </a:r>
          </a:p>
          <a:p>
            <a:pPr lvl="2"/>
            <a:r>
              <a:rPr lang="bg-BG" sz="2400" dirty="0"/>
              <a:t>Предпочитания</a:t>
            </a:r>
          </a:p>
          <a:p>
            <a:pPr lvl="2"/>
            <a:r>
              <a:rPr lang="bg-BG" sz="2400" dirty="0"/>
              <a:t>Потребности</a:t>
            </a:r>
          </a:p>
          <a:p>
            <a:pPr lvl="2"/>
            <a:r>
              <a:rPr lang="bg-BG" sz="2400" dirty="0"/>
              <a:t>И др.</a:t>
            </a:r>
          </a:p>
        </p:txBody>
      </p:sp>
      <p:sp>
        <p:nvSpPr>
          <p:cNvPr id="5" name="TextBox 4">
            <a:extLst>
              <a:ext uri="{FF2B5EF4-FFF2-40B4-BE49-F238E27FC236}">
                <a16:creationId xmlns:a16="http://schemas.microsoft.com/office/drawing/2014/main" id="{E44F5E0D-760E-6740-AFA6-40EEFF2EC90C}"/>
              </a:ext>
            </a:extLst>
          </p:cNvPr>
          <p:cNvSpPr txBox="1"/>
          <p:nvPr/>
        </p:nvSpPr>
        <p:spPr>
          <a:xfrm>
            <a:off x="581193" y="2037806"/>
            <a:ext cx="11149253" cy="584775"/>
          </a:xfrm>
          <a:prstGeom prst="rect">
            <a:avLst/>
          </a:prstGeom>
          <a:noFill/>
        </p:spPr>
        <p:txBody>
          <a:bodyPr wrap="square" rtlCol="0">
            <a:spAutoFit/>
          </a:bodyPr>
          <a:lstStyle/>
          <a:p>
            <a:pPr algn="ctr"/>
            <a:r>
              <a:rPr lang="bg-BG" sz="3200" dirty="0"/>
              <a:t>Какво купихте за Коледа и Нова година?</a:t>
            </a:r>
          </a:p>
        </p:txBody>
      </p:sp>
    </p:spTree>
    <p:extLst>
      <p:ext uri="{BB962C8B-B14F-4D97-AF65-F5344CB8AC3E}">
        <p14:creationId xmlns:p14="http://schemas.microsoft.com/office/powerpoint/2010/main" val="2743119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4F223-9BD3-A448-BC6B-885320C05B40}"/>
              </a:ext>
            </a:extLst>
          </p:cNvPr>
          <p:cNvSpPr>
            <a:spLocks noGrp="1"/>
          </p:cNvSpPr>
          <p:nvPr>
            <p:ph type="title"/>
          </p:nvPr>
        </p:nvSpPr>
        <p:spPr/>
        <p:txBody>
          <a:bodyPr/>
          <a:lstStyle/>
          <a:p>
            <a:r>
              <a:rPr lang="bg-BG" dirty="0"/>
              <a:t>Нека да помислим!</a:t>
            </a:r>
          </a:p>
        </p:txBody>
      </p:sp>
      <p:sp>
        <p:nvSpPr>
          <p:cNvPr id="3" name="Content Placeholder 2">
            <a:extLst>
              <a:ext uri="{FF2B5EF4-FFF2-40B4-BE49-F238E27FC236}">
                <a16:creationId xmlns:a16="http://schemas.microsoft.com/office/drawing/2014/main" id="{177801C1-7BE8-E14C-8E68-6163EF07B022}"/>
              </a:ext>
            </a:extLst>
          </p:cNvPr>
          <p:cNvSpPr>
            <a:spLocks noGrp="1"/>
          </p:cNvSpPr>
          <p:nvPr>
            <p:ph idx="1"/>
          </p:nvPr>
        </p:nvSpPr>
        <p:spPr/>
        <p:txBody>
          <a:bodyPr>
            <a:normAutofit fontScale="92500" lnSpcReduction="20000"/>
          </a:bodyPr>
          <a:lstStyle/>
          <a:p>
            <a:r>
              <a:rPr lang="bg-BG" sz="2800" dirty="0"/>
              <a:t>Дали винаги можем да си позволим стоката сме купили?</a:t>
            </a:r>
          </a:p>
          <a:p>
            <a:pPr marL="457200" lvl="1" indent="0">
              <a:buNone/>
            </a:pPr>
            <a:r>
              <a:rPr lang="bg-BG" sz="2400" dirty="0">
                <a:solidFill>
                  <a:schemeClr val="bg2">
                    <a:lumMod val="90000"/>
                  </a:schemeClr>
                </a:solidFill>
              </a:rPr>
              <a:t>(последен модел „умен“ телефон; скъпа почивка на екзотична дестинация; покупка на скъп имот)</a:t>
            </a:r>
          </a:p>
          <a:p>
            <a:r>
              <a:rPr lang="bg-BG" sz="2800" dirty="0"/>
              <a:t>Каква е ролята на търговските съобщения?</a:t>
            </a:r>
          </a:p>
          <a:p>
            <a:pPr marL="457200" lvl="1" indent="0">
              <a:buNone/>
            </a:pPr>
            <a:r>
              <a:rPr lang="bg-BG" sz="2400" dirty="0">
                <a:solidFill>
                  <a:schemeClr val="bg2">
                    <a:lumMod val="90000"/>
                  </a:schemeClr>
                </a:solidFill>
              </a:rPr>
              <a:t>(информация за пускане на нов модел „умен“ телефон; съобщение в медиите за повишаване цените на имотите; споделена емоция на „приятели“ в социалните мрежи)</a:t>
            </a:r>
          </a:p>
          <a:p>
            <a:r>
              <a:rPr lang="bg-BG" sz="2800" dirty="0"/>
              <a:t>До каква степен се повлияваме от това, което правят другите около нас?</a:t>
            </a:r>
          </a:p>
          <a:p>
            <a:pPr marL="457200" lvl="1" indent="0">
              <a:buNone/>
            </a:pPr>
            <a:r>
              <a:rPr lang="bg-BG" sz="2400" dirty="0">
                <a:solidFill>
                  <a:schemeClr val="bg2">
                    <a:lumMod val="90000"/>
                  </a:schemeClr>
                </a:solidFill>
              </a:rPr>
              <a:t>(„Всички го правят! Защо да не си го позволя и аз?“; „Така мога да бъда по-добър от останалите!“)</a:t>
            </a:r>
          </a:p>
        </p:txBody>
      </p:sp>
    </p:spTree>
    <p:extLst>
      <p:ext uri="{BB962C8B-B14F-4D97-AF65-F5344CB8AC3E}">
        <p14:creationId xmlns:p14="http://schemas.microsoft.com/office/powerpoint/2010/main" val="37957602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E5D43F3-A46C-9142-B02E-B165857C30EA}"/>
              </a:ext>
            </a:extLst>
          </p:cNvPr>
          <p:cNvPicPr>
            <a:picLocks noGrp="1" noChangeAspect="1"/>
          </p:cNvPicPr>
          <p:nvPr>
            <p:ph idx="1"/>
          </p:nvPr>
        </p:nvPicPr>
        <p:blipFill>
          <a:blip r:embed="rId2"/>
          <a:stretch>
            <a:fillRect/>
          </a:stretch>
        </p:blipFill>
        <p:spPr>
          <a:xfrm>
            <a:off x="5865963" y="552091"/>
            <a:ext cx="5894717" cy="6305909"/>
          </a:xfrm>
        </p:spPr>
      </p:pic>
      <p:sp>
        <p:nvSpPr>
          <p:cNvPr id="2" name="Title 1">
            <a:extLst>
              <a:ext uri="{FF2B5EF4-FFF2-40B4-BE49-F238E27FC236}">
                <a16:creationId xmlns:a16="http://schemas.microsoft.com/office/drawing/2014/main" id="{7B087275-9CC4-B745-9968-B3AE3CA77517}"/>
              </a:ext>
            </a:extLst>
          </p:cNvPr>
          <p:cNvSpPr>
            <a:spLocks noGrp="1"/>
          </p:cNvSpPr>
          <p:nvPr>
            <p:ph type="title"/>
          </p:nvPr>
        </p:nvSpPr>
        <p:spPr/>
        <p:txBody>
          <a:bodyPr/>
          <a:lstStyle/>
          <a:p>
            <a:r>
              <a:rPr lang="bg-BG" dirty="0"/>
              <a:t>Вие как постъпихте?</a:t>
            </a:r>
          </a:p>
        </p:txBody>
      </p:sp>
      <p:sp>
        <p:nvSpPr>
          <p:cNvPr id="6" name="TextBox 5">
            <a:extLst>
              <a:ext uri="{FF2B5EF4-FFF2-40B4-BE49-F238E27FC236}">
                <a16:creationId xmlns:a16="http://schemas.microsoft.com/office/drawing/2014/main" id="{51EAF829-B93E-DF45-B99A-324A5A08AAF1}"/>
              </a:ext>
            </a:extLst>
          </p:cNvPr>
          <p:cNvSpPr txBox="1"/>
          <p:nvPr/>
        </p:nvSpPr>
        <p:spPr>
          <a:xfrm>
            <a:off x="581192" y="2346385"/>
            <a:ext cx="5129495" cy="369332"/>
          </a:xfrm>
          <a:prstGeom prst="rect">
            <a:avLst/>
          </a:prstGeom>
          <a:noFill/>
        </p:spPr>
        <p:txBody>
          <a:bodyPr wrap="square" rtlCol="0">
            <a:spAutoFit/>
          </a:bodyPr>
          <a:lstStyle/>
          <a:p>
            <a:r>
              <a:rPr lang="en-US" dirty="0"/>
              <a:t>https://</a:t>
            </a:r>
            <a:r>
              <a:rPr lang="en-US" dirty="0" err="1"/>
              <a:t>forms.gle</a:t>
            </a:r>
            <a:r>
              <a:rPr lang="en-US" dirty="0"/>
              <a:t>/LjzVbjFFYqikHEB38</a:t>
            </a:r>
            <a:endParaRPr lang="bg-BG" dirty="0"/>
          </a:p>
        </p:txBody>
      </p:sp>
      <p:sp>
        <p:nvSpPr>
          <p:cNvPr id="7" name="TextBox 6">
            <a:extLst>
              <a:ext uri="{FF2B5EF4-FFF2-40B4-BE49-F238E27FC236}">
                <a16:creationId xmlns:a16="http://schemas.microsoft.com/office/drawing/2014/main" id="{CA336972-D382-414E-AB80-930FDBECDB2D}"/>
              </a:ext>
            </a:extLst>
          </p:cNvPr>
          <p:cNvSpPr txBox="1"/>
          <p:nvPr/>
        </p:nvSpPr>
        <p:spPr>
          <a:xfrm>
            <a:off x="4744528" y="3692106"/>
            <a:ext cx="184731" cy="369332"/>
          </a:xfrm>
          <a:prstGeom prst="rect">
            <a:avLst/>
          </a:prstGeom>
          <a:noFill/>
        </p:spPr>
        <p:txBody>
          <a:bodyPr wrap="none" rtlCol="0">
            <a:spAutoFit/>
          </a:bodyPr>
          <a:lstStyle/>
          <a:p>
            <a:endParaRPr lang="bg-BG" dirty="0"/>
          </a:p>
        </p:txBody>
      </p:sp>
      <p:pic>
        <p:nvPicPr>
          <p:cNvPr id="9" name="Picture 8">
            <a:extLst>
              <a:ext uri="{FF2B5EF4-FFF2-40B4-BE49-F238E27FC236}">
                <a16:creationId xmlns:a16="http://schemas.microsoft.com/office/drawing/2014/main" id="{15D9B444-A489-D744-99EA-A8B380AE2958}"/>
              </a:ext>
            </a:extLst>
          </p:cNvPr>
          <p:cNvPicPr>
            <a:picLocks noChangeAspect="1"/>
          </p:cNvPicPr>
          <p:nvPr/>
        </p:nvPicPr>
        <p:blipFill>
          <a:blip r:embed="rId3"/>
          <a:stretch>
            <a:fillRect/>
          </a:stretch>
        </p:blipFill>
        <p:spPr>
          <a:xfrm>
            <a:off x="581192" y="2715717"/>
            <a:ext cx="4046142" cy="4046142"/>
          </a:xfrm>
          <a:prstGeom prst="rect">
            <a:avLst/>
          </a:prstGeom>
        </p:spPr>
      </p:pic>
    </p:spTree>
    <p:extLst>
      <p:ext uri="{BB962C8B-B14F-4D97-AF65-F5344CB8AC3E}">
        <p14:creationId xmlns:p14="http://schemas.microsoft.com/office/powerpoint/2010/main" val="16158597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85C47-D4EA-9C47-82B0-500ADAEDBF79}"/>
              </a:ext>
            </a:extLst>
          </p:cNvPr>
          <p:cNvSpPr>
            <a:spLocks noGrp="1"/>
          </p:cNvSpPr>
          <p:nvPr>
            <p:ph type="title"/>
          </p:nvPr>
        </p:nvSpPr>
        <p:spPr/>
        <p:txBody>
          <a:bodyPr/>
          <a:lstStyle/>
          <a:p>
            <a:r>
              <a:rPr lang="bg-BG" dirty="0"/>
              <a:t>Изводи за потребителското поведение</a:t>
            </a:r>
          </a:p>
        </p:txBody>
      </p:sp>
      <p:sp>
        <p:nvSpPr>
          <p:cNvPr id="3" name="Content Placeholder 2">
            <a:extLst>
              <a:ext uri="{FF2B5EF4-FFF2-40B4-BE49-F238E27FC236}">
                <a16:creationId xmlns:a16="http://schemas.microsoft.com/office/drawing/2014/main" id="{FE1929A2-0F29-644F-8309-F4EB34D8821E}"/>
              </a:ext>
            </a:extLst>
          </p:cNvPr>
          <p:cNvSpPr>
            <a:spLocks noGrp="1"/>
          </p:cNvSpPr>
          <p:nvPr>
            <p:ph idx="1"/>
          </p:nvPr>
        </p:nvSpPr>
        <p:spPr/>
        <p:txBody>
          <a:bodyPr/>
          <a:lstStyle/>
          <a:p>
            <a:r>
              <a:rPr lang="bg-BG" sz="1800" dirty="0"/>
              <a:t>Какво определя поведението на потребителите? (изводи)</a:t>
            </a:r>
          </a:p>
          <a:p>
            <a:pPr algn="ctr"/>
            <a:r>
              <a:rPr lang="bg-BG" i="1" dirty="0"/>
              <a:t>„Според някои изследвания от 90 % до 95 % от избора, който правим в магазините, се определят от импулси, емоции и навици. Купуваме главно това, което познаваме. Само малък процент от нашите покупки се правят въз основа на информирано решение. Разбира се, данните могат да варират в зависимост от групата. Младежите се влияят, както изглежда, повече от търговските съобщения“ Лусия </a:t>
            </a:r>
            <a:r>
              <a:rPr lang="bg-BG" i="1" dirty="0" err="1"/>
              <a:t>Рейш</a:t>
            </a:r>
            <a:endParaRPr lang="bg-BG" i="1" dirty="0"/>
          </a:p>
          <a:p>
            <a:r>
              <a:rPr lang="bg-BG" b="1" dirty="0"/>
              <a:t>Какво е необходимо да знаем за общуването с по-младите групи потребители и кои канали да избираме?</a:t>
            </a:r>
          </a:p>
          <a:p>
            <a:pPr lvl="1"/>
            <a:r>
              <a:rPr lang="bg-BG" dirty="0"/>
              <a:t>Значение на емоцията</a:t>
            </a:r>
          </a:p>
          <a:p>
            <a:pPr lvl="1"/>
            <a:r>
              <a:rPr lang="bg-BG" dirty="0"/>
              <a:t>Значение на визуалното</a:t>
            </a:r>
          </a:p>
          <a:p>
            <a:pPr lvl="1"/>
            <a:r>
              <a:rPr lang="bg-BG" dirty="0"/>
              <a:t>Значение на цялостното преживяване</a:t>
            </a:r>
          </a:p>
        </p:txBody>
      </p:sp>
    </p:spTree>
    <p:extLst>
      <p:ext uri="{BB962C8B-B14F-4D97-AF65-F5344CB8AC3E}">
        <p14:creationId xmlns:p14="http://schemas.microsoft.com/office/powerpoint/2010/main" val="15515131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22AE1-3180-5747-8234-20773C6343A0}"/>
              </a:ext>
            </a:extLst>
          </p:cNvPr>
          <p:cNvSpPr>
            <a:spLocks noGrp="1"/>
          </p:cNvSpPr>
          <p:nvPr>
            <p:ph type="title"/>
          </p:nvPr>
        </p:nvSpPr>
        <p:spPr/>
        <p:txBody>
          <a:bodyPr>
            <a:normAutofit/>
          </a:bodyPr>
          <a:lstStyle/>
          <a:p>
            <a:r>
              <a:rPr lang="bg-BG" sz="2800" dirty="0"/>
              <a:t>Променило ли се е потребителското ни поведение с течение на времето?</a:t>
            </a:r>
            <a:endParaRPr lang="bg-BG" dirty="0"/>
          </a:p>
        </p:txBody>
      </p:sp>
      <p:sp>
        <p:nvSpPr>
          <p:cNvPr id="4" name="Text Placeholder 3">
            <a:extLst>
              <a:ext uri="{FF2B5EF4-FFF2-40B4-BE49-F238E27FC236}">
                <a16:creationId xmlns:a16="http://schemas.microsoft.com/office/drawing/2014/main" id="{A4263CA0-AB43-1242-A209-36D5275502C9}"/>
              </a:ext>
            </a:extLst>
          </p:cNvPr>
          <p:cNvSpPr>
            <a:spLocks noGrp="1"/>
          </p:cNvSpPr>
          <p:nvPr>
            <p:ph type="body" idx="1"/>
          </p:nvPr>
        </p:nvSpPr>
        <p:spPr/>
        <p:txBody>
          <a:bodyPr/>
          <a:lstStyle/>
          <a:p>
            <a:r>
              <a:rPr lang="bg-BG" dirty="0"/>
              <a:t>Потребителското поведение</a:t>
            </a:r>
          </a:p>
        </p:txBody>
      </p:sp>
      <p:sp>
        <p:nvSpPr>
          <p:cNvPr id="3" name="Content Placeholder 2">
            <a:extLst>
              <a:ext uri="{FF2B5EF4-FFF2-40B4-BE49-F238E27FC236}">
                <a16:creationId xmlns:a16="http://schemas.microsoft.com/office/drawing/2014/main" id="{5A16DEC8-C7B7-7447-B99C-05AFFD8F74D9}"/>
              </a:ext>
            </a:extLst>
          </p:cNvPr>
          <p:cNvSpPr>
            <a:spLocks noGrp="1"/>
          </p:cNvSpPr>
          <p:nvPr>
            <p:ph sz="half" idx="2"/>
          </p:nvPr>
        </p:nvSpPr>
        <p:spPr/>
        <p:txBody>
          <a:bodyPr>
            <a:normAutofit fontScale="92500" lnSpcReduction="10000"/>
          </a:bodyPr>
          <a:lstStyle/>
          <a:p>
            <a:r>
              <a:rPr lang="bg-BG" b="1" dirty="0"/>
              <a:t>Стабилност при характеристиките на потребителското поведение</a:t>
            </a:r>
          </a:p>
          <a:p>
            <a:r>
              <a:rPr lang="bg-BG" i="1" dirty="0"/>
              <a:t>„онова, което правят другите хора около нас“</a:t>
            </a:r>
          </a:p>
          <a:p>
            <a:r>
              <a:rPr lang="bg-BG" b="1" dirty="0"/>
              <a:t>В течение на времето, нашето поведение се усложнява, а „на рафтовете“ има все повече стоки и все по-голям избор</a:t>
            </a:r>
          </a:p>
        </p:txBody>
      </p:sp>
      <p:sp>
        <p:nvSpPr>
          <p:cNvPr id="5" name="Text Placeholder 4">
            <a:extLst>
              <a:ext uri="{FF2B5EF4-FFF2-40B4-BE49-F238E27FC236}">
                <a16:creationId xmlns:a16="http://schemas.microsoft.com/office/drawing/2014/main" id="{E410A8CB-4661-304F-8C7B-5D2248489300}"/>
              </a:ext>
            </a:extLst>
          </p:cNvPr>
          <p:cNvSpPr>
            <a:spLocks noGrp="1"/>
          </p:cNvSpPr>
          <p:nvPr>
            <p:ph type="body" sz="quarter" idx="3"/>
          </p:nvPr>
        </p:nvSpPr>
        <p:spPr/>
        <p:txBody>
          <a:bodyPr/>
          <a:lstStyle/>
          <a:p>
            <a:r>
              <a:rPr lang="bg-BG" dirty="0"/>
              <a:t>Авангардни тенденции</a:t>
            </a:r>
          </a:p>
        </p:txBody>
      </p:sp>
      <p:sp>
        <p:nvSpPr>
          <p:cNvPr id="6" name="Content Placeholder 5">
            <a:extLst>
              <a:ext uri="{FF2B5EF4-FFF2-40B4-BE49-F238E27FC236}">
                <a16:creationId xmlns:a16="http://schemas.microsoft.com/office/drawing/2014/main" id="{A4CE9F29-FB70-C84A-8910-216E050AEF20}"/>
              </a:ext>
            </a:extLst>
          </p:cNvPr>
          <p:cNvSpPr>
            <a:spLocks noGrp="1"/>
          </p:cNvSpPr>
          <p:nvPr>
            <p:ph sz="quarter" idx="4"/>
          </p:nvPr>
        </p:nvSpPr>
        <p:spPr>
          <a:xfrm>
            <a:off x="6217709" y="2926052"/>
            <a:ext cx="5393100" cy="3405737"/>
          </a:xfrm>
        </p:spPr>
        <p:txBody>
          <a:bodyPr>
            <a:normAutofit fontScale="92500" lnSpcReduction="10000"/>
          </a:bodyPr>
          <a:lstStyle/>
          <a:p>
            <a:r>
              <a:rPr lang="bg-BG" b="1" dirty="0"/>
              <a:t>Онлайн пазаруването промени очакванията</a:t>
            </a:r>
          </a:p>
          <a:p>
            <a:pPr marL="0" indent="0">
              <a:buNone/>
            </a:pPr>
            <a:r>
              <a:rPr lang="bg-BG" i="1" dirty="0"/>
              <a:t>„Сега можем да поръчаме почти всичко, което се предлага на световния пазар, и очакваме то да ни бъде доставено.“</a:t>
            </a:r>
          </a:p>
          <a:p>
            <a:r>
              <a:rPr lang="bg-BG" b="1" dirty="0"/>
              <a:t>Промяна в структурата на разходите на домакинствата</a:t>
            </a:r>
          </a:p>
          <a:p>
            <a:pPr marL="0" indent="0">
              <a:buNone/>
            </a:pPr>
            <a:r>
              <a:rPr lang="bg-BG" i="1" dirty="0"/>
              <a:t>„ние харчим повече за комуникации, информация и технологии, пътуване и жилища“</a:t>
            </a:r>
          </a:p>
          <a:p>
            <a:pPr marL="0" indent="0">
              <a:buNone/>
            </a:pPr>
            <a:r>
              <a:rPr lang="bg-BG" i="1" dirty="0"/>
              <a:t>„В Европа хората като правило спестяват по-малка част от доходите си. За тях сега е по-вероятно да вземат потребителски кредит за пътуване и електронни устройства.“</a:t>
            </a:r>
          </a:p>
        </p:txBody>
      </p:sp>
    </p:spTree>
    <p:extLst>
      <p:ext uri="{BB962C8B-B14F-4D97-AF65-F5344CB8AC3E}">
        <p14:creationId xmlns:p14="http://schemas.microsoft.com/office/powerpoint/2010/main" val="4144600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99575E-9B6C-D24C-8327-7D994220D227}"/>
              </a:ext>
            </a:extLst>
          </p:cNvPr>
          <p:cNvSpPr>
            <a:spLocks noGrp="1"/>
          </p:cNvSpPr>
          <p:nvPr>
            <p:ph type="title"/>
          </p:nvPr>
        </p:nvSpPr>
        <p:spPr/>
        <p:txBody>
          <a:bodyPr>
            <a:normAutofit/>
          </a:bodyPr>
          <a:lstStyle/>
          <a:p>
            <a:r>
              <a:rPr lang="bg-BG" sz="2800" dirty="0"/>
              <a:t>повече и по-импулсивно потребление?</a:t>
            </a:r>
            <a:endParaRPr lang="bg-BG" dirty="0"/>
          </a:p>
        </p:txBody>
      </p:sp>
      <p:sp>
        <p:nvSpPr>
          <p:cNvPr id="3" name="Text Placeholder 2">
            <a:extLst>
              <a:ext uri="{FF2B5EF4-FFF2-40B4-BE49-F238E27FC236}">
                <a16:creationId xmlns:a16="http://schemas.microsoft.com/office/drawing/2014/main" id="{7A1109A3-2DD9-4C4C-99BC-186129688532}"/>
              </a:ext>
            </a:extLst>
          </p:cNvPr>
          <p:cNvSpPr>
            <a:spLocks noGrp="1"/>
          </p:cNvSpPr>
          <p:nvPr>
            <p:ph type="body" idx="1"/>
          </p:nvPr>
        </p:nvSpPr>
        <p:spPr/>
        <p:txBody>
          <a:bodyPr/>
          <a:lstStyle/>
          <a:p>
            <a:r>
              <a:rPr lang="bg-BG" dirty="0"/>
              <a:t>Тенденции</a:t>
            </a:r>
          </a:p>
        </p:txBody>
      </p:sp>
      <p:sp>
        <p:nvSpPr>
          <p:cNvPr id="4" name="Content Placeholder 3">
            <a:extLst>
              <a:ext uri="{FF2B5EF4-FFF2-40B4-BE49-F238E27FC236}">
                <a16:creationId xmlns:a16="http://schemas.microsoft.com/office/drawing/2014/main" id="{D20DFA98-3404-0148-BD99-EBA004D01D25}"/>
              </a:ext>
            </a:extLst>
          </p:cNvPr>
          <p:cNvSpPr>
            <a:spLocks noGrp="1"/>
          </p:cNvSpPr>
          <p:nvPr>
            <p:ph sz="half" idx="2"/>
          </p:nvPr>
        </p:nvSpPr>
        <p:spPr>
          <a:xfrm>
            <a:off x="581194" y="2926052"/>
            <a:ext cx="5393100" cy="3474748"/>
          </a:xfrm>
        </p:spPr>
        <p:txBody>
          <a:bodyPr>
            <a:normAutofit/>
          </a:bodyPr>
          <a:lstStyle/>
          <a:p>
            <a:r>
              <a:rPr lang="bg-BG" dirty="0"/>
              <a:t>силна тенденция към „устойчиво и сътрудничещо потребление“</a:t>
            </a:r>
          </a:p>
          <a:p>
            <a:r>
              <a:rPr lang="bg-BG" dirty="0"/>
              <a:t>Елементът „приемлива цена" в триъгълника „достъп, наличност и приемлива цена" натежава</a:t>
            </a:r>
          </a:p>
          <a:p>
            <a:endParaRPr lang="bg-BG" dirty="0"/>
          </a:p>
          <a:p>
            <a:pPr marL="0" indent="0">
              <a:buNone/>
            </a:pPr>
            <a:r>
              <a:rPr lang="bg-BG" b="1" dirty="0"/>
              <a:t>Какъв да бъде маркетинговият микс и каква да бъде разумният комуникационен микс?</a:t>
            </a:r>
          </a:p>
          <a:p>
            <a:pPr marL="0" indent="0">
              <a:buNone/>
            </a:pPr>
            <a:r>
              <a:rPr lang="bg-BG" b="1" dirty="0"/>
              <a:t>А какво искат да чуят хората? </a:t>
            </a:r>
            <a:r>
              <a:rPr lang="bg-BG" dirty="0"/>
              <a:t>(Хората искат котенца с кошници…)</a:t>
            </a:r>
          </a:p>
        </p:txBody>
      </p:sp>
      <p:sp>
        <p:nvSpPr>
          <p:cNvPr id="5" name="Text Placeholder 4">
            <a:extLst>
              <a:ext uri="{FF2B5EF4-FFF2-40B4-BE49-F238E27FC236}">
                <a16:creationId xmlns:a16="http://schemas.microsoft.com/office/drawing/2014/main" id="{3E68E047-17A4-8247-A714-A52700797C11}"/>
              </a:ext>
            </a:extLst>
          </p:cNvPr>
          <p:cNvSpPr>
            <a:spLocks noGrp="1"/>
          </p:cNvSpPr>
          <p:nvPr>
            <p:ph type="body" sz="quarter" idx="3"/>
          </p:nvPr>
        </p:nvSpPr>
        <p:spPr/>
        <p:txBody>
          <a:bodyPr/>
          <a:lstStyle/>
          <a:p>
            <a:r>
              <a:rPr lang="bg-BG" dirty="0"/>
              <a:t>Вероятни причини</a:t>
            </a:r>
          </a:p>
        </p:txBody>
      </p:sp>
      <p:sp>
        <p:nvSpPr>
          <p:cNvPr id="6" name="Content Placeholder 5">
            <a:extLst>
              <a:ext uri="{FF2B5EF4-FFF2-40B4-BE49-F238E27FC236}">
                <a16:creationId xmlns:a16="http://schemas.microsoft.com/office/drawing/2014/main" id="{211BB0C4-A420-E34C-8FA1-40F3F8990C0F}"/>
              </a:ext>
            </a:extLst>
          </p:cNvPr>
          <p:cNvSpPr>
            <a:spLocks noGrp="1"/>
          </p:cNvSpPr>
          <p:nvPr>
            <p:ph sz="quarter" idx="4"/>
          </p:nvPr>
        </p:nvSpPr>
        <p:spPr>
          <a:xfrm>
            <a:off x="6217709" y="2926052"/>
            <a:ext cx="5393100" cy="3474748"/>
          </a:xfrm>
        </p:spPr>
        <p:txBody>
          <a:bodyPr>
            <a:normAutofit/>
          </a:bodyPr>
          <a:lstStyle/>
          <a:p>
            <a:r>
              <a:rPr lang="bg-BG" dirty="0"/>
              <a:t>За нас е важно какво консумираме!</a:t>
            </a:r>
          </a:p>
          <a:p>
            <a:r>
              <a:rPr lang="bg-BG" dirty="0"/>
              <a:t>За нас е важно какво ще оставим на следващите поколения!</a:t>
            </a:r>
          </a:p>
          <a:p>
            <a:r>
              <a:rPr lang="bg-BG" dirty="0"/>
              <a:t>Ние не сме достатъчно богати и достатъчно щастливи!</a:t>
            </a:r>
          </a:p>
          <a:p>
            <a:endParaRPr lang="bg-BG" dirty="0"/>
          </a:p>
        </p:txBody>
      </p:sp>
    </p:spTree>
    <p:extLst>
      <p:ext uri="{BB962C8B-B14F-4D97-AF65-F5344CB8AC3E}">
        <p14:creationId xmlns:p14="http://schemas.microsoft.com/office/powerpoint/2010/main" val="1458069888"/>
      </p:ext>
    </p:extLst>
  </p:cSld>
  <p:clrMapOvr>
    <a:masterClrMapping/>
  </p:clrMapOvr>
</p:sld>
</file>

<file path=ppt/theme/theme1.xml><?xml version="1.0" encoding="utf-8"?>
<a:theme xmlns:a="http://schemas.openxmlformats.org/drawingml/2006/main" name="Dividend">
  <a:themeElements>
    <a:clrScheme name="Red Orange">
      <a:dk1>
        <a:sysClr val="windowText" lastClr="000000"/>
      </a:dk1>
      <a:lt1>
        <a:sysClr val="window" lastClr="FFFFFF"/>
      </a:lt1>
      <a:dk2>
        <a:srgbClr val="505046"/>
      </a:dk2>
      <a:lt2>
        <a:srgbClr val="EEECE1"/>
      </a:lt2>
      <a:accent1>
        <a:srgbClr val="E84C22"/>
      </a:accent1>
      <a:accent2>
        <a:srgbClr val="FFBD47"/>
      </a:accent2>
      <a:accent3>
        <a:srgbClr val="B64926"/>
      </a:accent3>
      <a:accent4>
        <a:srgbClr val="FF8427"/>
      </a:accent4>
      <a:accent5>
        <a:srgbClr val="CC9900"/>
      </a:accent5>
      <a:accent6>
        <a:srgbClr val="B22600"/>
      </a:accent6>
      <a:hlink>
        <a:srgbClr val="CC9900"/>
      </a:hlink>
      <a:folHlink>
        <a:srgbClr val="666699"/>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Dividend</Template>
  <TotalTime>319</TotalTime>
  <Words>1136</Words>
  <Application>Microsoft Macintosh PowerPoint</Application>
  <PresentationFormat>Widescreen</PresentationFormat>
  <Paragraphs>89</Paragraphs>
  <Slides>13</Slides>
  <Notes>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Calibri</vt:lpstr>
      <vt:lpstr>Corbel</vt:lpstr>
      <vt:lpstr>Gill Sans MT</vt:lpstr>
      <vt:lpstr>Open Sans</vt:lpstr>
      <vt:lpstr>Wingdings 2</vt:lpstr>
      <vt:lpstr>Dividend</vt:lpstr>
      <vt:lpstr>Какво ни кара да купуваме това, което купуваме?</vt:lpstr>
      <vt:lpstr>Поведението на потребителите е комплексен феномен</vt:lpstr>
      <vt:lpstr>Темата е инспирирана от работата на Лусия Рейш</vt:lpstr>
      <vt:lpstr>Какво определя поведението на потребителите?</vt:lpstr>
      <vt:lpstr>Нека да помислим!</vt:lpstr>
      <vt:lpstr>Вие как постъпихте?</vt:lpstr>
      <vt:lpstr>Изводи за потребителското поведение</vt:lpstr>
      <vt:lpstr>Променило ли се е потребителското ни поведение с течение на времето?</vt:lpstr>
      <vt:lpstr>повече и по-импулсивно потребление?</vt:lpstr>
      <vt:lpstr>PowerPoint Presentation</vt:lpstr>
      <vt:lpstr>могат ли политиките да повлияят на поведението?</vt:lpstr>
      <vt:lpstr>Кога е по-вероятно поведението да се промени?</vt:lpstr>
      <vt:lpstr>И нека да видим как пазарувахте вие!</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Какво ни кара да купуваме това, което купуваме?</dc:title>
  <dc:creator>Aleksey Potebnia</dc:creator>
  <cp:lastModifiedBy>Aleksey Potebnia</cp:lastModifiedBy>
  <cp:revision>2</cp:revision>
  <dcterms:created xsi:type="dcterms:W3CDTF">2022-01-04T14:32:03Z</dcterms:created>
  <dcterms:modified xsi:type="dcterms:W3CDTF">2022-01-04T19:51:37Z</dcterms:modified>
</cp:coreProperties>
</file>