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1022-B233-63F9-7DB9-3EC3D1D98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816F3-AB66-467A-B34D-E64C6390E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2F9EE-BF1B-CE96-74BA-BC06AB22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92201-2675-C9A7-6F8F-3109E068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D5FAD-0D17-EF2F-7983-15A2C51D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DB02-486B-F1F2-0DE6-749EEBD5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FCC16-0358-8C67-91CC-09E96367C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868FF-6FA5-0931-7083-7F47465D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1C0E7-6A04-59C6-1BFA-A73EB8E7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6725A-05E5-3857-FBB3-37EE8A7C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EC37B-BCCE-0D14-AC4D-D234D2847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D38AF-91A3-8830-9B0E-AEB552154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54C4-394C-01C4-0092-CD0A3DF5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6B2D0-7D3D-1A1E-FB51-002C9F42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BEA30-0368-EED2-24E1-BA46F0F0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E168-BC3E-A620-29EC-0A2458FF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EAD1-5F0E-81E7-8642-EEF793B2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B8EA7-703F-6233-45BA-3E0166E9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FF375-F697-EA14-245C-57B6E366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ADC7-2832-199F-FE75-BA94B1C1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8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9C47-D3B1-96FF-5D73-50566C8F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E9810-C230-92DA-837C-C0107CBC1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F710B-9419-021D-7EC4-8525DE49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6467-96A0-220D-E787-0E3C3874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ED4B8-355A-F8D0-FB96-B5E62CFA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F957-FE30-8F00-F709-CBBE8FE7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640B1-F7FB-0CC7-9531-D97B67139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35F1E-F089-026B-0312-181B715C1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07079-3C99-9E0F-2DD2-47AD7571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7CA38-668F-4754-7B7D-0AD75017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057C0-9A42-F91F-ABC2-0206EC9D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5540-4D08-7893-4A00-72665D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BB481-39FF-2D99-B33F-78E04AFA4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27A5A-4321-2735-F8E8-A0F2FB5F4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B80D3-6D10-DCD4-3329-C8FB2CE84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2B4B9-6230-1342-E735-B968C91FC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0F747-A5B1-C2A8-D260-293E6511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DDF57-2778-4050-38BD-DB3513B1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8A9A1-4D81-C161-5FB7-DA48671A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12B95-3083-9846-15D0-8DFF4611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23B61-CAE8-4581-F9B7-B0EE6315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521E82-819E-4A85-6D0C-CD55327D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E9AA9-048A-B829-DEBD-1B1F769B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532E1-2F4A-A3BE-B96A-6293B0C1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39C9A-98B4-80B4-ABFA-5CDE01F4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C3F29-C821-A957-068F-339CE31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6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328B-32DD-ED70-C5DE-ADFA30701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D77E5-6C79-4E8D-5DEB-4C941AA58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CCE50-E981-8031-176B-1B4F85C1A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E5FAF-F66B-B280-4209-0EA0573C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A5DB-AA3B-EA91-C14B-8C74F40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98E40-C1AB-E74E-DA15-D7C5255E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EC53-65D3-EB2F-D6EC-FA5A6EDC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AA54B0-962C-89B4-7011-CD56D71E5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B8E04-B1BB-FC59-1A6E-5B9D27D6F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0BEB7-9F22-BB90-E8D7-7438322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937DF-FDDA-860A-D693-99EB036D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B2569-42ED-3C45-4CF0-749FCF4A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8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EA6EF7-280E-28B2-E2D7-4575D1E37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09030-747A-69AD-5CC2-A32C88A0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9CD0B-A3DD-A5A4-B364-F88733BEE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4264-C653-470C-B6EC-D2691676EBC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A7BE7-390A-37D3-9376-55D77F241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8BB70-DF49-C4D2-661A-C21D9E73F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F86D8-67C5-409D-B790-47EEE5F1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6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2C8AF-BD56-E883-C458-D8E486C11B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Авторство, сътрудничество, подмяна</a:t>
            </a:r>
            <a:r>
              <a:rPr lang="en-US" dirty="0"/>
              <a:t> </a:t>
            </a:r>
            <a:br>
              <a:rPr lang="bg-B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8BE54-B638-7BF5-26C7-C9F2F322F4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ИИ и ролята на студента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330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39F0B-5324-B4BE-1007-9ED263133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50538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endParaRPr lang="bg-BG" dirty="0"/>
          </a:p>
          <a:p>
            <a:endParaRPr lang="bg-BG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ED8ABEE-4DFF-A3E7-8E64-2FC38D69B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2727"/>
              </p:ext>
            </p:extLst>
          </p:nvPr>
        </p:nvGraphicFramePr>
        <p:xfrm>
          <a:off x="433137" y="1196734"/>
          <a:ext cx="107241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383">
                  <a:extLst>
                    <a:ext uri="{9D8B030D-6E8A-4147-A177-3AD203B41FA5}">
                      <a16:colId xmlns:a16="http://schemas.microsoft.com/office/drawing/2014/main" val="1036317321"/>
                    </a:ext>
                  </a:extLst>
                </a:gridCol>
                <a:gridCol w="3618882">
                  <a:extLst>
                    <a:ext uri="{9D8B030D-6E8A-4147-A177-3AD203B41FA5}">
                      <a16:colId xmlns:a16="http://schemas.microsoft.com/office/drawing/2014/main" val="4095018393"/>
                    </a:ext>
                  </a:extLst>
                </a:gridCol>
                <a:gridCol w="3618882">
                  <a:extLst>
                    <a:ext uri="{9D8B030D-6E8A-4147-A177-3AD203B41FA5}">
                      <a16:colId xmlns:a16="http://schemas.microsoft.com/office/drawing/2014/main" val="3020415786"/>
                    </a:ext>
                  </a:extLst>
                </a:gridCol>
              </a:tblGrid>
              <a:tr h="633683">
                <a:tc>
                  <a:txBody>
                    <a:bodyPr/>
                    <a:lstStyle/>
                    <a:p>
                      <a:r>
                        <a:rPr lang="bg-BG" sz="1800" dirty="0">
                          <a:solidFill>
                            <a:schemeClr val="tx1"/>
                          </a:solidFill>
                        </a:rPr>
                        <a:t>Резюмиране на текст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dirty="0">
                          <a:solidFill>
                            <a:schemeClr val="tx1"/>
                          </a:solidFill>
                        </a:rPr>
                        <a:t>Търсене на автентични академични източници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</a:rPr>
                        <a:t>Писане на академично есе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3609344"/>
                  </a:ext>
                </a:extLst>
              </a:tr>
              <a:tr h="886828">
                <a:tc>
                  <a:txBody>
                    <a:bodyPr/>
                    <a:lstStyle/>
                    <a:p>
                      <a:r>
                        <a:rPr lang="bg-BG" sz="1800" b="1" dirty="0"/>
                        <a:t>Отговор на въпрос по конкретен текст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/>
                        <a:t>Подвеждащо генериране на резюмета / откъси от несъществуващи текстове 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</a:rPr>
                        <a:t>  -    </a:t>
                      </a:r>
                      <a:r>
                        <a:rPr lang="bg-BG" sz="1800" b="1" dirty="0">
                          <a:solidFill>
                            <a:srgbClr val="FF0000"/>
                          </a:solidFill>
                        </a:rPr>
                        <a:t>Помощ с материали от</a:t>
                      </a:r>
                    </a:p>
                    <a:p>
                      <a:r>
                        <a:rPr lang="bg-BG" sz="1800" b="1" dirty="0">
                          <a:solidFill>
                            <a:srgbClr val="FF0000"/>
                          </a:solidFill>
                        </a:rPr>
                        <a:t>       източници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1023250"/>
                  </a:ext>
                </a:extLst>
              </a:tr>
              <a:tr h="633683">
                <a:tc>
                  <a:txBody>
                    <a:bodyPr/>
                    <a:lstStyle/>
                    <a:p>
                      <a:r>
                        <a:rPr lang="bg-BG" sz="1800" b="1" dirty="0"/>
                        <a:t>Превод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/>
                        <a:t>Анализ на епизоди от не- (съвсем) познати произведения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</a:rPr>
                        <a:t>Сравнения между модели/ подходи / понятия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13885705"/>
                  </a:ext>
                </a:extLst>
              </a:tr>
              <a:tr h="633683">
                <a:tc>
                  <a:txBody>
                    <a:bodyPr/>
                    <a:lstStyle/>
                    <a:p>
                      <a:r>
                        <a:rPr lang="bg-BG" sz="1800" b="1" dirty="0"/>
                        <a:t>Синоними на фрази и колокации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/>
                        <a:t>Непоследователнност в анализа (на метафоричен език)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bg-BG" sz="1800" b="1" dirty="0">
                          <a:solidFill>
                            <a:srgbClr val="FF0000"/>
                          </a:solidFill>
                        </a:rPr>
                        <a:t>Помощ чрез постъпателно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bg-BG" sz="1800" b="1" dirty="0">
                          <a:solidFill>
                            <a:srgbClr val="FF0000"/>
                          </a:solidFill>
                        </a:rPr>
                        <a:t>      задаване на въпроси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7036800"/>
                  </a:ext>
                </a:extLst>
              </a:tr>
              <a:tr h="633683">
                <a:tc>
                  <a:txBody>
                    <a:bodyPr/>
                    <a:lstStyle/>
                    <a:p>
                      <a:r>
                        <a:rPr lang="bg-BG" sz="1800" b="1" dirty="0"/>
                        <a:t>Писане на уместен правилен английски в различни жанрове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</a:rPr>
                        <a:t>Анализ на конкретни елементи в конкретен контекст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9080339"/>
                  </a:ext>
                </a:extLst>
              </a:tr>
              <a:tr h="633683">
                <a:tc>
                  <a:txBody>
                    <a:bodyPr/>
                    <a:lstStyle/>
                    <a:p>
                      <a:r>
                        <a:rPr lang="bg-BG" sz="1800" b="1" dirty="0"/>
                        <a:t>Отговори на общи културно-исторически въпроси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dirty="0">
                          <a:solidFill>
                            <a:srgbClr val="FF0000"/>
                          </a:solidFill>
                        </a:rPr>
                        <a:t>  -   Помощ чрез резюме/описание</a:t>
                      </a:r>
                    </a:p>
                    <a:p>
                      <a:r>
                        <a:rPr lang="bg-BG" sz="1800" dirty="0">
                          <a:solidFill>
                            <a:srgbClr val="FF0000"/>
                          </a:solidFill>
                        </a:rPr>
                        <a:t>       на обекта на анализ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20692790"/>
                  </a:ext>
                </a:extLst>
              </a:tr>
              <a:tr h="633683">
                <a:tc>
                  <a:txBody>
                    <a:bodyPr/>
                    <a:lstStyle/>
                    <a:p>
                      <a:r>
                        <a:rPr lang="bg-BG" sz="1800" b="1" dirty="0"/>
                        <a:t>Приложение на позната за </a:t>
                      </a:r>
                      <a:r>
                        <a:rPr lang="en-US" sz="1800" b="1" dirty="0" err="1"/>
                        <a:t>ChatGPT</a:t>
                      </a:r>
                      <a:r>
                        <a:rPr lang="bg-BG" sz="1800" b="1" dirty="0"/>
                        <a:t> теоретична рамка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bg-BG" sz="1800" dirty="0">
                          <a:solidFill>
                            <a:srgbClr val="FF0000"/>
                          </a:solidFill>
                        </a:rPr>
                        <a:t>Обяснение на конкретния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bg-BG" sz="1800" dirty="0">
                          <a:solidFill>
                            <a:srgbClr val="FF0000"/>
                          </a:solidFill>
                        </a:rPr>
                        <a:t>       контекст/призма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56012792"/>
                  </a:ext>
                </a:extLst>
              </a:tr>
              <a:tr h="633683">
                <a:tc>
                  <a:txBody>
                    <a:bodyPr/>
                    <a:lstStyle/>
                    <a:p>
                      <a:r>
                        <a:rPr lang="bg-BG" sz="1800" b="1" dirty="0"/>
                        <a:t>Редакция на текст и коментар на промените</a:t>
                      </a:r>
                      <a:endParaRPr lang="en-US" sz="1800" b="1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533769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597ED1-64D2-4EF2-F6A8-5A08B15B8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127883"/>
              </p:ext>
            </p:extLst>
          </p:nvPr>
        </p:nvGraphicFramePr>
        <p:xfrm>
          <a:off x="465222" y="442755"/>
          <a:ext cx="10724145" cy="75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012">
                  <a:extLst>
                    <a:ext uri="{9D8B030D-6E8A-4147-A177-3AD203B41FA5}">
                      <a16:colId xmlns:a16="http://schemas.microsoft.com/office/drawing/2014/main" val="3656924991"/>
                    </a:ext>
                  </a:extLst>
                </a:gridCol>
                <a:gridCol w="3661682">
                  <a:extLst>
                    <a:ext uri="{9D8B030D-6E8A-4147-A177-3AD203B41FA5}">
                      <a16:colId xmlns:a16="http://schemas.microsoft.com/office/drawing/2014/main" val="67303725"/>
                    </a:ext>
                  </a:extLst>
                </a:gridCol>
                <a:gridCol w="3601451">
                  <a:extLst>
                    <a:ext uri="{9D8B030D-6E8A-4147-A177-3AD203B41FA5}">
                      <a16:colId xmlns:a16="http://schemas.microsoft.com/office/drawing/2014/main" val="4066991505"/>
                    </a:ext>
                  </a:extLst>
                </a:gridCol>
              </a:tblGrid>
              <a:tr h="753979">
                <a:tc>
                  <a:txBody>
                    <a:bodyPr/>
                    <a:lstStyle/>
                    <a:p>
                      <a:r>
                        <a:rPr lang="bg-BG" sz="1800" u="sng" dirty="0">
                          <a:solidFill>
                            <a:schemeClr val="tx1"/>
                          </a:solidFill>
                        </a:rPr>
                        <a:t>Задоволително представяне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u="sng" dirty="0">
                          <a:solidFill>
                            <a:schemeClr val="tx1"/>
                          </a:solidFill>
                        </a:rPr>
                        <a:t>Слабо представяне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u="sng" dirty="0">
                          <a:solidFill>
                            <a:schemeClr val="tx1"/>
                          </a:solidFill>
                        </a:rPr>
                        <a:t>Непоследователно представяне/нужда от помощ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427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42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911F-0107-13A8-DB17-4E5FCD67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931"/>
          </a:xfrm>
        </p:spPr>
        <p:txBody>
          <a:bodyPr>
            <a:normAutofit/>
          </a:bodyPr>
          <a:lstStyle/>
          <a:p>
            <a:r>
              <a:rPr lang="bg-BG" dirty="0"/>
              <a:t>Сътрудничество между ЧИ и 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39F0B-5324-B4BE-1007-9ED263133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9056"/>
            <a:ext cx="10968789" cy="5053819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Ч генерира идеи за есе в кратки изречения – </a:t>
            </a:r>
            <a:r>
              <a:rPr lang="bg-BG" dirty="0">
                <a:solidFill>
                  <a:srgbClr val="FF0000"/>
                </a:solidFill>
              </a:rPr>
              <a:t>ИИ структурира/  допълва/дава примери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dirty="0"/>
              <a:t>Ч пише на неточен език/неакадемичен стил – </a:t>
            </a:r>
            <a:r>
              <a:rPr lang="bg-BG" dirty="0">
                <a:solidFill>
                  <a:srgbClr val="FF0000"/>
                </a:solidFill>
              </a:rPr>
              <a:t>ИИ поправя/обогатява регистър, словосъчетания, синоними, кохезия   </a:t>
            </a:r>
          </a:p>
          <a:p>
            <a:pPr marL="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r>
              <a:rPr lang="bg-BG" dirty="0"/>
              <a:t>Ч пише есе с една гледна точка – </a:t>
            </a:r>
            <a:r>
              <a:rPr lang="bg-BG" dirty="0">
                <a:solidFill>
                  <a:srgbClr val="FF0000"/>
                </a:solidFill>
              </a:rPr>
              <a:t>ИИ задава въпроси, насърчаващи  критическото мислене</a:t>
            </a:r>
          </a:p>
          <a:p>
            <a:pPr marL="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r>
              <a:rPr lang="bg-BG" dirty="0">
                <a:solidFill>
                  <a:srgbClr val="FF0000"/>
                </a:solidFill>
              </a:rPr>
              <a:t>ИИ превежда/отговаря на въпроси </a:t>
            </a:r>
            <a:r>
              <a:rPr lang="bg-BG" dirty="0"/>
              <a:t>– Ч редактира или инструктира</a:t>
            </a:r>
            <a:r>
              <a:rPr lang="bg-BG" dirty="0">
                <a:solidFill>
                  <a:srgbClr val="FF0000"/>
                </a:solidFill>
              </a:rPr>
              <a:t>  ИИ да редактира</a:t>
            </a:r>
          </a:p>
          <a:p>
            <a:pPr marL="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r>
              <a:rPr lang="bg-BG" dirty="0">
                <a:solidFill>
                  <a:srgbClr val="FF0000"/>
                </a:solidFill>
              </a:rPr>
              <a:t>   </a:t>
            </a:r>
            <a:r>
              <a:rPr lang="bg-BG" dirty="0"/>
              <a:t>На въпроси за анализ, слабост на ИИ:</a:t>
            </a:r>
            <a:br>
              <a:rPr lang="bg-BG" dirty="0">
                <a:solidFill>
                  <a:srgbClr val="FF0000"/>
                </a:solidFill>
              </a:rPr>
            </a:br>
            <a:endParaRPr lang="bg-B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ИИ генерира възможни тълкувания / типични метафорични значения </a:t>
            </a:r>
            <a:r>
              <a:rPr lang="bg-BG" dirty="0"/>
              <a:t>–</a:t>
            </a:r>
            <a:r>
              <a:rPr lang="bg-BG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bg-BG" dirty="0"/>
              <a:t>                                                             Ч подбира и приспособява</a:t>
            </a: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</a:rPr>
              <a:t>                                                           (или дава нова инструкция на ИИ)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455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251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Авторство, сътрудничество, подмяна  </vt:lpstr>
      <vt:lpstr>PowerPoint Presentation</vt:lpstr>
      <vt:lpstr>Сътрудничество между ЧИ и 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 </dc:title>
  <dc:creator>Kyulanova, Irina</dc:creator>
  <cp:lastModifiedBy>Irina Kyulanova</cp:lastModifiedBy>
  <cp:revision>37</cp:revision>
  <dcterms:created xsi:type="dcterms:W3CDTF">2023-03-14T06:19:25Z</dcterms:created>
  <dcterms:modified xsi:type="dcterms:W3CDTF">2023-05-23T09:16:29Z</dcterms:modified>
</cp:coreProperties>
</file>