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4" r:id="rId3"/>
    <p:sldId id="265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29" autoAdjust="0"/>
    <p:restoredTop sz="94660"/>
  </p:normalViewPr>
  <p:slideViewPr>
    <p:cSldViewPr snapToGrid="0">
      <p:cViewPr varScale="1">
        <p:scale>
          <a:sx n="60" d="100"/>
          <a:sy n="60" d="100"/>
        </p:scale>
        <p:origin x="57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231022-B233-63F9-7DB9-3EC3D1D985B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FE816F3-AB66-467A-B34D-E64C6390EA1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F2F9EE-BF1B-CE96-74BA-BC06AB226E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F4264-C653-470C-B6EC-D2691676EBCA}" type="datetimeFigureOut">
              <a:rPr lang="en-US" smtClean="0"/>
              <a:t>5/23/2023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992201-2675-C9A7-6F8F-3109E0683A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7D5FAD-0D17-EF2F-7983-15A2C51D9F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F86D8-67C5-409D-B790-47EEE5F16A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62058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ECDB02-486B-F1F2-0DE6-749EEBD5C1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EAFCC16-0358-8C67-91CC-09E96367C60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81868FF-6FA5-0931-7083-7F47465DD8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F4264-C653-470C-B6EC-D2691676EBCA}" type="datetimeFigureOut">
              <a:rPr lang="en-US" smtClean="0"/>
              <a:t>5/23/2023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41C0E7-6A04-59C6-1BFA-A73EB8E736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26725A-05E5-3857-FBB3-37EE8A7C61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F86D8-67C5-409D-B790-47EEE5F16A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6245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9CEC37B-BCCE-0D14-AC4D-D234D28476D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FDD38AF-91A3-8830-9B0E-AEB552154C6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4554C4-394C-01C4-0092-CD0A3DF57C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F4264-C653-470C-B6EC-D2691676EBCA}" type="datetimeFigureOut">
              <a:rPr lang="en-US" smtClean="0"/>
              <a:t>5/23/2023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A6B2D0-7D3D-1A1E-FB51-002C9F42B4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ABEA30-0368-EED2-24E1-BA46F0F05F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F86D8-67C5-409D-B790-47EEE5F16A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01987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95E168-BC3E-A620-29EC-0A2458FFBA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30EAD1-5F0E-81E7-8642-EEF793B248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EB8EA7-703F-6233-45BA-3E0166E9D8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F4264-C653-470C-B6EC-D2691676EBCA}" type="datetimeFigureOut">
              <a:rPr lang="en-US" smtClean="0"/>
              <a:t>5/23/2023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5FF375-F697-EA14-245C-57B6E366B0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70ADC7-2832-199F-FE75-BA94B1C106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F86D8-67C5-409D-B790-47EEE5F16A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89818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2C9C47-D3B1-96FF-5D73-50566C8FD4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9E9810-C230-92DA-837C-C0107CBC16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7F710B-9419-021D-7EC4-8525DE4998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F4264-C653-470C-B6EC-D2691676EBCA}" type="datetimeFigureOut">
              <a:rPr lang="en-US" smtClean="0"/>
              <a:t>5/23/2023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B36467-96A0-220D-E787-0E3C387412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6ED4B8-355A-F8D0-FB96-B5E62CFA3D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F86D8-67C5-409D-B790-47EEE5F16A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78301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95F957-FE30-8F00-F709-CBBE8FE725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D640B1-F7FB-0CC7-9531-D97B67139CE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0E35F1E-F089-026B-0312-181B715C1A0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F107079-3C99-9E0F-2DD2-47AD75714A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F4264-C653-470C-B6EC-D2691676EBCA}" type="datetimeFigureOut">
              <a:rPr lang="en-US" smtClean="0"/>
              <a:t>5/23/2023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CF7CA38-668F-4754-7B7D-0AD750173D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03057C0-9A42-F91F-ABC2-0206EC9D47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F86D8-67C5-409D-B790-47EEE5F16A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40307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F55540-4D08-7893-4A00-72665D3AC1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46BB481-39FF-2D99-B33F-78E04AFA49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0127A5A-4321-2735-F8E8-A0F2FB5F43F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8DB80D3-6D10-DCD4-3329-C8FB2CE84CB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0D2B4B9-6230-1342-E735-B968C91FCAC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500F747-A5B1-C2A8-D260-293E6511D0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F4264-C653-470C-B6EC-D2691676EBCA}" type="datetimeFigureOut">
              <a:rPr lang="en-US" smtClean="0"/>
              <a:t>5/23/2023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EDDDF57-2778-4050-38BD-DB3513B1E9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088A9A1-4D81-C161-5FB7-DA48671A6D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F86D8-67C5-409D-B790-47EEE5F16A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0530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212B95-3083-9846-15D0-8DFF46114E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C423B61-CAE8-4581-F9B7-B0EE63159E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F4264-C653-470C-B6EC-D2691676EBCA}" type="datetimeFigureOut">
              <a:rPr lang="en-US" smtClean="0"/>
              <a:t>5/23/2023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D521E82-819E-4A85-6D0C-CD55327D6B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F2E9AA9-048A-B829-DEBD-1B1F769B75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F86D8-67C5-409D-B790-47EEE5F16A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74292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1E532E1-2F4A-A3BE-B96A-6293B0C143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F4264-C653-470C-B6EC-D2691676EBCA}" type="datetimeFigureOut">
              <a:rPr lang="en-US" smtClean="0"/>
              <a:t>5/23/2023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3139C9A-98B4-80B4-ABFA-5CDE01F4A5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A9C3F29-C821-A957-068F-339CE31F20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F86D8-67C5-409D-B790-47EEE5F16A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23656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B6328B-32DD-ED70-C5DE-ADFA307017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9D77E5-6C79-4E8D-5DEB-4C941AA580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12CCE50-E981-8031-176B-1B4F85C1AB9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55E5FAF-F66B-B280-4209-0EA0573C36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F4264-C653-470C-B6EC-D2691676EBCA}" type="datetimeFigureOut">
              <a:rPr lang="en-US" smtClean="0"/>
              <a:t>5/23/2023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023A5DB-AA3B-EA91-C14B-8C74F40571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5198E40-C1AB-E74E-DA15-D7C5255E22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F86D8-67C5-409D-B790-47EEE5F16A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84586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49EC53-65D3-EB2F-D6EC-FA5A6EDC8E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1AA54B0-962C-89B4-7011-CD56D71E522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76B8E04-B1BB-FC59-1A6E-5B9D27D6F64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910BEB7-9F22-BB90-E8D7-743832225B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F4264-C653-470C-B6EC-D2691676EBCA}" type="datetimeFigureOut">
              <a:rPr lang="en-US" smtClean="0"/>
              <a:t>5/23/2023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25937DF-FDDA-860A-D693-99EB036D03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BB2569-42ED-3C45-4CF0-749FCF4ADC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F86D8-67C5-409D-B790-47EEE5F16A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19802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7EA6EF7-280E-28B2-E2D7-4575D1E371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0F09030-747A-69AD-5CC2-A32C88A067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29CD0B-A3DD-A5A4-B364-F88733BEED3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9F4264-C653-470C-B6EC-D2691676EBCA}" type="datetimeFigureOut">
              <a:rPr lang="en-US" smtClean="0"/>
              <a:t>5/23/2023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BA7BE7-390A-37D3-9376-55D77F241F5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08BB70-DF49-C4D2-661A-C21D9E73FA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0F86D8-67C5-409D-B790-47EEE5F16A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40623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92C8AF-BD56-E883-C458-D8E486C11B7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bg-BG" dirty="0"/>
              <a:t>Авторство, сътрудничество, подмяна</a:t>
            </a:r>
            <a:r>
              <a:rPr lang="en-US" dirty="0"/>
              <a:t> </a:t>
            </a:r>
            <a:br>
              <a:rPr lang="bg-BG" dirty="0"/>
            </a:b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748BE54-B638-7BF5-26C7-C9F2F322F49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bg-BG" sz="4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ИИ и ролята на студента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42233037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239F0B-5324-B4BE-1007-9ED2631335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39056"/>
            <a:ext cx="10515600" cy="5053819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bg-BG" dirty="0"/>
          </a:p>
          <a:p>
            <a:endParaRPr lang="bg-BG" dirty="0"/>
          </a:p>
          <a:p>
            <a:endParaRPr lang="bg-BG" dirty="0"/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5ED8ABEE-4DFF-A3E7-8E64-2FC38D69BF4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212727"/>
              </p:ext>
            </p:extLst>
          </p:nvPr>
        </p:nvGraphicFramePr>
        <p:xfrm>
          <a:off x="433137" y="1196734"/>
          <a:ext cx="10724147" cy="5394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86383">
                  <a:extLst>
                    <a:ext uri="{9D8B030D-6E8A-4147-A177-3AD203B41FA5}">
                      <a16:colId xmlns:a16="http://schemas.microsoft.com/office/drawing/2014/main" val="1036317321"/>
                    </a:ext>
                  </a:extLst>
                </a:gridCol>
                <a:gridCol w="3618882">
                  <a:extLst>
                    <a:ext uri="{9D8B030D-6E8A-4147-A177-3AD203B41FA5}">
                      <a16:colId xmlns:a16="http://schemas.microsoft.com/office/drawing/2014/main" val="4095018393"/>
                    </a:ext>
                  </a:extLst>
                </a:gridCol>
                <a:gridCol w="3618882">
                  <a:extLst>
                    <a:ext uri="{9D8B030D-6E8A-4147-A177-3AD203B41FA5}">
                      <a16:colId xmlns:a16="http://schemas.microsoft.com/office/drawing/2014/main" val="3020415786"/>
                    </a:ext>
                  </a:extLst>
                </a:gridCol>
              </a:tblGrid>
              <a:tr h="633683">
                <a:tc>
                  <a:txBody>
                    <a:bodyPr/>
                    <a:lstStyle/>
                    <a:p>
                      <a:r>
                        <a:rPr lang="bg-BG" sz="1800" dirty="0">
                          <a:solidFill>
                            <a:schemeClr val="tx1"/>
                          </a:solidFill>
                        </a:rPr>
                        <a:t>Резюмиране на текст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100584" marR="100584">
                    <a:gradFill flip="none" rotWithShape="1">
                      <a:gsLst>
                        <a:gs pos="0">
                          <a:srgbClr val="92D050">
                            <a:tint val="66000"/>
                            <a:satMod val="160000"/>
                          </a:srgbClr>
                        </a:gs>
                        <a:gs pos="50000">
                          <a:srgbClr val="92D050">
                            <a:tint val="44500"/>
                            <a:satMod val="160000"/>
                          </a:srgbClr>
                        </a:gs>
                        <a:gs pos="100000">
                          <a:srgbClr val="92D050">
                            <a:tint val="23500"/>
                            <a:satMod val="16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bg-BG" sz="1800" dirty="0">
                          <a:solidFill>
                            <a:schemeClr val="tx1"/>
                          </a:solidFill>
                        </a:rPr>
                        <a:t>Търсене на автентични академични източници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100584" marR="100584">
                    <a:gradFill flip="none" rotWithShape="1">
                      <a:gsLst>
                        <a:gs pos="0">
                          <a:srgbClr val="FF0000">
                            <a:tint val="66000"/>
                            <a:satMod val="160000"/>
                          </a:srgbClr>
                        </a:gs>
                        <a:gs pos="50000">
                          <a:srgbClr val="FF0000">
                            <a:tint val="44500"/>
                            <a:satMod val="160000"/>
                          </a:srgbClr>
                        </a:gs>
                        <a:gs pos="100000">
                          <a:srgbClr val="FF0000">
                            <a:tint val="23500"/>
                            <a:satMod val="16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bg-BG" sz="1800" b="1" dirty="0">
                          <a:solidFill>
                            <a:schemeClr val="tx1"/>
                          </a:solidFill>
                        </a:rPr>
                        <a:t>Писане на академично есе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100584" marR="100584">
                    <a:gradFill flip="none" rotWithShape="1">
                      <a:gsLst>
                        <a:gs pos="0">
                          <a:srgbClr val="7030A0">
                            <a:tint val="66000"/>
                            <a:satMod val="160000"/>
                          </a:srgbClr>
                        </a:gs>
                        <a:gs pos="50000">
                          <a:srgbClr val="7030A0">
                            <a:tint val="44500"/>
                            <a:satMod val="160000"/>
                          </a:srgbClr>
                        </a:gs>
                        <a:gs pos="100000">
                          <a:srgbClr val="7030A0">
                            <a:tint val="23500"/>
                            <a:satMod val="16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2413609344"/>
                  </a:ext>
                </a:extLst>
              </a:tr>
              <a:tr h="886828">
                <a:tc>
                  <a:txBody>
                    <a:bodyPr/>
                    <a:lstStyle/>
                    <a:p>
                      <a:r>
                        <a:rPr lang="bg-BG" sz="1800" b="1" dirty="0"/>
                        <a:t>Отговор на въпрос по конкретен текст</a:t>
                      </a:r>
                      <a:endParaRPr lang="en-US" sz="1800" b="1" dirty="0"/>
                    </a:p>
                  </a:txBody>
                  <a:tcPr marL="100584" marR="100584">
                    <a:gradFill flip="none" rotWithShape="1">
                      <a:gsLst>
                        <a:gs pos="0">
                          <a:srgbClr val="92D050">
                            <a:tint val="66000"/>
                            <a:satMod val="160000"/>
                          </a:srgbClr>
                        </a:gs>
                        <a:gs pos="50000">
                          <a:srgbClr val="92D050">
                            <a:tint val="44500"/>
                            <a:satMod val="160000"/>
                          </a:srgbClr>
                        </a:gs>
                        <a:gs pos="100000">
                          <a:srgbClr val="92D050">
                            <a:tint val="23500"/>
                            <a:satMod val="16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bg-BG" sz="1800" b="1" dirty="0"/>
                        <a:t>Подвеждащо генериране на резюмета / откъси от несъществуващи текстове </a:t>
                      </a:r>
                      <a:endParaRPr lang="en-US" sz="1800" b="1" dirty="0"/>
                    </a:p>
                  </a:txBody>
                  <a:tcPr marL="100584" marR="100584">
                    <a:gradFill flip="none" rotWithShape="1">
                      <a:gsLst>
                        <a:gs pos="0">
                          <a:srgbClr val="FF0000">
                            <a:tint val="66000"/>
                            <a:satMod val="160000"/>
                          </a:srgbClr>
                        </a:gs>
                        <a:gs pos="50000">
                          <a:srgbClr val="FF0000">
                            <a:tint val="44500"/>
                            <a:satMod val="160000"/>
                          </a:srgbClr>
                        </a:gs>
                        <a:gs pos="100000">
                          <a:srgbClr val="FF0000">
                            <a:tint val="23500"/>
                            <a:satMod val="16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bg-BG" sz="1800" b="1" dirty="0">
                          <a:solidFill>
                            <a:schemeClr val="tx1"/>
                          </a:solidFill>
                        </a:rPr>
                        <a:t>  -    </a:t>
                      </a:r>
                      <a:r>
                        <a:rPr lang="bg-BG" sz="1800" b="1" dirty="0">
                          <a:solidFill>
                            <a:srgbClr val="FF0000"/>
                          </a:solidFill>
                        </a:rPr>
                        <a:t>Помощ с материали от</a:t>
                      </a:r>
                    </a:p>
                    <a:p>
                      <a:r>
                        <a:rPr lang="bg-BG" sz="1800" b="1" dirty="0">
                          <a:solidFill>
                            <a:srgbClr val="FF0000"/>
                          </a:solidFill>
                        </a:rPr>
                        <a:t>       източници</a:t>
                      </a:r>
                      <a:endParaRPr lang="en-US" sz="1800" b="1" dirty="0">
                        <a:solidFill>
                          <a:srgbClr val="FF0000"/>
                        </a:solidFill>
                      </a:endParaRPr>
                    </a:p>
                  </a:txBody>
                  <a:tcPr marL="100584" marR="100584">
                    <a:gradFill flip="none" rotWithShape="1">
                      <a:gsLst>
                        <a:gs pos="0">
                          <a:srgbClr val="7030A0">
                            <a:tint val="66000"/>
                            <a:satMod val="160000"/>
                          </a:srgbClr>
                        </a:gs>
                        <a:gs pos="50000">
                          <a:srgbClr val="7030A0">
                            <a:tint val="44500"/>
                            <a:satMod val="160000"/>
                          </a:srgbClr>
                        </a:gs>
                        <a:gs pos="100000">
                          <a:srgbClr val="7030A0">
                            <a:tint val="23500"/>
                            <a:satMod val="16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4091023250"/>
                  </a:ext>
                </a:extLst>
              </a:tr>
              <a:tr h="633683">
                <a:tc>
                  <a:txBody>
                    <a:bodyPr/>
                    <a:lstStyle/>
                    <a:p>
                      <a:r>
                        <a:rPr lang="bg-BG" sz="1800" b="1" dirty="0"/>
                        <a:t>Превод</a:t>
                      </a:r>
                      <a:endParaRPr lang="en-US" sz="1800" b="1" dirty="0"/>
                    </a:p>
                  </a:txBody>
                  <a:tcPr marL="100584" marR="100584">
                    <a:gradFill flip="none" rotWithShape="1">
                      <a:gsLst>
                        <a:gs pos="0">
                          <a:srgbClr val="92D050">
                            <a:tint val="66000"/>
                            <a:satMod val="160000"/>
                          </a:srgbClr>
                        </a:gs>
                        <a:gs pos="50000">
                          <a:srgbClr val="92D050">
                            <a:tint val="44500"/>
                            <a:satMod val="160000"/>
                          </a:srgbClr>
                        </a:gs>
                        <a:gs pos="100000">
                          <a:srgbClr val="92D050">
                            <a:tint val="23500"/>
                            <a:satMod val="16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bg-BG" sz="1800" b="1" dirty="0"/>
                        <a:t>Анализ на епизоди от не- (съвсем) познати произведения</a:t>
                      </a:r>
                      <a:endParaRPr lang="en-US" sz="1800" b="1" dirty="0"/>
                    </a:p>
                  </a:txBody>
                  <a:tcPr marL="100584" marR="100584">
                    <a:gradFill flip="none" rotWithShape="1">
                      <a:gsLst>
                        <a:gs pos="0">
                          <a:srgbClr val="FF0000">
                            <a:tint val="66000"/>
                            <a:satMod val="160000"/>
                          </a:srgbClr>
                        </a:gs>
                        <a:gs pos="50000">
                          <a:srgbClr val="FF0000">
                            <a:tint val="44500"/>
                            <a:satMod val="160000"/>
                          </a:srgbClr>
                        </a:gs>
                        <a:gs pos="100000">
                          <a:srgbClr val="FF0000">
                            <a:tint val="23500"/>
                            <a:satMod val="16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bg-BG" sz="1800" b="1" dirty="0">
                          <a:solidFill>
                            <a:schemeClr val="tx1"/>
                          </a:solidFill>
                        </a:rPr>
                        <a:t>Сравнения между модели/ подходи / понятия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100584" marR="100584">
                    <a:gradFill flip="none" rotWithShape="1">
                      <a:gsLst>
                        <a:gs pos="0">
                          <a:srgbClr val="7030A0">
                            <a:tint val="66000"/>
                            <a:satMod val="160000"/>
                          </a:srgbClr>
                        </a:gs>
                        <a:gs pos="50000">
                          <a:srgbClr val="7030A0">
                            <a:tint val="44500"/>
                            <a:satMod val="160000"/>
                          </a:srgbClr>
                        </a:gs>
                        <a:gs pos="100000">
                          <a:srgbClr val="7030A0">
                            <a:tint val="23500"/>
                            <a:satMod val="16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2713885705"/>
                  </a:ext>
                </a:extLst>
              </a:tr>
              <a:tr h="633683">
                <a:tc>
                  <a:txBody>
                    <a:bodyPr/>
                    <a:lstStyle/>
                    <a:p>
                      <a:r>
                        <a:rPr lang="bg-BG" sz="1800" b="1" dirty="0"/>
                        <a:t>Синоними на фрази и колокации</a:t>
                      </a:r>
                      <a:endParaRPr lang="en-US" sz="1800" b="1" dirty="0"/>
                    </a:p>
                  </a:txBody>
                  <a:tcPr marL="100584" marR="100584">
                    <a:gradFill flip="none" rotWithShape="1">
                      <a:gsLst>
                        <a:gs pos="0">
                          <a:srgbClr val="92D050">
                            <a:tint val="66000"/>
                            <a:satMod val="160000"/>
                          </a:srgbClr>
                        </a:gs>
                        <a:gs pos="50000">
                          <a:srgbClr val="92D050">
                            <a:tint val="44500"/>
                            <a:satMod val="160000"/>
                          </a:srgbClr>
                        </a:gs>
                        <a:gs pos="100000">
                          <a:srgbClr val="92D050">
                            <a:tint val="23500"/>
                            <a:satMod val="16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bg-BG" sz="1800" b="1" dirty="0"/>
                        <a:t>Непоследователнност в анализа (на метафоричен език)</a:t>
                      </a:r>
                      <a:endParaRPr lang="en-US" sz="1800" b="1" dirty="0"/>
                    </a:p>
                  </a:txBody>
                  <a:tcPr marL="100584" marR="100584">
                    <a:gradFill flip="none" rotWithShape="1">
                      <a:gsLst>
                        <a:gs pos="0">
                          <a:srgbClr val="FF0000">
                            <a:tint val="66000"/>
                            <a:satMod val="160000"/>
                          </a:srgbClr>
                        </a:gs>
                        <a:gs pos="50000">
                          <a:srgbClr val="FF0000">
                            <a:tint val="44500"/>
                            <a:satMod val="160000"/>
                          </a:srgbClr>
                        </a:gs>
                        <a:gs pos="100000">
                          <a:srgbClr val="FF0000">
                            <a:tint val="23500"/>
                            <a:satMod val="16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bg-BG" sz="1800" b="1" dirty="0">
                          <a:solidFill>
                            <a:srgbClr val="FF0000"/>
                          </a:solidFill>
                        </a:rPr>
                        <a:t>Помощ чрез постъпателно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bg-BG" sz="1800" b="1" dirty="0">
                          <a:solidFill>
                            <a:srgbClr val="FF0000"/>
                          </a:solidFill>
                        </a:rPr>
                        <a:t>      задаване на въпроси</a:t>
                      </a:r>
                      <a:endParaRPr lang="en-US" sz="1800" b="1" dirty="0">
                        <a:solidFill>
                          <a:srgbClr val="FF0000"/>
                        </a:solidFill>
                      </a:endParaRPr>
                    </a:p>
                  </a:txBody>
                  <a:tcPr marL="100584" marR="100584">
                    <a:gradFill flip="none" rotWithShape="1">
                      <a:gsLst>
                        <a:gs pos="0">
                          <a:srgbClr val="7030A0">
                            <a:tint val="66000"/>
                            <a:satMod val="160000"/>
                          </a:srgbClr>
                        </a:gs>
                        <a:gs pos="50000">
                          <a:srgbClr val="7030A0">
                            <a:tint val="44500"/>
                            <a:satMod val="160000"/>
                          </a:srgbClr>
                        </a:gs>
                        <a:gs pos="100000">
                          <a:srgbClr val="7030A0">
                            <a:tint val="23500"/>
                            <a:satMod val="16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547036800"/>
                  </a:ext>
                </a:extLst>
              </a:tr>
              <a:tr h="633683">
                <a:tc>
                  <a:txBody>
                    <a:bodyPr/>
                    <a:lstStyle/>
                    <a:p>
                      <a:r>
                        <a:rPr lang="bg-BG" sz="1800" b="1" dirty="0"/>
                        <a:t>Писане на уместен правилен английски в различни жанрове</a:t>
                      </a:r>
                      <a:endParaRPr lang="en-US" sz="1800" b="1" dirty="0"/>
                    </a:p>
                  </a:txBody>
                  <a:tcPr marL="100584" marR="100584">
                    <a:gradFill flip="none" rotWithShape="1">
                      <a:gsLst>
                        <a:gs pos="0">
                          <a:srgbClr val="92D050">
                            <a:tint val="66000"/>
                            <a:satMod val="160000"/>
                          </a:srgbClr>
                        </a:gs>
                        <a:gs pos="50000">
                          <a:srgbClr val="92D050">
                            <a:tint val="44500"/>
                            <a:satMod val="160000"/>
                          </a:srgbClr>
                        </a:gs>
                        <a:gs pos="100000">
                          <a:srgbClr val="92D050">
                            <a:tint val="23500"/>
                            <a:satMod val="16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L="100584" marR="100584">
                    <a:gradFill flip="none" rotWithShape="1">
                      <a:gsLst>
                        <a:gs pos="0">
                          <a:srgbClr val="FF0000">
                            <a:tint val="66000"/>
                            <a:satMod val="160000"/>
                          </a:srgbClr>
                        </a:gs>
                        <a:gs pos="50000">
                          <a:srgbClr val="FF0000">
                            <a:tint val="44500"/>
                            <a:satMod val="160000"/>
                          </a:srgbClr>
                        </a:gs>
                        <a:gs pos="100000">
                          <a:srgbClr val="FF0000">
                            <a:tint val="23500"/>
                            <a:satMod val="16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bg-BG" sz="1800" b="1" dirty="0">
                          <a:solidFill>
                            <a:schemeClr val="tx1"/>
                          </a:solidFill>
                        </a:rPr>
                        <a:t>Анализ на конкретни елементи в конкретен контекст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100584" marR="100584">
                    <a:gradFill flip="none" rotWithShape="1">
                      <a:gsLst>
                        <a:gs pos="0">
                          <a:srgbClr val="7030A0">
                            <a:tint val="66000"/>
                            <a:satMod val="160000"/>
                          </a:srgbClr>
                        </a:gs>
                        <a:gs pos="50000">
                          <a:srgbClr val="7030A0">
                            <a:tint val="44500"/>
                            <a:satMod val="160000"/>
                          </a:srgbClr>
                        </a:gs>
                        <a:gs pos="100000">
                          <a:srgbClr val="7030A0">
                            <a:tint val="23500"/>
                            <a:satMod val="16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819080339"/>
                  </a:ext>
                </a:extLst>
              </a:tr>
              <a:tr h="633683">
                <a:tc>
                  <a:txBody>
                    <a:bodyPr/>
                    <a:lstStyle/>
                    <a:p>
                      <a:r>
                        <a:rPr lang="bg-BG" sz="1800" b="1" dirty="0"/>
                        <a:t>Отговори на общи културно-исторически въпроси</a:t>
                      </a:r>
                      <a:endParaRPr lang="en-US" sz="1800" b="1" dirty="0"/>
                    </a:p>
                  </a:txBody>
                  <a:tcPr marL="100584" marR="100584">
                    <a:gradFill flip="none" rotWithShape="1">
                      <a:gsLst>
                        <a:gs pos="0">
                          <a:srgbClr val="92D050">
                            <a:tint val="66000"/>
                            <a:satMod val="160000"/>
                          </a:srgbClr>
                        </a:gs>
                        <a:gs pos="50000">
                          <a:srgbClr val="92D050">
                            <a:tint val="44500"/>
                            <a:satMod val="160000"/>
                          </a:srgbClr>
                        </a:gs>
                        <a:gs pos="100000">
                          <a:srgbClr val="92D050">
                            <a:tint val="23500"/>
                            <a:satMod val="16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L="100584" marR="100584">
                    <a:gradFill flip="none" rotWithShape="1">
                      <a:gsLst>
                        <a:gs pos="0">
                          <a:srgbClr val="FF0000">
                            <a:tint val="66000"/>
                            <a:satMod val="160000"/>
                          </a:srgbClr>
                        </a:gs>
                        <a:gs pos="50000">
                          <a:srgbClr val="FF0000">
                            <a:tint val="44500"/>
                            <a:satMod val="160000"/>
                          </a:srgbClr>
                        </a:gs>
                        <a:gs pos="100000">
                          <a:srgbClr val="FF0000">
                            <a:tint val="23500"/>
                            <a:satMod val="16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bg-BG" sz="1800" dirty="0">
                          <a:solidFill>
                            <a:srgbClr val="FF0000"/>
                          </a:solidFill>
                        </a:rPr>
                        <a:t>  -   Помощ чрез резюме/описание</a:t>
                      </a:r>
                    </a:p>
                    <a:p>
                      <a:r>
                        <a:rPr lang="bg-BG" sz="1800" dirty="0">
                          <a:solidFill>
                            <a:srgbClr val="FF0000"/>
                          </a:solidFill>
                        </a:rPr>
                        <a:t>       на обекта на анализ</a:t>
                      </a:r>
                      <a:endParaRPr lang="en-US" sz="1800" dirty="0">
                        <a:solidFill>
                          <a:srgbClr val="FF0000"/>
                        </a:solidFill>
                      </a:endParaRPr>
                    </a:p>
                  </a:txBody>
                  <a:tcPr marL="100584" marR="100584">
                    <a:gradFill flip="none" rotWithShape="1">
                      <a:gsLst>
                        <a:gs pos="0">
                          <a:srgbClr val="7030A0">
                            <a:tint val="66000"/>
                            <a:satMod val="160000"/>
                          </a:srgbClr>
                        </a:gs>
                        <a:gs pos="50000">
                          <a:srgbClr val="7030A0">
                            <a:tint val="44500"/>
                            <a:satMod val="160000"/>
                          </a:srgbClr>
                        </a:gs>
                        <a:gs pos="100000">
                          <a:srgbClr val="7030A0">
                            <a:tint val="23500"/>
                            <a:satMod val="16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420692790"/>
                  </a:ext>
                </a:extLst>
              </a:tr>
              <a:tr h="633683">
                <a:tc>
                  <a:txBody>
                    <a:bodyPr/>
                    <a:lstStyle/>
                    <a:p>
                      <a:r>
                        <a:rPr lang="bg-BG" sz="1800" b="1" dirty="0"/>
                        <a:t>Приложение на позната за </a:t>
                      </a:r>
                      <a:r>
                        <a:rPr lang="en-US" sz="1800" b="1" dirty="0" err="1"/>
                        <a:t>ChatGPT</a:t>
                      </a:r>
                      <a:r>
                        <a:rPr lang="bg-BG" sz="1800" b="1" dirty="0"/>
                        <a:t> теоретична рамка</a:t>
                      </a:r>
                      <a:endParaRPr lang="en-US" sz="1800" b="1" dirty="0"/>
                    </a:p>
                  </a:txBody>
                  <a:tcPr marL="100584" marR="100584">
                    <a:gradFill flip="none" rotWithShape="1">
                      <a:gsLst>
                        <a:gs pos="0">
                          <a:srgbClr val="92D050">
                            <a:tint val="66000"/>
                            <a:satMod val="160000"/>
                          </a:srgbClr>
                        </a:gs>
                        <a:gs pos="50000">
                          <a:srgbClr val="92D050">
                            <a:tint val="44500"/>
                            <a:satMod val="160000"/>
                          </a:srgbClr>
                        </a:gs>
                        <a:gs pos="100000">
                          <a:srgbClr val="92D050">
                            <a:tint val="23500"/>
                            <a:satMod val="16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L="100584" marR="100584">
                    <a:gradFill flip="none" rotWithShape="1">
                      <a:gsLst>
                        <a:gs pos="0">
                          <a:srgbClr val="FF0000">
                            <a:tint val="66000"/>
                            <a:satMod val="160000"/>
                          </a:srgbClr>
                        </a:gs>
                        <a:gs pos="50000">
                          <a:srgbClr val="FF0000">
                            <a:tint val="44500"/>
                            <a:satMod val="160000"/>
                          </a:srgbClr>
                        </a:gs>
                        <a:gs pos="100000">
                          <a:srgbClr val="FF0000">
                            <a:tint val="23500"/>
                            <a:satMod val="16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bg-BG" sz="1800" dirty="0">
                          <a:solidFill>
                            <a:srgbClr val="FF0000"/>
                          </a:solidFill>
                        </a:rPr>
                        <a:t>Обяснение на конкретния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bg-BG" sz="1800" dirty="0">
                          <a:solidFill>
                            <a:srgbClr val="FF0000"/>
                          </a:solidFill>
                        </a:rPr>
                        <a:t>       контекст/призма</a:t>
                      </a:r>
                      <a:endParaRPr lang="en-US" sz="1800" dirty="0">
                        <a:solidFill>
                          <a:srgbClr val="FF0000"/>
                        </a:solidFill>
                      </a:endParaRPr>
                    </a:p>
                  </a:txBody>
                  <a:tcPr marL="100584" marR="100584">
                    <a:gradFill flip="none" rotWithShape="1">
                      <a:gsLst>
                        <a:gs pos="0">
                          <a:srgbClr val="7030A0">
                            <a:tint val="66000"/>
                            <a:satMod val="160000"/>
                          </a:srgbClr>
                        </a:gs>
                        <a:gs pos="50000">
                          <a:srgbClr val="7030A0">
                            <a:tint val="44500"/>
                            <a:satMod val="160000"/>
                          </a:srgbClr>
                        </a:gs>
                        <a:gs pos="100000">
                          <a:srgbClr val="7030A0">
                            <a:tint val="23500"/>
                            <a:satMod val="16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056012792"/>
                  </a:ext>
                </a:extLst>
              </a:tr>
              <a:tr h="633683">
                <a:tc>
                  <a:txBody>
                    <a:bodyPr/>
                    <a:lstStyle/>
                    <a:p>
                      <a:r>
                        <a:rPr lang="bg-BG" sz="1800" b="1" dirty="0"/>
                        <a:t>Редакция на текст и коментар на промените</a:t>
                      </a:r>
                      <a:endParaRPr lang="en-US" sz="1800" b="1" dirty="0"/>
                    </a:p>
                  </a:txBody>
                  <a:tcPr marL="100584" marR="100584">
                    <a:gradFill flip="none" rotWithShape="1">
                      <a:gsLst>
                        <a:gs pos="0">
                          <a:srgbClr val="92D050">
                            <a:tint val="66000"/>
                            <a:satMod val="160000"/>
                          </a:srgbClr>
                        </a:gs>
                        <a:gs pos="50000">
                          <a:srgbClr val="92D050">
                            <a:tint val="44500"/>
                            <a:satMod val="160000"/>
                          </a:srgbClr>
                        </a:gs>
                        <a:gs pos="100000">
                          <a:srgbClr val="92D050">
                            <a:tint val="23500"/>
                            <a:satMod val="16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L="100584" marR="100584">
                    <a:gradFill flip="none" rotWithShape="1">
                      <a:gsLst>
                        <a:gs pos="0">
                          <a:srgbClr val="FF0000">
                            <a:tint val="66000"/>
                            <a:satMod val="160000"/>
                          </a:srgbClr>
                        </a:gs>
                        <a:gs pos="50000">
                          <a:srgbClr val="FF0000">
                            <a:tint val="44500"/>
                            <a:satMod val="160000"/>
                          </a:srgbClr>
                        </a:gs>
                        <a:gs pos="100000">
                          <a:srgbClr val="FF0000">
                            <a:tint val="23500"/>
                            <a:satMod val="16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L="100584" marR="100584">
                    <a:gradFill flip="none" rotWithShape="1">
                      <a:gsLst>
                        <a:gs pos="0">
                          <a:srgbClr val="7030A0">
                            <a:tint val="66000"/>
                            <a:satMod val="160000"/>
                          </a:srgbClr>
                        </a:gs>
                        <a:gs pos="50000">
                          <a:srgbClr val="7030A0">
                            <a:tint val="44500"/>
                            <a:satMod val="160000"/>
                          </a:srgbClr>
                        </a:gs>
                        <a:gs pos="100000">
                          <a:srgbClr val="7030A0">
                            <a:tint val="23500"/>
                            <a:satMod val="16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453376990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ED597ED1-64D2-4EF2-F6A8-5A08B15B82D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9127883"/>
              </p:ext>
            </p:extLst>
          </p:nvPr>
        </p:nvGraphicFramePr>
        <p:xfrm>
          <a:off x="465222" y="442755"/>
          <a:ext cx="10724145" cy="7539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61012">
                  <a:extLst>
                    <a:ext uri="{9D8B030D-6E8A-4147-A177-3AD203B41FA5}">
                      <a16:colId xmlns:a16="http://schemas.microsoft.com/office/drawing/2014/main" val="3656924991"/>
                    </a:ext>
                  </a:extLst>
                </a:gridCol>
                <a:gridCol w="3661682">
                  <a:extLst>
                    <a:ext uri="{9D8B030D-6E8A-4147-A177-3AD203B41FA5}">
                      <a16:colId xmlns:a16="http://schemas.microsoft.com/office/drawing/2014/main" val="67303725"/>
                    </a:ext>
                  </a:extLst>
                </a:gridCol>
                <a:gridCol w="3601451">
                  <a:extLst>
                    <a:ext uri="{9D8B030D-6E8A-4147-A177-3AD203B41FA5}">
                      <a16:colId xmlns:a16="http://schemas.microsoft.com/office/drawing/2014/main" val="4066991505"/>
                    </a:ext>
                  </a:extLst>
                </a:gridCol>
              </a:tblGrid>
              <a:tr h="753979">
                <a:tc>
                  <a:txBody>
                    <a:bodyPr/>
                    <a:lstStyle/>
                    <a:p>
                      <a:r>
                        <a:rPr lang="bg-BG" sz="1800" u="sng" dirty="0">
                          <a:solidFill>
                            <a:schemeClr val="tx1"/>
                          </a:solidFill>
                        </a:rPr>
                        <a:t>Задоволително представяне</a:t>
                      </a:r>
                      <a:endParaRPr lang="en-US" sz="1800" u="sng" dirty="0">
                        <a:solidFill>
                          <a:schemeClr val="tx1"/>
                        </a:solidFill>
                      </a:endParaRPr>
                    </a:p>
                  </a:txBody>
                  <a:tcPr marL="100584" marR="100584">
                    <a:gradFill flip="none" rotWithShape="1">
                      <a:gsLst>
                        <a:gs pos="0">
                          <a:srgbClr val="92D050">
                            <a:tint val="66000"/>
                            <a:satMod val="160000"/>
                          </a:srgbClr>
                        </a:gs>
                        <a:gs pos="50000">
                          <a:srgbClr val="92D050">
                            <a:tint val="44500"/>
                            <a:satMod val="160000"/>
                          </a:srgbClr>
                        </a:gs>
                        <a:gs pos="100000">
                          <a:srgbClr val="92D050">
                            <a:tint val="23500"/>
                            <a:satMod val="16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bg-BG" sz="1800" u="sng" dirty="0">
                          <a:solidFill>
                            <a:schemeClr val="tx1"/>
                          </a:solidFill>
                        </a:rPr>
                        <a:t>Слабо представяне</a:t>
                      </a:r>
                      <a:endParaRPr lang="en-US" sz="1800" u="sng" dirty="0">
                        <a:solidFill>
                          <a:schemeClr val="tx1"/>
                        </a:solidFill>
                      </a:endParaRPr>
                    </a:p>
                  </a:txBody>
                  <a:tcPr marL="100584" marR="100584">
                    <a:gradFill flip="none" rotWithShape="1">
                      <a:gsLst>
                        <a:gs pos="0">
                          <a:srgbClr val="FF0000">
                            <a:tint val="66000"/>
                            <a:satMod val="160000"/>
                          </a:srgbClr>
                        </a:gs>
                        <a:gs pos="50000">
                          <a:srgbClr val="FF0000">
                            <a:tint val="44500"/>
                            <a:satMod val="160000"/>
                          </a:srgbClr>
                        </a:gs>
                        <a:gs pos="100000">
                          <a:srgbClr val="FF0000">
                            <a:tint val="23500"/>
                            <a:satMod val="16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bg-BG" sz="1800" u="sng" dirty="0">
                          <a:solidFill>
                            <a:schemeClr val="tx1"/>
                          </a:solidFill>
                        </a:rPr>
                        <a:t>Непоследователно представяне/нужда от помощ</a:t>
                      </a:r>
                      <a:endParaRPr lang="en-US" sz="1800" u="sng" dirty="0">
                        <a:solidFill>
                          <a:schemeClr val="tx1"/>
                        </a:solidFill>
                      </a:endParaRPr>
                    </a:p>
                  </a:txBody>
                  <a:tcPr marL="100584" marR="100584">
                    <a:gradFill flip="none" rotWithShape="1">
                      <a:gsLst>
                        <a:gs pos="0">
                          <a:srgbClr val="7030A0">
                            <a:tint val="66000"/>
                            <a:satMod val="160000"/>
                          </a:srgbClr>
                        </a:gs>
                        <a:gs pos="50000">
                          <a:srgbClr val="7030A0">
                            <a:tint val="44500"/>
                            <a:satMod val="160000"/>
                          </a:srgbClr>
                        </a:gs>
                        <a:gs pos="100000">
                          <a:srgbClr val="7030A0">
                            <a:tint val="23500"/>
                            <a:satMod val="16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2242746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634286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42911F-0107-13A8-DB17-4E5FCD67A4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73931"/>
          </a:xfrm>
        </p:spPr>
        <p:txBody>
          <a:bodyPr>
            <a:normAutofit/>
          </a:bodyPr>
          <a:lstStyle/>
          <a:p>
            <a:r>
              <a:rPr lang="bg-BG" dirty="0"/>
              <a:t>Сътрудничество между ЧИ и ИИ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239F0B-5324-B4BE-1007-9ED2631335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439056"/>
            <a:ext cx="10968789" cy="5053819"/>
          </a:xfrm>
        </p:spPr>
        <p:txBody>
          <a:bodyPr>
            <a:normAutofit fontScale="77500" lnSpcReduction="20000"/>
          </a:bodyPr>
          <a:lstStyle/>
          <a:p>
            <a:r>
              <a:rPr lang="bg-BG" dirty="0"/>
              <a:t>Ч генерира идеи за есе в кратки изречения – </a:t>
            </a:r>
            <a:r>
              <a:rPr lang="bg-BG" dirty="0">
                <a:solidFill>
                  <a:srgbClr val="FF0000"/>
                </a:solidFill>
              </a:rPr>
              <a:t>ИИ структурира/  допълва/дава примери</a:t>
            </a:r>
          </a:p>
          <a:p>
            <a:pPr marL="0" indent="0">
              <a:buNone/>
            </a:pPr>
            <a:endParaRPr lang="bg-BG" dirty="0"/>
          </a:p>
          <a:p>
            <a:r>
              <a:rPr lang="bg-BG" dirty="0"/>
              <a:t>Ч пише на неточен език/неакадемичен стил – </a:t>
            </a:r>
            <a:r>
              <a:rPr lang="bg-BG" dirty="0">
                <a:solidFill>
                  <a:srgbClr val="FF0000"/>
                </a:solidFill>
              </a:rPr>
              <a:t>ИИ поправя/обогатява регистър, словосъчетания, синоними, кохезия   </a:t>
            </a:r>
          </a:p>
          <a:p>
            <a:pPr marL="0" indent="0">
              <a:buNone/>
            </a:pPr>
            <a:endParaRPr lang="bg-BG" dirty="0">
              <a:solidFill>
                <a:srgbClr val="FF0000"/>
              </a:solidFill>
            </a:endParaRPr>
          </a:p>
          <a:p>
            <a:r>
              <a:rPr lang="bg-BG" dirty="0"/>
              <a:t>Ч пише есе с една гледна точка – </a:t>
            </a:r>
            <a:r>
              <a:rPr lang="bg-BG" dirty="0">
                <a:solidFill>
                  <a:srgbClr val="FF0000"/>
                </a:solidFill>
              </a:rPr>
              <a:t>ИИ задава въпроси, насърчаващи  критическото мислене</a:t>
            </a:r>
          </a:p>
          <a:p>
            <a:pPr marL="0" indent="0">
              <a:buNone/>
            </a:pPr>
            <a:endParaRPr lang="bg-BG" dirty="0">
              <a:solidFill>
                <a:srgbClr val="FF0000"/>
              </a:solidFill>
            </a:endParaRPr>
          </a:p>
          <a:p>
            <a:r>
              <a:rPr lang="bg-BG" dirty="0">
                <a:solidFill>
                  <a:srgbClr val="FF0000"/>
                </a:solidFill>
              </a:rPr>
              <a:t>ИИ превежда/отговаря на въпроси </a:t>
            </a:r>
            <a:r>
              <a:rPr lang="bg-BG" dirty="0"/>
              <a:t>– Ч редактира или инструктира</a:t>
            </a:r>
            <a:r>
              <a:rPr lang="bg-BG" dirty="0">
                <a:solidFill>
                  <a:srgbClr val="FF0000"/>
                </a:solidFill>
              </a:rPr>
              <a:t>  ИИ да редактира</a:t>
            </a:r>
          </a:p>
          <a:p>
            <a:pPr marL="0" indent="0">
              <a:buNone/>
            </a:pPr>
            <a:endParaRPr lang="bg-BG" dirty="0">
              <a:solidFill>
                <a:srgbClr val="FF0000"/>
              </a:solidFill>
            </a:endParaRPr>
          </a:p>
          <a:p>
            <a:r>
              <a:rPr lang="bg-BG" dirty="0">
                <a:solidFill>
                  <a:srgbClr val="FF0000"/>
                </a:solidFill>
              </a:rPr>
              <a:t>   </a:t>
            </a:r>
            <a:r>
              <a:rPr lang="bg-BG" dirty="0"/>
              <a:t>На въпроси за анализ, слабост на ИИ:</a:t>
            </a:r>
            <a:br>
              <a:rPr lang="bg-BG" dirty="0">
                <a:solidFill>
                  <a:srgbClr val="FF0000"/>
                </a:solidFill>
              </a:rPr>
            </a:br>
            <a:endParaRPr lang="bg-BG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bg-BG" dirty="0">
                <a:solidFill>
                  <a:srgbClr val="FF0000"/>
                </a:solidFill>
              </a:rPr>
              <a:t>ИИ генерира възможни тълкувания / типични метафорични значения </a:t>
            </a:r>
            <a:r>
              <a:rPr lang="bg-BG" dirty="0"/>
              <a:t>–</a:t>
            </a:r>
            <a:r>
              <a:rPr lang="bg-BG" dirty="0">
                <a:solidFill>
                  <a:srgbClr val="FF0000"/>
                </a:solidFill>
              </a:rPr>
              <a:t> </a:t>
            </a:r>
          </a:p>
          <a:p>
            <a:pPr marL="0" indent="0">
              <a:buNone/>
            </a:pPr>
            <a:r>
              <a:rPr lang="bg-BG" dirty="0"/>
              <a:t>                                                             Ч подбира и приспособява</a:t>
            </a:r>
          </a:p>
          <a:p>
            <a:pPr marL="0" indent="0">
              <a:buNone/>
            </a:pPr>
            <a:r>
              <a:rPr lang="bg-BG" dirty="0">
                <a:solidFill>
                  <a:srgbClr val="FF0000"/>
                </a:solidFill>
              </a:rPr>
              <a:t>                                                           (или дава нова инструкция на ИИ)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25845551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1278</TotalTime>
  <Words>251</Words>
  <Application>Microsoft Office PowerPoint</Application>
  <PresentationFormat>Widescreen</PresentationFormat>
  <Paragraphs>42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Авторство, сътрудничество, подмяна  </vt:lpstr>
      <vt:lpstr>PowerPoint Presentation</vt:lpstr>
      <vt:lpstr>Сътрудничество между ЧИ и ИИ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ChatGPT </dc:title>
  <dc:creator>Kyulanova, Irina</dc:creator>
  <cp:lastModifiedBy>Irina Kyulanova</cp:lastModifiedBy>
  <cp:revision>37</cp:revision>
  <dcterms:created xsi:type="dcterms:W3CDTF">2023-03-14T06:19:25Z</dcterms:created>
  <dcterms:modified xsi:type="dcterms:W3CDTF">2023-05-23T09:16:29Z</dcterms:modified>
</cp:coreProperties>
</file>