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2" r:id="rId3"/>
    <p:sldId id="293" r:id="rId4"/>
    <p:sldId id="674" r:id="rId5"/>
    <p:sldId id="256" r:id="rId6"/>
    <p:sldId id="658" r:id="rId7"/>
    <p:sldId id="661" r:id="rId8"/>
    <p:sldId id="662" r:id="rId9"/>
    <p:sldId id="679" r:id="rId10"/>
    <p:sldId id="660" r:id="rId11"/>
    <p:sldId id="664" r:id="rId12"/>
    <p:sldId id="659" r:id="rId13"/>
    <p:sldId id="665" r:id="rId14"/>
    <p:sldId id="666" r:id="rId15"/>
    <p:sldId id="663" r:id="rId16"/>
    <p:sldId id="667" r:id="rId17"/>
    <p:sldId id="668" r:id="rId18"/>
    <p:sldId id="669" r:id="rId19"/>
    <p:sldId id="670" r:id="rId20"/>
    <p:sldId id="671" r:id="rId21"/>
    <p:sldId id="672" r:id="rId22"/>
    <p:sldId id="267" r:id="rId23"/>
    <p:sldId id="655" r:id="rId24"/>
    <p:sldId id="657" r:id="rId25"/>
    <p:sldId id="656" r:id="rId26"/>
    <p:sldId id="648" r:id="rId27"/>
    <p:sldId id="673" r:id="rId28"/>
    <p:sldId id="675" r:id="rId29"/>
    <p:sldId id="676" r:id="rId30"/>
    <p:sldId id="677" r:id="rId31"/>
    <p:sldId id="678" r:id="rId32"/>
    <p:sldId id="681" r:id="rId3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8145"/>
    <a:srgbClr val="724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A767-E875-49C4-97DE-8B276F63F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F4064712-1540-4C12-BCD6-ECC6C7AAA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3B1961BF-D1BB-47C9-8BF5-856E098262E3}"/>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5" name="Footer Placeholder 4">
            <a:extLst>
              <a:ext uri="{FF2B5EF4-FFF2-40B4-BE49-F238E27FC236}">
                <a16:creationId xmlns:a16="http://schemas.microsoft.com/office/drawing/2014/main" id="{12AFE0BF-6396-4EB2-A99F-CD8641B91C5E}"/>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2BF2411F-0CB0-4F5F-9DC5-DAA426A526F8}"/>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205015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A3F3-729D-4A80-B91F-FFD4A7B7D3B5}"/>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2CD3637F-21F1-4C86-9538-7AC29C555B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3B9B2385-A012-4F93-B831-61902B1C8A93}"/>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5" name="Footer Placeholder 4">
            <a:extLst>
              <a:ext uri="{FF2B5EF4-FFF2-40B4-BE49-F238E27FC236}">
                <a16:creationId xmlns:a16="http://schemas.microsoft.com/office/drawing/2014/main" id="{199801E8-67D2-4B08-B2D6-A03444F7A3A3}"/>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0BFD8A72-4C73-418D-B2CA-1B51156001A6}"/>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12643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AC27F-4480-4AF2-A3D6-D9E00BDA6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3F0017AD-3CE2-498F-B8E9-9260DE787E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F5ADC004-D9B7-44EF-B240-F274903453E8}"/>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5" name="Footer Placeholder 4">
            <a:extLst>
              <a:ext uri="{FF2B5EF4-FFF2-40B4-BE49-F238E27FC236}">
                <a16:creationId xmlns:a16="http://schemas.microsoft.com/office/drawing/2014/main" id="{CAF61317-6269-42BB-968A-E68D1CE2AFFB}"/>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25817CC0-F2A5-4CC3-B277-7EEF4E17DC43}"/>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41995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255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21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6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34314"/>
            <a:ext cx="10128448"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579488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sseite mit Überschrift">
    <p:spTree>
      <p:nvGrpSpPr>
        <p:cNvPr id="1" name=""/>
        <p:cNvGrpSpPr/>
        <p:nvPr/>
      </p:nvGrpSpPr>
      <p:grpSpPr>
        <a:xfrm>
          <a:off x="0" y="0"/>
          <a:ext cx="0" cy="0"/>
          <a:chOff x="0" y="0"/>
          <a:chExt cx="0" cy="0"/>
        </a:xfrm>
      </p:grpSpPr>
      <p:sp>
        <p:nvSpPr>
          <p:cNvPr id="10" name="Textplatzhalter 2"/>
          <p:cNvSpPr>
            <a:spLocks noGrp="1"/>
          </p:cNvSpPr>
          <p:nvPr>
            <p:ph type="body" sz="quarter" idx="17" hasCustomPrompt="1"/>
          </p:nvPr>
        </p:nvSpPr>
        <p:spPr>
          <a:xfrm>
            <a:off x="675765" y="2122434"/>
            <a:ext cx="10847639" cy="4109753"/>
          </a:xfrm>
          <a:prstGeom prst="rect">
            <a:avLst/>
          </a:prstGeom>
        </p:spPr>
        <p:txBody>
          <a:bodyPr lIns="0" tIns="0" rIns="0" bIns="0"/>
          <a:lstStyle>
            <a:lvl1pPr marL="0" indent="0">
              <a:spcBef>
                <a:spcPts val="400"/>
              </a:spcBef>
              <a:buFontTx/>
              <a:buNone/>
              <a:defRPr sz="2100" b="0">
                <a:solidFill>
                  <a:srgbClr val="000000"/>
                </a:solidFill>
                <a:latin typeface="Corbel" panose="020B0503020204020204" pitchFamily="34" charset="0"/>
              </a:defRPr>
            </a:lvl1pPr>
            <a:lvl2pPr marL="742950" indent="-285750">
              <a:buFont typeface="Symbol" pitchFamily="2" charset="2"/>
              <a:buChar char="-"/>
              <a:defRPr sz="1800"/>
            </a:lvl2pPr>
            <a:lvl3pPr>
              <a:defRPr sz="1800"/>
            </a:lvl3pPr>
            <a:lvl4pPr>
              <a:defRPr sz="1800"/>
            </a:lvl4pPr>
            <a:lvl5pPr>
              <a:defRPr sz="1800"/>
            </a:lvl5pPr>
          </a:lstStyle>
          <a:p>
            <a:pPr lvl="0"/>
            <a:r>
              <a:rPr lang="de-DE" dirty="0"/>
              <a:t>Textmasterformat bearbeiten</a:t>
            </a:r>
          </a:p>
        </p:txBody>
      </p:sp>
      <p:sp>
        <p:nvSpPr>
          <p:cNvPr id="2" name="Titel 1">
            <a:extLst>
              <a:ext uri="{FF2B5EF4-FFF2-40B4-BE49-F238E27FC236}">
                <a16:creationId xmlns:a16="http://schemas.microsoft.com/office/drawing/2014/main" id="{9BC9DA32-0836-4993-AC58-8B6E772EAE07}"/>
              </a:ext>
            </a:extLst>
          </p:cNvPr>
          <p:cNvSpPr>
            <a:spLocks noGrp="1"/>
          </p:cNvSpPr>
          <p:nvPr>
            <p:ph type="title" hasCustomPrompt="1"/>
          </p:nvPr>
        </p:nvSpPr>
        <p:spPr>
          <a:xfrm>
            <a:off x="668594" y="1375791"/>
            <a:ext cx="10854809" cy="746643"/>
          </a:xfrm>
          <a:prstGeom prst="rect">
            <a:avLst/>
          </a:prstGeom>
        </p:spPr>
        <p:txBody>
          <a:bodyPr wrap="square" lIns="0" tIns="0" rIns="0" bIns="0"/>
          <a:lstStyle>
            <a:lvl1pPr algn="l">
              <a:defRPr sz="3400" b="1">
                <a:solidFill>
                  <a:srgbClr val="458731"/>
                </a:solidFill>
                <a:latin typeface="Corbel" panose="020B0503020204020204" pitchFamily="34" charset="0"/>
              </a:defRPr>
            </a:lvl1pPr>
          </a:lstStyle>
          <a:p>
            <a:r>
              <a:rPr lang="de-DE" dirty="0"/>
              <a:t>MASTERTITELFORMAT BEARBEITEN</a:t>
            </a:r>
          </a:p>
        </p:txBody>
      </p:sp>
      <p:sp>
        <p:nvSpPr>
          <p:cNvPr id="15" name="Datumsplatzhalter 117">
            <a:extLst>
              <a:ext uri="{FF2B5EF4-FFF2-40B4-BE49-F238E27FC236}">
                <a16:creationId xmlns:a16="http://schemas.microsoft.com/office/drawing/2014/main" id="{00C46D43-CB24-6248-A597-07D976350020}"/>
              </a:ext>
            </a:extLst>
          </p:cNvPr>
          <p:cNvSpPr>
            <a:spLocks noGrp="1"/>
          </p:cNvSpPr>
          <p:nvPr>
            <p:ph type="dt" sz="half" idx="2"/>
          </p:nvPr>
        </p:nvSpPr>
        <p:spPr>
          <a:xfrm>
            <a:off x="9488351" y="6635979"/>
            <a:ext cx="1440000" cy="192000"/>
          </a:xfrm>
          <a:prstGeom prst="rect">
            <a:avLst/>
          </a:prstGeom>
        </p:spPr>
        <p:txBody>
          <a:bodyPr vert="horz" lIns="0" tIns="0" rIns="0" bIns="0" rtlCol="0" anchor="t" anchorCtr="0"/>
          <a:lstStyle>
            <a:lvl1pPr algn="l">
              <a:defRPr sz="900">
                <a:solidFill>
                  <a:schemeClr val="tx1"/>
                </a:solidFill>
                <a:latin typeface="Corbel" panose="020B0503020204020204" pitchFamily="34" charset="0"/>
              </a:defRPr>
            </a:lvl1pPr>
          </a:lstStyle>
          <a:p>
            <a:pPr algn="r"/>
            <a:fld id="{E2BF2ACE-C4A2-6143-BAF0-A0356301F13C}" type="datetime4">
              <a:rPr lang="de-DE" smtClean="0"/>
              <a:pPr algn="r"/>
              <a:t>23. Mai 2023</a:t>
            </a:fld>
            <a:endParaRPr lang="de-DE" dirty="0"/>
          </a:p>
        </p:txBody>
      </p:sp>
      <p:sp>
        <p:nvSpPr>
          <p:cNvPr id="16" name="Foliennummernplatzhalter 118">
            <a:extLst>
              <a:ext uri="{FF2B5EF4-FFF2-40B4-BE49-F238E27FC236}">
                <a16:creationId xmlns:a16="http://schemas.microsoft.com/office/drawing/2014/main" id="{75DC947B-970E-0941-8F42-80396B8F164C}"/>
              </a:ext>
            </a:extLst>
          </p:cNvPr>
          <p:cNvSpPr>
            <a:spLocks noGrp="1"/>
          </p:cNvSpPr>
          <p:nvPr>
            <p:ph type="sldNum" sz="quarter" idx="4"/>
          </p:nvPr>
        </p:nvSpPr>
        <p:spPr>
          <a:xfrm>
            <a:off x="11018195" y="6635979"/>
            <a:ext cx="505209" cy="192000"/>
          </a:xfrm>
          <a:prstGeom prst="rect">
            <a:avLst/>
          </a:prstGeom>
        </p:spPr>
        <p:txBody>
          <a:bodyPr vert="horz" lIns="0" tIns="0" rIns="0" bIns="0" rtlCol="0" anchor="t" anchorCtr="0"/>
          <a:lstStyle>
            <a:lvl1pPr algn="r">
              <a:defRPr sz="900">
                <a:solidFill>
                  <a:schemeClr val="tx1"/>
                </a:solidFill>
                <a:latin typeface="Corbel" panose="020B0503020204020204" pitchFamily="34" charset="0"/>
              </a:defRPr>
            </a:lvl1pPr>
          </a:lstStyle>
          <a:p>
            <a:fld id="{0759437E-DD65-47AE-A718-65B9481C0A9E}" type="slidenum">
              <a:rPr lang="de-DE" smtClean="0"/>
              <a:pPr/>
              <a:t>‹#›</a:t>
            </a:fld>
            <a:endParaRPr lang="de-DE" dirty="0"/>
          </a:p>
        </p:txBody>
      </p:sp>
    </p:spTree>
    <p:extLst>
      <p:ext uri="{BB962C8B-B14F-4D97-AF65-F5344CB8AC3E}">
        <p14:creationId xmlns:p14="http://schemas.microsoft.com/office/powerpoint/2010/main" val="220339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sseite mit Aufzählung">
    <p:spTree>
      <p:nvGrpSpPr>
        <p:cNvPr id="1" name=""/>
        <p:cNvGrpSpPr/>
        <p:nvPr/>
      </p:nvGrpSpPr>
      <p:grpSpPr>
        <a:xfrm>
          <a:off x="0" y="0"/>
          <a:ext cx="0" cy="0"/>
          <a:chOff x="0" y="0"/>
          <a:chExt cx="0" cy="0"/>
        </a:xfrm>
      </p:grpSpPr>
      <p:sp>
        <p:nvSpPr>
          <p:cNvPr id="16" name="Fußzeilenplatzhalter 116">
            <a:extLst>
              <a:ext uri="{FF2B5EF4-FFF2-40B4-BE49-F238E27FC236}">
                <a16:creationId xmlns:a16="http://schemas.microsoft.com/office/drawing/2014/main" id="{57BCABE1-6F21-6D4A-B5B6-E3A1F28B5755}"/>
              </a:ext>
            </a:extLst>
          </p:cNvPr>
          <p:cNvSpPr>
            <a:spLocks noGrp="1"/>
          </p:cNvSpPr>
          <p:nvPr>
            <p:ph type="ftr" sz="quarter" idx="3"/>
          </p:nvPr>
        </p:nvSpPr>
        <p:spPr>
          <a:xfrm>
            <a:off x="668594" y="6636952"/>
            <a:ext cx="8160000" cy="192468"/>
          </a:xfrm>
          <a:prstGeom prst="rect">
            <a:avLst/>
          </a:prstGeom>
        </p:spPr>
        <p:txBody>
          <a:bodyPr vert="horz" lIns="0" tIns="0" rIns="0" bIns="0" rtlCol="0" anchor="t" anchorCtr="0"/>
          <a:lstStyle>
            <a:lvl1pPr algn="l">
              <a:defRPr sz="900">
                <a:solidFill>
                  <a:schemeClr val="tx1"/>
                </a:solidFill>
                <a:latin typeface="Corbel" panose="020B0503020204020204" pitchFamily="34" charset="0"/>
              </a:defRPr>
            </a:lvl1pPr>
          </a:lstStyle>
          <a:p>
            <a:r>
              <a:rPr lang="de-DE" dirty="0"/>
              <a:t>Muster</a:t>
            </a:r>
          </a:p>
        </p:txBody>
      </p:sp>
      <p:sp>
        <p:nvSpPr>
          <p:cNvPr id="17" name="Datumsplatzhalter 117">
            <a:extLst>
              <a:ext uri="{FF2B5EF4-FFF2-40B4-BE49-F238E27FC236}">
                <a16:creationId xmlns:a16="http://schemas.microsoft.com/office/drawing/2014/main" id="{95CE92BF-1C95-AE40-B45D-DB54E5A1D220}"/>
              </a:ext>
            </a:extLst>
          </p:cNvPr>
          <p:cNvSpPr>
            <a:spLocks noGrp="1"/>
          </p:cNvSpPr>
          <p:nvPr>
            <p:ph type="dt" sz="half" idx="2"/>
          </p:nvPr>
        </p:nvSpPr>
        <p:spPr>
          <a:xfrm>
            <a:off x="9488351" y="6635979"/>
            <a:ext cx="1440000" cy="192000"/>
          </a:xfrm>
          <a:prstGeom prst="rect">
            <a:avLst/>
          </a:prstGeom>
        </p:spPr>
        <p:txBody>
          <a:bodyPr vert="horz" lIns="0" tIns="0" rIns="0" bIns="0" rtlCol="0" anchor="t" anchorCtr="0"/>
          <a:lstStyle>
            <a:lvl1pPr algn="l">
              <a:defRPr sz="900">
                <a:solidFill>
                  <a:schemeClr val="tx1"/>
                </a:solidFill>
                <a:latin typeface="Corbel" panose="020B0503020204020204" pitchFamily="34" charset="0"/>
              </a:defRPr>
            </a:lvl1pPr>
          </a:lstStyle>
          <a:p>
            <a:pPr algn="r"/>
            <a:fld id="{E2BF2ACE-C4A2-6143-BAF0-A0356301F13C}" type="datetime4">
              <a:rPr lang="de-DE" smtClean="0"/>
              <a:pPr algn="r"/>
              <a:t>23. Mai 2023</a:t>
            </a:fld>
            <a:endParaRPr lang="de-DE" dirty="0"/>
          </a:p>
        </p:txBody>
      </p:sp>
      <p:sp>
        <p:nvSpPr>
          <p:cNvPr id="18" name="Foliennummernplatzhalter 118">
            <a:extLst>
              <a:ext uri="{FF2B5EF4-FFF2-40B4-BE49-F238E27FC236}">
                <a16:creationId xmlns:a16="http://schemas.microsoft.com/office/drawing/2014/main" id="{41F12769-9556-B44A-AD98-4871B928F94F}"/>
              </a:ext>
            </a:extLst>
          </p:cNvPr>
          <p:cNvSpPr>
            <a:spLocks noGrp="1"/>
          </p:cNvSpPr>
          <p:nvPr>
            <p:ph type="sldNum" sz="quarter" idx="4"/>
          </p:nvPr>
        </p:nvSpPr>
        <p:spPr>
          <a:xfrm>
            <a:off x="11018195" y="6635979"/>
            <a:ext cx="505209" cy="192000"/>
          </a:xfrm>
          <a:prstGeom prst="rect">
            <a:avLst/>
          </a:prstGeom>
        </p:spPr>
        <p:txBody>
          <a:bodyPr vert="horz" lIns="0" tIns="0" rIns="0" bIns="0" rtlCol="0" anchor="t" anchorCtr="0"/>
          <a:lstStyle>
            <a:lvl1pPr algn="r">
              <a:defRPr sz="900">
                <a:solidFill>
                  <a:schemeClr val="tx1"/>
                </a:solidFill>
                <a:latin typeface="Corbel" panose="020B0503020204020204" pitchFamily="34" charset="0"/>
              </a:defRPr>
            </a:lvl1pPr>
          </a:lstStyle>
          <a:p>
            <a:fld id="{0759437E-DD65-47AE-A718-65B9481C0A9E}" type="slidenum">
              <a:rPr lang="de-DE" smtClean="0"/>
              <a:pPr/>
              <a:t>‹#›</a:t>
            </a:fld>
            <a:endParaRPr lang="de-DE" dirty="0"/>
          </a:p>
        </p:txBody>
      </p:sp>
      <p:sp>
        <p:nvSpPr>
          <p:cNvPr id="19" name="Inhaltsplatzhalter 6">
            <a:extLst>
              <a:ext uri="{FF2B5EF4-FFF2-40B4-BE49-F238E27FC236}">
                <a16:creationId xmlns:a16="http://schemas.microsoft.com/office/drawing/2014/main" id="{FF406483-30BB-894F-9222-218062D97BE8}"/>
              </a:ext>
            </a:extLst>
          </p:cNvPr>
          <p:cNvSpPr>
            <a:spLocks noGrp="1"/>
          </p:cNvSpPr>
          <p:nvPr>
            <p:ph sz="quarter" idx="13"/>
          </p:nvPr>
        </p:nvSpPr>
        <p:spPr>
          <a:xfrm>
            <a:off x="668594" y="2122434"/>
            <a:ext cx="10854810" cy="4109754"/>
          </a:xfrm>
          <a:prstGeom prst="rect">
            <a:avLst/>
          </a:prstGeom>
        </p:spPr>
        <p:txBody>
          <a:bodyPr lIns="0" tIns="0" rIns="0" bIns="0">
            <a:noAutofit/>
          </a:bodyPr>
          <a:lstStyle>
            <a:lvl1pPr marL="540000" indent="-540000">
              <a:buClr>
                <a:srgbClr val="002A8C"/>
              </a:buClr>
              <a:buFont typeface="Symbol" panose="05050102010706020507" pitchFamily="18" charset="2"/>
              <a:buChar char="-"/>
              <a:defRPr sz="2100">
                <a:solidFill>
                  <a:srgbClr val="000000"/>
                </a:solidFill>
                <a:latin typeface="Corbel" panose="020B0503020204020204" pitchFamily="34" charset="0"/>
              </a:defRPr>
            </a:lvl1pPr>
            <a:lvl2pPr marL="1080000" indent="-540000">
              <a:buClr>
                <a:srgbClr val="002A8C"/>
              </a:buClr>
              <a:buFont typeface="Symbol" panose="05050102010706020507" pitchFamily="18" charset="2"/>
              <a:buChar char="-"/>
              <a:defRPr sz="2100">
                <a:solidFill>
                  <a:srgbClr val="000000"/>
                </a:solidFill>
                <a:latin typeface="Corbel" panose="020B0503020204020204" pitchFamily="34" charset="0"/>
              </a:defRPr>
            </a:lvl2pPr>
            <a:lvl3pPr marL="1620000" indent="-540000">
              <a:buClr>
                <a:srgbClr val="002A8C"/>
              </a:buClr>
              <a:buFont typeface="Symbol" panose="05050102010706020507" pitchFamily="18" charset="2"/>
              <a:buChar char="-"/>
              <a:defRPr sz="2100">
                <a:solidFill>
                  <a:srgbClr val="000000"/>
                </a:solidFill>
                <a:latin typeface="Corbel" panose="020B0503020204020204" pitchFamily="34" charset="0"/>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23" name="Titel 1">
            <a:extLst>
              <a:ext uri="{FF2B5EF4-FFF2-40B4-BE49-F238E27FC236}">
                <a16:creationId xmlns:a16="http://schemas.microsoft.com/office/drawing/2014/main" id="{07B3C417-02AF-2E46-B572-5CBAF9B7019B}"/>
              </a:ext>
            </a:extLst>
          </p:cNvPr>
          <p:cNvSpPr>
            <a:spLocks noGrp="1"/>
          </p:cNvSpPr>
          <p:nvPr>
            <p:ph type="title" hasCustomPrompt="1"/>
          </p:nvPr>
        </p:nvSpPr>
        <p:spPr>
          <a:xfrm>
            <a:off x="668594" y="1375791"/>
            <a:ext cx="10854809" cy="746643"/>
          </a:xfrm>
          <a:prstGeom prst="rect">
            <a:avLst/>
          </a:prstGeom>
        </p:spPr>
        <p:txBody>
          <a:bodyPr wrap="square" lIns="0" tIns="0" rIns="0" bIns="0"/>
          <a:lstStyle>
            <a:lvl1pPr algn="l">
              <a:defRPr sz="3400" b="1">
                <a:solidFill>
                  <a:srgbClr val="458731"/>
                </a:solidFill>
                <a:latin typeface="Corbel" panose="020B0503020204020204" pitchFamily="34" charset="0"/>
              </a:defRPr>
            </a:lvl1pPr>
          </a:lstStyle>
          <a:p>
            <a:r>
              <a:rPr lang="de-DE" dirty="0"/>
              <a:t>MASTERTITELFORMAT BEARBEITEN</a:t>
            </a:r>
          </a:p>
        </p:txBody>
      </p:sp>
    </p:spTree>
    <p:extLst>
      <p:ext uri="{BB962C8B-B14F-4D97-AF65-F5344CB8AC3E}">
        <p14:creationId xmlns:p14="http://schemas.microsoft.com/office/powerpoint/2010/main" val="40452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B933-1EFA-4F8D-B38A-F1EEF4273327}"/>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436E9D8A-5E51-4F19-8324-34459106F6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75ABBE91-94F4-468E-A30C-A105A7133F89}"/>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5" name="Footer Placeholder 4">
            <a:extLst>
              <a:ext uri="{FF2B5EF4-FFF2-40B4-BE49-F238E27FC236}">
                <a16:creationId xmlns:a16="http://schemas.microsoft.com/office/drawing/2014/main" id="{6B64B6C7-1B6C-47A5-82FC-B06F8199077D}"/>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37EF970C-C70C-41DB-9F29-32ECBA00FC5A}"/>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55890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AD30-34D5-4941-867A-5DCBD89EA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13F99BCD-200F-4BAC-AC17-E95B49F15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18B1EC-A4F2-4819-9189-BE56DD390E0C}"/>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5" name="Footer Placeholder 4">
            <a:extLst>
              <a:ext uri="{FF2B5EF4-FFF2-40B4-BE49-F238E27FC236}">
                <a16:creationId xmlns:a16="http://schemas.microsoft.com/office/drawing/2014/main" id="{C825D322-8B43-406E-9C1B-D3F4C8F8B304}"/>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062DA623-3E16-4E61-B7B8-0B956630E42F}"/>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69301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CC6F-40A6-46CB-A93C-4F6BA1996EB4}"/>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B616D010-4846-4603-8587-D8DB62B7F6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D281E46E-A5E6-49AD-B319-609CC47B8C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47A64E9F-6F98-4A0B-A12C-BD2B3AEEC015}"/>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6" name="Footer Placeholder 5">
            <a:extLst>
              <a:ext uri="{FF2B5EF4-FFF2-40B4-BE49-F238E27FC236}">
                <a16:creationId xmlns:a16="http://schemas.microsoft.com/office/drawing/2014/main" id="{B33948FE-4EC9-4168-8369-FE723EB47588}"/>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5648800E-081D-4533-99D0-20E9E443B3BE}"/>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62028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1FE0-CDB3-47D2-8098-761DE2566B81}"/>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F27D2E9C-EB1A-4283-B570-4DB181109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6945F4-850E-45FF-91EF-41181D52CA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F961C104-752B-4949-8724-08C8A54E7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CB4D97-F123-428A-8FDF-EB2B426D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527D01B6-EE9F-47B0-A006-0F43FB82008D}"/>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8" name="Footer Placeholder 7">
            <a:extLst>
              <a:ext uri="{FF2B5EF4-FFF2-40B4-BE49-F238E27FC236}">
                <a16:creationId xmlns:a16="http://schemas.microsoft.com/office/drawing/2014/main" id="{8B7CCBC2-C804-4DA5-86E3-DADDC725D7DE}"/>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910F2311-B432-4FD1-9E57-E3C115A6EBE3}"/>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142761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AC60-93F7-4D89-8B02-92C4120350F1}"/>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8054C22A-25ED-4714-B184-3FF8E76CCB42}"/>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4" name="Footer Placeholder 3">
            <a:extLst>
              <a:ext uri="{FF2B5EF4-FFF2-40B4-BE49-F238E27FC236}">
                <a16:creationId xmlns:a16="http://schemas.microsoft.com/office/drawing/2014/main" id="{7F920F17-EEE6-475B-9922-66D0185F8522}"/>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2CFE443B-7283-4BAF-9ACD-91D0A460E985}"/>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407952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25939-4FCB-4600-A811-7D29AFE1FD68}"/>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3" name="Footer Placeholder 2">
            <a:extLst>
              <a:ext uri="{FF2B5EF4-FFF2-40B4-BE49-F238E27FC236}">
                <a16:creationId xmlns:a16="http://schemas.microsoft.com/office/drawing/2014/main" id="{2736CBFB-DE77-424B-A92D-83DFA79A4E25}"/>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F2391A01-EAD9-40C3-B63B-6523EB2E725B}"/>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12241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95AD-5253-433D-859F-92340A3A4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EA1DCB58-46A7-41BD-9307-150AF66EE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E794D120-1B8C-4F75-8168-02A4E3C4D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E0BB08-E981-43BF-A0B4-F3091594B1B4}"/>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6" name="Footer Placeholder 5">
            <a:extLst>
              <a:ext uri="{FF2B5EF4-FFF2-40B4-BE49-F238E27FC236}">
                <a16:creationId xmlns:a16="http://schemas.microsoft.com/office/drawing/2014/main" id="{E7091B9C-B76C-48D8-9E28-C703BD15D192}"/>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BDBCB7E4-3C94-4A00-A899-15009F47064A}"/>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96015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0D39-1EFF-46B4-A4C5-E074BBE11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484DB8D3-1347-404E-8A3B-6D0F30262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C1F129AD-D6CF-49FE-A554-EEAF979C5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F7D5DA-7C4A-49E8-8169-865A31B02E05}"/>
              </a:ext>
            </a:extLst>
          </p:cNvPr>
          <p:cNvSpPr>
            <a:spLocks noGrp="1"/>
          </p:cNvSpPr>
          <p:nvPr>
            <p:ph type="dt" sz="half" idx="10"/>
          </p:nvPr>
        </p:nvSpPr>
        <p:spPr/>
        <p:txBody>
          <a:bodyPr/>
          <a:lstStyle/>
          <a:p>
            <a:fld id="{77A14529-E653-4F86-B9B9-9440A123F800}" type="datetimeFigureOut">
              <a:rPr lang="bg-BG" smtClean="0"/>
              <a:t>23.5.2023 г.</a:t>
            </a:fld>
            <a:endParaRPr lang="bg-BG"/>
          </a:p>
        </p:txBody>
      </p:sp>
      <p:sp>
        <p:nvSpPr>
          <p:cNvPr id="6" name="Footer Placeholder 5">
            <a:extLst>
              <a:ext uri="{FF2B5EF4-FFF2-40B4-BE49-F238E27FC236}">
                <a16:creationId xmlns:a16="http://schemas.microsoft.com/office/drawing/2014/main" id="{F35A3E05-6A04-445C-BA61-CACF33271BC4}"/>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F9527210-9FC7-4013-8368-F250F93F37E8}"/>
              </a:ext>
            </a:extLst>
          </p:cNvPr>
          <p:cNvSpPr>
            <a:spLocks noGrp="1"/>
          </p:cNvSpPr>
          <p:nvPr>
            <p:ph type="sldNum" sz="quarter" idx="12"/>
          </p:nvPr>
        </p:nvSpPr>
        <p:spPr/>
        <p:txBody>
          <a:bodyPr/>
          <a:lstStyle/>
          <a:p>
            <a:fld id="{9EC69945-30FC-4F80-9E78-C0C227907BF7}" type="slidenum">
              <a:rPr lang="bg-BG" smtClean="0"/>
              <a:t>‹#›</a:t>
            </a:fld>
            <a:endParaRPr lang="bg-BG"/>
          </a:p>
        </p:txBody>
      </p:sp>
    </p:spTree>
    <p:extLst>
      <p:ext uri="{BB962C8B-B14F-4D97-AF65-F5344CB8AC3E}">
        <p14:creationId xmlns:p14="http://schemas.microsoft.com/office/powerpoint/2010/main" val="354706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429F2-37E1-42E4-8E54-AE4288D36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011A178A-2442-4027-B1D1-75BFD5BDA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1120F0B-2189-4EAF-A829-C686DDEC9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14529-E653-4F86-B9B9-9440A123F800}" type="datetimeFigureOut">
              <a:rPr lang="bg-BG" smtClean="0"/>
              <a:t>23.5.2023 г.</a:t>
            </a:fld>
            <a:endParaRPr lang="bg-BG"/>
          </a:p>
        </p:txBody>
      </p:sp>
      <p:sp>
        <p:nvSpPr>
          <p:cNvPr id="5" name="Footer Placeholder 4">
            <a:extLst>
              <a:ext uri="{FF2B5EF4-FFF2-40B4-BE49-F238E27FC236}">
                <a16:creationId xmlns:a16="http://schemas.microsoft.com/office/drawing/2014/main" id="{AA90B142-776A-4AC2-8075-023406080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a:extLst>
              <a:ext uri="{FF2B5EF4-FFF2-40B4-BE49-F238E27FC236}">
                <a16:creationId xmlns:a16="http://schemas.microsoft.com/office/drawing/2014/main" id="{87CBEF30-845F-46E4-90FB-14E4E6738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69945-30FC-4F80-9E78-C0C227907BF7}" type="slidenum">
              <a:rPr lang="bg-BG" smtClean="0"/>
              <a:t>‹#›</a:t>
            </a:fld>
            <a:endParaRPr lang="bg-BG"/>
          </a:p>
        </p:txBody>
      </p:sp>
    </p:spTree>
    <p:extLst>
      <p:ext uri="{BB962C8B-B14F-4D97-AF65-F5344CB8AC3E}">
        <p14:creationId xmlns:p14="http://schemas.microsoft.com/office/powerpoint/2010/main" val="3859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nkedin.com/posts/zainkahn_chatgpt-is-free-education-but-99-of-people-activity-7056618827857485824-Xtjg/" TargetMode="External"/><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4768944" y="1871322"/>
            <a:ext cx="6632945" cy="1384995"/>
          </a:xfrm>
          <a:prstGeom prst="rect">
            <a:avLst/>
          </a:prstGeom>
          <a:noFill/>
        </p:spPr>
        <p:txBody>
          <a:bodyPr wrap="square" rtlCol="0" anchor="ctr">
            <a:spAutoFit/>
          </a:bodyPr>
          <a:lstStyle/>
          <a:p>
            <a:r>
              <a:rPr lang="ru-RU" altLang="ko-KR" sz="2800" b="1" dirty="0">
                <a:solidFill>
                  <a:schemeClr val="tx1">
                    <a:lumMod val="75000"/>
                    <a:lumOff val="25000"/>
                  </a:schemeClr>
                </a:solidFill>
                <a:cs typeface="Arial" pitchFamily="34" charset="0"/>
              </a:rPr>
              <a:t>Chat GPT като инструмент на ИИ за генерирането на текст-есе: </a:t>
            </a:r>
            <a:endParaRPr lang="en-US" altLang="ko-KR" sz="2800" b="1" dirty="0">
              <a:solidFill>
                <a:schemeClr val="tx1">
                  <a:lumMod val="75000"/>
                  <a:lumOff val="25000"/>
                </a:schemeClr>
              </a:solidFill>
              <a:cs typeface="Arial" pitchFamily="34" charset="0"/>
            </a:endParaRPr>
          </a:p>
          <a:p>
            <a:r>
              <a:rPr lang="ru-RU" altLang="ko-KR" sz="2800" dirty="0">
                <a:solidFill>
                  <a:schemeClr val="tx1">
                    <a:lumMod val="75000"/>
                    <a:lumOff val="25000"/>
                  </a:schemeClr>
                </a:solidFill>
                <a:cs typeface="Arial" pitchFamily="34" charset="0"/>
              </a:rPr>
              <a:t>анализ на студентски работи</a:t>
            </a:r>
            <a:endParaRPr lang="ko-KR" altLang="en-US" sz="28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35784B83-6120-4373-9C1F-DC8EEE6D58B3}"/>
              </a:ext>
            </a:extLst>
          </p:cNvPr>
          <p:cNvSpPr txBox="1"/>
          <p:nvPr/>
        </p:nvSpPr>
        <p:spPr>
          <a:xfrm>
            <a:off x="4851840" y="3762820"/>
            <a:ext cx="5446229" cy="707886"/>
          </a:xfrm>
          <a:prstGeom prst="rect">
            <a:avLst/>
          </a:prstGeom>
          <a:noFill/>
        </p:spPr>
        <p:txBody>
          <a:bodyPr wrap="square" rtlCol="0" anchor="ctr">
            <a:spAutoFit/>
          </a:bodyPr>
          <a:lstStyle/>
          <a:p>
            <a:r>
              <a:rPr lang="bg-BG" altLang="ko-KR" sz="1600" dirty="0">
                <a:solidFill>
                  <a:schemeClr val="tx1">
                    <a:lumMod val="75000"/>
                    <a:lumOff val="25000"/>
                  </a:schemeClr>
                </a:solidFill>
                <a:cs typeface="Arial" pitchFamily="34" charset="0"/>
              </a:rPr>
              <a:t>ас. </a:t>
            </a:r>
            <a:r>
              <a:rPr lang="bg-BG" altLang="ko-KR" sz="2000" dirty="0">
                <a:solidFill>
                  <a:schemeClr val="tx1">
                    <a:lumMod val="75000"/>
                    <a:lumOff val="25000"/>
                  </a:schemeClr>
                </a:solidFill>
                <a:cs typeface="Arial" pitchFamily="34" charset="0"/>
              </a:rPr>
              <a:t>Албена Антонова</a:t>
            </a:r>
          </a:p>
          <a:p>
            <a:r>
              <a:rPr lang="bg-BG" altLang="ko-KR" sz="2000" dirty="0">
                <a:solidFill>
                  <a:schemeClr val="tx1">
                    <a:lumMod val="75000"/>
                    <a:lumOff val="25000"/>
                  </a:schemeClr>
                </a:solidFill>
                <a:cs typeface="Arial" pitchFamily="34" charset="0"/>
              </a:rPr>
              <a:t>Факултет по математика и информатика</a:t>
            </a:r>
            <a:endParaRPr lang="ko-KR" altLang="en-US" sz="2000" dirty="0">
              <a:solidFill>
                <a:schemeClr val="tx1">
                  <a:lumMod val="75000"/>
                  <a:lumOff val="25000"/>
                </a:schemeClr>
              </a:solidFill>
              <a:cs typeface="Arial" pitchFamily="34" charset="0"/>
            </a:endParaRPr>
          </a:p>
        </p:txBody>
      </p:sp>
      <p:sp>
        <p:nvSpPr>
          <p:cNvPr id="153" name="Freeform: Shape 152">
            <a:extLst>
              <a:ext uri="{FF2B5EF4-FFF2-40B4-BE49-F238E27FC236}">
                <a16:creationId xmlns:a16="http://schemas.microsoft.com/office/drawing/2014/main" id="{F3B4A34E-C246-47F5-A863-109A43C0757D}"/>
              </a:ext>
            </a:extLst>
          </p:cNvPr>
          <p:cNvSpPr/>
          <p:nvPr/>
        </p:nvSpPr>
        <p:spPr>
          <a:xfrm>
            <a:off x="790111" y="1923517"/>
            <a:ext cx="3409685" cy="2547189"/>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C14CC3-3CC0-4625-94D6-23C2715610D4}"/>
              </a:ext>
            </a:extLst>
          </p:cNvPr>
          <p:cNvSpPr txBox="1"/>
          <p:nvPr/>
        </p:nvSpPr>
        <p:spPr>
          <a:xfrm>
            <a:off x="2845488" y="5724351"/>
            <a:ext cx="5446229" cy="1015663"/>
          </a:xfrm>
          <a:prstGeom prst="rect">
            <a:avLst/>
          </a:prstGeom>
          <a:noFill/>
        </p:spPr>
        <p:txBody>
          <a:bodyPr wrap="square" rtlCol="0" anchor="ctr">
            <a:spAutoFit/>
          </a:bodyPr>
          <a:lstStyle/>
          <a:p>
            <a:pPr algn="ctr"/>
            <a:r>
              <a:rPr lang="bg-BG" altLang="ko-KR" sz="2000" b="1" dirty="0">
                <a:solidFill>
                  <a:schemeClr val="tx1">
                    <a:lumMod val="75000"/>
                    <a:lumOff val="25000"/>
                  </a:schemeClr>
                </a:solidFill>
                <a:cs typeface="Arial" pitchFamily="34" charset="0"/>
              </a:rPr>
              <a:t>Панелна дискусия </a:t>
            </a:r>
          </a:p>
          <a:p>
            <a:pPr algn="ctr"/>
            <a:r>
              <a:rPr lang="bg-BG" altLang="ko-KR" sz="2000" b="1" dirty="0">
                <a:solidFill>
                  <a:schemeClr val="tx1">
                    <a:lumMod val="75000"/>
                    <a:lumOff val="25000"/>
                  </a:schemeClr>
                </a:solidFill>
                <a:cs typeface="Arial" pitchFamily="34" charset="0"/>
              </a:rPr>
              <a:t>Влияние на </a:t>
            </a:r>
            <a:r>
              <a:rPr lang="en-US" altLang="ko-KR" sz="2000" b="1" dirty="0">
                <a:solidFill>
                  <a:schemeClr val="tx1">
                    <a:lumMod val="75000"/>
                    <a:lumOff val="25000"/>
                  </a:schemeClr>
                </a:solidFill>
                <a:cs typeface="Arial" pitchFamily="34" charset="0"/>
              </a:rPr>
              <a:t>AI </a:t>
            </a:r>
            <a:r>
              <a:rPr lang="bg-BG" altLang="ko-KR" sz="2000" b="1" dirty="0">
                <a:solidFill>
                  <a:schemeClr val="tx1">
                    <a:lumMod val="75000"/>
                    <a:lumOff val="25000"/>
                  </a:schemeClr>
                </a:solidFill>
                <a:cs typeface="Arial" pitchFamily="34" charset="0"/>
              </a:rPr>
              <a:t>върху висшето образование</a:t>
            </a:r>
          </a:p>
          <a:p>
            <a:pPr algn="ctr"/>
            <a:r>
              <a:rPr lang="bg-BG" altLang="ko-KR" sz="2000" b="1" dirty="0">
                <a:solidFill>
                  <a:schemeClr val="tx1">
                    <a:lumMod val="75000"/>
                    <a:lumOff val="25000"/>
                  </a:schemeClr>
                </a:solidFill>
                <a:cs typeface="Arial" pitchFamily="34" charset="0"/>
              </a:rPr>
              <a:t>23.5.2023г.</a:t>
            </a:r>
            <a:endParaRPr lang="ko-KR" altLang="en-US" sz="20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10058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3DE146-81C8-4444-8487-829D9EC588B6}"/>
              </a:ext>
            </a:extLst>
          </p:cNvPr>
          <p:cNvSpPr>
            <a:spLocks noGrp="1"/>
          </p:cNvSpPr>
          <p:nvPr>
            <p:ph idx="1"/>
          </p:nvPr>
        </p:nvSpPr>
        <p:spPr>
          <a:xfrm>
            <a:off x="580378" y="1093218"/>
            <a:ext cx="11031244" cy="5609423"/>
          </a:xfrm>
        </p:spPr>
        <p:txBody>
          <a:bodyPr>
            <a:normAutofit fontScale="40000" lnSpcReduction="20000"/>
          </a:bodyPr>
          <a:lstStyle/>
          <a:p>
            <a:pPr marL="0" indent="0">
              <a:buNone/>
            </a:pPr>
            <a:r>
              <a:rPr lang="bg-BG" sz="4000" b="1" dirty="0"/>
              <a:t>Още един недостатък </a:t>
            </a:r>
            <a:r>
              <a:rPr lang="bg-BG" sz="4000" dirty="0"/>
              <a:t>на персонализирания подход към управлението на знанията е свързан със сложността на разработване на персонализирани програми и системи за управление на знанията. Тези системи могат да изискват значителни ресурси за разработване и поддръжка, както и специализирани знания и умения, които може да липсват в организацията.</a:t>
            </a:r>
          </a:p>
          <a:p>
            <a:pPr marL="0" indent="0">
              <a:buNone/>
            </a:pPr>
            <a:r>
              <a:rPr lang="bg-BG" sz="4000" b="1" dirty="0"/>
              <a:t>Накрая, друг недостатък </a:t>
            </a:r>
            <a:r>
              <a:rPr lang="bg-BG" sz="4000" dirty="0"/>
              <a:t>може да бъде свързан със злоупотребата на персонализираното управление на знанията от страна на отделните служители. Ако служителите не са достатъчно мотивирани или отговорни, те може да използват персонализираните системи за управление на знанията, за да се избегнат от отговорността или да пренебрегнат други аспекти на работата си. Това може да доведе до намаляване на </a:t>
            </a:r>
            <a:r>
              <a:rPr lang="bg-BG" sz="4000" b="1" dirty="0"/>
              <a:t>ефективността </a:t>
            </a:r>
            <a:r>
              <a:rPr lang="bg-BG" sz="4000" dirty="0"/>
              <a:t>на организацията и до намаляване на качеството на работата на служителите.</a:t>
            </a:r>
          </a:p>
          <a:p>
            <a:pPr marL="0" indent="0">
              <a:buNone/>
            </a:pPr>
            <a:r>
              <a:rPr lang="bg-BG" sz="4000" dirty="0"/>
              <a:t>Разглеждайки организационната гледна точка, познаването на предпочитаните стилове на учене и на игра може да има ползи за организациите в контекста на управление на знанията. </a:t>
            </a:r>
            <a:r>
              <a:rPr lang="bg-BG" sz="4000" b="1" dirty="0"/>
              <a:t>Например</a:t>
            </a:r>
            <a:r>
              <a:rPr lang="bg-BG" sz="4000" dirty="0"/>
              <a:t>, ако организацията познава стиловете на учене на своите служители, тя може да насочи обучението към тези стилове, което би увеличило </a:t>
            </a:r>
            <a:r>
              <a:rPr lang="bg-BG" sz="4000" b="1" dirty="0"/>
              <a:t>ефективността</a:t>
            </a:r>
            <a:r>
              <a:rPr lang="bg-BG" sz="4000" dirty="0"/>
              <a:t> на обучението и би помогнало на служителите да придобият нови знания и умения по-бързо и </a:t>
            </a:r>
            <a:r>
              <a:rPr lang="bg-BG" sz="4000" b="1" dirty="0"/>
              <a:t>по-ефективно</a:t>
            </a:r>
            <a:r>
              <a:rPr lang="bg-BG" sz="4000" dirty="0"/>
              <a:t>.</a:t>
            </a:r>
          </a:p>
          <a:p>
            <a:pPr marL="0" indent="0">
              <a:buNone/>
            </a:pPr>
            <a:r>
              <a:rPr lang="bg-BG" sz="4000" dirty="0"/>
              <a:t>Гъвкавите процеси и системи за управление на знанията в организациите могат да доведат до </a:t>
            </a:r>
            <a:r>
              <a:rPr lang="bg-BG" sz="4000" b="1" dirty="0"/>
              <a:t>по-голяма ефективност </a:t>
            </a:r>
            <a:r>
              <a:rPr lang="bg-BG" sz="4000" dirty="0"/>
              <a:t>в разпределянето на знанията в организацията и в подобряването на комуникацията между служителите. Например, ако организацията има система за управление на знанията, която позволява на служителите да споделят знания и опит, това може да доведе до по-добро разпределение на знанията в организацията и да подобри работата на целия екип.</a:t>
            </a:r>
          </a:p>
          <a:p>
            <a:pPr marL="0" indent="0">
              <a:buNone/>
            </a:pPr>
            <a:r>
              <a:rPr lang="bg-BG" sz="4000" b="1" dirty="0"/>
              <a:t>На практика</a:t>
            </a:r>
            <a:r>
              <a:rPr lang="bg-BG" sz="4000" dirty="0"/>
              <a:t>, системите и процесите за управление на знанията могат да включват различни инструменти и технологии, като например софтуер за управление на знанията, социални мрежи за споделяне на знания, обучения и обучителни материали, менторство и други. Тези инструменти и технологии могат да се използват за да се насърчава споделянето на знания, ученето и иновациите в организацията.</a:t>
            </a:r>
          </a:p>
          <a:p>
            <a:pPr marL="0" indent="0">
              <a:buNone/>
            </a:pPr>
            <a:r>
              <a:rPr lang="bg-BG" sz="4000" b="1" dirty="0"/>
              <a:t>Заключението</a:t>
            </a:r>
            <a:r>
              <a:rPr lang="bg-BG" sz="4000" dirty="0"/>
              <a:t> на тази тема е, че персонализирането на управлението на знанията може да има множество предимства, като подобряване на ефективността на ученето и засилване на мотивацията на служителите за постигане на по-високи резултати в организацията. </a:t>
            </a:r>
            <a:r>
              <a:rPr lang="bg-BG" sz="4000" b="1" dirty="0"/>
              <a:t>Въпреки това</a:t>
            </a:r>
            <a:r>
              <a:rPr lang="bg-BG" sz="4000" dirty="0"/>
              <a:t>, съществуват и някои потенциални </a:t>
            </a:r>
            <a:r>
              <a:rPr lang="bg-BG" sz="4000" b="1" dirty="0"/>
              <a:t>недостатъци</a:t>
            </a:r>
            <a:r>
              <a:rPr lang="bg-BG" sz="4000" dirty="0"/>
              <a:t>, като например възможните грешки при оценка на стиловете на учене или ограничения в избора на инструменти и технологии за персонализиране на управлението на знанията.</a:t>
            </a:r>
          </a:p>
          <a:p>
            <a:endParaRPr lang="bg-BG" dirty="0"/>
          </a:p>
        </p:txBody>
      </p:sp>
      <p:sp>
        <p:nvSpPr>
          <p:cNvPr id="7" name="Title 4">
            <a:extLst>
              <a:ext uri="{FF2B5EF4-FFF2-40B4-BE49-F238E27FC236}">
                <a16:creationId xmlns:a16="http://schemas.microsoft.com/office/drawing/2014/main" id="{7A067726-054F-4BE9-87B8-A2279D4801C0}"/>
              </a:ext>
            </a:extLst>
          </p:cNvPr>
          <p:cNvSpPr txBox="1">
            <a:spLocks/>
          </p:cNvSpPr>
          <p:nvPr/>
        </p:nvSpPr>
        <p:spPr>
          <a:xfrm>
            <a:off x="838200" y="231961"/>
            <a:ext cx="10515600" cy="584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3200" b="1" dirty="0">
                <a:latin typeface="+mn-lt"/>
              </a:rPr>
              <a:t>Студентско есе, предадено м. Април 2023г.</a:t>
            </a:r>
            <a:br>
              <a:rPr lang="bg-BG" sz="3200" b="1" dirty="0">
                <a:latin typeface="+mn-lt"/>
              </a:rPr>
            </a:br>
            <a:r>
              <a:rPr lang="bg-BG" sz="2400" b="1" dirty="0">
                <a:latin typeface="+mn-lt"/>
              </a:rPr>
              <a:t>Дисциплина „Управление на знания“, ФМИ </a:t>
            </a:r>
            <a:endParaRPr lang="bg-BG" sz="3200" b="1" dirty="0">
              <a:latin typeface="+mn-lt"/>
            </a:endParaRPr>
          </a:p>
        </p:txBody>
      </p:sp>
      <p:sp>
        <p:nvSpPr>
          <p:cNvPr id="8" name="Rectangle 7">
            <a:extLst>
              <a:ext uri="{FF2B5EF4-FFF2-40B4-BE49-F238E27FC236}">
                <a16:creationId xmlns:a16="http://schemas.microsoft.com/office/drawing/2014/main" id="{2BBB89E2-86AF-4F96-B111-5736B36B1E76}"/>
              </a:ext>
            </a:extLst>
          </p:cNvPr>
          <p:cNvSpPr/>
          <p:nvPr/>
        </p:nvSpPr>
        <p:spPr>
          <a:xfrm>
            <a:off x="10093258" y="6167930"/>
            <a:ext cx="1518364" cy="369332"/>
          </a:xfrm>
          <a:prstGeom prst="rect">
            <a:avLst/>
          </a:prstGeom>
        </p:spPr>
        <p:txBody>
          <a:bodyPr wrap="none">
            <a:spAutoFit/>
          </a:bodyPr>
          <a:lstStyle/>
          <a:p>
            <a:r>
              <a:rPr lang="bg-BG" b="1" dirty="0"/>
              <a:t>Страница 2/2</a:t>
            </a:r>
            <a:endParaRPr lang="bg-BG" dirty="0"/>
          </a:p>
        </p:txBody>
      </p:sp>
    </p:spTree>
    <p:extLst>
      <p:ext uri="{BB962C8B-B14F-4D97-AF65-F5344CB8AC3E}">
        <p14:creationId xmlns:p14="http://schemas.microsoft.com/office/powerpoint/2010/main" val="249801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D0F96-A586-4008-9E0E-501A2B3B0149}"/>
              </a:ext>
            </a:extLst>
          </p:cNvPr>
          <p:cNvPicPr>
            <a:picLocks noChangeAspect="1"/>
          </p:cNvPicPr>
          <p:nvPr/>
        </p:nvPicPr>
        <p:blipFill>
          <a:blip r:embed="rId2"/>
          <a:stretch>
            <a:fillRect/>
          </a:stretch>
        </p:blipFill>
        <p:spPr>
          <a:xfrm>
            <a:off x="834499" y="557812"/>
            <a:ext cx="10861187" cy="5194917"/>
          </a:xfrm>
          <a:prstGeom prst="rect">
            <a:avLst/>
          </a:prstGeom>
        </p:spPr>
      </p:pic>
    </p:spTree>
    <p:extLst>
      <p:ext uri="{BB962C8B-B14F-4D97-AF65-F5344CB8AC3E}">
        <p14:creationId xmlns:p14="http://schemas.microsoft.com/office/powerpoint/2010/main" val="147548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78AA86-9A64-46A9-AC68-0466987F3262}"/>
              </a:ext>
            </a:extLst>
          </p:cNvPr>
          <p:cNvPicPr>
            <a:picLocks noChangeAspect="1"/>
          </p:cNvPicPr>
          <p:nvPr/>
        </p:nvPicPr>
        <p:blipFill>
          <a:blip r:embed="rId2"/>
          <a:stretch>
            <a:fillRect/>
          </a:stretch>
        </p:blipFill>
        <p:spPr>
          <a:xfrm>
            <a:off x="790113" y="546407"/>
            <a:ext cx="10722843" cy="4718051"/>
          </a:xfrm>
          <a:prstGeom prst="rect">
            <a:avLst/>
          </a:prstGeom>
        </p:spPr>
      </p:pic>
    </p:spTree>
    <p:extLst>
      <p:ext uri="{BB962C8B-B14F-4D97-AF65-F5344CB8AC3E}">
        <p14:creationId xmlns:p14="http://schemas.microsoft.com/office/powerpoint/2010/main" val="1866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17012E-3458-48FD-A0C4-E45F86387088}"/>
              </a:ext>
            </a:extLst>
          </p:cNvPr>
          <p:cNvPicPr>
            <a:picLocks noChangeAspect="1"/>
          </p:cNvPicPr>
          <p:nvPr/>
        </p:nvPicPr>
        <p:blipFill>
          <a:blip r:embed="rId2"/>
          <a:stretch>
            <a:fillRect/>
          </a:stretch>
        </p:blipFill>
        <p:spPr>
          <a:xfrm>
            <a:off x="796411" y="556096"/>
            <a:ext cx="10599178" cy="5409698"/>
          </a:xfrm>
          <a:prstGeom prst="rect">
            <a:avLst/>
          </a:prstGeom>
        </p:spPr>
      </p:pic>
    </p:spTree>
    <p:extLst>
      <p:ext uri="{BB962C8B-B14F-4D97-AF65-F5344CB8AC3E}">
        <p14:creationId xmlns:p14="http://schemas.microsoft.com/office/powerpoint/2010/main" val="264252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AC57-866E-4E82-8CFF-E0B553EEC348}"/>
              </a:ext>
            </a:extLst>
          </p:cNvPr>
          <p:cNvPicPr>
            <a:picLocks noChangeAspect="1"/>
          </p:cNvPicPr>
          <p:nvPr/>
        </p:nvPicPr>
        <p:blipFill>
          <a:blip r:embed="rId2"/>
          <a:stretch>
            <a:fillRect/>
          </a:stretch>
        </p:blipFill>
        <p:spPr>
          <a:xfrm>
            <a:off x="684256" y="351930"/>
            <a:ext cx="10290548" cy="5214369"/>
          </a:xfrm>
          <a:prstGeom prst="rect">
            <a:avLst/>
          </a:prstGeom>
        </p:spPr>
      </p:pic>
    </p:spTree>
    <p:extLst>
      <p:ext uri="{BB962C8B-B14F-4D97-AF65-F5344CB8AC3E}">
        <p14:creationId xmlns:p14="http://schemas.microsoft.com/office/powerpoint/2010/main" val="260558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7E79C-5A46-4F4F-884E-B40A173E6487}"/>
              </a:ext>
            </a:extLst>
          </p:cNvPr>
          <p:cNvPicPr>
            <a:picLocks noChangeAspect="1"/>
          </p:cNvPicPr>
          <p:nvPr/>
        </p:nvPicPr>
        <p:blipFill>
          <a:blip r:embed="rId2"/>
          <a:stretch>
            <a:fillRect/>
          </a:stretch>
        </p:blipFill>
        <p:spPr>
          <a:xfrm>
            <a:off x="607536" y="627139"/>
            <a:ext cx="10976928" cy="4388744"/>
          </a:xfrm>
          <a:prstGeom prst="rect">
            <a:avLst/>
          </a:prstGeom>
        </p:spPr>
      </p:pic>
    </p:spTree>
    <p:extLst>
      <p:ext uri="{BB962C8B-B14F-4D97-AF65-F5344CB8AC3E}">
        <p14:creationId xmlns:p14="http://schemas.microsoft.com/office/powerpoint/2010/main" val="419348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2D7C3-7699-490D-8F30-B4911CF74251}"/>
              </a:ext>
            </a:extLst>
          </p:cNvPr>
          <p:cNvPicPr>
            <a:picLocks noChangeAspect="1"/>
          </p:cNvPicPr>
          <p:nvPr/>
        </p:nvPicPr>
        <p:blipFill>
          <a:blip r:embed="rId2"/>
          <a:stretch>
            <a:fillRect/>
          </a:stretch>
        </p:blipFill>
        <p:spPr>
          <a:xfrm>
            <a:off x="864580" y="515785"/>
            <a:ext cx="10766719" cy="3789885"/>
          </a:xfrm>
          <a:prstGeom prst="rect">
            <a:avLst/>
          </a:prstGeom>
        </p:spPr>
      </p:pic>
    </p:spTree>
    <p:extLst>
      <p:ext uri="{BB962C8B-B14F-4D97-AF65-F5344CB8AC3E}">
        <p14:creationId xmlns:p14="http://schemas.microsoft.com/office/powerpoint/2010/main" val="229286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AEEF32-578C-458A-A2F1-B6D56ED2F18C}"/>
              </a:ext>
            </a:extLst>
          </p:cNvPr>
          <p:cNvPicPr>
            <a:picLocks noChangeAspect="1"/>
          </p:cNvPicPr>
          <p:nvPr/>
        </p:nvPicPr>
        <p:blipFill>
          <a:blip r:embed="rId2"/>
          <a:stretch>
            <a:fillRect/>
          </a:stretch>
        </p:blipFill>
        <p:spPr>
          <a:xfrm>
            <a:off x="1012054" y="428663"/>
            <a:ext cx="10611927" cy="5528253"/>
          </a:xfrm>
          <a:prstGeom prst="rect">
            <a:avLst/>
          </a:prstGeom>
        </p:spPr>
      </p:pic>
      <p:sp>
        <p:nvSpPr>
          <p:cNvPr id="5" name="Rectangle: Rounded Corners 4">
            <a:extLst>
              <a:ext uri="{FF2B5EF4-FFF2-40B4-BE49-F238E27FC236}">
                <a16:creationId xmlns:a16="http://schemas.microsoft.com/office/drawing/2014/main" id="{1C55D39A-5748-424C-B6E0-29271F126ADA}"/>
              </a:ext>
            </a:extLst>
          </p:cNvPr>
          <p:cNvSpPr/>
          <p:nvPr/>
        </p:nvSpPr>
        <p:spPr>
          <a:xfrm>
            <a:off x="1464816" y="2831977"/>
            <a:ext cx="8842159" cy="9854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77219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32F43E-C4CD-4F58-8E98-6BE7D2996839}"/>
              </a:ext>
            </a:extLst>
          </p:cNvPr>
          <p:cNvPicPr>
            <a:picLocks noChangeAspect="1"/>
          </p:cNvPicPr>
          <p:nvPr/>
        </p:nvPicPr>
        <p:blipFill>
          <a:blip r:embed="rId2"/>
          <a:stretch>
            <a:fillRect/>
          </a:stretch>
        </p:blipFill>
        <p:spPr>
          <a:xfrm>
            <a:off x="1174608" y="1165115"/>
            <a:ext cx="10144623" cy="1828959"/>
          </a:xfrm>
          <a:prstGeom prst="rect">
            <a:avLst/>
          </a:prstGeom>
        </p:spPr>
      </p:pic>
    </p:spTree>
    <p:extLst>
      <p:ext uri="{BB962C8B-B14F-4D97-AF65-F5344CB8AC3E}">
        <p14:creationId xmlns:p14="http://schemas.microsoft.com/office/powerpoint/2010/main" val="118738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A141F-485C-4775-88AC-3DF552BAC99F}"/>
              </a:ext>
            </a:extLst>
          </p:cNvPr>
          <p:cNvSpPr>
            <a:spLocks noGrp="1"/>
          </p:cNvSpPr>
          <p:nvPr>
            <p:ph idx="1"/>
          </p:nvPr>
        </p:nvSpPr>
        <p:spPr>
          <a:xfrm>
            <a:off x="838200" y="1292965"/>
            <a:ext cx="10515600" cy="4921404"/>
          </a:xfrm>
        </p:spPr>
        <p:txBody>
          <a:bodyPr>
            <a:normAutofit fontScale="55000" lnSpcReduction="20000"/>
          </a:bodyPr>
          <a:lstStyle/>
          <a:p>
            <a:r>
              <a:rPr lang="fr-FR" b="1" dirty="0"/>
              <a:t>Le succès est quelque chose qui peut sembler </a:t>
            </a:r>
            <a:r>
              <a:rPr lang="fr-FR" dirty="0"/>
              <a:t>inaccessible ou réservé à une élite. Nous avons tous des modèles de réussite qui nous inspirent et qui semblent être au-dessus de nos capacités. Cependant, il est important de se rappeler que ce que d'autres ont réussi, nous pouvons toujours le réussir.</a:t>
            </a:r>
          </a:p>
          <a:p>
            <a:r>
              <a:rPr lang="fr-FR" b="1" dirty="0"/>
              <a:t>Il y a de nombreuses raisons </a:t>
            </a:r>
            <a:r>
              <a:rPr lang="fr-FR" dirty="0"/>
              <a:t>pour lesquelles nous pouvons douter de nos capacités à réussir. </a:t>
            </a:r>
            <a:r>
              <a:rPr lang="fr-FR" b="1" dirty="0"/>
              <a:t>Peut-être que </a:t>
            </a:r>
            <a:r>
              <a:rPr lang="fr-FR" dirty="0"/>
              <a:t>nous pensons que nous n'avons pas les compétences, les connaissances ou les opportunités nécessaires. </a:t>
            </a:r>
            <a:r>
              <a:rPr lang="fr-FR" b="1" dirty="0"/>
              <a:t>Ou peut-être que </a:t>
            </a:r>
            <a:r>
              <a:rPr lang="fr-FR" dirty="0"/>
              <a:t>nous avons subi des échecs dans le passé qui nous ont découragés. </a:t>
            </a:r>
            <a:r>
              <a:rPr lang="fr-FR" b="1" dirty="0"/>
              <a:t>Mais nous</a:t>
            </a:r>
            <a:r>
              <a:rPr lang="fr-FR" dirty="0"/>
              <a:t> devons nous rappeler que la réussite est souvent le fruit d'un travail acharné, de la persévérance et de la détermination.</a:t>
            </a:r>
          </a:p>
          <a:p>
            <a:r>
              <a:rPr lang="fr-FR" dirty="0"/>
              <a:t>Regarder ce que d'autres ont accompli peut être une source d'inspiration pour nous-mêmes. Nous pouvons nous identifier à des personnes qui ont connu des obstacles similaires aux nôtres et qui ont réussi à les surmonter. Nous pouvons apprendre de leurs erreurs et de leurs réussites, et utiliser ces connaissances pour atteindre nos propres objectifs.</a:t>
            </a:r>
          </a:p>
          <a:p>
            <a:r>
              <a:rPr lang="fr-FR" b="1" dirty="0"/>
              <a:t>Il est important </a:t>
            </a:r>
            <a:r>
              <a:rPr lang="fr-FR" dirty="0"/>
              <a:t>de se rappeler que la réussite ne se mesure pas seulement en termes de richesse ou de reconnaissance publique. La réussite peut être de nature personnelle, telle que surmonter une peur ou une faiblesse, ou accomplir quelque chose qui nous apporte de la satisfaction personnelle.</a:t>
            </a:r>
          </a:p>
          <a:p>
            <a:r>
              <a:rPr lang="fr-FR" b="1" dirty="0"/>
              <a:t>Bien sûr, </a:t>
            </a:r>
            <a:r>
              <a:rPr lang="fr-FR" dirty="0"/>
              <a:t>la réussite n'est jamais garantie. Nous pouvons travailler dur et persévérer pendant des années sans jamais atteindre nos objectifs. </a:t>
            </a:r>
            <a:r>
              <a:rPr lang="fr-FR" b="1" dirty="0"/>
              <a:t>C'est pourquoi </a:t>
            </a:r>
            <a:r>
              <a:rPr lang="fr-FR" dirty="0"/>
              <a:t>il est important de ne pas se concentrer uniquement sur le résultat final, mais plutôt sur le processus lui-même. Nous devons apprécier les petits succès que nous rencontrons en cours de route et les utiliser comme motivation pour continuer.</a:t>
            </a:r>
          </a:p>
          <a:p>
            <a:r>
              <a:rPr lang="fr-FR" b="1" dirty="0"/>
              <a:t>En fin de compte</a:t>
            </a:r>
            <a:r>
              <a:rPr lang="fr-FR" dirty="0"/>
              <a:t>, ce que d'autres ont réussi, nous pouvons toujours le réussir. Nous devons nous rappeler que nous avons tous des capacités et des talents uniques, et que nous pouvons utiliser ces atouts pour atteindre nos propres objectifs de réussite. Avec le travail acharné, la persévérance et la détermination, nous pouvons surmonter les obstacles et accomplir des choses incroyables.</a:t>
            </a:r>
          </a:p>
          <a:p>
            <a:endParaRPr lang="bg-BG" dirty="0"/>
          </a:p>
        </p:txBody>
      </p:sp>
      <p:pic>
        <p:nvPicPr>
          <p:cNvPr id="4" name="Picture 3">
            <a:extLst>
              <a:ext uri="{FF2B5EF4-FFF2-40B4-BE49-F238E27FC236}">
                <a16:creationId xmlns:a16="http://schemas.microsoft.com/office/drawing/2014/main" id="{553A8AC7-4604-4D84-B269-45CEE505BF4F}"/>
              </a:ext>
            </a:extLst>
          </p:cNvPr>
          <p:cNvPicPr>
            <a:picLocks noChangeAspect="1"/>
          </p:cNvPicPr>
          <p:nvPr/>
        </p:nvPicPr>
        <p:blipFill>
          <a:blip r:embed="rId2"/>
          <a:stretch>
            <a:fillRect/>
          </a:stretch>
        </p:blipFill>
        <p:spPr>
          <a:xfrm>
            <a:off x="2003579" y="395056"/>
            <a:ext cx="8877300" cy="771525"/>
          </a:xfrm>
          <a:prstGeom prst="rect">
            <a:avLst/>
          </a:prstGeom>
        </p:spPr>
      </p:pic>
      <p:pic>
        <p:nvPicPr>
          <p:cNvPr id="5" name="Picture 4">
            <a:extLst>
              <a:ext uri="{FF2B5EF4-FFF2-40B4-BE49-F238E27FC236}">
                <a16:creationId xmlns:a16="http://schemas.microsoft.com/office/drawing/2014/main" id="{8530C0F7-68D0-4D27-85D9-EA602010275E}"/>
              </a:ext>
            </a:extLst>
          </p:cNvPr>
          <p:cNvPicPr>
            <a:picLocks noChangeAspect="1"/>
          </p:cNvPicPr>
          <p:nvPr/>
        </p:nvPicPr>
        <p:blipFill>
          <a:blip r:embed="rId3"/>
          <a:stretch>
            <a:fillRect/>
          </a:stretch>
        </p:blipFill>
        <p:spPr>
          <a:xfrm>
            <a:off x="5864226" y="5242063"/>
            <a:ext cx="6058391" cy="1615937"/>
          </a:xfrm>
          <a:prstGeom prst="rect">
            <a:avLst/>
          </a:prstGeom>
        </p:spPr>
      </p:pic>
    </p:spTree>
    <p:extLst>
      <p:ext uri="{BB962C8B-B14F-4D97-AF65-F5344CB8AC3E}">
        <p14:creationId xmlns:p14="http://schemas.microsoft.com/office/powerpoint/2010/main" val="219887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raphic 4">
            <a:extLst>
              <a:ext uri="{FF2B5EF4-FFF2-40B4-BE49-F238E27FC236}">
                <a16:creationId xmlns:a16="http://schemas.microsoft.com/office/drawing/2014/main" id="{A108AA84-AC61-48B6-B660-8D2FBDF61916}"/>
              </a:ext>
            </a:extLst>
          </p:cNvPr>
          <p:cNvSpPr/>
          <p:nvPr/>
        </p:nvSpPr>
        <p:spPr>
          <a:xfrm rot="19505365">
            <a:off x="7177291" y="1098565"/>
            <a:ext cx="4481901" cy="4392262"/>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8FC4EF">
              <a:alpha val="18000"/>
            </a:srgbClr>
          </a:solidFill>
          <a:ln w="9525" cap="flat">
            <a:noFill/>
            <a:prstDash val="solid"/>
            <a:miter/>
          </a:ln>
        </p:spPr>
        <p:txBody>
          <a:bodyPr rtlCol="0" anchor="ctr"/>
          <a:lstStyle/>
          <a:p>
            <a:endParaRPr lang="en-US"/>
          </a:p>
        </p:txBody>
      </p:sp>
      <p:sp>
        <p:nvSpPr>
          <p:cNvPr id="2" name="TextBox 1"/>
          <p:cNvSpPr txBox="1"/>
          <p:nvPr/>
        </p:nvSpPr>
        <p:spPr>
          <a:xfrm>
            <a:off x="717554" y="444784"/>
            <a:ext cx="6923766" cy="923330"/>
          </a:xfrm>
          <a:prstGeom prst="rect">
            <a:avLst/>
          </a:prstGeom>
          <a:noFill/>
        </p:spPr>
        <p:txBody>
          <a:bodyPr wrap="square" rtlCol="0" anchor="ctr">
            <a:spAutoFit/>
          </a:bodyPr>
          <a:lstStyle/>
          <a:p>
            <a:r>
              <a:rPr lang="bg-BG" altLang="ko-KR" sz="5400" dirty="0">
                <a:solidFill>
                  <a:schemeClr val="tx1">
                    <a:lumMod val="75000"/>
                    <a:lumOff val="25000"/>
                  </a:schemeClr>
                </a:solidFill>
                <a:cs typeface="Arial" pitchFamily="34" charset="0"/>
              </a:rPr>
              <a:t>Съдържание</a:t>
            </a:r>
            <a:endParaRPr lang="ko-KR" altLang="en-US" sz="5400" dirty="0">
              <a:solidFill>
                <a:schemeClr val="tx1">
                  <a:lumMod val="75000"/>
                  <a:lumOff val="25000"/>
                </a:schemeClr>
              </a:solidFill>
              <a:cs typeface="Arial" pitchFamily="34" charset="0"/>
            </a:endParaRPr>
          </a:p>
        </p:txBody>
      </p:sp>
      <p:grpSp>
        <p:nvGrpSpPr>
          <p:cNvPr id="4" name="Group 3">
            <a:extLst>
              <a:ext uri="{FF2B5EF4-FFF2-40B4-BE49-F238E27FC236}">
                <a16:creationId xmlns:a16="http://schemas.microsoft.com/office/drawing/2014/main" id="{37F06B10-F2B9-45AE-BAEE-3A25BDC40F60}"/>
              </a:ext>
            </a:extLst>
          </p:cNvPr>
          <p:cNvGrpSpPr/>
          <p:nvPr/>
        </p:nvGrpSpPr>
        <p:grpSpPr>
          <a:xfrm>
            <a:off x="1616841" y="1661624"/>
            <a:ext cx="6299348" cy="1136280"/>
            <a:chOff x="1848112" y="1575921"/>
            <a:chExt cx="6299348" cy="1136280"/>
          </a:xfrm>
        </p:grpSpPr>
        <p:sp>
          <p:nvSpPr>
            <p:cNvPr id="9" name="TextBox 8"/>
            <p:cNvSpPr txBox="1"/>
            <p:nvPr/>
          </p:nvSpPr>
          <p:spPr>
            <a:xfrm>
              <a:off x="2829223" y="1788871"/>
              <a:ext cx="5318237" cy="923330"/>
            </a:xfrm>
            <a:prstGeom prst="rect">
              <a:avLst/>
            </a:prstGeom>
            <a:noFill/>
          </p:spPr>
          <p:txBody>
            <a:bodyPr wrap="square" lIns="108000" rIns="108000" rtlCol="0">
              <a:spAutoFit/>
            </a:bodyPr>
            <a:lstStyle/>
            <a:p>
              <a:r>
                <a:rPr lang="bg-BG" altLang="ko-KR" sz="2700" b="1" dirty="0">
                  <a:solidFill>
                    <a:schemeClr val="tx1">
                      <a:lumMod val="75000"/>
                      <a:lumOff val="25000"/>
                    </a:schemeClr>
                  </a:solidFill>
                  <a:cs typeface="Arial" pitchFamily="34" charset="0"/>
                </a:rPr>
                <a:t>Представяне на студентски работи</a:t>
              </a:r>
              <a:endParaRPr lang="ko-KR" altLang="en-US" sz="2700" b="1" dirty="0">
                <a:solidFill>
                  <a:schemeClr val="tx1">
                    <a:lumMod val="75000"/>
                    <a:lumOff val="25000"/>
                  </a:schemeClr>
                </a:solidFill>
                <a:cs typeface="Arial" pitchFamily="34" charset="0"/>
              </a:endParaRPr>
            </a:p>
          </p:txBody>
        </p:sp>
        <p:sp>
          <p:nvSpPr>
            <p:cNvPr id="7" name="TextBox 6"/>
            <p:cNvSpPr txBox="1"/>
            <p:nvPr/>
          </p:nvSpPr>
          <p:spPr>
            <a:xfrm>
              <a:off x="1848112" y="1575921"/>
              <a:ext cx="958096" cy="769441"/>
            </a:xfrm>
            <a:prstGeom prst="rect">
              <a:avLst/>
            </a:prstGeom>
            <a:noFill/>
          </p:spPr>
          <p:txBody>
            <a:bodyPr wrap="square" lIns="108000" rIns="108000" rtlCol="0">
              <a:spAutoFit/>
            </a:bodyPr>
            <a:lstStyle/>
            <a:p>
              <a:pPr algn="ctr"/>
              <a:r>
                <a:rPr lang="en-US" altLang="ko-KR" sz="4400" b="1" dirty="0">
                  <a:solidFill>
                    <a:schemeClr val="tx1">
                      <a:lumMod val="75000"/>
                      <a:lumOff val="25000"/>
                    </a:schemeClr>
                  </a:solidFill>
                  <a:cs typeface="Arial" pitchFamily="34" charset="0"/>
                </a:rPr>
                <a:t>01</a:t>
              </a:r>
              <a:endParaRPr lang="ko-KR" altLang="en-US" sz="4400" b="1"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48C572D2-FF82-4F09-A87C-3D3A60EF1C3D}"/>
              </a:ext>
            </a:extLst>
          </p:cNvPr>
          <p:cNvGrpSpPr/>
          <p:nvPr/>
        </p:nvGrpSpPr>
        <p:grpSpPr>
          <a:xfrm>
            <a:off x="1559668" y="3028228"/>
            <a:ext cx="5506496" cy="1003636"/>
            <a:chOff x="1848112" y="1575921"/>
            <a:chExt cx="5506496" cy="1003636"/>
          </a:xfrm>
        </p:grpSpPr>
        <p:sp>
          <p:nvSpPr>
            <p:cNvPr id="19" name="TextBox 18">
              <a:extLst>
                <a:ext uri="{FF2B5EF4-FFF2-40B4-BE49-F238E27FC236}">
                  <a16:creationId xmlns:a16="http://schemas.microsoft.com/office/drawing/2014/main" id="{4FCF8A9D-7E22-4279-8535-9C4F0258D7B9}"/>
                </a:ext>
              </a:extLst>
            </p:cNvPr>
            <p:cNvSpPr txBox="1"/>
            <p:nvPr/>
          </p:nvSpPr>
          <p:spPr>
            <a:xfrm>
              <a:off x="2846916" y="1656227"/>
              <a:ext cx="4507692" cy="923330"/>
            </a:xfrm>
            <a:prstGeom prst="rect">
              <a:avLst/>
            </a:prstGeom>
            <a:noFill/>
          </p:spPr>
          <p:txBody>
            <a:bodyPr wrap="square" lIns="108000" rIns="108000" rtlCol="0">
              <a:spAutoFit/>
            </a:bodyPr>
            <a:lstStyle/>
            <a:p>
              <a:r>
                <a:rPr lang="bg-BG" altLang="ko-KR" sz="2700" b="1" dirty="0">
                  <a:solidFill>
                    <a:schemeClr val="tx1">
                      <a:lumMod val="75000"/>
                      <a:lumOff val="25000"/>
                    </a:schemeClr>
                  </a:solidFill>
                  <a:cs typeface="Arial" pitchFamily="34" charset="0"/>
                </a:rPr>
                <a:t>Възможности за използване на инструмента </a:t>
              </a:r>
              <a:r>
                <a:rPr lang="en-US" altLang="ko-KR" sz="2700" b="1" dirty="0" err="1">
                  <a:solidFill>
                    <a:schemeClr val="tx1">
                      <a:lumMod val="75000"/>
                      <a:lumOff val="25000"/>
                    </a:schemeClr>
                  </a:solidFill>
                  <a:cs typeface="Arial" pitchFamily="34" charset="0"/>
                </a:rPr>
                <a:t>ChatGPT</a:t>
              </a:r>
              <a:endParaRPr lang="ko-KR" altLang="en-US" sz="27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3E6D74D0-F347-4E58-A9D8-7E9536FAAEC3}"/>
                </a:ext>
              </a:extLst>
            </p:cNvPr>
            <p:cNvSpPr txBox="1"/>
            <p:nvPr/>
          </p:nvSpPr>
          <p:spPr>
            <a:xfrm>
              <a:off x="1848112" y="1575921"/>
              <a:ext cx="958096" cy="769441"/>
            </a:xfrm>
            <a:prstGeom prst="rect">
              <a:avLst/>
            </a:prstGeom>
            <a:noFill/>
          </p:spPr>
          <p:txBody>
            <a:bodyPr wrap="square" lIns="108000" rIns="108000" rtlCol="0">
              <a:spAutoFit/>
            </a:bodyPr>
            <a:lstStyle/>
            <a:p>
              <a:pPr algn="ctr"/>
              <a:r>
                <a:rPr lang="en-US" altLang="ko-KR" sz="4400" b="1" dirty="0">
                  <a:solidFill>
                    <a:schemeClr val="tx1">
                      <a:lumMod val="75000"/>
                      <a:lumOff val="25000"/>
                    </a:schemeClr>
                  </a:solidFill>
                  <a:cs typeface="Arial" pitchFamily="34" charset="0"/>
                </a:rPr>
                <a:t>02</a:t>
              </a:r>
              <a:endParaRPr lang="ko-KR" altLang="en-US" sz="44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C66517ED-D341-498B-BF06-476933A43F6B}"/>
              </a:ext>
            </a:extLst>
          </p:cNvPr>
          <p:cNvGrpSpPr/>
          <p:nvPr/>
        </p:nvGrpSpPr>
        <p:grpSpPr>
          <a:xfrm>
            <a:off x="1581880" y="4456952"/>
            <a:ext cx="5523764" cy="769441"/>
            <a:chOff x="1848112" y="1575921"/>
            <a:chExt cx="5523764" cy="769441"/>
          </a:xfrm>
        </p:grpSpPr>
        <p:sp>
          <p:nvSpPr>
            <p:cNvPr id="23" name="TextBox 22">
              <a:extLst>
                <a:ext uri="{FF2B5EF4-FFF2-40B4-BE49-F238E27FC236}">
                  <a16:creationId xmlns:a16="http://schemas.microsoft.com/office/drawing/2014/main" id="{190EC436-1B46-49D9-A7E4-ADECB5E929DF}"/>
                </a:ext>
              </a:extLst>
            </p:cNvPr>
            <p:cNvSpPr txBox="1"/>
            <p:nvPr/>
          </p:nvSpPr>
          <p:spPr>
            <a:xfrm>
              <a:off x="2864184" y="1657499"/>
              <a:ext cx="4507692" cy="507831"/>
            </a:xfrm>
            <a:prstGeom prst="rect">
              <a:avLst/>
            </a:prstGeom>
            <a:noFill/>
          </p:spPr>
          <p:txBody>
            <a:bodyPr wrap="square" lIns="108000" rIns="108000" rtlCol="0">
              <a:spAutoFit/>
            </a:bodyPr>
            <a:lstStyle/>
            <a:p>
              <a:r>
                <a:rPr lang="bg-BG" altLang="ko-KR" sz="2700" b="1" dirty="0">
                  <a:solidFill>
                    <a:schemeClr val="tx1">
                      <a:lumMod val="75000"/>
                      <a:lumOff val="25000"/>
                    </a:schemeClr>
                  </a:solidFill>
                  <a:cs typeface="Arial" pitchFamily="34" charset="0"/>
                </a:rPr>
                <a:t>Добри практики </a:t>
              </a:r>
              <a:endParaRPr lang="ko-KR" altLang="en-US" sz="27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CF831A6C-272F-4BDD-8F88-4227AAB90FB2}"/>
                </a:ext>
              </a:extLst>
            </p:cNvPr>
            <p:cNvSpPr txBox="1"/>
            <p:nvPr/>
          </p:nvSpPr>
          <p:spPr>
            <a:xfrm>
              <a:off x="1848112" y="1575921"/>
              <a:ext cx="958096" cy="769441"/>
            </a:xfrm>
            <a:prstGeom prst="rect">
              <a:avLst/>
            </a:prstGeom>
            <a:noFill/>
          </p:spPr>
          <p:txBody>
            <a:bodyPr wrap="square" lIns="108000" rIns="108000" rtlCol="0">
              <a:spAutoFit/>
            </a:bodyPr>
            <a:lstStyle/>
            <a:p>
              <a:pPr algn="ctr"/>
              <a:r>
                <a:rPr lang="en-US" altLang="ko-KR" sz="4400" b="1" dirty="0">
                  <a:solidFill>
                    <a:schemeClr val="tx1">
                      <a:lumMod val="75000"/>
                      <a:lumOff val="25000"/>
                    </a:schemeClr>
                  </a:solidFill>
                  <a:cs typeface="Arial" pitchFamily="34" charset="0"/>
                </a:rPr>
                <a:t>03</a:t>
              </a:r>
              <a:endParaRPr lang="ko-KR" altLang="en-US" sz="4400" b="1" dirty="0">
                <a:solidFill>
                  <a:schemeClr val="tx1">
                    <a:lumMod val="75000"/>
                    <a:lumOff val="25000"/>
                  </a:schemeClr>
                </a:solidFill>
                <a:cs typeface="Arial" pitchFamily="34" charset="0"/>
              </a:endParaRPr>
            </a:p>
          </p:txBody>
        </p:sp>
      </p:grpSp>
      <p:grpSp>
        <p:nvGrpSpPr>
          <p:cNvPr id="29" name="Graphic 421">
            <a:extLst>
              <a:ext uri="{FF2B5EF4-FFF2-40B4-BE49-F238E27FC236}">
                <a16:creationId xmlns:a16="http://schemas.microsoft.com/office/drawing/2014/main" id="{6BCD7C82-61F3-4BB0-91FA-83FBE23EC842}"/>
              </a:ext>
            </a:extLst>
          </p:cNvPr>
          <p:cNvGrpSpPr/>
          <p:nvPr/>
        </p:nvGrpSpPr>
        <p:grpSpPr>
          <a:xfrm flipH="1">
            <a:off x="7697676" y="601841"/>
            <a:ext cx="2882106" cy="5665072"/>
            <a:chOff x="4351496" y="0"/>
            <a:chExt cx="3489008" cy="6858000"/>
          </a:xfrm>
          <a:solidFill>
            <a:schemeClr val="accent1"/>
          </a:solidFill>
        </p:grpSpPr>
        <p:sp>
          <p:nvSpPr>
            <p:cNvPr id="30" name="Freeform: Shape 29">
              <a:extLst>
                <a:ext uri="{FF2B5EF4-FFF2-40B4-BE49-F238E27FC236}">
                  <a16:creationId xmlns:a16="http://schemas.microsoft.com/office/drawing/2014/main" id="{B6AA9452-93F9-4986-920A-621F202468B9}"/>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785BC8-6E59-4D54-8868-D2C026836529}"/>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9931ACF-B3DB-40D4-9099-E1F3BAD63C43}"/>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0395B3F-651F-4464-B9AA-7AD8A0B22BE8}"/>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38DB3B-A1DF-4C66-9800-51A1A729E797}"/>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19512B-CC39-42C6-8AEB-FC791A67882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86A2C4F-A6AD-43E0-ADA9-CC65DEB654F9}"/>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18B00-CAE6-4FA8-9459-9A96A7BB093E}"/>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4A41D5B-71EC-4A91-A21C-976FCAB6BB9F}"/>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B5CEB58-3CE8-42DD-BCFA-E62D1EC1EEF2}"/>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C4F23C1-B398-4EC1-8C62-94FED602E514}"/>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8BF47E-C1D6-42E3-93F4-1260871C6634}"/>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A3CCED5-ACCC-4224-8A31-981ED361536C}"/>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442BB3B-3F3A-4F96-8154-D97D396FC07E}"/>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0FBDD4C-FBC7-4D39-9818-830DD62A2E81}"/>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88F7B84-B0EE-49E1-A0C1-379AB0B690D7}"/>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290045C-05E1-46DA-AA1C-A40512500E7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9F6F923-33C6-4996-B92E-D44CE50FF7A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745BC79-8834-4155-929E-4B8C3FC73E92}"/>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15D5DBC-D9CF-42A7-9C5A-BDD96DEF0D78}"/>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1FB10C2-104D-4ED9-8D15-2999F73BEF1C}"/>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D7BAD07-EE32-4A60-B455-2FD98E15EF47}"/>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C0CA881-2B17-4542-A2F6-D5444C1FA64B}"/>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00D6F2F-E812-47C4-A346-B865DBFB79E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A760B8-576F-4E8D-9B1C-848B7FAF95F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6219EB9-7A24-4125-9C58-5A6FC93C8EE4}"/>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8E84C9-6A7D-41C7-B2E8-D59F1A7FC34E}"/>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3D97F2-1F25-4E47-BA15-7CCF69E11D45}"/>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05C98D-2B3B-4CE2-A00F-A966748BBB14}"/>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33FBEAC-48C4-4B36-9F16-567371E7B2A2}"/>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9D1ED6-9306-4FEB-A0AA-75ECEAE2D99E}"/>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A9E52B8-2C52-48C3-B0EC-237EA080FA3B}"/>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B3076B0-2B14-4960-BC15-5963663DCAF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1B872-989F-453B-851E-B287DABC752C}"/>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EC082F-9DAA-491C-8E4A-C6ACA1CE540E}"/>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B17AE6D-7BAB-42BC-9A7A-6D78D64B09AF}"/>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389743D-34F9-427E-98FC-489C9DA872EA}"/>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4AB01A2-FF4B-43B6-87AE-8A9583EFD135}"/>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C5D2B8E-1AEE-41CC-AC21-2AE853A75D73}"/>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3F537E8-4DEA-42CD-9B7B-0DD233FF7C46}"/>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B99310-AA6B-4E45-9C9C-F390336B2DC1}"/>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3B0CA10-1348-48DC-824A-A5810771623B}"/>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0194A77-CAFB-4628-9157-DE9BDBF20EF7}"/>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11DEB73-2217-4886-A408-177DF817D470}"/>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E84E001-D732-4F7A-B4A3-B95A83AB4B5A}"/>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1D31412-D580-4692-83CB-25B7D6A6B79B}"/>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FA29447-28DD-446D-B7CF-9805D08E2530}"/>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7065B92-1BCF-485E-ADE7-FF545CEACB74}"/>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65916B4-59A1-40C5-9064-97EC32922F9E}"/>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9D5B4F4-021B-4B8C-99E2-2C951BC058E9}"/>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7EE16C-1EB4-490E-9600-5597F2D02348}"/>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4597BF-7651-4BDE-9462-47555ADFE1CC}"/>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644B844-BFA4-4BA2-885F-488717A11293}"/>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B47710A-C060-427E-A4A6-8695147AB60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09E8B9-7A23-48F1-972E-41D14EF2377F}"/>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D831A6-73CE-46F7-AC28-01434107212C}"/>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98EBBB8-541F-4C32-9BF0-358D4B5062D5}"/>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AD02BF9-D6DF-4CCD-B468-0B98CA360AC0}"/>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E27AEE-9DC1-482E-87F6-87DDFC2130C0}"/>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4AF9E81-427E-4B09-911B-2D3B58068E9F}"/>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1B93B6C-0F41-4823-A49A-EFBF62439D07}"/>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563054D-9ED6-4B70-A3E8-9E53961C673C}"/>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C4ABA8C-6EA1-41DE-9198-7D885BCFE10D}"/>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D96B74-B0C6-4922-B818-4EA44B6DE999}"/>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7495E30-371C-4D94-A403-8B7CC9878B52}"/>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D34DB05-022D-45BB-8183-3854356D4302}"/>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C1E5EB8-72CA-4E79-A871-BCED3BDCF18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F37D9E5-B436-4034-AA21-471D7AD215D7}"/>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C68CB3-AE41-44E7-8CE2-A1EAE900B970}"/>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8477DF7-7EAD-44FE-A826-A545C81E0095}"/>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D6C947-8CFD-4CAE-BE4A-ED7CEA165273}"/>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EECEAC2-C3ED-4252-ACB2-039B4060DE0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CA3FE07-9C8E-48D7-AC41-58BF91547E85}"/>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1AA5974-22F5-441F-8BEC-DCABD05EF66B}"/>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7409D6B-FA0F-4E3A-A66E-8299D73774DA}"/>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5D2917D-94AF-474F-9CB8-0EE9E63C66E0}"/>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5FF3880-F90C-4AE9-BE0F-29F2ED6DF419}"/>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E234A5-EDCD-41B6-9B1E-99AC1B1F8A03}"/>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1182860-C9D4-4CB2-BDC3-93206D34FDF7}"/>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1643274-A47C-4AE4-94B1-69F86748ED87}"/>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3BD9FC-2854-4C11-BBFA-64B97EA9711B}"/>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5F86265-B65B-4949-9AF5-67B5527295BF}"/>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9000B0B-907A-4D6E-B7B8-1FA3CC38971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86E3866-7DA3-4B5F-9E6F-A78FC3E7AFB3}"/>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1DF4F30-6495-4D5E-A4BE-90056031689C}"/>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794371E-73E9-47F0-9574-123EC51FF0A9}"/>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6AF49A5-E056-4F5A-A396-CD8C534C0534}"/>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F82B30B-16E2-40E8-804F-4A3D8E012C80}"/>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01177A8-8F29-4F90-983F-7954B4A0FADA}"/>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E3CAF9E-97BC-4B07-90C9-6F5FACCA01EC}"/>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860ADE8-048B-45E9-83A4-07641B2DC160}"/>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841826D-5F05-45F8-9E8F-9B4F8EA0645C}"/>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EF504B2-0AC1-4031-9CEE-F4ADEE64650D}"/>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2ECB6B8-D0FB-4B3A-85D2-5EB45711624C}"/>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7AF0D1E-B17C-4CB3-B39A-B4D52910921D}"/>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D4CAB69-F865-4AEC-9E56-EF381C54F4FF}"/>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47D7093-59A7-4F6F-A8E1-EDA5D3305394}"/>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46041A8-34FF-40C0-BB9F-7DB0D0DDB63B}"/>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B85F4C6-7F3A-415D-BE81-0061A791389B}"/>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9EDD5D4-6B3B-4E7C-B13B-854D02F7FCD0}"/>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F52816E-2911-4943-BFC3-A90641622F2E}"/>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B54F7CC-53FF-4EA2-9650-EB08A07199BC}"/>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542E22D-0577-4F46-9536-47A063B5E12D}"/>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CBF227F-30FE-4C14-8BEF-E2A3A6C5A1CD}"/>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65D33EC-2CC8-4171-93F7-89DCB7423770}"/>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913BEC-24DB-4D8A-903F-019561EEE37B}"/>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ACEE0AD-8FAA-4BDA-AC66-527FF6E85294}"/>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45DA652-D00F-439B-95F6-54249C13407F}"/>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751BDF0-18D5-41AE-99B1-909ABDF2D433}"/>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470FD8C-61CB-4D73-8B37-5E4566AF261A}"/>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BC573FF-6C53-4931-B5FC-B07870AF3B54}"/>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D242230-E1D8-4F3B-A5CB-DE34BC6FB5D9}"/>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0D8A272-64F5-47FF-8324-1C56EEDD032E}"/>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D32B557-AEB4-44B4-A34C-F79B53BEACB0}"/>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8391559-A733-4FEC-9A73-B1280A648D78}"/>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A81C6A0-349E-4E20-8FB8-E3407A2E59AF}"/>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065A0A9-0AEA-4315-82CE-04AC24ED16E8}"/>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8D19E8F-2136-405A-A03C-759188F84274}"/>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0DCE24-4B8C-4886-BB19-C442258ADF46}"/>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6817097-3E90-445E-9E5D-1676CA13CCA5}"/>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EA40582-762E-4DD1-BA45-9F92414DA73F}"/>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A0AB94-CDA1-4F5A-AB0A-15082042AD21}"/>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CA41DE6-BE7A-42D2-9F61-D2FEA550714A}"/>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35E1704-6160-49F5-B5D7-CF725879224B}"/>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171AA1A-BAF6-47B4-AF51-EC15AC21A8D7}"/>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31A16C3-8B1F-4AE6-83E8-D376B1D0C059}"/>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247D7B7-B99C-4520-9370-2CB8C3A7778D}"/>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2231F3E-E0FA-4396-9FE7-103C0764BC0B}"/>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2339080-32D6-434C-BB04-C72D1F8BACB7}"/>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1173F82-0DBA-4E00-BFCF-FA03AE94FB63}"/>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E2B55DC-C8CB-4D82-930A-A8F862313C36}"/>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BE2568D-7A1D-4FE2-BD80-4C09C13BCD1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038FFC3-AE8D-4C8C-8F88-E277B07FA21B}"/>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3306E64-AD2E-4DEE-A10C-24CBB67D939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28CFA51-08D3-4EE2-97E5-1E970C2114EC}"/>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41E442B-1C51-4AD2-BAE4-2344A2A3E9D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264A1B-10C7-43C0-B5EF-98B352F1A1BC}"/>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6AFACF8-FDE5-47F7-B6FC-6644377AFA1E}"/>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22CBF17-02A8-4693-A813-BBB876AC09FE}"/>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526E482-A0F8-4489-A695-83FCF7BF2CED}"/>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449549B-223A-4C64-9276-64B4990D3CD0}"/>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9E53562-BBA3-4292-B46A-AE26DFC68960}"/>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2F09D72-57D0-45A2-93A7-282F38D447B0}"/>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D8C764-DAAA-4CF6-8D30-EB0EC6FB4883}"/>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D3826F-7EDC-457B-BB39-D61B93BC8C2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9219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7AAFB-3146-4FBD-B598-2B21D6BD5756}"/>
              </a:ext>
            </a:extLst>
          </p:cNvPr>
          <p:cNvSpPr>
            <a:spLocks noGrp="1"/>
          </p:cNvSpPr>
          <p:nvPr>
            <p:ph idx="1"/>
          </p:nvPr>
        </p:nvSpPr>
        <p:spPr>
          <a:xfrm>
            <a:off x="900344" y="1150921"/>
            <a:ext cx="10515600" cy="4948037"/>
          </a:xfrm>
        </p:spPr>
        <p:txBody>
          <a:bodyPr>
            <a:normAutofit fontScale="62500" lnSpcReduction="20000"/>
          </a:bodyPr>
          <a:lstStyle/>
          <a:p>
            <a:r>
              <a:rPr lang="fr-FR" dirty="0"/>
              <a:t>Bien sûr, voici un essai sur la citation de J.J. Rousseau "Ce n'est qu'en rendant l'amitié qu'on peut l'obtenir" :</a:t>
            </a:r>
          </a:p>
          <a:p>
            <a:r>
              <a:rPr lang="fr-FR" b="1" dirty="0"/>
              <a:t>L'amitié est </a:t>
            </a:r>
            <a:r>
              <a:rPr lang="fr-FR" dirty="0"/>
              <a:t>un aspect essentiel de la vie humaine, car elle nous permet de nouer des relations profondes et significatives avec les autres. Pour beaucoup d'entre nous, l'amitié est quelque chose que nous cherchons à obtenir, mais que nous avons parfois du mal à trouver. </a:t>
            </a:r>
            <a:r>
              <a:rPr lang="fr-FR" b="1" dirty="0"/>
              <a:t>Cependant</a:t>
            </a:r>
            <a:r>
              <a:rPr lang="fr-FR" dirty="0"/>
              <a:t>, selon Jean-Jacques Rousseau, il est possible d'obtenir l'amitié en la rendant.</a:t>
            </a:r>
          </a:p>
          <a:p>
            <a:r>
              <a:rPr lang="fr-FR" dirty="0"/>
              <a:t>Rousseau souligne que l'amitié n'est pas quelque chose que nous pouvons simplement exiger ou obtenir en échange d'un service. </a:t>
            </a:r>
            <a:r>
              <a:rPr lang="fr-FR" b="1" dirty="0"/>
              <a:t>Au lieu de cela,</a:t>
            </a:r>
            <a:r>
              <a:rPr lang="fr-FR" dirty="0"/>
              <a:t> l'amitié doit être gagnée en la rendant aux autres. </a:t>
            </a:r>
            <a:r>
              <a:rPr lang="fr-FR" b="1" dirty="0"/>
              <a:t>Cela signifie que </a:t>
            </a:r>
            <a:r>
              <a:rPr lang="fr-FR" dirty="0"/>
              <a:t>nous devons être disposés à donner sans attendre quelque chose en retour. En offrant notre soutien, notre écoute et notre temps, nous montrons aux autres que nous nous soucions d'eux et que nous sommes dignes de leur amitié.</a:t>
            </a:r>
          </a:p>
          <a:p>
            <a:r>
              <a:rPr lang="fr-FR" b="1" dirty="0"/>
              <a:t>Cependant,</a:t>
            </a:r>
            <a:r>
              <a:rPr lang="fr-FR" dirty="0"/>
              <a:t> il est important de souligner que l'amitié ne peut être forcée ou achetée. Nous ne pouvons pas simplement rendre l'amitié pour obtenir des avantages ou des faveurs en retour. </a:t>
            </a:r>
            <a:r>
              <a:rPr lang="fr-FR" b="1" dirty="0"/>
              <a:t>Au lieu de cela</a:t>
            </a:r>
            <a:r>
              <a:rPr lang="fr-FR" dirty="0"/>
              <a:t>, la vraie amitié est basée sur la confiance, le respect mutuel et la sincérité. Nous devons être authentiques dans nos relations avec les autres, et offrir notre amitié de manière désintéressée.</a:t>
            </a:r>
          </a:p>
          <a:p>
            <a:r>
              <a:rPr lang="fr-FR" b="1" dirty="0"/>
              <a:t>En fin de compte</a:t>
            </a:r>
            <a:r>
              <a:rPr lang="fr-FR" dirty="0"/>
              <a:t>, l'idée de Rousseau selon laquelle nous devons rendre l'amitié pour l'obtenir est importante pour comprendre la nature de cette relation particulière. L'amitié ne doit pas être prise pour acquise, mais doit être cultivée et entretenue à travers des actes de générosité et de bienveillance envers les autres. En faisant cela, nous pouvons construire des relations profondes et durables avec ceux qui nous entourent, et profiter des bienfaits d'une amitié sincère et véritable.</a:t>
            </a:r>
          </a:p>
          <a:p>
            <a:endParaRPr lang="bg-BG" dirty="0"/>
          </a:p>
        </p:txBody>
      </p:sp>
      <p:pic>
        <p:nvPicPr>
          <p:cNvPr id="4" name="Picture 3">
            <a:extLst>
              <a:ext uri="{FF2B5EF4-FFF2-40B4-BE49-F238E27FC236}">
                <a16:creationId xmlns:a16="http://schemas.microsoft.com/office/drawing/2014/main" id="{87AD1981-9C76-425E-9203-EDF397D0C700}"/>
              </a:ext>
            </a:extLst>
          </p:cNvPr>
          <p:cNvPicPr>
            <a:picLocks noChangeAspect="1"/>
          </p:cNvPicPr>
          <p:nvPr/>
        </p:nvPicPr>
        <p:blipFill rotWithShape="1">
          <a:blip r:embed="rId2"/>
          <a:srcRect t="16257" b="30390"/>
          <a:stretch/>
        </p:blipFill>
        <p:spPr>
          <a:xfrm>
            <a:off x="838200" y="112865"/>
            <a:ext cx="10515599" cy="701337"/>
          </a:xfrm>
          <a:prstGeom prst="rect">
            <a:avLst/>
          </a:prstGeom>
        </p:spPr>
      </p:pic>
    </p:spTree>
    <p:extLst>
      <p:ext uri="{BB962C8B-B14F-4D97-AF65-F5344CB8AC3E}">
        <p14:creationId xmlns:p14="http://schemas.microsoft.com/office/powerpoint/2010/main" val="41818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F8E2C8-8407-4A77-BD24-9D3D72954F3D}"/>
              </a:ext>
            </a:extLst>
          </p:cNvPr>
          <p:cNvSpPr>
            <a:spLocks noGrp="1"/>
          </p:cNvSpPr>
          <p:nvPr>
            <p:ph idx="1"/>
          </p:nvPr>
        </p:nvSpPr>
        <p:spPr>
          <a:xfrm>
            <a:off x="47116" y="1669002"/>
            <a:ext cx="5554694" cy="4998127"/>
          </a:xfrm>
        </p:spPr>
        <p:txBody>
          <a:bodyPr>
            <a:normAutofit lnSpcReduction="10000"/>
          </a:bodyPr>
          <a:lstStyle/>
          <a:p>
            <a:r>
              <a:rPr lang="fr-FR" sz="1400" dirty="0"/>
              <a:t>Bien sûr, voici quelques sources d'œuvres de Jean-Jacques Rousseau qui pourraient être utiles </a:t>
            </a:r>
            <a:r>
              <a:rPr lang="fr-FR" sz="1400" b="1" dirty="0"/>
              <a:t>pour approfondir l'essai sur sa citation "Ce n'est qu'en rendant l'amitié qu'on peut l'obtenir" </a:t>
            </a:r>
            <a:r>
              <a:rPr lang="fr-FR" sz="1400" dirty="0"/>
              <a:t>:</a:t>
            </a:r>
          </a:p>
          <a:p>
            <a:endParaRPr lang="fr-FR" sz="1400" dirty="0"/>
          </a:p>
          <a:p>
            <a:r>
              <a:rPr lang="fr-FR" sz="1400" dirty="0"/>
              <a:t>"</a:t>
            </a:r>
            <a:r>
              <a:rPr lang="fr-FR" sz="1400" b="1" dirty="0"/>
              <a:t>Émile, ou De l'éducation</a:t>
            </a:r>
            <a:r>
              <a:rPr lang="fr-FR" sz="1400" dirty="0"/>
              <a:t>" : Dans cet ouvrage, Rousseau expose sa vision de l'éducation et de la formation morale de l'individu, en mettant l'accent sur l'importance des relations sociales et de l'amitié dans le développement de la personnalité.</a:t>
            </a:r>
          </a:p>
          <a:p>
            <a:r>
              <a:rPr lang="fr-FR" sz="1400" dirty="0"/>
              <a:t>"</a:t>
            </a:r>
            <a:r>
              <a:rPr lang="fr-FR" sz="1400" b="1" dirty="0"/>
              <a:t>Lettres à Malesherbes</a:t>
            </a:r>
            <a:r>
              <a:rPr lang="fr-FR" sz="1400" dirty="0"/>
              <a:t>" : Dans ces lettres, Rousseau évoque son amitié avec Malesherbes, un avocat et homme politique français, et discute des valeurs et des principes qui sous-tendent leur relation.</a:t>
            </a:r>
          </a:p>
          <a:p>
            <a:r>
              <a:rPr lang="fr-FR" sz="1400" b="1" dirty="0"/>
              <a:t>"Les Confessions" </a:t>
            </a:r>
            <a:r>
              <a:rPr lang="fr-FR" sz="1400" dirty="0"/>
              <a:t>: Dans cette œuvre autobiographique, Rousseau relate les événements de sa vie, y compris ses relations amicales avec des personnalités telles que Diderot et Voltaire, ainsi que les difficultés qu'il a rencontrées dans ses rapports avec les autres.</a:t>
            </a:r>
          </a:p>
          <a:p>
            <a:r>
              <a:rPr lang="fr-FR" sz="1400" dirty="0"/>
              <a:t>"</a:t>
            </a:r>
            <a:r>
              <a:rPr lang="fr-FR" sz="1400" b="1" dirty="0"/>
              <a:t>Du contrat social</a:t>
            </a:r>
            <a:r>
              <a:rPr lang="fr-FR" sz="1400" dirty="0"/>
              <a:t>" : Dans ce traité politique, Rousseau développe sa théorie du contrat social, qui suppose que les individus renoncent à une partie de leur liberté en échange de la protection et de la sécurité offertes par l'État. Dans ce contexte, il évoque également l'importance de l'amitié et des liens sociaux pour le bien-être et la stabilité de la société.</a:t>
            </a:r>
          </a:p>
          <a:p>
            <a:r>
              <a:rPr lang="fr-FR" sz="1400" b="1" dirty="0"/>
              <a:t>En consultant ces ouvrages, il est possible de mieux comprendre la vision de Rousseau sur l'amitié et les relations sociales</a:t>
            </a:r>
            <a:r>
              <a:rPr lang="fr-FR" sz="1400" dirty="0"/>
              <a:t>, ainsi que les principes philosophiques qui sous-tendent ses idées.</a:t>
            </a:r>
          </a:p>
        </p:txBody>
      </p:sp>
      <p:pic>
        <p:nvPicPr>
          <p:cNvPr id="4" name="Picture 3">
            <a:extLst>
              <a:ext uri="{FF2B5EF4-FFF2-40B4-BE49-F238E27FC236}">
                <a16:creationId xmlns:a16="http://schemas.microsoft.com/office/drawing/2014/main" id="{9712427B-E2B7-44DB-8F0F-0D9C5599BF77}"/>
              </a:ext>
            </a:extLst>
          </p:cNvPr>
          <p:cNvPicPr>
            <a:picLocks noChangeAspect="1"/>
          </p:cNvPicPr>
          <p:nvPr/>
        </p:nvPicPr>
        <p:blipFill>
          <a:blip r:embed="rId2"/>
          <a:stretch>
            <a:fillRect/>
          </a:stretch>
        </p:blipFill>
        <p:spPr>
          <a:xfrm>
            <a:off x="433342" y="0"/>
            <a:ext cx="9105900" cy="1190625"/>
          </a:xfrm>
          <a:prstGeom prst="rect">
            <a:avLst/>
          </a:prstGeom>
        </p:spPr>
      </p:pic>
      <p:sp>
        <p:nvSpPr>
          <p:cNvPr id="5" name="Rectangle 4">
            <a:extLst>
              <a:ext uri="{FF2B5EF4-FFF2-40B4-BE49-F238E27FC236}">
                <a16:creationId xmlns:a16="http://schemas.microsoft.com/office/drawing/2014/main" id="{26721465-A8FD-48EF-814F-32C1507DB17F}"/>
              </a:ext>
            </a:extLst>
          </p:cNvPr>
          <p:cNvSpPr/>
          <p:nvPr/>
        </p:nvSpPr>
        <p:spPr>
          <a:xfrm>
            <a:off x="5815105" y="1436501"/>
            <a:ext cx="6329779" cy="5478423"/>
          </a:xfrm>
          <a:prstGeom prst="rect">
            <a:avLst/>
          </a:prstGeom>
        </p:spPr>
        <p:txBody>
          <a:bodyPr wrap="square">
            <a:spAutoFit/>
          </a:bodyPr>
          <a:lstStyle/>
          <a:p>
            <a:r>
              <a:rPr lang="fr-FR" sz="1400" dirty="0"/>
              <a:t>Absolument, voici quelques autres ouvrages de Rousseau qui pourraient être pertinents pour approfondir la réflexion sur sa citation :</a:t>
            </a:r>
          </a:p>
          <a:p>
            <a:endParaRPr lang="fr-FR" sz="1400" dirty="0"/>
          </a:p>
          <a:p>
            <a:pPr>
              <a:buFont typeface="Arial" panose="020B0604020202020204" pitchFamily="34" charset="0"/>
              <a:buChar char="•"/>
            </a:pPr>
            <a:r>
              <a:rPr lang="fr-FR" sz="1400" dirty="0"/>
              <a:t>"</a:t>
            </a:r>
            <a:r>
              <a:rPr lang="fr-FR" sz="1400" b="1" dirty="0"/>
              <a:t>Les Rêveries du promeneur solitaire</a:t>
            </a:r>
            <a:r>
              <a:rPr lang="fr-FR" sz="1400" dirty="0"/>
              <a:t>" : Dans cette œuvre posthume, Rousseau exprime ses réflexions sur la solitude, l'amitié et les relations humaines. Il y explore les avantages et les inconvénients de la vie en société, ainsi que les moyens de trouver un équilibre entre la solitude et la communauté.</a:t>
            </a:r>
          </a:p>
          <a:p>
            <a:pPr>
              <a:buFont typeface="Arial" panose="020B0604020202020204" pitchFamily="34" charset="0"/>
              <a:buChar char="•"/>
            </a:pPr>
            <a:r>
              <a:rPr lang="fr-FR" sz="1400" b="1" dirty="0"/>
              <a:t>"La Nouvelle Héloïse" </a:t>
            </a:r>
            <a:r>
              <a:rPr lang="fr-FR" sz="1400" dirty="0"/>
              <a:t>: Ce roman épistolaire raconte l'histoire d'un amour passionné entre deux jeunes gens, Julie et Saint-Preux, et explore les thèmes de l'amour, de l'amitié et de la trahison. L'œuvre est souvent considérée comme une des plus belles réalisations de Rousseau en matière de fiction.</a:t>
            </a:r>
          </a:p>
          <a:p>
            <a:pPr>
              <a:buFont typeface="Arial" panose="020B0604020202020204" pitchFamily="34" charset="0"/>
              <a:buChar char="•"/>
            </a:pPr>
            <a:r>
              <a:rPr lang="fr-FR" sz="1400" dirty="0"/>
              <a:t>"</a:t>
            </a:r>
            <a:r>
              <a:rPr lang="fr-FR" sz="1400" b="1" dirty="0"/>
              <a:t>Discours sur l'origine et les fondements de l'inégalité parmi les hommes</a:t>
            </a:r>
            <a:r>
              <a:rPr lang="fr-FR" sz="1400" dirty="0"/>
              <a:t>" : Dans ce discours, Rousseau examine les causes de l'inégalité dans la société, en soulignant les effets négatifs de la propriété privée et des relations de pouvoir sur les relations humaines. Il y aborde également la question de l'amitié et de la solidarité dans une société inégalitaire.</a:t>
            </a:r>
          </a:p>
          <a:p>
            <a:pPr>
              <a:buFont typeface="Arial" panose="020B0604020202020204" pitchFamily="34" charset="0"/>
              <a:buChar char="•"/>
            </a:pPr>
            <a:r>
              <a:rPr lang="fr-FR" sz="1400" dirty="0"/>
              <a:t>"</a:t>
            </a:r>
            <a:r>
              <a:rPr lang="fr-FR" sz="1400" b="1" dirty="0"/>
              <a:t>Lettres sur la botanique</a:t>
            </a:r>
            <a:r>
              <a:rPr lang="fr-FR" sz="1400" dirty="0"/>
              <a:t>" : Dans cette correspondance avec le naturaliste français Delessert, Rousseau évoque sa passion pour la botanique et pour la nature en général, en soulignant l'importance de la contemplation et de l'observation pour la compréhension des relations entre les êtres vivants.</a:t>
            </a:r>
          </a:p>
          <a:p>
            <a:endParaRPr lang="fr-FR" sz="1400" dirty="0"/>
          </a:p>
          <a:p>
            <a:r>
              <a:rPr lang="fr-FR" sz="1400" b="1" dirty="0"/>
              <a:t>En consultant ces différents ouvrages, il est possible de se faire une idée plus complète des idées de Rousseau sur l'amitié, l'amour et les relations humaines </a:t>
            </a:r>
            <a:r>
              <a:rPr lang="fr-FR" sz="1400" dirty="0"/>
              <a:t>en général, ainsi que de la manière dont ces idées sont liées à son approche de la philosophie politique et morale.</a:t>
            </a:r>
          </a:p>
        </p:txBody>
      </p:sp>
      <p:pic>
        <p:nvPicPr>
          <p:cNvPr id="6" name="Picture 5">
            <a:extLst>
              <a:ext uri="{FF2B5EF4-FFF2-40B4-BE49-F238E27FC236}">
                <a16:creationId xmlns:a16="http://schemas.microsoft.com/office/drawing/2014/main" id="{EE4BE1A8-6D32-44F3-B39F-5C07446ED734}"/>
              </a:ext>
            </a:extLst>
          </p:cNvPr>
          <p:cNvPicPr>
            <a:picLocks noChangeAspect="1"/>
          </p:cNvPicPr>
          <p:nvPr/>
        </p:nvPicPr>
        <p:blipFill rotWithShape="1">
          <a:blip r:embed="rId3"/>
          <a:srcRect t="12631" b="21052"/>
          <a:stretch/>
        </p:blipFill>
        <p:spPr>
          <a:xfrm>
            <a:off x="7228920" y="706522"/>
            <a:ext cx="3819525" cy="607041"/>
          </a:xfrm>
          <a:prstGeom prst="rect">
            <a:avLst/>
          </a:prstGeom>
        </p:spPr>
      </p:pic>
    </p:spTree>
    <p:extLst>
      <p:ext uri="{BB962C8B-B14F-4D97-AF65-F5344CB8AC3E}">
        <p14:creationId xmlns:p14="http://schemas.microsoft.com/office/powerpoint/2010/main" val="78509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6B3DE2-7716-4EF6-B742-4190092428C8}"/>
              </a:ext>
            </a:extLst>
          </p:cNvPr>
          <p:cNvSpPr>
            <a:spLocks noGrp="1"/>
          </p:cNvSpPr>
          <p:nvPr>
            <p:ph type="body" sz="quarter" idx="10"/>
          </p:nvPr>
        </p:nvSpPr>
        <p:spPr>
          <a:xfrm>
            <a:off x="1783383" y="312876"/>
            <a:ext cx="9775991" cy="724247"/>
          </a:xfrm>
        </p:spPr>
        <p:txBody>
          <a:bodyPr>
            <a:normAutofit fontScale="85000" lnSpcReduction="10000"/>
          </a:bodyPr>
          <a:lstStyle/>
          <a:p>
            <a:r>
              <a:rPr lang="bg-BG" dirty="0"/>
              <a:t>Как да използваме технологии за ИИ</a:t>
            </a:r>
          </a:p>
        </p:txBody>
      </p:sp>
      <p:pic>
        <p:nvPicPr>
          <p:cNvPr id="4" name="Picture 3">
            <a:extLst>
              <a:ext uri="{FF2B5EF4-FFF2-40B4-BE49-F238E27FC236}">
                <a16:creationId xmlns:a16="http://schemas.microsoft.com/office/drawing/2014/main" id="{629E329F-F493-4B0A-A937-2145CFC85622}"/>
              </a:ext>
            </a:extLst>
          </p:cNvPr>
          <p:cNvPicPr>
            <a:picLocks noChangeAspect="1"/>
          </p:cNvPicPr>
          <p:nvPr/>
        </p:nvPicPr>
        <p:blipFill>
          <a:blip r:embed="rId2"/>
          <a:stretch>
            <a:fillRect/>
          </a:stretch>
        </p:blipFill>
        <p:spPr>
          <a:xfrm>
            <a:off x="515503" y="2177958"/>
            <a:ext cx="5282031" cy="3878894"/>
          </a:xfrm>
          <a:prstGeom prst="rect">
            <a:avLst/>
          </a:prstGeom>
        </p:spPr>
      </p:pic>
      <p:sp>
        <p:nvSpPr>
          <p:cNvPr id="9" name="Rectangle: Rounded Corners 8">
            <a:extLst>
              <a:ext uri="{FF2B5EF4-FFF2-40B4-BE49-F238E27FC236}">
                <a16:creationId xmlns:a16="http://schemas.microsoft.com/office/drawing/2014/main" id="{34D7BD30-F5AF-4464-B3C8-CDACD79AD35C}"/>
              </a:ext>
            </a:extLst>
          </p:cNvPr>
          <p:cNvSpPr/>
          <p:nvPr/>
        </p:nvSpPr>
        <p:spPr>
          <a:xfrm>
            <a:off x="7845212" y="2529026"/>
            <a:ext cx="3232045" cy="1799948"/>
          </a:xfrm>
          <a:prstGeom prst="roundRect">
            <a:avLst/>
          </a:prstGeom>
          <a:noFill/>
          <a:ln w="1524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dirty="0">
              <a:solidFill>
                <a:schemeClr val="tx1"/>
              </a:solidFill>
            </a:endParaRPr>
          </a:p>
          <a:p>
            <a:pPr algn="ctr"/>
            <a:r>
              <a:rPr lang="bg-BG" sz="2400" dirty="0">
                <a:solidFill>
                  <a:schemeClr val="tx1"/>
                </a:solidFill>
              </a:rPr>
              <a:t>Как да използваме новите технологии най-ефективно в нашата работа?</a:t>
            </a:r>
            <a:endParaRPr lang="bg-BG" dirty="0">
              <a:solidFill>
                <a:schemeClr val="tx1"/>
              </a:solidFill>
            </a:endParaRPr>
          </a:p>
          <a:p>
            <a:pPr algn="ctr"/>
            <a:endParaRPr lang="bg-BG" dirty="0"/>
          </a:p>
        </p:txBody>
      </p:sp>
      <p:sp>
        <p:nvSpPr>
          <p:cNvPr id="2" name="Arrow: Down 1">
            <a:extLst>
              <a:ext uri="{FF2B5EF4-FFF2-40B4-BE49-F238E27FC236}">
                <a16:creationId xmlns:a16="http://schemas.microsoft.com/office/drawing/2014/main" id="{10BE9DBB-6155-4D0C-A8FA-466157BF2C6D}"/>
              </a:ext>
            </a:extLst>
          </p:cNvPr>
          <p:cNvSpPr/>
          <p:nvPr/>
        </p:nvSpPr>
        <p:spPr>
          <a:xfrm>
            <a:off x="6273553" y="2293368"/>
            <a:ext cx="575378" cy="1799948"/>
          </a:xfrm>
          <a:prstGeom prst="downArrow">
            <a:avLst/>
          </a:prstGeom>
          <a:solidFill>
            <a:srgbClr val="C481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rrow: Down 4">
            <a:extLst>
              <a:ext uri="{FF2B5EF4-FFF2-40B4-BE49-F238E27FC236}">
                <a16:creationId xmlns:a16="http://schemas.microsoft.com/office/drawing/2014/main" id="{4947C9C1-11CD-4AAD-8497-ED0A8B7F2F6C}"/>
              </a:ext>
            </a:extLst>
          </p:cNvPr>
          <p:cNvSpPr/>
          <p:nvPr/>
        </p:nvSpPr>
        <p:spPr>
          <a:xfrm rot="10800000">
            <a:off x="6936574" y="3812200"/>
            <a:ext cx="575376" cy="1799950"/>
          </a:xfrm>
          <a:prstGeom prst="downArrow">
            <a:avLst/>
          </a:prstGeom>
          <a:solidFill>
            <a:srgbClr val="724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852494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A4DB1D-AF37-4F43-AE94-37936B31758A}"/>
              </a:ext>
            </a:extLst>
          </p:cNvPr>
          <p:cNvSpPr>
            <a:spLocks noGrp="1"/>
          </p:cNvSpPr>
          <p:nvPr>
            <p:ph type="body" sz="quarter" idx="17"/>
          </p:nvPr>
        </p:nvSpPr>
        <p:spPr>
          <a:xfrm>
            <a:off x="424587" y="2326982"/>
            <a:ext cx="5822690" cy="4109753"/>
          </a:xfrm>
        </p:spPr>
        <p:txBody>
          <a:bodyPr/>
          <a:lstStyle/>
          <a:p>
            <a:r>
              <a:rPr lang="ru-RU" sz="1600" b="1" dirty="0">
                <a:solidFill>
                  <a:schemeClr val="accent6">
                    <a:lumMod val="75000"/>
                  </a:schemeClr>
                </a:solidFill>
                <a:latin typeface="+mn-lt"/>
              </a:rPr>
              <a:t>Утро:</a:t>
            </a:r>
          </a:p>
          <a:p>
            <a:r>
              <a:rPr lang="ru-RU" sz="1600" b="1" dirty="0">
                <a:solidFill>
                  <a:schemeClr val="accent6">
                    <a:lumMod val="75000"/>
                  </a:schemeClr>
                </a:solidFill>
              </a:rPr>
              <a:t>Забавно представяне на темата: </a:t>
            </a:r>
            <a:r>
              <a:rPr lang="ru-RU" sz="1600" dirty="0"/>
              <a:t>Учителят представя темата за замърсяването на Черно море, използвайки интерактивни игри и анимации, които събуждат интереса на учениците.</a:t>
            </a:r>
          </a:p>
          <a:p>
            <a:r>
              <a:rPr lang="ru-RU" sz="1600" b="1" dirty="0">
                <a:solidFill>
                  <a:schemeClr val="accent6">
                    <a:lumMod val="75000"/>
                  </a:schemeClr>
                </a:solidFill>
              </a:rPr>
              <a:t>Беседа с експерт: </a:t>
            </a:r>
            <a:r>
              <a:rPr lang="ru-RU" sz="1600" dirty="0"/>
              <a:t>Поканете експерт в областта на екологията или морската биология да изнесе кратка беседа за важността на Черно море и проблемите, които го засягат.</a:t>
            </a:r>
          </a:p>
          <a:p>
            <a:r>
              <a:rPr lang="ru-RU" sz="1600" b="1" dirty="0">
                <a:solidFill>
                  <a:schemeClr val="accent6">
                    <a:lumMod val="75000"/>
                  </a:schemeClr>
                </a:solidFill>
              </a:rPr>
              <a:t>Предобяд: </a:t>
            </a:r>
          </a:p>
          <a:p>
            <a:r>
              <a:rPr lang="ru-RU" sz="1600" b="1" dirty="0">
                <a:solidFill>
                  <a:schemeClr val="accent6">
                    <a:lumMod val="75000"/>
                  </a:schemeClr>
                </a:solidFill>
              </a:rPr>
              <a:t>Екскурзия до местна река или река, която се влива в Черно море</a:t>
            </a:r>
            <a:r>
              <a:rPr lang="ru-RU" sz="1600" dirty="0">
                <a:solidFill>
                  <a:schemeClr val="accent6">
                    <a:lumMod val="75000"/>
                  </a:schemeClr>
                </a:solidFill>
              </a:rPr>
              <a:t>: </a:t>
            </a:r>
            <a:r>
              <a:rPr lang="ru-RU" sz="1600" dirty="0"/>
              <a:t>Учениците ще имат възможност да наблюдават и събират проби от водата и околната среда. Те могат да правят наблюдения и да записват каквито и да са забелязани замърсители.</a:t>
            </a:r>
          </a:p>
          <a:p>
            <a:r>
              <a:rPr lang="ru-RU" sz="1600" b="1" dirty="0">
                <a:solidFill>
                  <a:schemeClr val="accent6">
                    <a:lumMod val="75000"/>
                  </a:schemeClr>
                </a:solidFill>
              </a:rPr>
              <a:t>Анализ на пробите: </a:t>
            </a:r>
            <a:r>
              <a:rPr lang="ru-RU" sz="1600" dirty="0"/>
              <a:t>Върнете се в училището и проведете лабораторно изследване на събраните проби. Учениците могат да анализират качеството на водата, да разгледат микроскопични организми и да обсъдят резултатите.</a:t>
            </a:r>
          </a:p>
          <a:p>
            <a:endParaRPr lang="bg-BG" sz="1600" dirty="0"/>
          </a:p>
        </p:txBody>
      </p:sp>
      <p:sp>
        <p:nvSpPr>
          <p:cNvPr id="4" name="Date Placeholder 3">
            <a:extLst>
              <a:ext uri="{FF2B5EF4-FFF2-40B4-BE49-F238E27FC236}">
                <a16:creationId xmlns:a16="http://schemas.microsoft.com/office/drawing/2014/main" id="{DC057D07-29DB-4FAB-8DA2-C7CD67040C9E}"/>
              </a:ext>
            </a:extLst>
          </p:cNvPr>
          <p:cNvSpPr>
            <a:spLocks noGrp="1"/>
          </p:cNvSpPr>
          <p:nvPr>
            <p:ph type="dt" sz="half" idx="2"/>
          </p:nvPr>
        </p:nvSpPr>
        <p:spPr/>
        <p:txBody>
          <a:bodyPr/>
          <a:lstStyle/>
          <a:p>
            <a:pPr algn="r"/>
            <a:fld id="{E2BF2ACE-C4A2-6143-BAF0-A0356301F13C}" type="datetime4">
              <a:rPr lang="de-DE" smtClean="0"/>
              <a:pPr algn="r"/>
              <a:t>23. Mai 2023</a:t>
            </a:fld>
            <a:endParaRPr lang="de-DE" dirty="0"/>
          </a:p>
        </p:txBody>
      </p:sp>
      <p:sp>
        <p:nvSpPr>
          <p:cNvPr id="5" name="Slide Number Placeholder 4">
            <a:extLst>
              <a:ext uri="{FF2B5EF4-FFF2-40B4-BE49-F238E27FC236}">
                <a16:creationId xmlns:a16="http://schemas.microsoft.com/office/drawing/2014/main" id="{CE08B0B9-22AB-4369-AB07-0114FC8E40E6}"/>
              </a:ext>
            </a:extLst>
          </p:cNvPr>
          <p:cNvSpPr>
            <a:spLocks noGrp="1"/>
          </p:cNvSpPr>
          <p:nvPr>
            <p:ph type="sldNum" sz="quarter" idx="4"/>
          </p:nvPr>
        </p:nvSpPr>
        <p:spPr/>
        <p:txBody>
          <a:bodyPr/>
          <a:lstStyle/>
          <a:p>
            <a:fld id="{0759437E-DD65-47AE-A718-65B9481C0A9E}" type="slidenum">
              <a:rPr lang="de-DE" smtClean="0"/>
              <a:pPr/>
              <a:t>23</a:t>
            </a:fld>
            <a:endParaRPr lang="de-DE" dirty="0"/>
          </a:p>
        </p:txBody>
      </p:sp>
      <p:pic>
        <p:nvPicPr>
          <p:cNvPr id="6" name="Picture 5">
            <a:extLst>
              <a:ext uri="{FF2B5EF4-FFF2-40B4-BE49-F238E27FC236}">
                <a16:creationId xmlns:a16="http://schemas.microsoft.com/office/drawing/2014/main" id="{B409F3CF-B3FA-47CE-B0EE-0B0DF0A53EDB}"/>
              </a:ext>
            </a:extLst>
          </p:cNvPr>
          <p:cNvPicPr>
            <a:picLocks noChangeAspect="1"/>
          </p:cNvPicPr>
          <p:nvPr/>
        </p:nvPicPr>
        <p:blipFill rotWithShape="1">
          <a:blip r:embed="rId2"/>
          <a:srcRect l="30801" t="26279" r="16480" b="58164"/>
          <a:stretch/>
        </p:blipFill>
        <p:spPr>
          <a:xfrm>
            <a:off x="1660124" y="30022"/>
            <a:ext cx="8327254" cy="1348434"/>
          </a:xfrm>
          <a:prstGeom prst="rect">
            <a:avLst/>
          </a:prstGeom>
        </p:spPr>
      </p:pic>
      <p:sp>
        <p:nvSpPr>
          <p:cNvPr id="7" name="Rectangle 6">
            <a:extLst>
              <a:ext uri="{FF2B5EF4-FFF2-40B4-BE49-F238E27FC236}">
                <a16:creationId xmlns:a16="http://schemas.microsoft.com/office/drawing/2014/main" id="{272F5008-6C1C-4CAD-8815-346353774AC9}"/>
              </a:ext>
            </a:extLst>
          </p:cNvPr>
          <p:cNvSpPr/>
          <p:nvPr/>
        </p:nvSpPr>
        <p:spPr>
          <a:xfrm>
            <a:off x="6506995" y="2326982"/>
            <a:ext cx="5260418" cy="2800767"/>
          </a:xfrm>
          <a:prstGeom prst="rect">
            <a:avLst/>
          </a:prstGeom>
        </p:spPr>
        <p:txBody>
          <a:bodyPr wrap="square">
            <a:spAutoFit/>
          </a:bodyPr>
          <a:lstStyle/>
          <a:p>
            <a:r>
              <a:rPr lang="ru-RU" sz="1600" b="1" dirty="0">
                <a:solidFill>
                  <a:schemeClr val="accent6">
                    <a:lumMod val="75000"/>
                  </a:schemeClr>
                </a:solidFill>
              </a:rPr>
              <a:t>Следобед: </a:t>
            </a:r>
          </a:p>
          <a:p>
            <a:r>
              <a:rPr lang="ru-RU" sz="1600" b="1" dirty="0">
                <a:solidFill>
                  <a:schemeClr val="accent6">
                    <a:lumMod val="75000"/>
                  </a:schemeClr>
                </a:solidFill>
              </a:rPr>
              <a:t>Творчески работилници: </a:t>
            </a:r>
            <a:r>
              <a:rPr lang="ru-RU" sz="1600" dirty="0">
                <a:solidFill>
                  <a:srgbClr val="000000"/>
                </a:solidFill>
                <a:latin typeface="Corbel" panose="020B0503020204020204" pitchFamily="34" charset="0"/>
              </a:rPr>
              <a:t>Учениците създават авторски произведения (рисунки, стихотворения, плакати и др.), които да отразяват проблемите на замърсяването на Черно море и насърчават осъзнато отношение към опазването на околната среда.</a:t>
            </a:r>
          </a:p>
          <a:p>
            <a:r>
              <a:rPr lang="ru-RU" sz="1600" b="1" dirty="0">
                <a:solidFill>
                  <a:schemeClr val="accent6">
                    <a:lumMod val="75000"/>
                  </a:schemeClr>
                </a:solidFill>
              </a:rPr>
              <a:t>Представяне на авторските произведения</a:t>
            </a:r>
            <a:r>
              <a:rPr lang="ru-RU" sz="1600" dirty="0"/>
              <a:t>: </a:t>
            </a:r>
            <a:r>
              <a:rPr lang="ru-RU" sz="1600" dirty="0">
                <a:solidFill>
                  <a:srgbClr val="000000"/>
                </a:solidFill>
                <a:latin typeface="Corbel" panose="020B0503020204020204" pitchFamily="34" charset="0"/>
              </a:rPr>
              <a:t>Учениците имат възможност да представят своите произведения пред класа и други учители. Това може да бъде във формата на изложба, прожекция или дори мини-постановка.</a:t>
            </a:r>
          </a:p>
        </p:txBody>
      </p:sp>
      <p:sp>
        <p:nvSpPr>
          <p:cNvPr id="8" name="Rectangle 7">
            <a:extLst>
              <a:ext uri="{FF2B5EF4-FFF2-40B4-BE49-F238E27FC236}">
                <a16:creationId xmlns:a16="http://schemas.microsoft.com/office/drawing/2014/main" id="{00C2B1B3-7E24-499A-90EF-4AA0F976E085}"/>
              </a:ext>
            </a:extLst>
          </p:cNvPr>
          <p:cNvSpPr/>
          <p:nvPr/>
        </p:nvSpPr>
        <p:spPr>
          <a:xfrm>
            <a:off x="973328" y="1485337"/>
            <a:ext cx="10214641" cy="646331"/>
          </a:xfrm>
          <a:prstGeom prst="rect">
            <a:avLst/>
          </a:prstGeom>
        </p:spPr>
        <p:txBody>
          <a:bodyPr wrap="square">
            <a:spAutoFit/>
          </a:bodyPr>
          <a:lstStyle/>
          <a:p>
            <a:pPr algn="ctr"/>
            <a:r>
              <a:rPr lang="ru-RU" dirty="0">
                <a:solidFill>
                  <a:schemeClr val="accent6">
                    <a:lumMod val="75000"/>
                  </a:schemeClr>
                </a:solidFill>
              </a:rPr>
              <a:t>Сценарий: Зелено училище - Изследване на Замърсяването на Черно море</a:t>
            </a:r>
          </a:p>
          <a:p>
            <a:pPr algn="ctr"/>
            <a:r>
              <a:rPr lang="ru-RU" dirty="0">
                <a:solidFill>
                  <a:schemeClr val="accent6">
                    <a:lumMod val="75000"/>
                  </a:schemeClr>
                </a:solidFill>
              </a:rPr>
              <a:t>Ден 1:</a:t>
            </a:r>
            <a:endParaRPr lang="bg-BG" dirty="0">
              <a:solidFill>
                <a:schemeClr val="accent6">
                  <a:lumMod val="75000"/>
                </a:schemeClr>
              </a:solidFill>
            </a:endParaRPr>
          </a:p>
        </p:txBody>
      </p:sp>
      <p:sp>
        <p:nvSpPr>
          <p:cNvPr id="9" name="Rectangle 8">
            <a:extLst>
              <a:ext uri="{FF2B5EF4-FFF2-40B4-BE49-F238E27FC236}">
                <a16:creationId xmlns:a16="http://schemas.microsoft.com/office/drawing/2014/main" id="{F7CEF8E6-FB98-4A2F-AAB4-29ED14C2F04D}"/>
              </a:ext>
            </a:extLst>
          </p:cNvPr>
          <p:cNvSpPr/>
          <p:nvPr/>
        </p:nvSpPr>
        <p:spPr>
          <a:xfrm>
            <a:off x="10041501" y="5880961"/>
            <a:ext cx="1146468" cy="369332"/>
          </a:xfrm>
          <a:prstGeom prst="rect">
            <a:avLst/>
          </a:prstGeom>
        </p:spPr>
        <p:txBody>
          <a:bodyPr wrap="none">
            <a:spAutoFit/>
          </a:bodyPr>
          <a:lstStyle/>
          <a:p>
            <a:r>
              <a:rPr lang="en-US" dirty="0" err="1">
                <a:solidFill>
                  <a:schemeClr val="accent1"/>
                </a:solidFill>
              </a:rPr>
              <a:t>ChatGPT</a:t>
            </a:r>
            <a:endParaRPr lang="bg-BG" dirty="0">
              <a:solidFill>
                <a:schemeClr val="accent1"/>
              </a:solidFill>
            </a:endParaRPr>
          </a:p>
        </p:txBody>
      </p:sp>
    </p:spTree>
    <p:extLst>
      <p:ext uri="{BB962C8B-B14F-4D97-AF65-F5344CB8AC3E}">
        <p14:creationId xmlns:p14="http://schemas.microsoft.com/office/powerpoint/2010/main" val="141132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A4DB1D-AF37-4F43-AE94-37936B31758A}"/>
              </a:ext>
            </a:extLst>
          </p:cNvPr>
          <p:cNvSpPr>
            <a:spLocks noGrp="1"/>
          </p:cNvSpPr>
          <p:nvPr>
            <p:ph type="body" sz="quarter" idx="17"/>
          </p:nvPr>
        </p:nvSpPr>
        <p:spPr>
          <a:xfrm>
            <a:off x="486731" y="2140540"/>
            <a:ext cx="5638261" cy="4109753"/>
          </a:xfrm>
        </p:spPr>
        <p:txBody>
          <a:bodyPr/>
          <a:lstStyle/>
          <a:p>
            <a:r>
              <a:rPr lang="ru-RU" sz="1600" b="1" dirty="0">
                <a:solidFill>
                  <a:schemeClr val="accent6"/>
                </a:solidFill>
                <a:latin typeface="+mn-lt"/>
              </a:rPr>
              <a:t>Утро:</a:t>
            </a:r>
          </a:p>
          <a:p>
            <a:pPr>
              <a:buFont typeface="+mj-lt"/>
              <a:buAutoNum type="arabicPeriod"/>
            </a:pPr>
            <a:r>
              <a:rPr lang="ru-RU" sz="1600" b="1" dirty="0">
                <a:solidFill>
                  <a:schemeClr val="accent6"/>
                </a:solidFill>
              </a:rPr>
              <a:t>Посещение на природозащитна организация или музей: </a:t>
            </a:r>
            <a:r>
              <a:rPr lang="ru-RU" sz="1600" dirty="0"/>
              <a:t>Организирайте екскурзия до местно музей или природозащитна организация, където учениците могат да научат повече за усилията за опазване на Черно море и да се вдъхновят от дейността на професионалисти в областта.</a:t>
            </a:r>
          </a:p>
          <a:p>
            <a:pPr>
              <a:buFont typeface="+mj-lt"/>
              <a:buAutoNum type="arabicPeriod" startAt="2"/>
            </a:pPr>
            <a:r>
              <a:rPr lang="ru-RU" sz="1600" b="1" dirty="0">
                <a:solidFill>
                  <a:schemeClr val="accent6"/>
                </a:solidFill>
              </a:rPr>
              <a:t>Игра "Спасете Черно море": </a:t>
            </a:r>
            <a:r>
              <a:rPr lang="ru-RU" sz="1600" dirty="0"/>
              <a:t>Учениците се разделят на групи и се включват в забавна игра, която симулира проблемите на замърсяването на Черно море. Те трябва да намерят решения и да предложат практични начини за противодействие на замърсяването.</a:t>
            </a:r>
          </a:p>
          <a:p>
            <a:r>
              <a:rPr lang="ru-RU" sz="1600" b="1" dirty="0">
                <a:solidFill>
                  <a:schemeClr val="accent6"/>
                </a:solidFill>
              </a:rPr>
              <a:t>Предобяд: </a:t>
            </a:r>
          </a:p>
          <a:p>
            <a:r>
              <a:rPr lang="ru-RU" sz="1600" b="1" dirty="0">
                <a:solidFill>
                  <a:schemeClr val="accent6"/>
                </a:solidFill>
              </a:rPr>
              <a:t>3. Работа в групи:</a:t>
            </a:r>
            <a:r>
              <a:rPr lang="ru-RU" sz="1600" b="1" dirty="0">
                <a:solidFill>
                  <a:schemeClr val="accent1"/>
                </a:solidFill>
              </a:rPr>
              <a:t> </a:t>
            </a:r>
            <a:r>
              <a:rPr lang="ru-RU" sz="1600" dirty="0"/>
              <a:t>Учениците се разделят на групи, които ще разработват проекти за подобряване на състоянието на Черно море. Те могат да предложат идеи за компостиране на отпадъци, намаляване на пластмасовите отпадъци или повишаване на осведомеността на обществото.</a:t>
            </a:r>
          </a:p>
          <a:p>
            <a:endParaRPr lang="bg-BG" sz="1600" dirty="0"/>
          </a:p>
        </p:txBody>
      </p:sp>
      <p:sp>
        <p:nvSpPr>
          <p:cNvPr id="4" name="Date Placeholder 3">
            <a:extLst>
              <a:ext uri="{FF2B5EF4-FFF2-40B4-BE49-F238E27FC236}">
                <a16:creationId xmlns:a16="http://schemas.microsoft.com/office/drawing/2014/main" id="{DC057D07-29DB-4FAB-8DA2-C7CD67040C9E}"/>
              </a:ext>
            </a:extLst>
          </p:cNvPr>
          <p:cNvSpPr>
            <a:spLocks noGrp="1"/>
          </p:cNvSpPr>
          <p:nvPr>
            <p:ph type="dt" sz="half" idx="2"/>
          </p:nvPr>
        </p:nvSpPr>
        <p:spPr/>
        <p:txBody>
          <a:bodyPr/>
          <a:lstStyle/>
          <a:p>
            <a:pPr algn="r"/>
            <a:fld id="{E2BF2ACE-C4A2-6143-BAF0-A0356301F13C}" type="datetime4">
              <a:rPr lang="de-DE" smtClean="0"/>
              <a:pPr algn="r"/>
              <a:t>23. Mai 2023</a:t>
            </a:fld>
            <a:endParaRPr lang="de-DE" dirty="0"/>
          </a:p>
        </p:txBody>
      </p:sp>
      <p:sp>
        <p:nvSpPr>
          <p:cNvPr id="5" name="Slide Number Placeholder 4">
            <a:extLst>
              <a:ext uri="{FF2B5EF4-FFF2-40B4-BE49-F238E27FC236}">
                <a16:creationId xmlns:a16="http://schemas.microsoft.com/office/drawing/2014/main" id="{CE08B0B9-22AB-4369-AB07-0114FC8E40E6}"/>
              </a:ext>
            </a:extLst>
          </p:cNvPr>
          <p:cNvSpPr>
            <a:spLocks noGrp="1"/>
          </p:cNvSpPr>
          <p:nvPr>
            <p:ph type="sldNum" sz="quarter" idx="4"/>
          </p:nvPr>
        </p:nvSpPr>
        <p:spPr/>
        <p:txBody>
          <a:bodyPr/>
          <a:lstStyle/>
          <a:p>
            <a:fld id="{0759437E-DD65-47AE-A718-65B9481C0A9E}" type="slidenum">
              <a:rPr lang="de-DE" smtClean="0"/>
              <a:pPr/>
              <a:t>24</a:t>
            </a:fld>
            <a:endParaRPr lang="de-DE" dirty="0"/>
          </a:p>
        </p:txBody>
      </p:sp>
      <p:pic>
        <p:nvPicPr>
          <p:cNvPr id="6" name="Picture 5">
            <a:extLst>
              <a:ext uri="{FF2B5EF4-FFF2-40B4-BE49-F238E27FC236}">
                <a16:creationId xmlns:a16="http://schemas.microsoft.com/office/drawing/2014/main" id="{B409F3CF-B3FA-47CE-B0EE-0B0DF0A53EDB}"/>
              </a:ext>
            </a:extLst>
          </p:cNvPr>
          <p:cNvPicPr>
            <a:picLocks noChangeAspect="1"/>
          </p:cNvPicPr>
          <p:nvPr/>
        </p:nvPicPr>
        <p:blipFill rotWithShape="1">
          <a:blip r:embed="rId2"/>
          <a:srcRect l="30801" t="26279" r="16480" b="58164"/>
          <a:stretch/>
        </p:blipFill>
        <p:spPr>
          <a:xfrm>
            <a:off x="2068497" y="30022"/>
            <a:ext cx="7918881" cy="1348434"/>
          </a:xfrm>
          <a:prstGeom prst="rect">
            <a:avLst/>
          </a:prstGeom>
        </p:spPr>
      </p:pic>
      <p:sp>
        <p:nvSpPr>
          <p:cNvPr id="7" name="Rectangle 6">
            <a:extLst>
              <a:ext uri="{FF2B5EF4-FFF2-40B4-BE49-F238E27FC236}">
                <a16:creationId xmlns:a16="http://schemas.microsoft.com/office/drawing/2014/main" id="{272F5008-6C1C-4CAD-8815-346353774AC9}"/>
              </a:ext>
            </a:extLst>
          </p:cNvPr>
          <p:cNvSpPr/>
          <p:nvPr/>
        </p:nvSpPr>
        <p:spPr>
          <a:xfrm>
            <a:off x="6444851" y="2302590"/>
            <a:ext cx="5260418" cy="3293209"/>
          </a:xfrm>
          <a:prstGeom prst="rect">
            <a:avLst/>
          </a:prstGeom>
        </p:spPr>
        <p:txBody>
          <a:bodyPr wrap="square">
            <a:spAutoFit/>
          </a:bodyPr>
          <a:lstStyle/>
          <a:p>
            <a:r>
              <a:rPr lang="ru-RU" sz="1600" b="1" dirty="0">
                <a:solidFill>
                  <a:schemeClr val="accent6"/>
                </a:solidFill>
              </a:rPr>
              <a:t>Следобед: </a:t>
            </a:r>
          </a:p>
          <a:p>
            <a:r>
              <a:rPr lang="ru-RU" sz="1600" b="1" dirty="0">
                <a:solidFill>
                  <a:schemeClr val="accent6"/>
                </a:solidFill>
              </a:rPr>
              <a:t>4. Презентация на проектите: </a:t>
            </a:r>
            <a:r>
              <a:rPr lang="ru-RU" sz="1600" dirty="0"/>
              <a:t>Всяка група представя своя проект пред учители, родители и други ученици. Това може да бъде във формата на презентация, плакат или дори кратка демонстрация.</a:t>
            </a:r>
          </a:p>
          <a:p>
            <a:pPr>
              <a:buFont typeface="+mj-lt"/>
              <a:buAutoNum type="arabicPeriod" startAt="5"/>
            </a:pPr>
            <a:r>
              <a:rPr lang="ru-RU" sz="1600" b="1" dirty="0">
                <a:solidFill>
                  <a:schemeClr val="accent6"/>
                </a:solidFill>
              </a:rPr>
              <a:t>Завършване на Зеленото училище: </a:t>
            </a:r>
          </a:p>
          <a:p>
            <a:r>
              <a:rPr lang="ru-RU" sz="1600" dirty="0"/>
              <a:t>Завършете двудневното изследователско обучение с обобщаване на наученото и подчертаване на важността на грижата за Черно море и околната среда. </a:t>
            </a:r>
          </a:p>
          <a:p>
            <a:endParaRPr lang="ru-RU" sz="1600" dirty="0"/>
          </a:p>
          <a:p>
            <a:r>
              <a:rPr lang="ru-RU" sz="1600" b="1" dirty="0"/>
              <a:t>Разпределете грамоти или малки награди на учениците за усилията им и предложете им да продължат да бъдат екологично отговорни в ежедневието си.</a:t>
            </a:r>
          </a:p>
        </p:txBody>
      </p:sp>
      <p:sp>
        <p:nvSpPr>
          <p:cNvPr id="8" name="Rectangle 7">
            <a:extLst>
              <a:ext uri="{FF2B5EF4-FFF2-40B4-BE49-F238E27FC236}">
                <a16:creationId xmlns:a16="http://schemas.microsoft.com/office/drawing/2014/main" id="{00C2B1B3-7E24-499A-90EF-4AA0F976E085}"/>
              </a:ext>
            </a:extLst>
          </p:cNvPr>
          <p:cNvSpPr/>
          <p:nvPr/>
        </p:nvSpPr>
        <p:spPr>
          <a:xfrm>
            <a:off x="891325" y="1381685"/>
            <a:ext cx="10214641" cy="646331"/>
          </a:xfrm>
          <a:prstGeom prst="rect">
            <a:avLst/>
          </a:prstGeom>
        </p:spPr>
        <p:txBody>
          <a:bodyPr wrap="square">
            <a:spAutoFit/>
          </a:bodyPr>
          <a:lstStyle/>
          <a:p>
            <a:pPr algn="ctr"/>
            <a:r>
              <a:rPr lang="ru-RU" dirty="0">
                <a:solidFill>
                  <a:schemeClr val="accent6"/>
                </a:solidFill>
              </a:rPr>
              <a:t>Сценарий: Зелено училище - Изследване на Замърсяването на Черно море</a:t>
            </a:r>
          </a:p>
          <a:p>
            <a:pPr algn="ctr"/>
            <a:r>
              <a:rPr lang="ru-RU" dirty="0">
                <a:solidFill>
                  <a:schemeClr val="accent6"/>
                </a:solidFill>
              </a:rPr>
              <a:t>Ден 2:</a:t>
            </a:r>
            <a:endParaRPr lang="bg-BG" dirty="0">
              <a:solidFill>
                <a:schemeClr val="accent6"/>
              </a:solidFill>
            </a:endParaRPr>
          </a:p>
        </p:txBody>
      </p:sp>
      <p:sp>
        <p:nvSpPr>
          <p:cNvPr id="9" name="Rectangle 8">
            <a:extLst>
              <a:ext uri="{FF2B5EF4-FFF2-40B4-BE49-F238E27FC236}">
                <a16:creationId xmlns:a16="http://schemas.microsoft.com/office/drawing/2014/main" id="{A44E4E96-A06C-40F6-BA0B-E3C8A4B1C951}"/>
              </a:ext>
            </a:extLst>
          </p:cNvPr>
          <p:cNvSpPr/>
          <p:nvPr/>
        </p:nvSpPr>
        <p:spPr>
          <a:xfrm>
            <a:off x="10041501" y="5880961"/>
            <a:ext cx="991041" cy="369332"/>
          </a:xfrm>
          <a:prstGeom prst="rect">
            <a:avLst/>
          </a:prstGeom>
        </p:spPr>
        <p:txBody>
          <a:bodyPr wrap="none">
            <a:spAutoFit/>
          </a:bodyPr>
          <a:lstStyle/>
          <a:p>
            <a:r>
              <a:rPr lang="en-US" dirty="0" err="1">
                <a:solidFill>
                  <a:schemeClr val="accent6"/>
                </a:solidFill>
              </a:rPr>
              <a:t>ChatGPT</a:t>
            </a:r>
            <a:endParaRPr lang="bg-BG" dirty="0">
              <a:solidFill>
                <a:schemeClr val="accent6"/>
              </a:solidFill>
            </a:endParaRPr>
          </a:p>
        </p:txBody>
      </p:sp>
    </p:spTree>
    <p:extLst>
      <p:ext uri="{BB962C8B-B14F-4D97-AF65-F5344CB8AC3E}">
        <p14:creationId xmlns:p14="http://schemas.microsoft.com/office/powerpoint/2010/main" val="156375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E6B72-3017-4C4E-9A4C-71BC353878AA}"/>
              </a:ext>
            </a:extLst>
          </p:cNvPr>
          <p:cNvSpPr>
            <a:spLocks noGrp="1"/>
          </p:cNvSpPr>
          <p:nvPr>
            <p:ph type="body" sz="quarter" idx="17"/>
          </p:nvPr>
        </p:nvSpPr>
        <p:spPr>
          <a:xfrm>
            <a:off x="1562470" y="2042962"/>
            <a:ext cx="9957349" cy="2263869"/>
          </a:xfrm>
        </p:spPr>
        <p:txBody>
          <a:bodyPr>
            <a:normAutofit lnSpcReduction="10000"/>
          </a:bodyPr>
          <a:lstStyle/>
          <a:p>
            <a:r>
              <a:rPr lang="ru-RU" dirty="0"/>
              <a:t>Този сценарий за Зелено училище ще предостави забавна и образователна възможност на учениците да се запознаят с проблемите на замърсяването на Черно море, да проведат практически изследвания и да предложат решения за подобряване на състоянието на морето. </a:t>
            </a:r>
          </a:p>
          <a:p>
            <a:endParaRPr lang="ru-RU" dirty="0"/>
          </a:p>
          <a:p>
            <a:r>
              <a:rPr lang="ru-RU" dirty="0"/>
              <a:t>Включването на игри, екскурзии и посещения на подходящи обекти, както и създаването на авторски произведения, ще направи процеса още по-занимателен и</a:t>
            </a:r>
          </a:p>
          <a:p>
            <a:r>
              <a:rPr lang="ru-RU" dirty="0"/>
              <a:t>увлекателен за учениците.</a:t>
            </a:r>
          </a:p>
          <a:p>
            <a:endParaRPr lang="bg-BG" dirty="0"/>
          </a:p>
        </p:txBody>
      </p:sp>
      <p:sp>
        <p:nvSpPr>
          <p:cNvPr id="4" name="Date Placeholder 3">
            <a:extLst>
              <a:ext uri="{FF2B5EF4-FFF2-40B4-BE49-F238E27FC236}">
                <a16:creationId xmlns:a16="http://schemas.microsoft.com/office/drawing/2014/main" id="{DD9F571F-6B56-4681-9909-B1899C5CC601}"/>
              </a:ext>
            </a:extLst>
          </p:cNvPr>
          <p:cNvSpPr>
            <a:spLocks noGrp="1"/>
          </p:cNvSpPr>
          <p:nvPr>
            <p:ph type="dt" sz="half" idx="2"/>
          </p:nvPr>
        </p:nvSpPr>
        <p:spPr/>
        <p:txBody>
          <a:bodyPr/>
          <a:lstStyle/>
          <a:p>
            <a:pPr algn="r"/>
            <a:fld id="{E2BF2ACE-C4A2-6143-BAF0-A0356301F13C}" type="datetime4">
              <a:rPr lang="de-DE" smtClean="0"/>
              <a:pPr algn="r"/>
              <a:t>23. Mai 2023</a:t>
            </a:fld>
            <a:endParaRPr lang="de-DE" dirty="0"/>
          </a:p>
        </p:txBody>
      </p:sp>
      <p:sp>
        <p:nvSpPr>
          <p:cNvPr id="5" name="Slide Number Placeholder 4">
            <a:extLst>
              <a:ext uri="{FF2B5EF4-FFF2-40B4-BE49-F238E27FC236}">
                <a16:creationId xmlns:a16="http://schemas.microsoft.com/office/drawing/2014/main" id="{49E27865-DD87-4A03-87A3-10130AA44037}"/>
              </a:ext>
            </a:extLst>
          </p:cNvPr>
          <p:cNvSpPr>
            <a:spLocks noGrp="1"/>
          </p:cNvSpPr>
          <p:nvPr>
            <p:ph type="sldNum" sz="quarter" idx="4"/>
          </p:nvPr>
        </p:nvSpPr>
        <p:spPr/>
        <p:txBody>
          <a:bodyPr/>
          <a:lstStyle/>
          <a:p>
            <a:fld id="{0759437E-DD65-47AE-A718-65B9481C0A9E}" type="slidenum">
              <a:rPr lang="de-DE" smtClean="0"/>
              <a:pPr/>
              <a:t>25</a:t>
            </a:fld>
            <a:endParaRPr lang="de-DE" dirty="0"/>
          </a:p>
        </p:txBody>
      </p:sp>
      <p:pic>
        <p:nvPicPr>
          <p:cNvPr id="6" name="Picture 5">
            <a:extLst>
              <a:ext uri="{FF2B5EF4-FFF2-40B4-BE49-F238E27FC236}">
                <a16:creationId xmlns:a16="http://schemas.microsoft.com/office/drawing/2014/main" id="{421694E7-84DD-411F-95CD-1CBC1F7E5951}"/>
              </a:ext>
            </a:extLst>
          </p:cNvPr>
          <p:cNvPicPr>
            <a:picLocks noChangeAspect="1"/>
          </p:cNvPicPr>
          <p:nvPr/>
        </p:nvPicPr>
        <p:blipFill rotWithShape="1">
          <a:blip r:embed="rId2"/>
          <a:srcRect l="30801" t="26279" r="16480" b="58164"/>
          <a:stretch/>
        </p:blipFill>
        <p:spPr>
          <a:xfrm>
            <a:off x="1648289" y="581680"/>
            <a:ext cx="8966446" cy="1348434"/>
          </a:xfrm>
          <a:prstGeom prst="rect">
            <a:avLst/>
          </a:prstGeom>
        </p:spPr>
      </p:pic>
      <p:sp>
        <p:nvSpPr>
          <p:cNvPr id="7" name="Rectangle 6">
            <a:extLst>
              <a:ext uri="{FF2B5EF4-FFF2-40B4-BE49-F238E27FC236}">
                <a16:creationId xmlns:a16="http://schemas.microsoft.com/office/drawing/2014/main" id="{CA113DCF-94DB-4735-BB54-B2F1D705B1F3}"/>
              </a:ext>
            </a:extLst>
          </p:cNvPr>
          <p:cNvSpPr/>
          <p:nvPr/>
        </p:nvSpPr>
        <p:spPr>
          <a:xfrm>
            <a:off x="10041501" y="5880961"/>
            <a:ext cx="1146468" cy="369332"/>
          </a:xfrm>
          <a:prstGeom prst="rect">
            <a:avLst/>
          </a:prstGeom>
        </p:spPr>
        <p:txBody>
          <a:bodyPr wrap="none">
            <a:spAutoFit/>
          </a:bodyPr>
          <a:lstStyle/>
          <a:p>
            <a:r>
              <a:rPr lang="en-US" dirty="0" err="1">
                <a:solidFill>
                  <a:schemeClr val="accent1"/>
                </a:solidFill>
              </a:rPr>
              <a:t>ChatGPT</a:t>
            </a:r>
            <a:endParaRPr lang="bg-BG" dirty="0">
              <a:solidFill>
                <a:schemeClr val="accent1"/>
              </a:solidFill>
            </a:endParaRPr>
          </a:p>
        </p:txBody>
      </p:sp>
    </p:spTree>
    <p:extLst>
      <p:ext uri="{BB962C8B-B14F-4D97-AF65-F5344CB8AC3E}">
        <p14:creationId xmlns:p14="http://schemas.microsoft.com/office/powerpoint/2010/main" val="234929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C35620-2693-44AA-B6F8-D119E4D958BA}"/>
              </a:ext>
            </a:extLst>
          </p:cNvPr>
          <p:cNvSpPr>
            <a:spLocks noGrp="1"/>
          </p:cNvSpPr>
          <p:nvPr>
            <p:ph type="ftr" sz="quarter" idx="3"/>
          </p:nvPr>
        </p:nvSpPr>
        <p:spPr/>
        <p:txBody>
          <a:bodyPr/>
          <a:lstStyle/>
          <a:p>
            <a:r>
              <a:rPr lang="de-DE"/>
              <a:t>Muster</a:t>
            </a:r>
            <a:endParaRPr lang="de-DE" dirty="0"/>
          </a:p>
        </p:txBody>
      </p:sp>
      <p:sp>
        <p:nvSpPr>
          <p:cNvPr id="3" name="Date Placeholder 2">
            <a:extLst>
              <a:ext uri="{FF2B5EF4-FFF2-40B4-BE49-F238E27FC236}">
                <a16:creationId xmlns:a16="http://schemas.microsoft.com/office/drawing/2014/main" id="{147E8CE1-9055-4C1C-84D0-906B257694FC}"/>
              </a:ext>
            </a:extLst>
          </p:cNvPr>
          <p:cNvSpPr>
            <a:spLocks noGrp="1"/>
          </p:cNvSpPr>
          <p:nvPr>
            <p:ph type="dt" sz="half" idx="2"/>
          </p:nvPr>
        </p:nvSpPr>
        <p:spPr/>
        <p:txBody>
          <a:bodyPr/>
          <a:lstStyle/>
          <a:p>
            <a:pPr algn="r"/>
            <a:fld id="{E2BF2ACE-C4A2-6143-BAF0-A0356301F13C}" type="datetime4">
              <a:rPr lang="de-DE" smtClean="0"/>
              <a:pPr algn="r"/>
              <a:t>23. Mai 2023</a:t>
            </a:fld>
            <a:endParaRPr lang="de-DE" dirty="0"/>
          </a:p>
        </p:txBody>
      </p:sp>
      <p:sp>
        <p:nvSpPr>
          <p:cNvPr id="4" name="Slide Number Placeholder 3">
            <a:extLst>
              <a:ext uri="{FF2B5EF4-FFF2-40B4-BE49-F238E27FC236}">
                <a16:creationId xmlns:a16="http://schemas.microsoft.com/office/drawing/2014/main" id="{35EAF0A5-A05F-4AFF-AC07-1A38659E97F8}"/>
              </a:ext>
            </a:extLst>
          </p:cNvPr>
          <p:cNvSpPr>
            <a:spLocks noGrp="1"/>
          </p:cNvSpPr>
          <p:nvPr>
            <p:ph type="sldNum" sz="quarter" idx="4"/>
          </p:nvPr>
        </p:nvSpPr>
        <p:spPr/>
        <p:txBody>
          <a:bodyPr/>
          <a:lstStyle/>
          <a:p>
            <a:fld id="{0759437E-DD65-47AE-A718-65B9481C0A9E}" type="slidenum">
              <a:rPr lang="de-DE" smtClean="0"/>
              <a:pPr/>
              <a:t>26</a:t>
            </a:fld>
            <a:endParaRPr lang="de-DE" dirty="0"/>
          </a:p>
        </p:txBody>
      </p:sp>
      <p:sp>
        <p:nvSpPr>
          <p:cNvPr id="5" name="Content Placeholder 4">
            <a:extLst>
              <a:ext uri="{FF2B5EF4-FFF2-40B4-BE49-F238E27FC236}">
                <a16:creationId xmlns:a16="http://schemas.microsoft.com/office/drawing/2014/main" id="{D3586AA6-BE1A-42D0-A845-6A35296F4A41}"/>
              </a:ext>
            </a:extLst>
          </p:cNvPr>
          <p:cNvSpPr>
            <a:spLocks noGrp="1"/>
          </p:cNvSpPr>
          <p:nvPr>
            <p:ph sz="quarter" idx="13"/>
          </p:nvPr>
        </p:nvSpPr>
        <p:spPr>
          <a:xfrm>
            <a:off x="508797" y="1343051"/>
            <a:ext cx="10854810" cy="4109754"/>
          </a:xfrm>
        </p:spPr>
        <p:txBody>
          <a:bodyPr/>
          <a:lstStyle/>
          <a:p>
            <a:r>
              <a:rPr lang="bg-BG" dirty="0">
                <a:solidFill>
                  <a:schemeClr val="accent6"/>
                </a:solidFill>
              </a:rPr>
              <a:t>Заглавие:</a:t>
            </a:r>
            <a:r>
              <a:rPr lang="bg-BG" dirty="0">
                <a:solidFill>
                  <a:schemeClr val="accent1"/>
                </a:solidFill>
              </a:rPr>
              <a:t> </a:t>
            </a:r>
            <a:r>
              <a:rPr lang="bg-BG" dirty="0"/>
              <a:t>Детективи по растенията </a:t>
            </a:r>
            <a:endParaRPr lang="en-US" dirty="0"/>
          </a:p>
          <a:p>
            <a:endParaRPr lang="en-US" dirty="0"/>
          </a:p>
          <a:p>
            <a:r>
              <a:rPr lang="bg-BG" dirty="0">
                <a:solidFill>
                  <a:schemeClr val="accent6"/>
                </a:solidFill>
              </a:rPr>
              <a:t>Сценарий: </a:t>
            </a:r>
            <a:r>
              <a:rPr lang="bg-BG" dirty="0"/>
              <a:t>Учениците са детективи, които имат за задача да разрешат мистерия, свързана с изчезнали растения.</a:t>
            </a:r>
          </a:p>
          <a:p>
            <a:pPr marL="0" indent="0">
              <a:buNone/>
            </a:pPr>
            <a:endParaRPr lang="bg-BG" dirty="0"/>
          </a:p>
          <a:p>
            <a:r>
              <a:rPr lang="bg-BG" dirty="0">
                <a:solidFill>
                  <a:schemeClr val="accent6"/>
                </a:solidFill>
              </a:rPr>
              <a:t>Сценарият е настроен по следния начин: </a:t>
            </a:r>
            <a:r>
              <a:rPr lang="bg-BG" dirty="0"/>
              <a:t>На учениците се казва, че са били наети от ботаник, който е открил нов вид растение с изключителни свойства, но преди да успее да го изследва, то е откраднато от лабораторията. </a:t>
            </a:r>
          </a:p>
          <a:p>
            <a:r>
              <a:rPr lang="bg-BG" dirty="0"/>
              <a:t>Ботаникът е предоставил на учениците улики за характеристиките и местоположението на растението и от учениците зависи да използват знанията си за растенията, за да проследят крадеца и да върнат растението.</a:t>
            </a:r>
          </a:p>
        </p:txBody>
      </p:sp>
      <p:sp>
        <p:nvSpPr>
          <p:cNvPr id="6" name="Title 5">
            <a:extLst>
              <a:ext uri="{FF2B5EF4-FFF2-40B4-BE49-F238E27FC236}">
                <a16:creationId xmlns:a16="http://schemas.microsoft.com/office/drawing/2014/main" id="{68347CC9-4357-4B2E-AC41-76086BECE647}"/>
              </a:ext>
            </a:extLst>
          </p:cNvPr>
          <p:cNvSpPr>
            <a:spLocks noGrp="1"/>
          </p:cNvSpPr>
          <p:nvPr>
            <p:ph type="title"/>
          </p:nvPr>
        </p:nvSpPr>
        <p:spPr>
          <a:xfrm>
            <a:off x="508798" y="377656"/>
            <a:ext cx="10854809" cy="746643"/>
          </a:xfrm>
        </p:spPr>
        <p:txBody>
          <a:bodyPr>
            <a:normAutofit fontScale="90000"/>
          </a:bodyPr>
          <a:lstStyle/>
          <a:p>
            <a:r>
              <a:rPr lang="bg-BG" dirty="0">
                <a:solidFill>
                  <a:schemeClr val="tx2"/>
                </a:solidFill>
              </a:rPr>
              <a:t>Примерен сценарий за </a:t>
            </a:r>
            <a:r>
              <a:rPr lang="en-US" dirty="0">
                <a:solidFill>
                  <a:schemeClr val="tx2"/>
                </a:solidFill>
              </a:rPr>
              <a:t>Escape room </a:t>
            </a:r>
            <a:r>
              <a:rPr lang="bg-BG" dirty="0">
                <a:solidFill>
                  <a:schemeClr val="tx2"/>
                </a:solidFill>
              </a:rPr>
              <a:t>по биология за изучаване на видовете растения:</a:t>
            </a:r>
          </a:p>
        </p:txBody>
      </p:sp>
      <p:pic>
        <p:nvPicPr>
          <p:cNvPr id="8" name="Graphic 7" descr="Magnifying glass">
            <a:extLst>
              <a:ext uri="{FF2B5EF4-FFF2-40B4-BE49-F238E27FC236}">
                <a16:creationId xmlns:a16="http://schemas.microsoft.com/office/drawing/2014/main" id="{59D52CAA-44A4-4E96-8ECF-9D60548F57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5343" y="1201008"/>
            <a:ext cx="914400" cy="914400"/>
          </a:xfrm>
          <a:prstGeom prst="rect">
            <a:avLst/>
          </a:prstGeom>
        </p:spPr>
      </p:pic>
      <p:sp>
        <p:nvSpPr>
          <p:cNvPr id="9" name="Rectangle 8">
            <a:extLst>
              <a:ext uri="{FF2B5EF4-FFF2-40B4-BE49-F238E27FC236}">
                <a16:creationId xmlns:a16="http://schemas.microsoft.com/office/drawing/2014/main" id="{A68A7111-15BF-4A26-936E-5060B7DBAD0C}"/>
              </a:ext>
            </a:extLst>
          </p:cNvPr>
          <p:cNvSpPr/>
          <p:nvPr/>
        </p:nvSpPr>
        <p:spPr>
          <a:xfrm>
            <a:off x="604537" y="5835967"/>
            <a:ext cx="991041" cy="369332"/>
          </a:xfrm>
          <a:prstGeom prst="rect">
            <a:avLst/>
          </a:prstGeom>
        </p:spPr>
        <p:txBody>
          <a:bodyPr wrap="none">
            <a:spAutoFit/>
          </a:bodyPr>
          <a:lstStyle/>
          <a:p>
            <a:r>
              <a:rPr lang="en-US" dirty="0" err="1">
                <a:solidFill>
                  <a:schemeClr val="accent6"/>
                </a:solidFill>
              </a:rPr>
              <a:t>ChatGPT</a:t>
            </a:r>
            <a:endParaRPr lang="bg-BG" dirty="0">
              <a:solidFill>
                <a:schemeClr val="accent6"/>
              </a:solidFill>
            </a:endParaRPr>
          </a:p>
        </p:txBody>
      </p:sp>
      <p:sp>
        <p:nvSpPr>
          <p:cNvPr id="10" name="Rectangle 9">
            <a:extLst>
              <a:ext uri="{FF2B5EF4-FFF2-40B4-BE49-F238E27FC236}">
                <a16:creationId xmlns:a16="http://schemas.microsoft.com/office/drawing/2014/main" id="{3C98B3CB-ABA0-4F4C-B065-33647460AE65}"/>
              </a:ext>
            </a:extLst>
          </p:cNvPr>
          <p:cNvSpPr/>
          <p:nvPr/>
        </p:nvSpPr>
        <p:spPr>
          <a:xfrm>
            <a:off x="10041501" y="5880961"/>
            <a:ext cx="991041" cy="369332"/>
          </a:xfrm>
          <a:prstGeom prst="rect">
            <a:avLst/>
          </a:prstGeom>
        </p:spPr>
        <p:txBody>
          <a:bodyPr wrap="none">
            <a:spAutoFit/>
          </a:bodyPr>
          <a:lstStyle/>
          <a:p>
            <a:r>
              <a:rPr lang="en-US" dirty="0" err="1">
                <a:solidFill>
                  <a:schemeClr val="accent6"/>
                </a:solidFill>
              </a:rPr>
              <a:t>ChatGPT</a:t>
            </a:r>
            <a:endParaRPr lang="bg-BG" dirty="0">
              <a:solidFill>
                <a:schemeClr val="accent6"/>
              </a:solidFill>
            </a:endParaRPr>
          </a:p>
        </p:txBody>
      </p:sp>
    </p:spTree>
    <p:extLst>
      <p:ext uri="{BB962C8B-B14F-4D97-AF65-F5344CB8AC3E}">
        <p14:creationId xmlns:p14="http://schemas.microsoft.com/office/powerpoint/2010/main" val="343797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A4FED-8EE2-4ADA-9AA5-B91FA7E1A9C9}"/>
              </a:ext>
            </a:extLst>
          </p:cNvPr>
          <p:cNvPicPr>
            <a:picLocks noChangeAspect="1"/>
          </p:cNvPicPr>
          <p:nvPr/>
        </p:nvPicPr>
        <p:blipFill>
          <a:blip r:embed="rId2"/>
          <a:stretch>
            <a:fillRect/>
          </a:stretch>
        </p:blipFill>
        <p:spPr>
          <a:xfrm>
            <a:off x="2403955" y="0"/>
            <a:ext cx="7384090" cy="6858000"/>
          </a:xfrm>
          <a:prstGeom prst="rect">
            <a:avLst/>
          </a:prstGeom>
        </p:spPr>
      </p:pic>
    </p:spTree>
    <p:extLst>
      <p:ext uri="{BB962C8B-B14F-4D97-AF65-F5344CB8AC3E}">
        <p14:creationId xmlns:p14="http://schemas.microsoft.com/office/powerpoint/2010/main" val="570524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6A83D-1A7E-4215-A724-69B8A12BD705}"/>
              </a:ext>
            </a:extLst>
          </p:cNvPr>
          <p:cNvSpPr>
            <a:spLocks noGrp="1"/>
          </p:cNvSpPr>
          <p:nvPr>
            <p:ph type="body" sz="quarter" idx="10"/>
          </p:nvPr>
        </p:nvSpPr>
        <p:spPr/>
        <p:txBody>
          <a:bodyPr>
            <a:normAutofit fontScale="62500" lnSpcReduction="20000"/>
          </a:bodyPr>
          <a:lstStyle/>
          <a:p>
            <a:r>
              <a:rPr lang="bg-BG" dirty="0">
                <a:latin typeface="Calibri" panose="020F0502020204030204" pitchFamily="34" charset="0"/>
                <a:ea typeface="Calibri" panose="020F0502020204030204" pitchFamily="34" charset="0"/>
                <a:cs typeface="Times New Roman" panose="02020603050405020304" pitchFamily="18" charset="0"/>
              </a:rPr>
              <a:t>10 </a:t>
            </a:r>
            <a:r>
              <a:rPr lang="bg-BG" dirty="0" err="1">
                <a:latin typeface="Calibri" panose="020F0502020204030204" pitchFamily="34" charset="0"/>
                <a:ea typeface="Calibri" panose="020F0502020204030204" pitchFamily="34" charset="0"/>
                <a:cs typeface="Times New Roman" panose="02020603050405020304" pitchFamily="18" charset="0"/>
              </a:rPr>
              <a:t>powerful</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prompts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accelerate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learning</a:t>
            </a:r>
            <a:r>
              <a:rPr lang="bg-BG" dirty="0">
                <a:latin typeface="Calibri" panose="020F0502020204030204" pitchFamily="34" charset="0"/>
                <a:ea typeface="Calibri" panose="020F0502020204030204" pitchFamily="34" charset="0"/>
                <a:cs typeface="Times New Roman" panose="02020603050405020304" pitchFamily="18" charset="0"/>
              </a:rPr>
              <a:t>:</a:t>
            </a:r>
            <a:endParaRPr lang="bg-BG" dirty="0"/>
          </a:p>
        </p:txBody>
      </p:sp>
      <p:sp>
        <p:nvSpPr>
          <p:cNvPr id="5" name="Rectangle 4">
            <a:extLst>
              <a:ext uri="{FF2B5EF4-FFF2-40B4-BE49-F238E27FC236}">
                <a16:creationId xmlns:a16="http://schemas.microsoft.com/office/drawing/2014/main" id="{8D8606CF-2A6B-42E0-9ED7-075EAFB8677F}"/>
              </a:ext>
            </a:extLst>
          </p:cNvPr>
          <p:cNvSpPr/>
          <p:nvPr/>
        </p:nvSpPr>
        <p:spPr>
          <a:xfrm>
            <a:off x="437318" y="1658035"/>
            <a:ext cx="11896725" cy="4247317"/>
          </a:xfrm>
          <a:prstGeom prst="rect">
            <a:avLst/>
          </a:prstGeom>
        </p:spPr>
        <p:txBody>
          <a:bodyPr wrap="square">
            <a:spAutoFit/>
          </a:bodyPr>
          <a:lstStyle/>
          <a:p>
            <a:r>
              <a:rPr lang="bg-BG" dirty="0">
                <a:latin typeface="Calibri" panose="020F0502020204030204" pitchFamily="34" charset="0"/>
                <a:ea typeface="Calibri" panose="020F0502020204030204" pitchFamily="34" charset="0"/>
                <a:cs typeface="Times New Roman" panose="02020603050405020304" pitchFamily="18" charset="0"/>
              </a:rPr>
              <a:t>1. </a:t>
            </a:r>
            <a:r>
              <a:rPr lang="bg-BG" dirty="0" err="1">
                <a:latin typeface="Calibri" panose="020F0502020204030204" pitchFamily="34" charset="0"/>
                <a:ea typeface="Calibri" panose="020F0502020204030204" pitchFamily="34" charset="0"/>
                <a:cs typeface="Times New Roman" panose="02020603050405020304" pitchFamily="18" charset="0"/>
              </a:rPr>
              <a:t>Improve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writing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getting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feedback</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paste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writing</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Proofread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writing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above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Fix</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grammar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spelling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mistakes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make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suggestions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that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will</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improve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clarity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writing</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________</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2. </a:t>
            </a:r>
            <a:r>
              <a:rPr lang="bg-BG" dirty="0" err="1">
                <a:latin typeface="Calibri" panose="020F0502020204030204" pitchFamily="34" charset="0"/>
                <a:ea typeface="Calibri" panose="020F0502020204030204" pitchFamily="34" charset="0"/>
                <a:cs typeface="Times New Roman" panose="02020603050405020304" pitchFamily="18" charset="0"/>
              </a:rPr>
              <a:t>Use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80/20 </a:t>
            </a:r>
            <a:r>
              <a:rPr lang="bg-BG" dirty="0" err="1">
                <a:latin typeface="Calibri" panose="020F0502020204030204" pitchFamily="34" charset="0"/>
                <a:ea typeface="Calibri" panose="020F0502020204030204" pitchFamily="34" charset="0"/>
                <a:cs typeface="Times New Roman" panose="02020603050405020304" pitchFamily="18" charset="0"/>
              </a:rPr>
              <a:t>principle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faster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than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ever</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"I </a:t>
            </a:r>
            <a:r>
              <a:rPr lang="bg-BG" dirty="0" err="1">
                <a:latin typeface="Calibri" panose="020F0502020204030204" pitchFamily="34" charset="0"/>
                <a:ea typeface="Calibri" panose="020F0502020204030204" pitchFamily="34" charset="0"/>
                <a:cs typeface="Times New Roman" panose="02020603050405020304" pitchFamily="18" charset="0"/>
              </a:rPr>
              <a:t>want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about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topic</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Identify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share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most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important</a:t>
            </a:r>
            <a:r>
              <a:rPr lang="bg-BG" dirty="0">
                <a:latin typeface="Calibri" panose="020F0502020204030204" pitchFamily="34" charset="0"/>
                <a:ea typeface="Calibri" panose="020F0502020204030204" pitchFamily="34" charset="0"/>
                <a:cs typeface="Times New Roman" panose="02020603050405020304" pitchFamily="18" charset="0"/>
              </a:rPr>
              <a:t> 20% </a:t>
            </a:r>
            <a:r>
              <a:rPr lang="bg-BG" dirty="0" err="1">
                <a:latin typeface="Calibri" panose="020F0502020204030204" pitchFamily="34" charset="0"/>
                <a:ea typeface="Calibri" panose="020F0502020204030204" pitchFamily="34" charset="0"/>
                <a:cs typeface="Times New Roman" panose="02020603050405020304" pitchFamily="18" charset="0"/>
              </a:rPr>
              <a:t>of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learnings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from</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this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topic</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that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will</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help</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understand</a:t>
            </a:r>
            <a:r>
              <a:rPr lang="bg-BG" dirty="0">
                <a:latin typeface="Calibri" panose="020F0502020204030204" pitchFamily="34" charset="0"/>
                <a:ea typeface="Calibri" panose="020F0502020204030204" pitchFamily="34" charset="0"/>
                <a:cs typeface="Times New Roman" panose="02020603050405020304" pitchFamily="18" charset="0"/>
              </a:rPr>
              <a:t> 80% </a:t>
            </a:r>
            <a:r>
              <a:rPr lang="bg-BG" dirty="0" err="1">
                <a:latin typeface="Calibri" panose="020F0502020204030204" pitchFamily="34" charset="0"/>
                <a:ea typeface="Calibri" panose="020F0502020204030204" pitchFamily="34" charset="0"/>
                <a:cs typeface="Times New Roman" panose="02020603050405020304" pitchFamily="18" charset="0"/>
              </a:rPr>
              <a:t>of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it</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endParaRPr lang="bg-BG" dirty="0"/>
          </a:p>
        </p:txBody>
      </p:sp>
      <p:pic>
        <p:nvPicPr>
          <p:cNvPr id="6" name="Picture 5">
            <a:extLst>
              <a:ext uri="{FF2B5EF4-FFF2-40B4-BE49-F238E27FC236}">
                <a16:creationId xmlns:a16="http://schemas.microsoft.com/office/drawing/2014/main" id="{6F8E9B0C-DF2E-4673-BB96-35C35DD4B801}"/>
              </a:ext>
            </a:extLst>
          </p:cNvPr>
          <p:cNvPicPr>
            <a:picLocks noChangeAspect="1"/>
          </p:cNvPicPr>
          <p:nvPr/>
        </p:nvPicPr>
        <p:blipFill>
          <a:blip r:embed="rId2"/>
          <a:stretch>
            <a:fillRect/>
          </a:stretch>
        </p:blipFill>
        <p:spPr>
          <a:xfrm>
            <a:off x="5610225" y="1433088"/>
            <a:ext cx="6581775" cy="866775"/>
          </a:xfrm>
          <a:prstGeom prst="rect">
            <a:avLst/>
          </a:prstGeom>
        </p:spPr>
      </p:pic>
      <p:sp>
        <p:nvSpPr>
          <p:cNvPr id="2" name="Rectangle 1">
            <a:extLst>
              <a:ext uri="{FF2B5EF4-FFF2-40B4-BE49-F238E27FC236}">
                <a16:creationId xmlns:a16="http://schemas.microsoft.com/office/drawing/2014/main" id="{255E5E49-85A0-4D41-90C8-F20E7891B687}"/>
              </a:ext>
            </a:extLst>
          </p:cNvPr>
          <p:cNvSpPr/>
          <p:nvPr/>
        </p:nvSpPr>
        <p:spPr>
          <a:xfrm>
            <a:off x="292315" y="6130299"/>
            <a:ext cx="12186729" cy="646331"/>
          </a:xfrm>
          <a:prstGeom prst="rect">
            <a:avLst/>
          </a:prstGeom>
        </p:spPr>
        <p:txBody>
          <a:bodyPr wrap="square">
            <a:spAutoFit/>
          </a:bodyPr>
          <a:lstStyle/>
          <a:p>
            <a:r>
              <a:rPr lang="bg-BG" dirty="0">
                <a:hlinkClick r:id="rId3"/>
              </a:rPr>
              <a:t>https://www.linkedin.com/posts/zainkahn_chatgpt-is-free-education-but-99-of-people-activity-7056618827857485824-Xtjg/</a:t>
            </a:r>
            <a:endParaRPr lang="bg-BG" dirty="0"/>
          </a:p>
          <a:p>
            <a:endParaRPr lang="bg-BG" dirty="0"/>
          </a:p>
        </p:txBody>
      </p:sp>
    </p:spTree>
    <p:extLst>
      <p:ext uri="{BB962C8B-B14F-4D97-AF65-F5344CB8AC3E}">
        <p14:creationId xmlns:p14="http://schemas.microsoft.com/office/powerpoint/2010/main" val="44328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B888D-2E63-47BC-B43B-703391FAFF49}"/>
              </a:ext>
            </a:extLst>
          </p:cNvPr>
          <p:cNvSpPr>
            <a:spLocks noGrp="1"/>
          </p:cNvSpPr>
          <p:nvPr>
            <p:ph type="body" sz="quarter" idx="10"/>
          </p:nvPr>
        </p:nvSpPr>
        <p:spPr/>
        <p:txBody>
          <a:bodyPr>
            <a:normAutofit fontScale="92500" lnSpcReduction="10000"/>
          </a:bodyPr>
          <a:lstStyle/>
          <a:p>
            <a:endParaRPr lang="bg-BG"/>
          </a:p>
        </p:txBody>
      </p:sp>
      <p:sp>
        <p:nvSpPr>
          <p:cNvPr id="3" name="Rectangle 2">
            <a:extLst>
              <a:ext uri="{FF2B5EF4-FFF2-40B4-BE49-F238E27FC236}">
                <a16:creationId xmlns:a16="http://schemas.microsoft.com/office/drawing/2014/main" id="{F211E414-89E0-4EB1-A59C-82EE2359A7B6}"/>
              </a:ext>
            </a:extLst>
          </p:cNvPr>
          <p:cNvSpPr/>
          <p:nvPr/>
        </p:nvSpPr>
        <p:spPr>
          <a:xfrm>
            <a:off x="310718" y="1063756"/>
            <a:ext cx="11881282" cy="5355312"/>
          </a:xfrm>
          <a:prstGeom prst="rect">
            <a:avLst/>
          </a:prstGeom>
        </p:spPr>
        <p:txBody>
          <a:bodyPr wrap="square">
            <a:spAutoFit/>
          </a:bodyPr>
          <a:lstStyle/>
          <a:p>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3. </a:t>
            </a:r>
            <a:r>
              <a:rPr lang="bg-BG" dirty="0" err="1">
                <a:latin typeface="Calibri" panose="020F0502020204030204" pitchFamily="34" charset="0"/>
                <a:ea typeface="Calibri" panose="020F0502020204030204" pitchFamily="34" charset="0"/>
                <a:cs typeface="Times New Roman" panose="02020603050405020304" pitchFamily="18" charset="0"/>
              </a:rPr>
              <a:t>Learn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develop</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new</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skill</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"I </a:t>
            </a:r>
            <a:r>
              <a:rPr lang="bg-BG" dirty="0" err="1">
                <a:latin typeface="Calibri" panose="020F0502020204030204" pitchFamily="34" charset="0"/>
                <a:ea typeface="Calibri" panose="020F0502020204030204" pitchFamily="34" charset="0"/>
                <a:cs typeface="Times New Roman" panose="02020603050405020304" pitchFamily="18" charset="0"/>
              </a:rPr>
              <a:t>want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a:t>
            </a:r>
            <a:r>
              <a:rPr lang="bg-BG" dirty="0">
                <a:latin typeface="Calibri" panose="020F0502020204030204" pitchFamily="34" charset="0"/>
                <a:ea typeface="Calibri" panose="020F0502020204030204" pitchFamily="34" charset="0"/>
                <a:cs typeface="Times New Roman" panose="02020603050405020304" pitchFamily="18" charset="0"/>
              </a:rPr>
              <a:t> / </a:t>
            </a:r>
            <a:r>
              <a:rPr lang="bg-BG" dirty="0" err="1">
                <a:latin typeface="Calibri" panose="020F0502020204030204" pitchFamily="34" charset="0"/>
                <a:ea typeface="Calibri" panose="020F0502020204030204" pitchFamily="34" charset="0"/>
                <a:cs typeface="Times New Roman" panose="02020603050405020304" pitchFamily="18" charset="0"/>
              </a:rPr>
              <a:t>get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better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desired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skill</a:t>
            </a:r>
            <a:r>
              <a:rPr lang="bg-BG" dirty="0">
                <a:latin typeface="Calibri" panose="020F0502020204030204" pitchFamily="34" charset="0"/>
                <a:ea typeface="Calibri" panose="020F0502020204030204" pitchFamily="34" charset="0"/>
                <a:cs typeface="Times New Roman" panose="02020603050405020304" pitchFamily="18" charset="0"/>
              </a:rPr>
              <a:t>]. I </a:t>
            </a:r>
            <a:r>
              <a:rPr lang="bg-BG" dirty="0" err="1">
                <a:latin typeface="Calibri" panose="020F0502020204030204" pitchFamily="34" charset="0"/>
                <a:ea typeface="Calibri" panose="020F0502020204030204" pitchFamily="34" charset="0"/>
                <a:cs typeface="Times New Roman" panose="02020603050405020304" pitchFamily="18" charset="0"/>
              </a:rPr>
              <a:t>am</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complete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beginner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Create</a:t>
            </a:r>
            <a:r>
              <a:rPr lang="bg-BG" dirty="0">
                <a:latin typeface="Calibri" panose="020F0502020204030204" pitchFamily="34" charset="0"/>
                <a:ea typeface="Calibri" panose="020F0502020204030204" pitchFamily="34" charset="0"/>
                <a:cs typeface="Times New Roman" panose="02020603050405020304" pitchFamily="18" charset="0"/>
              </a:rPr>
              <a:t> a 30 </a:t>
            </a:r>
            <a:r>
              <a:rPr lang="bg-BG" dirty="0" err="1">
                <a:latin typeface="Calibri" panose="020F0502020204030204" pitchFamily="34" charset="0"/>
                <a:ea typeface="Calibri" panose="020F0502020204030204" pitchFamily="34" charset="0"/>
                <a:cs typeface="Times New Roman" panose="02020603050405020304" pitchFamily="18" charset="0"/>
              </a:rPr>
              <a:t>day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plan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that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will</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help</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beginner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like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improve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this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skill</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________</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4. </a:t>
            </a:r>
            <a:r>
              <a:rPr lang="bg-BG" dirty="0" err="1">
                <a:latin typeface="Calibri" panose="020F0502020204030204" pitchFamily="34" charset="0"/>
                <a:ea typeface="Calibri" panose="020F0502020204030204" pitchFamily="34" charset="0"/>
                <a:cs typeface="Times New Roman" panose="02020603050405020304" pitchFamily="18" charset="0"/>
              </a:rPr>
              <a:t>Get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short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insight-packed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book</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summaries</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Summarize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book</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book</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author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author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give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list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most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important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learnings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insights</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________</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5. </a:t>
            </a:r>
            <a:r>
              <a:rPr lang="bg-BG" dirty="0" err="1">
                <a:latin typeface="Calibri" panose="020F0502020204030204" pitchFamily="34" charset="0"/>
                <a:ea typeface="Calibri" panose="020F0502020204030204" pitchFamily="34" charset="0"/>
                <a:cs typeface="Times New Roman" panose="02020603050405020304" pitchFamily="18" charset="0"/>
              </a:rPr>
              <a:t>Get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feedback</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from</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history's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greatest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minds</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Assume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are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famous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person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e.g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Steve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Jobs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Read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argument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below</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give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feedback</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were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person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again</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argument</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________</a:t>
            </a:r>
            <a:br>
              <a:rPr lang="bg-BG" dirty="0">
                <a:latin typeface="Calibri" panose="020F0502020204030204" pitchFamily="34" charset="0"/>
                <a:ea typeface="Calibri" panose="020F0502020204030204" pitchFamily="34" charset="0"/>
                <a:cs typeface="Times New Roman" panose="02020603050405020304" pitchFamily="18" charset="0"/>
              </a:rPr>
            </a:br>
            <a:endParaRPr lang="bg-BG" dirty="0"/>
          </a:p>
        </p:txBody>
      </p:sp>
      <p:pic>
        <p:nvPicPr>
          <p:cNvPr id="4" name="Picture 3">
            <a:extLst>
              <a:ext uri="{FF2B5EF4-FFF2-40B4-BE49-F238E27FC236}">
                <a16:creationId xmlns:a16="http://schemas.microsoft.com/office/drawing/2014/main" id="{A46BD47F-05EA-48A9-A513-938B498FBCF9}"/>
              </a:ext>
            </a:extLst>
          </p:cNvPr>
          <p:cNvPicPr>
            <a:picLocks noChangeAspect="1"/>
          </p:cNvPicPr>
          <p:nvPr/>
        </p:nvPicPr>
        <p:blipFill>
          <a:blip r:embed="rId2"/>
          <a:stretch>
            <a:fillRect/>
          </a:stretch>
        </p:blipFill>
        <p:spPr>
          <a:xfrm>
            <a:off x="5388515" y="5863099"/>
            <a:ext cx="6581775" cy="866775"/>
          </a:xfrm>
          <a:prstGeom prst="rect">
            <a:avLst/>
          </a:prstGeom>
        </p:spPr>
      </p:pic>
    </p:spTree>
    <p:extLst>
      <p:ext uri="{BB962C8B-B14F-4D97-AF65-F5344CB8AC3E}">
        <p14:creationId xmlns:p14="http://schemas.microsoft.com/office/powerpoint/2010/main" val="180146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6867C-CD8B-4066-ACC0-9B57C81FDCCB}"/>
              </a:ext>
            </a:extLst>
          </p:cNvPr>
          <p:cNvSpPr>
            <a:spLocks noGrp="1"/>
          </p:cNvSpPr>
          <p:nvPr>
            <p:ph type="body" sz="quarter" idx="10"/>
          </p:nvPr>
        </p:nvSpPr>
        <p:spPr/>
        <p:txBody>
          <a:bodyPr>
            <a:normAutofit fontScale="92500" lnSpcReduction="10000"/>
          </a:bodyPr>
          <a:lstStyle/>
          <a:p>
            <a:r>
              <a:rPr lang="bg-BG" dirty="0"/>
              <a:t>Къде ще сложим границите?</a:t>
            </a:r>
          </a:p>
        </p:txBody>
      </p:sp>
      <p:pic>
        <p:nvPicPr>
          <p:cNvPr id="3" name="Picture 2">
            <a:extLst>
              <a:ext uri="{FF2B5EF4-FFF2-40B4-BE49-F238E27FC236}">
                <a16:creationId xmlns:a16="http://schemas.microsoft.com/office/drawing/2014/main" id="{3C03AFFB-9B47-4320-8FCB-5D8E8A53523D}"/>
              </a:ext>
            </a:extLst>
          </p:cNvPr>
          <p:cNvPicPr>
            <a:picLocks noChangeAspect="1"/>
          </p:cNvPicPr>
          <p:nvPr/>
        </p:nvPicPr>
        <p:blipFill>
          <a:blip r:embed="rId2"/>
          <a:stretch>
            <a:fillRect/>
          </a:stretch>
        </p:blipFill>
        <p:spPr>
          <a:xfrm>
            <a:off x="1364202" y="1470110"/>
            <a:ext cx="9144000" cy="5143500"/>
          </a:xfrm>
          <a:prstGeom prst="rect">
            <a:avLst/>
          </a:prstGeom>
        </p:spPr>
      </p:pic>
    </p:spTree>
    <p:extLst>
      <p:ext uri="{BB962C8B-B14F-4D97-AF65-F5344CB8AC3E}">
        <p14:creationId xmlns:p14="http://schemas.microsoft.com/office/powerpoint/2010/main" val="314533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F81B1-567E-4D2E-B569-8469BD1E56EC}"/>
              </a:ext>
            </a:extLst>
          </p:cNvPr>
          <p:cNvSpPr>
            <a:spLocks noGrp="1"/>
          </p:cNvSpPr>
          <p:nvPr>
            <p:ph type="body" sz="quarter" idx="10"/>
          </p:nvPr>
        </p:nvSpPr>
        <p:spPr/>
        <p:txBody>
          <a:bodyPr>
            <a:normAutofit fontScale="92500" lnSpcReduction="10000"/>
          </a:bodyPr>
          <a:lstStyle/>
          <a:p>
            <a:endParaRPr lang="bg-BG"/>
          </a:p>
        </p:txBody>
      </p:sp>
      <p:sp>
        <p:nvSpPr>
          <p:cNvPr id="3" name="Rectangle 2">
            <a:extLst>
              <a:ext uri="{FF2B5EF4-FFF2-40B4-BE49-F238E27FC236}">
                <a16:creationId xmlns:a16="http://schemas.microsoft.com/office/drawing/2014/main" id="{85AF1E86-65EB-4803-B5E7-ADAF274089F0}"/>
              </a:ext>
            </a:extLst>
          </p:cNvPr>
          <p:cNvSpPr/>
          <p:nvPr/>
        </p:nvSpPr>
        <p:spPr>
          <a:xfrm>
            <a:off x="390618" y="1472129"/>
            <a:ext cx="10901778" cy="5078313"/>
          </a:xfrm>
          <a:prstGeom prst="rect">
            <a:avLst/>
          </a:prstGeom>
        </p:spPr>
        <p:txBody>
          <a:bodyPr wrap="square">
            <a:spAutoFit/>
          </a:bodyPr>
          <a:lstStyle/>
          <a:p>
            <a:r>
              <a:rPr lang="bg-BG" dirty="0">
                <a:latin typeface="Calibri" panose="020F0502020204030204" pitchFamily="34" charset="0"/>
                <a:ea typeface="Calibri" panose="020F0502020204030204" pitchFamily="34" charset="0"/>
                <a:cs typeface="Times New Roman" panose="02020603050405020304" pitchFamily="18" charset="0"/>
              </a:rPr>
              <a:t>6. </a:t>
            </a:r>
            <a:r>
              <a:rPr lang="bg-BG" dirty="0" err="1">
                <a:latin typeface="Calibri" panose="020F0502020204030204" pitchFamily="34" charset="0"/>
                <a:ea typeface="Calibri" panose="020F0502020204030204" pitchFamily="34" charset="0"/>
                <a:cs typeface="Times New Roman" panose="02020603050405020304" pitchFamily="18" charset="0"/>
              </a:rPr>
              <a:t>Enhance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problem</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solving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skills</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role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that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of</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problem</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solver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Give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step-by-step</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guide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solving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problem</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________</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7. </a:t>
            </a:r>
            <a:r>
              <a:rPr lang="bg-BG" dirty="0" err="1">
                <a:latin typeface="Calibri" panose="020F0502020204030204" pitchFamily="34" charset="0"/>
                <a:ea typeface="Calibri" panose="020F0502020204030204" pitchFamily="34" charset="0"/>
                <a:cs typeface="Times New Roman" panose="02020603050405020304" pitchFamily="18" charset="0"/>
              </a:rPr>
              <a:t>Generate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new</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ideas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overcome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writers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block</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Sample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"I </a:t>
            </a:r>
            <a:r>
              <a:rPr lang="bg-BG" dirty="0" err="1">
                <a:latin typeface="Calibri" panose="020F0502020204030204" pitchFamily="34" charset="0"/>
                <a:ea typeface="Calibri" panose="020F0502020204030204" pitchFamily="34" charset="0"/>
                <a:cs typeface="Times New Roman" panose="02020603050405020304" pitchFamily="18" charset="0"/>
              </a:rPr>
              <a:t>am</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writing</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blog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post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about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topic</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Give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outline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for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this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blog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post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with</a:t>
            </a:r>
            <a:r>
              <a:rPr lang="bg-BG" dirty="0">
                <a:latin typeface="Calibri" panose="020F0502020204030204" pitchFamily="34" charset="0"/>
                <a:ea typeface="Calibri" panose="020F0502020204030204" pitchFamily="34" charset="0"/>
                <a:cs typeface="Times New Roman" panose="02020603050405020304" pitchFamily="18" charset="0"/>
              </a:rPr>
              <a:t> 10 </a:t>
            </a:r>
            <a:r>
              <a:rPr lang="bg-BG" dirty="0" err="1">
                <a:latin typeface="Calibri" panose="020F0502020204030204" pitchFamily="34" charset="0"/>
                <a:ea typeface="Calibri" panose="020F0502020204030204" pitchFamily="34" charset="0"/>
                <a:cs typeface="Times New Roman" panose="02020603050405020304" pitchFamily="18" charset="0"/>
              </a:rPr>
              <a:t>bullet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points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Also</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give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me</a:t>
            </a:r>
            <a:r>
              <a:rPr lang="bg-BG" dirty="0">
                <a:latin typeface="Calibri" panose="020F0502020204030204" pitchFamily="34" charset="0"/>
                <a:ea typeface="Calibri" panose="020F0502020204030204" pitchFamily="34" charset="0"/>
                <a:cs typeface="Times New Roman" panose="02020603050405020304" pitchFamily="18" charset="0"/>
              </a:rPr>
              <a:t> 5 </a:t>
            </a:r>
            <a:r>
              <a:rPr lang="bg-BG" dirty="0" err="1">
                <a:latin typeface="Calibri" panose="020F0502020204030204" pitchFamily="34" charset="0"/>
                <a:ea typeface="Calibri" panose="020F0502020204030204" pitchFamily="34" charset="0"/>
                <a:cs typeface="Times New Roman" panose="02020603050405020304" pitchFamily="18" charset="0"/>
              </a:rPr>
              <a:t>options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for</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catchy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headline</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________</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a:latin typeface="Calibri" panose="020F0502020204030204" pitchFamily="34" charset="0"/>
                <a:ea typeface="Calibri" panose="020F0502020204030204" pitchFamily="34" charset="0"/>
                <a:cs typeface="Times New Roman" panose="02020603050405020304" pitchFamily="18" charset="0"/>
              </a:rPr>
              <a:t>8. </a:t>
            </a:r>
            <a:r>
              <a:rPr lang="bg-BG" dirty="0" err="1">
                <a:latin typeface="Calibri" panose="020F0502020204030204" pitchFamily="34" charset="0"/>
                <a:ea typeface="Calibri" panose="020F0502020204030204" pitchFamily="34" charset="0"/>
                <a:cs typeface="Times New Roman" panose="02020603050405020304" pitchFamily="18" charset="0"/>
              </a:rPr>
              <a:t>Summarize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long</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texts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and</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accelerate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your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learning</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br>
              <a:rPr lang="bg-BG" dirty="0">
                <a:latin typeface="Calibri" panose="020F0502020204030204" pitchFamily="34" charset="0"/>
                <a:ea typeface="Calibri" panose="020F0502020204030204" pitchFamily="34" charset="0"/>
                <a:cs typeface="Times New Roman" panose="02020603050405020304" pitchFamily="18" charset="0"/>
              </a:rPr>
            </a:br>
            <a:r>
              <a:rPr lang="bg-BG" dirty="0" err="1">
                <a:latin typeface="Calibri" panose="020F0502020204030204" pitchFamily="34" charset="0"/>
                <a:ea typeface="Calibri" panose="020F0502020204030204" pitchFamily="34" charset="0"/>
                <a:cs typeface="Times New Roman" panose="02020603050405020304" pitchFamily="18" charset="0"/>
              </a:rPr>
              <a:t>Prompt</a:t>
            </a:r>
            <a:r>
              <a:rPr lang="bg-BG"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Summarize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text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below</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into</a:t>
            </a:r>
            <a:r>
              <a:rPr lang="bg-BG" dirty="0">
                <a:latin typeface="Calibri" panose="020F0502020204030204" pitchFamily="34" charset="0"/>
                <a:ea typeface="Calibri" panose="020F0502020204030204" pitchFamily="34" charset="0"/>
                <a:cs typeface="Times New Roman" panose="02020603050405020304" pitchFamily="18" charset="0"/>
              </a:rPr>
              <a:t> 500 </a:t>
            </a:r>
            <a:r>
              <a:rPr lang="bg-BG" dirty="0" err="1">
                <a:latin typeface="Calibri" panose="020F0502020204030204" pitchFamily="34" charset="0"/>
                <a:ea typeface="Calibri" panose="020F0502020204030204" pitchFamily="34" charset="0"/>
                <a:cs typeface="Times New Roman" panose="02020603050405020304" pitchFamily="18" charset="0"/>
              </a:rPr>
              <a:t>words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less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Create</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sections</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for</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each</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important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point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with</a:t>
            </a:r>
            <a:r>
              <a:rPr lang="bg-BG" dirty="0">
                <a:latin typeface="Calibri" panose="020F0502020204030204" pitchFamily="34" charset="0"/>
                <a:ea typeface="Calibri" panose="020F0502020204030204" pitchFamily="34" charset="0"/>
                <a:cs typeface="Times New Roman" panose="02020603050405020304" pitchFamily="18" charset="0"/>
              </a:rPr>
              <a:t> a </a:t>
            </a:r>
            <a:r>
              <a:rPr lang="bg-BG" dirty="0" err="1">
                <a:latin typeface="Calibri" panose="020F0502020204030204" pitchFamily="34" charset="0"/>
                <a:ea typeface="Calibri" panose="020F0502020204030204" pitchFamily="34" charset="0"/>
                <a:cs typeface="Times New Roman" panose="02020603050405020304" pitchFamily="18" charset="0"/>
              </a:rPr>
              <a:t>brief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summary</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of</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that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point</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bg-BG" dirty="0">
                <a:latin typeface="Calibri" panose="020F0502020204030204" pitchFamily="34" charset="0"/>
                <a:ea typeface="Calibri" panose="020F0502020204030204" pitchFamily="34" charset="0"/>
                <a:cs typeface="Times New Roman" panose="02020603050405020304" pitchFamily="18" charset="0"/>
              </a:rPr>
              <a:t>[</a:t>
            </a:r>
            <a:r>
              <a:rPr lang="bg-BG" dirty="0" err="1">
                <a:latin typeface="Calibri" panose="020F0502020204030204" pitchFamily="34" charset="0"/>
                <a:ea typeface="Calibri" panose="020F0502020204030204" pitchFamily="34" charset="0"/>
                <a:cs typeface="Times New Roman" panose="02020603050405020304" pitchFamily="18" charset="0"/>
              </a:rPr>
              <a:t>insert</a:t>
            </a:r>
            <a:r>
              <a:rPr lang="bg-BG" dirty="0">
                <a:latin typeface="Calibri" panose="020F0502020204030204" pitchFamily="34" charset="0"/>
                <a:ea typeface="Calibri" panose="020F0502020204030204" pitchFamily="34" charset="0"/>
                <a:cs typeface="Times New Roman" panose="02020603050405020304" pitchFamily="18" charset="0"/>
              </a:rPr>
              <a:t> </a:t>
            </a:r>
            <a:r>
              <a:rPr lang="bg-BG" dirty="0" err="1">
                <a:latin typeface="Calibri" panose="020F0502020204030204" pitchFamily="34" charset="0"/>
                <a:ea typeface="Calibri" panose="020F0502020204030204" pitchFamily="34" charset="0"/>
                <a:cs typeface="Times New Roman" panose="02020603050405020304" pitchFamily="18" charset="0"/>
              </a:rPr>
              <a:t>text</a:t>
            </a:r>
            <a:r>
              <a:rPr lang="bg-BG" dirty="0">
                <a:latin typeface="Calibri" panose="020F0502020204030204" pitchFamily="34" charset="0"/>
                <a:ea typeface="Calibri" panose="020F0502020204030204" pitchFamily="34" charset="0"/>
                <a:cs typeface="Times New Roman" panose="02020603050405020304" pitchFamily="18" charset="0"/>
              </a:rPr>
              <a:t>]</a:t>
            </a:r>
            <a:br>
              <a:rPr lang="bg-BG" dirty="0">
                <a:latin typeface="Calibri" panose="020F0502020204030204" pitchFamily="34" charset="0"/>
                <a:ea typeface="Calibri" panose="020F0502020204030204" pitchFamily="34" charset="0"/>
                <a:cs typeface="Times New Roman" panose="02020603050405020304" pitchFamily="18" charset="0"/>
              </a:rPr>
            </a:br>
            <a:endParaRPr lang="bg-BG" dirty="0"/>
          </a:p>
        </p:txBody>
      </p:sp>
      <p:pic>
        <p:nvPicPr>
          <p:cNvPr id="4" name="Picture 3">
            <a:extLst>
              <a:ext uri="{FF2B5EF4-FFF2-40B4-BE49-F238E27FC236}">
                <a16:creationId xmlns:a16="http://schemas.microsoft.com/office/drawing/2014/main" id="{E77E3E44-793A-4A6D-A7B5-415B813AED99}"/>
              </a:ext>
            </a:extLst>
          </p:cNvPr>
          <p:cNvPicPr>
            <a:picLocks noChangeAspect="1"/>
          </p:cNvPicPr>
          <p:nvPr/>
        </p:nvPicPr>
        <p:blipFill>
          <a:blip r:embed="rId2"/>
          <a:stretch>
            <a:fillRect/>
          </a:stretch>
        </p:blipFill>
        <p:spPr>
          <a:xfrm>
            <a:off x="5314950" y="5889732"/>
            <a:ext cx="6581775" cy="866775"/>
          </a:xfrm>
          <a:prstGeom prst="rect">
            <a:avLst/>
          </a:prstGeom>
        </p:spPr>
      </p:pic>
    </p:spTree>
    <p:extLst>
      <p:ext uri="{BB962C8B-B14F-4D97-AF65-F5344CB8AC3E}">
        <p14:creationId xmlns:p14="http://schemas.microsoft.com/office/powerpoint/2010/main" val="57096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15506-9066-4ACB-A2FA-DF77A216B1DE}"/>
              </a:ext>
            </a:extLst>
          </p:cNvPr>
          <p:cNvSpPr>
            <a:spLocks noGrp="1"/>
          </p:cNvSpPr>
          <p:nvPr>
            <p:ph type="body" sz="quarter" idx="10"/>
          </p:nvPr>
        </p:nvSpPr>
        <p:spPr/>
        <p:txBody>
          <a:bodyPr>
            <a:normAutofit fontScale="92500" lnSpcReduction="10000"/>
          </a:bodyPr>
          <a:lstStyle/>
          <a:p>
            <a:endParaRPr lang="bg-BG"/>
          </a:p>
        </p:txBody>
      </p:sp>
      <p:sp>
        <p:nvSpPr>
          <p:cNvPr id="3" name="Rectangle 2">
            <a:extLst>
              <a:ext uri="{FF2B5EF4-FFF2-40B4-BE49-F238E27FC236}">
                <a16:creationId xmlns:a16="http://schemas.microsoft.com/office/drawing/2014/main" id="{00A66386-F235-4A88-861F-B7DFB24031C1}"/>
              </a:ext>
            </a:extLst>
          </p:cNvPr>
          <p:cNvSpPr/>
          <p:nvPr/>
        </p:nvSpPr>
        <p:spPr>
          <a:xfrm>
            <a:off x="692458" y="1458015"/>
            <a:ext cx="11043822" cy="3416320"/>
          </a:xfrm>
          <a:prstGeom prst="rect">
            <a:avLst/>
          </a:prstGeom>
        </p:spPr>
        <p:txBody>
          <a:bodyPr wrap="square">
            <a:spAutoFit/>
          </a:bodyPr>
          <a:lstStyle/>
          <a:p>
            <a:r>
              <a:rPr lang="en-US" dirty="0"/>
              <a:t>________</a:t>
            </a:r>
            <a:br>
              <a:rPr lang="en-US" dirty="0"/>
            </a:br>
            <a:br>
              <a:rPr lang="en-US" dirty="0"/>
            </a:br>
            <a:r>
              <a:rPr lang="en-US" dirty="0"/>
              <a:t>9. Use stories and metaphors to aid your memory.</a:t>
            </a:r>
            <a:br>
              <a:rPr lang="en-US" dirty="0"/>
            </a:br>
            <a:br>
              <a:rPr lang="en-US" dirty="0"/>
            </a:br>
            <a:r>
              <a:rPr lang="en-US" dirty="0"/>
              <a:t>Prompt:  "I am currently learning about [insert topic]. Convert the key lessons from this topic into engaging stories and metaphors to aid my memorization."</a:t>
            </a:r>
            <a:br>
              <a:rPr lang="en-US" dirty="0"/>
            </a:br>
            <a:r>
              <a:rPr lang="en-US" dirty="0"/>
              <a:t>________</a:t>
            </a:r>
            <a:br>
              <a:rPr lang="en-US" dirty="0"/>
            </a:br>
            <a:br>
              <a:rPr lang="en-US" dirty="0"/>
            </a:br>
            <a:r>
              <a:rPr lang="en-US" dirty="0"/>
              <a:t>10. Strengthen your learning by testing yourself.</a:t>
            </a:r>
            <a:br>
              <a:rPr lang="en-US" dirty="0"/>
            </a:br>
            <a:br>
              <a:rPr lang="en-US" dirty="0"/>
            </a:br>
            <a:r>
              <a:rPr lang="en-US" dirty="0"/>
              <a:t>Prompt: "I am currently learning about [insert topic]. Ask me a series of questions that will test my knowledge. Identify knowledge gaps in my answers and give me better answers to fill those gaps."</a:t>
            </a:r>
            <a:endParaRPr lang="bg-BG" dirty="0"/>
          </a:p>
        </p:txBody>
      </p:sp>
      <p:pic>
        <p:nvPicPr>
          <p:cNvPr id="4" name="Picture 3">
            <a:extLst>
              <a:ext uri="{FF2B5EF4-FFF2-40B4-BE49-F238E27FC236}">
                <a16:creationId xmlns:a16="http://schemas.microsoft.com/office/drawing/2014/main" id="{6819D125-1E16-4AE2-BB42-478CDB6D2E26}"/>
              </a:ext>
            </a:extLst>
          </p:cNvPr>
          <p:cNvPicPr>
            <a:picLocks noChangeAspect="1"/>
          </p:cNvPicPr>
          <p:nvPr/>
        </p:nvPicPr>
        <p:blipFill>
          <a:blip r:embed="rId2"/>
          <a:stretch>
            <a:fillRect/>
          </a:stretch>
        </p:blipFill>
        <p:spPr>
          <a:xfrm>
            <a:off x="505796" y="5809833"/>
            <a:ext cx="6581775" cy="866775"/>
          </a:xfrm>
          <a:prstGeom prst="rect">
            <a:avLst/>
          </a:prstGeom>
        </p:spPr>
      </p:pic>
    </p:spTree>
    <p:extLst>
      <p:ext uri="{BB962C8B-B14F-4D97-AF65-F5344CB8AC3E}">
        <p14:creationId xmlns:p14="http://schemas.microsoft.com/office/powerpoint/2010/main" val="847033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raphic 4">
            <a:extLst>
              <a:ext uri="{FF2B5EF4-FFF2-40B4-BE49-F238E27FC236}">
                <a16:creationId xmlns:a16="http://schemas.microsoft.com/office/drawing/2014/main" id="{A108AA84-AC61-48B6-B660-8D2FBDF61916}"/>
              </a:ext>
            </a:extLst>
          </p:cNvPr>
          <p:cNvSpPr/>
          <p:nvPr/>
        </p:nvSpPr>
        <p:spPr>
          <a:xfrm rot="19505365">
            <a:off x="7177291" y="1098565"/>
            <a:ext cx="4481901" cy="4392262"/>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8FC4EF">
              <a:alpha val="18000"/>
            </a:srgbClr>
          </a:solidFill>
          <a:ln w="9525"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190EC436-1B46-49D9-A7E4-ADECB5E929DF}"/>
              </a:ext>
            </a:extLst>
          </p:cNvPr>
          <p:cNvSpPr txBox="1"/>
          <p:nvPr/>
        </p:nvSpPr>
        <p:spPr>
          <a:xfrm>
            <a:off x="776250" y="1215565"/>
            <a:ext cx="6412073" cy="707886"/>
          </a:xfrm>
          <a:prstGeom prst="rect">
            <a:avLst/>
          </a:prstGeom>
          <a:noFill/>
        </p:spPr>
        <p:txBody>
          <a:bodyPr wrap="square" lIns="108000" rIns="108000" rtlCol="0">
            <a:spAutoFit/>
          </a:bodyPr>
          <a:lstStyle/>
          <a:p>
            <a:r>
              <a:rPr lang="bg-BG" altLang="ko-KR" sz="4000" b="1" dirty="0">
                <a:solidFill>
                  <a:schemeClr val="accent1"/>
                </a:solidFill>
                <a:cs typeface="Arial" pitchFamily="34" charset="0"/>
              </a:rPr>
              <a:t>Благодаря за вниманието!</a:t>
            </a:r>
            <a:endParaRPr lang="ko-KR" altLang="en-US" sz="4000" b="1" dirty="0">
              <a:solidFill>
                <a:schemeClr val="accent1"/>
              </a:solidFill>
              <a:cs typeface="Arial" pitchFamily="34" charset="0"/>
            </a:endParaRPr>
          </a:p>
        </p:txBody>
      </p:sp>
      <p:grpSp>
        <p:nvGrpSpPr>
          <p:cNvPr id="29" name="Graphic 421">
            <a:extLst>
              <a:ext uri="{FF2B5EF4-FFF2-40B4-BE49-F238E27FC236}">
                <a16:creationId xmlns:a16="http://schemas.microsoft.com/office/drawing/2014/main" id="{6BCD7C82-61F3-4BB0-91FA-83FBE23EC842}"/>
              </a:ext>
            </a:extLst>
          </p:cNvPr>
          <p:cNvGrpSpPr/>
          <p:nvPr/>
        </p:nvGrpSpPr>
        <p:grpSpPr>
          <a:xfrm flipH="1">
            <a:off x="7697676" y="601841"/>
            <a:ext cx="2882106" cy="5665072"/>
            <a:chOff x="4351496" y="0"/>
            <a:chExt cx="3489008" cy="6858000"/>
          </a:xfrm>
          <a:solidFill>
            <a:schemeClr val="accent1"/>
          </a:solidFill>
        </p:grpSpPr>
        <p:sp>
          <p:nvSpPr>
            <p:cNvPr id="30" name="Freeform: Shape 29">
              <a:extLst>
                <a:ext uri="{FF2B5EF4-FFF2-40B4-BE49-F238E27FC236}">
                  <a16:creationId xmlns:a16="http://schemas.microsoft.com/office/drawing/2014/main" id="{B6AA9452-93F9-4986-920A-621F202468B9}"/>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785BC8-6E59-4D54-8868-D2C026836529}"/>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9931ACF-B3DB-40D4-9099-E1F3BAD63C43}"/>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0395B3F-651F-4464-B9AA-7AD8A0B22BE8}"/>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38DB3B-A1DF-4C66-9800-51A1A729E797}"/>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19512B-CC39-42C6-8AEB-FC791A67882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86A2C4F-A6AD-43E0-ADA9-CC65DEB654F9}"/>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18B00-CAE6-4FA8-9459-9A96A7BB093E}"/>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4A41D5B-71EC-4A91-A21C-976FCAB6BB9F}"/>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B5CEB58-3CE8-42DD-BCFA-E62D1EC1EEF2}"/>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C4F23C1-B398-4EC1-8C62-94FED602E514}"/>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8BF47E-C1D6-42E3-93F4-1260871C6634}"/>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A3CCED5-ACCC-4224-8A31-981ED361536C}"/>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442BB3B-3F3A-4F96-8154-D97D396FC07E}"/>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0FBDD4C-FBC7-4D39-9818-830DD62A2E81}"/>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88F7B84-B0EE-49E1-A0C1-379AB0B690D7}"/>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290045C-05E1-46DA-AA1C-A40512500E7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9F6F923-33C6-4996-B92E-D44CE50FF7A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745BC79-8834-4155-929E-4B8C3FC73E92}"/>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15D5DBC-D9CF-42A7-9C5A-BDD96DEF0D78}"/>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1FB10C2-104D-4ED9-8D15-2999F73BEF1C}"/>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D7BAD07-EE32-4A60-B455-2FD98E15EF47}"/>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C0CA881-2B17-4542-A2F6-D5444C1FA64B}"/>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00D6F2F-E812-47C4-A346-B865DBFB79E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A760B8-576F-4E8D-9B1C-848B7FAF95F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6219EB9-7A24-4125-9C58-5A6FC93C8EE4}"/>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8E84C9-6A7D-41C7-B2E8-D59F1A7FC34E}"/>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3D97F2-1F25-4E47-BA15-7CCF69E11D45}"/>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05C98D-2B3B-4CE2-A00F-A966748BBB14}"/>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33FBEAC-48C4-4B36-9F16-567371E7B2A2}"/>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9D1ED6-9306-4FEB-A0AA-75ECEAE2D99E}"/>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A9E52B8-2C52-48C3-B0EC-237EA080FA3B}"/>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B3076B0-2B14-4960-BC15-5963663DCAF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1B872-989F-453B-851E-B287DABC752C}"/>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EC082F-9DAA-491C-8E4A-C6ACA1CE540E}"/>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B17AE6D-7BAB-42BC-9A7A-6D78D64B09AF}"/>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389743D-34F9-427E-98FC-489C9DA872EA}"/>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4AB01A2-FF4B-43B6-87AE-8A9583EFD135}"/>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C5D2B8E-1AEE-41CC-AC21-2AE853A75D73}"/>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3F537E8-4DEA-42CD-9B7B-0DD233FF7C46}"/>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B99310-AA6B-4E45-9C9C-F390336B2DC1}"/>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3B0CA10-1348-48DC-824A-A5810771623B}"/>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0194A77-CAFB-4628-9157-DE9BDBF20EF7}"/>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11DEB73-2217-4886-A408-177DF817D470}"/>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E84E001-D732-4F7A-B4A3-B95A83AB4B5A}"/>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1D31412-D580-4692-83CB-25B7D6A6B79B}"/>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FA29447-28DD-446D-B7CF-9805D08E2530}"/>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7065B92-1BCF-485E-ADE7-FF545CEACB74}"/>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65916B4-59A1-40C5-9064-97EC32922F9E}"/>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9D5B4F4-021B-4B8C-99E2-2C951BC058E9}"/>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7EE16C-1EB4-490E-9600-5597F2D02348}"/>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4597BF-7651-4BDE-9462-47555ADFE1CC}"/>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644B844-BFA4-4BA2-885F-488717A11293}"/>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B47710A-C060-427E-A4A6-8695147AB60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09E8B9-7A23-48F1-972E-41D14EF2377F}"/>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D831A6-73CE-46F7-AC28-01434107212C}"/>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98EBBB8-541F-4C32-9BF0-358D4B5062D5}"/>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AD02BF9-D6DF-4CCD-B468-0B98CA360AC0}"/>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E27AEE-9DC1-482E-87F6-87DDFC2130C0}"/>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4AF9E81-427E-4B09-911B-2D3B58068E9F}"/>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1B93B6C-0F41-4823-A49A-EFBF62439D07}"/>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563054D-9ED6-4B70-A3E8-9E53961C673C}"/>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C4ABA8C-6EA1-41DE-9198-7D885BCFE10D}"/>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D96B74-B0C6-4922-B818-4EA44B6DE999}"/>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7495E30-371C-4D94-A403-8B7CC9878B52}"/>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D34DB05-022D-45BB-8183-3854356D4302}"/>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C1E5EB8-72CA-4E79-A871-BCED3BDCF18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F37D9E5-B436-4034-AA21-471D7AD215D7}"/>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C68CB3-AE41-44E7-8CE2-A1EAE900B970}"/>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8477DF7-7EAD-44FE-A826-A545C81E0095}"/>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D6C947-8CFD-4CAE-BE4A-ED7CEA165273}"/>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EECEAC2-C3ED-4252-ACB2-039B4060DE0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CA3FE07-9C8E-48D7-AC41-58BF91547E85}"/>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1AA5974-22F5-441F-8BEC-DCABD05EF66B}"/>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7409D6B-FA0F-4E3A-A66E-8299D73774DA}"/>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5D2917D-94AF-474F-9CB8-0EE9E63C66E0}"/>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5FF3880-F90C-4AE9-BE0F-29F2ED6DF419}"/>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E234A5-EDCD-41B6-9B1E-99AC1B1F8A03}"/>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1182860-C9D4-4CB2-BDC3-93206D34FDF7}"/>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1643274-A47C-4AE4-94B1-69F86748ED87}"/>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3BD9FC-2854-4C11-BBFA-64B97EA9711B}"/>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5F86265-B65B-4949-9AF5-67B5527295BF}"/>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9000B0B-907A-4D6E-B7B8-1FA3CC38971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86E3866-7DA3-4B5F-9E6F-A78FC3E7AFB3}"/>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1DF4F30-6495-4D5E-A4BE-90056031689C}"/>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794371E-73E9-47F0-9574-123EC51FF0A9}"/>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6AF49A5-E056-4F5A-A396-CD8C534C0534}"/>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F82B30B-16E2-40E8-804F-4A3D8E012C80}"/>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01177A8-8F29-4F90-983F-7954B4A0FADA}"/>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E3CAF9E-97BC-4B07-90C9-6F5FACCA01EC}"/>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860ADE8-048B-45E9-83A4-07641B2DC160}"/>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841826D-5F05-45F8-9E8F-9B4F8EA0645C}"/>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EF504B2-0AC1-4031-9CEE-F4ADEE64650D}"/>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2ECB6B8-D0FB-4B3A-85D2-5EB45711624C}"/>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7AF0D1E-B17C-4CB3-B39A-B4D52910921D}"/>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D4CAB69-F865-4AEC-9E56-EF381C54F4FF}"/>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47D7093-59A7-4F6F-A8E1-EDA5D3305394}"/>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46041A8-34FF-40C0-BB9F-7DB0D0DDB63B}"/>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B85F4C6-7F3A-415D-BE81-0061A791389B}"/>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9EDD5D4-6B3B-4E7C-B13B-854D02F7FCD0}"/>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F52816E-2911-4943-BFC3-A90641622F2E}"/>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B54F7CC-53FF-4EA2-9650-EB08A07199BC}"/>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542E22D-0577-4F46-9536-47A063B5E12D}"/>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CBF227F-30FE-4C14-8BEF-E2A3A6C5A1CD}"/>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65D33EC-2CC8-4171-93F7-89DCB7423770}"/>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913BEC-24DB-4D8A-903F-019561EEE37B}"/>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ACEE0AD-8FAA-4BDA-AC66-527FF6E85294}"/>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45DA652-D00F-439B-95F6-54249C13407F}"/>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751BDF0-18D5-41AE-99B1-909ABDF2D433}"/>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470FD8C-61CB-4D73-8B37-5E4566AF261A}"/>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BC573FF-6C53-4931-B5FC-B07870AF3B54}"/>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D242230-E1D8-4F3B-A5CB-DE34BC6FB5D9}"/>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0D8A272-64F5-47FF-8324-1C56EEDD032E}"/>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D32B557-AEB4-44B4-A34C-F79B53BEACB0}"/>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8391559-A733-4FEC-9A73-B1280A648D78}"/>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A81C6A0-349E-4E20-8FB8-E3407A2E59AF}"/>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065A0A9-0AEA-4315-82CE-04AC24ED16E8}"/>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8D19E8F-2136-405A-A03C-759188F84274}"/>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0DCE24-4B8C-4886-BB19-C442258ADF46}"/>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6817097-3E90-445E-9E5D-1676CA13CCA5}"/>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EA40582-762E-4DD1-BA45-9F92414DA73F}"/>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A0AB94-CDA1-4F5A-AB0A-15082042AD21}"/>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CA41DE6-BE7A-42D2-9F61-D2FEA550714A}"/>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35E1704-6160-49F5-B5D7-CF725879224B}"/>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171AA1A-BAF6-47B4-AF51-EC15AC21A8D7}"/>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31A16C3-8B1F-4AE6-83E8-D376B1D0C059}"/>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247D7B7-B99C-4520-9370-2CB8C3A7778D}"/>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2231F3E-E0FA-4396-9FE7-103C0764BC0B}"/>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2339080-32D6-434C-BB04-C72D1F8BACB7}"/>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1173F82-0DBA-4E00-BFCF-FA03AE94FB63}"/>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E2B55DC-C8CB-4D82-930A-A8F862313C36}"/>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BE2568D-7A1D-4FE2-BD80-4C09C13BCD1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038FFC3-AE8D-4C8C-8F88-E277B07FA21B}"/>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3306E64-AD2E-4DEE-A10C-24CBB67D939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28CFA51-08D3-4EE2-97E5-1E970C2114EC}"/>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41E442B-1C51-4AD2-BAE4-2344A2A3E9D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264A1B-10C7-43C0-B5EF-98B352F1A1BC}"/>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6AFACF8-FDE5-47F7-B6FC-6644377AFA1E}"/>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22CBF17-02A8-4693-A813-BBB876AC09FE}"/>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526E482-A0F8-4489-A695-83FCF7BF2CED}"/>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449549B-223A-4C64-9276-64B4990D3CD0}"/>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9E53562-BBA3-4292-B46A-AE26DFC68960}"/>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2F09D72-57D0-45A2-93A7-282F38D447B0}"/>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D8C764-DAAA-4CF6-8D30-EB0EC6FB4883}"/>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D3826F-7EDC-457B-BB39-D61B93BC8C2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
        <p:nvSpPr>
          <p:cNvPr id="176" name="TextBox 175">
            <a:extLst>
              <a:ext uri="{FF2B5EF4-FFF2-40B4-BE49-F238E27FC236}">
                <a16:creationId xmlns:a16="http://schemas.microsoft.com/office/drawing/2014/main" id="{894FB7A2-5B10-41D3-8B1B-E87B2EA24DB2}"/>
              </a:ext>
            </a:extLst>
          </p:cNvPr>
          <p:cNvSpPr txBox="1"/>
          <p:nvPr/>
        </p:nvSpPr>
        <p:spPr>
          <a:xfrm>
            <a:off x="904491" y="4490425"/>
            <a:ext cx="6412073" cy="954107"/>
          </a:xfrm>
          <a:prstGeom prst="rect">
            <a:avLst/>
          </a:prstGeom>
          <a:noFill/>
        </p:spPr>
        <p:txBody>
          <a:bodyPr wrap="square" lIns="108000" rIns="108000" rtlCol="0">
            <a:spAutoFit/>
          </a:bodyPr>
          <a:lstStyle/>
          <a:p>
            <a:r>
              <a:rPr lang="bg-BG" altLang="ko-KR" sz="2800" b="1" dirty="0">
                <a:solidFill>
                  <a:schemeClr val="tx1">
                    <a:lumMod val="75000"/>
                    <a:lumOff val="25000"/>
                  </a:schemeClr>
                </a:solidFill>
                <a:cs typeface="Arial" pitchFamily="34" charset="0"/>
              </a:rPr>
              <a:t>ас. Албена Антонова</a:t>
            </a:r>
          </a:p>
          <a:p>
            <a:r>
              <a:rPr lang="bg-BG" altLang="ko-KR" sz="2800" b="1" dirty="0">
                <a:solidFill>
                  <a:schemeClr val="tx1">
                    <a:lumMod val="75000"/>
                    <a:lumOff val="25000"/>
                  </a:schemeClr>
                </a:solidFill>
                <a:cs typeface="Arial" pitchFamily="34" charset="0"/>
              </a:rPr>
              <a:t>а</a:t>
            </a:r>
            <a:r>
              <a:rPr lang="en-US" altLang="ko-KR" sz="2800" b="1" dirty="0">
                <a:solidFill>
                  <a:schemeClr val="tx1">
                    <a:lumMod val="75000"/>
                    <a:lumOff val="25000"/>
                  </a:schemeClr>
                </a:solidFill>
                <a:cs typeface="Arial" pitchFamily="34" charset="0"/>
              </a:rPr>
              <a:t>_antonova@fmi.uni-sofia.bg</a:t>
            </a:r>
            <a:endParaRPr lang="ko-KR" altLang="en-US" sz="2800" b="1" dirty="0">
              <a:solidFill>
                <a:schemeClr val="tx1">
                  <a:lumMod val="75000"/>
                  <a:lumOff val="25000"/>
                </a:schemeClr>
              </a:solidFill>
              <a:cs typeface="Arial" pitchFamily="34" charset="0"/>
            </a:endParaRPr>
          </a:p>
        </p:txBody>
      </p:sp>
      <p:sp>
        <p:nvSpPr>
          <p:cNvPr id="3" name="Rectangle 2">
            <a:extLst>
              <a:ext uri="{FF2B5EF4-FFF2-40B4-BE49-F238E27FC236}">
                <a16:creationId xmlns:a16="http://schemas.microsoft.com/office/drawing/2014/main" id="{0CD5630C-38BA-4B0F-B506-D962175A5C47}"/>
              </a:ext>
            </a:extLst>
          </p:cNvPr>
          <p:cNvSpPr/>
          <p:nvPr/>
        </p:nvSpPr>
        <p:spPr>
          <a:xfrm>
            <a:off x="2832409" y="2897098"/>
            <a:ext cx="4261936" cy="584775"/>
          </a:xfrm>
          <a:prstGeom prst="rect">
            <a:avLst/>
          </a:prstGeom>
        </p:spPr>
        <p:txBody>
          <a:bodyPr wrap="none">
            <a:spAutoFit/>
          </a:bodyPr>
          <a:lstStyle/>
          <a:p>
            <a:r>
              <a:rPr lang="bg-BG" altLang="ko-KR" sz="3200" b="1" dirty="0">
                <a:solidFill>
                  <a:schemeClr val="accent1"/>
                </a:solidFill>
                <a:cs typeface="Arial" pitchFamily="34" charset="0"/>
              </a:rPr>
              <a:t>Въпроси и коментари?</a:t>
            </a:r>
          </a:p>
        </p:txBody>
      </p:sp>
    </p:spTree>
    <p:extLst>
      <p:ext uri="{BB962C8B-B14F-4D97-AF65-F5344CB8AC3E}">
        <p14:creationId xmlns:p14="http://schemas.microsoft.com/office/powerpoint/2010/main" val="40143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03557-CB12-45A2-BF80-85C48702BA95}"/>
              </a:ext>
            </a:extLst>
          </p:cNvPr>
          <p:cNvSpPr>
            <a:spLocks noGrp="1"/>
          </p:cNvSpPr>
          <p:nvPr>
            <p:ph type="body" sz="quarter" idx="10"/>
          </p:nvPr>
        </p:nvSpPr>
        <p:spPr/>
        <p:txBody>
          <a:bodyPr>
            <a:normAutofit fontScale="92500" lnSpcReduction="10000"/>
          </a:bodyPr>
          <a:lstStyle/>
          <a:p>
            <a:r>
              <a:rPr lang="bg-BG" dirty="0"/>
              <a:t>Какво може</a:t>
            </a:r>
          </a:p>
        </p:txBody>
      </p:sp>
      <p:pic>
        <p:nvPicPr>
          <p:cNvPr id="4" name="Picture 3">
            <a:extLst>
              <a:ext uri="{FF2B5EF4-FFF2-40B4-BE49-F238E27FC236}">
                <a16:creationId xmlns:a16="http://schemas.microsoft.com/office/drawing/2014/main" id="{FCE012B9-EDB1-47CA-88D4-B681612CCA6E}"/>
              </a:ext>
            </a:extLst>
          </p:cNvPr>
          <p:cNvPicPr>
            <a:picLocks noChangeAspect="1"/>
          </p:cNvPicPr>
          <p:nvPr/>
        </p:nvPicPr>
        <p:blipFill>
          <a:blip r:embed="rId2"/>
          <a:stretch>
            <a:fillRect/>
          </a:stretch>
        </p:blipFill>
        <p:spPr>
          <a:xfrm>
            <a:off x="6258756" y="199356"/>
            <a:ext cx="5436185" cy="6658643"/>
          </a:xfrm>
          <a:prstGeom prst="rect">
            <a:avLst/>
          </a:prstGeom>
        </p:spPr>
      </p:pic>
      <p:sp>
        <p:nvSpPr>
          <p:cNvPr id="5" name="Text Placeholder 1">
            <a:extLst>
              <a:ext uri="{FF2B5EF4-FFF2-40B4-BE49-F238E27FC236}">
                <a16:creationId xmlns:a16="http://schemas.microsoft.com/office/drawing/2014/main" id="{3C230137-46AD-43E2-9F9B-3575C38AEC57}"/>
              </a:ext>
            </a:extLst>
          </p:cNvPr>
          <p:cNvSpPr txBox="1">
            <a:spLocks/>
          </p:cNvSpPr>
          <p:nvPr/>
        </p:nvSpPr>
        <p:spPr>
          <a:xfrm>
            <a:off x="2120734" y="1372584"/>
            <a:ext cx="9775991" cy="724247"/>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200" b="1" dirty="0">
                <a:solidFill>
                  <a:schemeClr val="accent1"/>
                </a:solidFill>
                <a:latin typeface="Arial Black" panose="020B0A04020102020204" pitchFamily="34" charset="0"/>
                <a:cs typeface="Aharoni" panose="02010803020104030203" pitchFamily="2" charset="-79"/>
              </a:rPr>
              <a:t>Chat GPT </a:t>
            </a:r>
            <a:r>
              <a:rPr lang="en-US" b="1" dirty="0">
                <a:solidFill>
                  <a:schemeClr val="accent1"/>
                </a:solidFill>
                <a:latin typeface="Arial Black" panose="020B0A04020102020204" pitchFamily="34" charset="0"/>
                <a:cs typeface="Aharoni" panose="02010803020104030203" pitchFamily="2" charset="-79"/>
              </a:rPr>
              <a:t>?</a:t>
            </a:r>
            <a:r>
              <a:rPr lang="en-US" b="1" dirty="0">
                <a:solidFill>
                  <a:schemeClr val="accent1"/>
                </a:solidFill>
                <a:latin typeface="Aharoni" panose="02010803020104030203" pitchFamily="2" charset="-79"/>
                <a:cs typeface="Aharoni" panose="02010803020104030203" pitchFamily="2" charset="-79"/>
              </a:rPr>
              <a:t> </a:t>
            </a:r>
            <a:endParaRPr lang="bg-BG" b="1" dirty="0">
              <a:solidFill>
                <a:schemeClr val="accent1"/>
              </a:solidFill>
              <a:cs typeface="Aharoni" panose="02010803020104030203" pitchFamily="2" charset="-79"/>
            </a:endParaRPr>
          </a:p>
        </p:txBody>
      </p:sp>
    </p:spTree>
    <p:extLst>
      <p:ext uri="{BB962C8B-B14F-4D97-AF65-F5344CB8AC3E}">
        <p14:creationId xmlns:p14="http://schemas.microsoft.com/office/powerpoint/2010/main" val="105854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D2BD4E-AC57-47E9-987A-A67037B41AB4}"/>
              </a:ext>
            </a:extLst>
          </p:cNvPr>
          <p:cNvSpPr>
            <a:spLocks noGrp="1"/>
          </p:cNvSpPr>
          <p:nvPr>
            <p:ph type="title"/>
          </p:nvPr>
        </p:nvSpPr>
        <p:spPr>
          <a:xfrm>
            <a:off x="838200" y="89918"/>
            <a:ext cx="10515600" cy="584786"/>
          </a:xfrm>
        </p:spPr>
        <p:txBody>
          <a:bodyPr>
            <a:noAutofit/>
          </a:bodyPr>
          <a:lstStyle/>
          <a:p>
            <a:pPr algn="ctr"/>
            <a:r>
              <a:rPr lang="bg-BG" sz="3200" b="1" dirty="0">
                <a:latin typeface="+mn-lt"/>
              </a:rPr>
              <a:t>Студентско есе, предадено м. април 2023г.</a:t>
            </a:r>
            <a:br>
              <a:rPr lang="bg-BG" sz="3200" b="1" dirty="0">
                <a:latin typeface="+mn-lt"/>
              </a:rPr>
            </a:br>
            <a:r>
              <a:rPr lang="bg-BG" sz="2400" b="1" dirty="0">
                <a:latin typeface="+mn-lt"/>
              </a:rPr>
              <a:t>Дисциплина „Управление на знания“, ФМИ </a:t>
            </a:r>
            <a:endParaRPr lang="bg-BG" sz="3200" b="1" dirty="0">
              <a:latin typeface="+mn-lt"/>
            </a:endParaRPr>
          </a:p>
        </p:txBody>
      </p:sp>
      <p:sp>
        <p:nvSpPr>
          <p:cNvPr id="6" name="Content Placeholder 5">
            <a:extLst>
              <a:ext uri="{FF2B5EF4-FFF2-40B4-BE49-F238E27FC236}">
                <a16:creationId xmlns:a16="http://schemas.microsoft.com/office/drawing/2014/main" id="{F96C2B40-4D80-43F2-A72B-4EC792DF0D74}"/>
              </a:ext>
            </a:extLst>
          </p:cNvPr>
          <p:cNvSpPr>
            <a:spLocks noGrp="1"/>
          </p:cNvSpPr>
          <p:nvPr>
            <p:ph sz="half" idx="1"/>
          </p:nvPr>
        </p:nvSpPr>
        <p:spPr>
          <a:xfrm>
            <a:off x="239698" y="887767"/>
            <a:ext cx="11434439" cy="5970233"/>
          </a:xfrm>
        </p:spPr>
        <p:txBody>
          <a:bodyPr>
            <a:normAutofit fontScale="62500" lnSpcReduction="20000"/>
          </a:bodyPr>
          <a:lstStyle/>
          <a:p>
            <a:r>
              <a:rPr lang="bg-BG" sz="2500" b="1" dirty="0"/>
              <a:t>Персонализирането на управлението на знанията е важен процес</a:t>
            </a:r>
            <a:r>
              <a:rPr lang="bg-BG" sz="2500" dirty="0"/>
              <a:t>, който може да доведе до подобряване на </a:t>
            </a:r>
            <a:r>
              <a:rPr lang="bg-BG" sz="2500" b="1" dirty="0"/>
              <a:t>ефективността </a:t>
            </a:r>
            <a:r>
              <a:rPr lang="bg-BG" sz="2500" dirty="0"/>
              <a:t>на организациите и увеличаване на иновациите. </a:t>
            </a:r>
            <a:r>
              <a:rPr lang="bg-BG" sz="2500" b="1" dirty="0"/>
              <a:t>В това есе ще разгледаме възможностите, предимствата и слабостите на персонализирането на управлението на знанията, както и неговите недостатъци.</a:t>
            </a:r>
          </a:p>
          <a:p>
            <a:r>
              <a:rPr lang="bg-BG" sz="2500" dirty="0"/>
              <a:t>Персонализирането на управлението на знанията </a:t>
            </a:r>
            <a:r>
              <a:rPr lang="bg-BG" sz="2500" b="1" dirty="0"/>
              <a:t>се основава на идеята</a:t>
            </a:r>
            <a:r>
              <a:rPr lang="bg-BG" sz="2500" dirty="0"/>
              <a:t>, че различните служители в една организация имат различни нужди от информация и знания, които могат да бъдат оптимизирани, за да бъдат </a:t>
            </a:r>
            <a:r>
              <a:rPr lang="bg-BG" sz="2500" b="1" dirty="0"/>
              <a:t>по-ефективни</a:t>
            </a:r>
            <a:r>
              <a:rPr lang="bg-BG" sz="2500" dirty="0"/>
              <a:t> и да се подобри продуктивността на организацията. Персонализацията може да се постигне чрез използването на различни технологии като машинно обучение и изкуствен интелект, които могат да анализират и предсказват нуждите на служителите.</a:t>
            </a:r>
          </a:p>
          <a:p>
            <a:r>
              <a:rPr lang="bg-BG" sz="2500" dirty="0"/>
              <a:t>Едно от най-големите </a:t>
            </a:r>
            <a:r>
              <a:rPr lang="bg-BG" sz="2500" b="1" dirty="0"/>
              <a:t>предимства</a:t>
            </a:r>
            <a:r>
              <a:rPr lang="bg-BG" sz="2500" dirty="0"/>
              <a:t> на персонализирането на управлението на знанията е, че може да подобри </a:t>
            </a:r>
            <a:r>
              <a:rPr lang="bg-BG" sz="2500" b="1" dirty="0"/>
              <a:t>ефективността</a:t>
            </a:r>
            <a:r>
              <a:rPr lang="bg-BG" sz="2500" dirty="0"/>
              <a:t> на организацията като увеличи производителността и подобри качеството на продуктите. Също така, персонализацията може да подобри управлението на времето на служителите, като им предостави нужната информация, когато те я нуждаят.</a:t>
            </a:r>
          </a:p>
          <a:p>
            <a:r>
              <a:rPr lang="bg-BG" sz="2500" b="1" dirty="0"/>
              <a:t>Още едно предимство</a:t>
            </a:r>
            <a:r>
              <a:rPr lang="bg-BG" sz="2500" dirty="0"/>
              <a:t> на персонализацията на управлението на знанията е, че може да повиши мотивацията и ангажираността на служителите. Като им предоставя нужната информация, те могат да постигнат по-добри резултати и да се чувстват по-удовлетворени от работата си. Това може да доведе до повишаване на производителността, както и да намали </a:t>
            </a:r>
            <a:r>
              <a:rPr lang="bg-BG" sz="2500" b="1" dirty="0" err="1">
                <a:solidFill>
                  <a:srgbClr val="FF0000"/>
                </a:solidFill>
              </a:rPr>
              <a:t>текът</a:t>
            </a:r>
            <a:r>
              <a:rPr lang="bg-BG" sz="2500" dirty="0">
                <a:solidFill>
                  <a:srgbClr val="FF0000"/>
                </a:solidFill>
              </a:rPr>
              <a:t> </a:t>
            </a:r>
            <a:r>
              <a:rPr lang="bg-BG" sz="2500" dirty="0"/>
              <a:t>на служителите.</a:t>
            </a:r>
          </a:p>
          <a:p>
            <a:r>
              <a:rPr lang="bg-BG" sz="2500" b="1" dirty="0"/>
              <a:t>Въпреки тези предимства</a:t>
            </a:r>
            <a:r>
              <a:rPr lang="bg-BG" sz="2500" dirty="0"/>
              <a:t>, персонализирането на управлението на знанията има и някои </a:t>
            </a:r>
            <a:r>
              <a:rPr lang="bg-BG" sz="2500" b="1" dirty="0"/>
              <a:t>слабости</a:t>
            </a:r>
            <a:r>
              <a:rPr lang="bg-BG" sz="2500" dirty="0"/>
              <a:t>. Ако служителите не са наясно с това как се използват техните данни, това може да доведе до нарушаване на техните права на поверителност. </a:t>
            </a:r>
            <a:r>
              <a:rPr lang="bg-BG" sz="2500" b="1" dirty="0"/>
              <a:t>Също така</a:t>
            </a:r>
            <a:r>
              <a:rPr lang="bg-BG" sz="2500" dirty="0"/>
              <a:t>, персонализацията може да доведе до изолация на служителите, като им предоставя само информация, която е важна за тях, но не и за другите членове на организацията. Това може да доведе до намаляване на комуникацията и сътрудничеството между служителите.</a:t>
            </a:r>
          </a:p>
          <a:p>
            <a:r>
              <a:rPr lang="bg-BG" sz="2500" b="1" dirty="0"/>
              <a:t>Още една слабост </a:t>
            </a:r>
            <a:r>
              <a:rPr lang="bg-BG" sz="2500" dirty="0"/>
              <a:t>на персонализацията на управлението на знанията е, че може да доведе до изкривяване на реалността. Ако служителите получават само определена информация, те може да не разполагат с пълната картина за организацията. Това може да доведе до вземане на неправилни решения и </a:t>
            </a:r>
            <a:r>
              <a:rPr lang="bg-BG" sz="2500" b="1" dirty="0"/>
              <a:t>загуба на възможности </a:t>
            </a:r>
            <a:r>
              <a:rPr lang="bg-BG" sz="2500" dirty="0"/>
              <a:t>за развитие на организацията.</a:t>
            </a:r>
          </a:p>
          <a:p>
            <a:r>
              <a:rPr lang="bg-BG" sz="2500" b="1" dirty="0"/>
              <a:t>Накрая</a:t>
            </a:r>
            <a:r>
              <a:rPr lang="bg-BG" sz="2500" dirty="0"/>
              <a:t>, персонализирането на управлението на знанията може да бъде скъп и сложен процес. Инвестициите в технологиите за персонализация и обучението на служителите за тяхното използване могат да изискват значителни ресурси и време. </a:t>
            </a:r>
          </a:p>
          <a:p>
            <a:r>
              <a:rPr lang="bg-BG" sz="2500" b="1" dirty="0"/>
              <a:t>В заключение</a:t>
            </a:r>
            <a:r>
              <a:rPr lang="bg-BG" sz="2500" dirty="0"/>
              <a:t>, персонализирането на управлението на знанията може да бъде полезен процес за организации, който може да доведе до подобряване на ефективността и иновациите. </a:t>
            </a:r>
            <a:r>
              <a:rPr lang="bg-BG" sz="2500" b="1" dirty="0"/>
              <a:t>Въпреки това</a:t>
            </a:r>
            <a:r>
              <a:rPr lang="bg-BG" sz="2500" dirty="0"/>
              <a:t>, той има и някои слабости, които трябва да бъдат взети предвид при избора на тази стратегия. </a:t>
            </a:r>
            <a:r>
              <a:rPr lang="bg-BG" sz="2500" b="1" dirty="0"/>
              <a:t>Важно е</a:t>
            </a:r>
            <a:r>
              <a:rPr lang="bg-BG" sz="2500" dirty="0"/>
              <a:t> да се намери баланс между персонализацията и общите нужди на организацията, за да се постигнат най-добрите резултати.</a:t>
            </a:r>
          </a:p>
        </p:txBody>
      </p:sp>
    </p:spTree>
    <p:extLst>
      <p:ext uri="{BB962C8B-B14F-4D97-AF65-F5344CB8AC3E}">
        <p14:creationId xmlns:p14="http://schemas.microsoft.com/office/powerpoint/2010/main" val="400835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50CCF-339C-4DC8-B536-11519533CECE}"/>
              </a:ext>
            </a:extLst>
          </p:cNvPr>
          <p:cNvSpPr>
            <a:spLocks noGrp="1"/>
          </p:cNvSpPr>
          <p:nvPr>
            <p:ph sz="half" idx="1"/>
          </p:nvPr>
        </p:nvSpPr>
        <p:spPr>
          <a:xfrm>
            <a:off x="241175" y="925561"/>
            <a:ext cx="11709647" cy="5719376"/>
          </a:xfrm>
        </p:spPr>
        <p:txBody>
          <a:bodyPr>
            <a:noAutofit/>
          </a:bodyPr>
          <a:lstStyle/>
          <a:p>
            <a:r>
              <a:rPr lang="bg-BG" sz="1400" b="1" dirty="0"/>
              <a:t>Персонализирането на управлението на знанията означава </a:t>
            </a:r>
            <a:r>
              <a:rPr lang="bg-BG" sz="1400" dirty="0"/>
              <a:t>настройване на процеса на управление на знанията специално за нуждите и предпочитанията </a:t>
            </a:r>
            <a:r>
              <a:rPr lang="bg-BG" sz="1400" b="1" dirty="0"/>
              <a:t>на личностите</a:t>
            </a:r>
            <a:r>
              <a:rPr lang="bg-BG" sz="1400" dirty="0"/>
              <a:t>. </a:t>
            </a:r>
            <a:r>
              <a:rPr lang="bg-BG" sz="1400" b="1" dirty="0"/>
              <a:t>По този начин </a:t>
            </a:r>
            <a:r>
              <a:rPr lang="bg-BG" sz="1400" dirty="0"/>
              <a:t>управлението на знанията може да стане </a:t>
            </a:r>
            <a:r>
              <a:rPr lang="bg-BG" sz="1400" b="1" dirty="0"/>
              <a:t>по-ефективно и ефикасно</a:t>
            </a:r>
            <a:r>
              <a:rPr lang="bg-BG" sz="1400" dirty="0"/>
              <a:t>, което води до множество ползи за хората и организациите. Какви са </a:t>
            </a:r>
            <a:r>
              <a:rPr lang="bg-BG" sz="1400" b="1" dirty="0"/>
              <a:t>възможностите, ползите, слабостите и недостатъците</a:t>
            </a:r>
            <a:r>
              <a:rPr lang="bg-BG" sz="1400" dirty="0"/>
              <a:t> на персонализирането на управлението на знанията?</a:t>
            </a:r>
          </a:p>
          <a:p>
            <a:r>
              <a:rPr lang="bg-BG" sz="1400" dirty="0"/>
              <a:t>Една </a:t>
            </a:r>
            <a:r>
              <a:rPr lang="bg-BG" sz="1400" b="1" dirty="0"/>
              <a:t>възможност</a:t>
            </a:r>
            <a:r>
              <a:rPr lang="bg-BG" sz="1400" dirty="0"/>
              <a:t> за персонализирането на управлението на знанията е, че може да позволи на хората да </a:t>
            </a:r>
            <a:r>
              <a:rPr lang="bg-BG" sz="1400" b="1" dirty="0"/>
              <a:t>достъпват знанията</a:t>
            </a:r>
            <a:r>
              <a:rPr lang="bg-BG" sz="1400" dirty="0"/>
              <a:t>, които им трябват в подходящия момент и в правилния формат. Различните хора имат различни начини на учене и предпочитания, и чрез персонализиране на управлението на знанията, те могат да получават информация във формата, чрез който най-лесно ще я извлекат и усвоят. Например, някои хора може да предпочитат да четат статии или да гледат видеоклипове, докато други може да предпочитат да участват в дискусии или да посещават </a:t>
            </a:r>
            <a:r>
              <a:rPr lang="bg-BG" sz="1400" dirty="0" err="1"/>
              <a:t>уебинари</a:t>
            </a:r>
            <a:r>
              <a:rPr lang="bg-BG" sz="1400" dirty="0"/>
              <a:t>.</a:t>
            </a:r>
          </a:p>
          <a:p>
            <a:r>
              <a:rPr lang="bg-BG" sz="1400" dirty="0"/>
              <a:t>Персонализирането на управлението на знанията може също да увеличи дейността и мотивацията. Когато хората получават информация, която е от значение за тях, те са по-склонни да обръщат внимание и да я запомнят. Това може да доведе до подобрена </a:t>
            </a:r>
            <a:r>
              <a:rPr lang="bg-BG" sz="1400" b="1" dirty="0"/>
              <a:t>производителност</a:t>
            </a:r>
            <a:r>
              <a:rPr lang="bg-BG" sz="1400" dirty="0"/>
              <a:t> и продуктивност.</a:t>
            </a:r>
          </a:p>
          <a:p>
            <a:r>
              <a:rPr lang="bg-BG" sz="1400" b="1" dirty="0"/>
              <a:t>Още една полза </a:t>
            </a:r>
            <a:r>
              <a:rPr lang="bg-BG" sz="1400" dirty="0"/>
              <a:t>от персонализирането на управлението на знанията е, че може да доведе до </a:t>
            </a:r>
            <a:r>
              <a:rPr lang="bg-BG" sz="1400" b="1" dirty="0"/>
              <a:t>по-ефикасно и ефективно </a:t>
            </a:r>
            <a:r>
              <a:rPr lang="bg-BG" sz="1400" dirty="0"/>
              <a:t>споделяне на знания. Когато индивидите имат достъп до знанията, които им трябват, те могат да ги споделят с други хора, които имат нужда от тях. Това може да доведе до създаване на по-добра работна култура, където знанията и опитът са споделени от всички членове на екипа. Така се развива </a:t>
            </a:r>
            <a:r>
              <a:rPr lang="bg-BG" sz="1400" b="1" dirty="0"/>
              <a:t>ефективността</a:t>
            </a:r>
            <a:r>
              <a:rPr lang="bg-BG" sz="1400" dirty="0"/>
              <a:t> на работните процеси и се спомага постигането на целите на организацията.</a:t>
            </a:r>
          </a:p>
          <a:p>
            <a:r>
              <a:rPr lang="bg-BG" sz="1400" b="1" dirty="0"/>
              <a:t>Въпреки тези ползи</a:t>
            </a:r>
            <a:r>
              <a:rPr lang="bg-BG" sz="1400" dirty="0"/>
              <a:t>, персонализирането на управлението на знанията може да има и </a:t>
            </a:r>
            <a:r>
              <a:rPr lang="bg-BG" sz="1400" b="1" dirty="0"/>
              <a:t>недостатъци</a:t>
            </a:r>
            <a:r>
              <a:rPr lang="bg-BG" sz="1400" dirty="0"/>
              <a:t>. Една от най-големите слабости е, че това може да доведе до </a:t>
            </a:r>
            <a:r>
              <a:rPr lang="bg-BG" sz="1400" b="1" dirty="0"/>
              <a:t>ограничаване на разнообразието</a:t>
            </a:r>
            <a:r>
              <a:rPr lang="bg-BG" sz="1400" dirty="0"/>
              <a:t> на знанията, до които имат достъп хората. Ако хората получават само информацията, която се отнася до техните конкретни нужди и предпочитания, те може да не бъдат подтиквани да търсят и разглеждат нови теми и интереси.</a:t>
            </a:r>
          </a:p>
          <a:p>
            <a:r>
              <a:rPr lang="bg-BG" sz="1400" b="1" dirty="0"/>
              <a:t>Друг недостатък е, </a:t>
            </a:r>
            <a:r>
              <a:rPr lang="bg-BG" sz="1400" dirty="0"/>
              <a:t>че персонализирането може да доведе до изключване на някои хора, които не се вписват в определените параметри. Например, ако системата за управление на знанията е персонализирана да дава предпочитание на определен тип информация, хората, които не отговарят на тези критерии, може да бъдат изключени от процеса.</a:t>
            </a:r>
          </a:p>
          <a:p>
            <a:r>
              <a:rPr lang="bg-BG" sz="1400" dirty="0"/>
              <a:t>Персонализирането на управлението на знанията </a:t>
            </a:r>
            <a:r>
              <a:rPr lang="bg-BG" sz="1400" b="1" dirty="0"/>
              <a:t>може да бъде </a:t>
            </a:r>
            <a:r>
              <a:rPr lang="bg-BG" sz="1400" dirty="0"/>
              <a:t>мощен инструмент за постигане на </a:t>
            </a:r>
            <a:r>
              <a:rPr lang="bg-BG" sz="1400" b="1" dirty="0"/>
              <a:t>по-голяма ефективност и ефикасност </a:t>
            </a:r>
            <a:r>
              <a:rPr lang="bg-BG" sz="1400" dirty="0"/>
              <a:t>в организациите, както и за подобряване на мотивацията и ангажираността на служителите. </a:t>
            </a:r>
            <a:r>
              <a:rPr lang="bg-BG" sz="1400" b="1" dirty="0"/>
              <a:t>Въпреки това</a:t>
            </a:r>
            <a:r>
              <a:rPr lang="bg-BG" sz="1400" dirty="0"/>
              <a:t>, за да се постигне тази цел, е важно да се има предвид баланса между персонализацията и разнообразието на знанията, за да се уверим, че всички хора в организацията получават необходимата информация и могат да споделят своите знания и опит. </a:t>
            </a:r>
          </a:p>
        </p:txBody>
      </p:sp>
      <p:sp>
        <p:nvSpPr>
          <p:cNvPr id="4" name="Title 4">
            <a:extLst>
              <a:ext uri="{FF2B5EF4-FFF2-40B4-BE49-F238E27FC236}">
                <a16:creationId xmlns:a16="http://schemas.microsoft.com/office/drawing/2014/main" id="{1D06EF78-1353-4480-9E99-34935D2AECF1}"/>
              </a:ext>
            </a:extLst>
          </p:cNvPr>
          <p:cNvSpPr txBox="1">
            <a:spLocks/>
          </p:cNvSpPr>
          <p:nvPr/>
        </p:nvSpPr>
        <p:spPr>
          <a:xfrm>
            <a:off x="838199" y="124287"/>
            <a:ext cx="10515600" cy="584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3200" b="1" dirty="0">
                <a:latin typeface="+mn-lt"/>
              </a:rPr>
              <a:t>Студентско есе, предадено м. април 2023г.</a:t>
            </a:r>
            <a:br>
              <a:rPr lang="bg-BG" sz="3200" b="1" dirty="0">
                <a:latin typeface="+mn-lt"/>
              </a:rPr>
            </a:br>
            <a:r>
              <a:rPr lang="bg-BG" sz="2400" b="1" dirty="0">
                <a:latin typeface="+mn-lt"/>
              </a:rPr>
              <a:t>Дисциплина „Управление на знания“, ФМИ </a:t>
            </a:r>
            <a:endParaRPr lang="bg-BG" sz="3200" b="1" dirty="0">
              <a:latin typeface="+mn-lt"/>
            </a:endParaRPr>
          </a:p>
        </p:txBody>
      </p:sp>
    </p:spTree>
    <p:extLst>
      <p:ext uri="{BB962C8B-B14F-4D97-AF65-F5344CB8AC3E}">
        <p14:creationId xmlns:p14="http://schemas.microsoft.com/office/powerpoint/2010/main" val="305579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ED980-2487-4C4C-9F82-83ED0980A1A9}"/>
              </a:ext>
            </a:extLst>
          </p:cNvPr>
          <p:cNvSpPr>
            <a:spLocks noGrp="1"/>
          </p:cNvSpPr>
          <p:nvPr>
            <p:ph idx="1"/>
          </p:nvPr>
        </p:nvSpPr>
        <p:spPr>
          <a:xfrm>
            <a:off x="731669" y="1257454"/>
            <a:ext cx="10515600" cy="4667250"/>
          </a:xfrm>
        </p:spPr>
        <p:txBody>
          <a:bodyPr>
            <a:noAutofit/>
          </a:bodyPr>
          <a:lstStyle/>
          <a:p>
            <a:r>
              <a:rPr lang="bg-BG" sz="1600" b="1" dirty="0"/>
              <a:t>Персонализирането на управлението на знанията </a:t>
            </a:r>
            <a:r>
              <a:rPr lang="bg-BG" sz="1600" dirty="0"/>
              <a:t>е модерен подход за подобряване на </a:t>
            </a:r>
            <a:r>
              <a:rPr lang="bg-BG" sz="1600" b="1" dirty="0"/>
              <a:t>ефективността </a:t>
            </a:r>
            <a:r>
              <a:rPr lang="bg-BG" sz="1600" dirty="0"/>
              <a:t>на образованието.  </a:t>
            </a:r>
            <a:r>
              <a:rPr lang="bg-BG" sz="1600" b="1" dirty="0"/>
              <a:t>Включва </a:t>
            </a:r>
            <a:r>
              <a:rPr lang="bg-BG" sz="1600" dirty="0"/>
              <a:t>методи за запознаване, учене и запаметяване на информация, както и правилно разбиране и използване на тази информация във всички аспекти от живота ни. То цели да се адаптира към нуждите и предпочитанията на всеки отделен човек.</a:t>
            </a:r>
          </a:p>
          <a:p>
            <a:r>
              <a:rPr lang="bg-BG" sz="1600" dirty="0"/>
              <a:t>Персонализирането на управлението на знанията има </a:t>
            </a:r>
            <a:r>
              <a:rPr lang="bg-BG" sz="1600" b="1" dirty="0"/>
              <a:t>множество предимства</a:t>
            </a:r>
            <a:r>
              <a:rPr lang="bg-BG" sz="1600" dirty="0"/>
              <a:t>, включително улесняване на бързото и ефективно усвояване на информацията, както и повишаване на мотивацията на учащите се. Този подход позволява на всеки ученик да се приспособи към своите собствени учебни среди и да развие своите умения и потенциали</a:t>
            </a:r>
          </a:p>
          <a:p>
            <a:r>
              <a:rPr lang="bg-BG" sz="1600" b="1" dirty="0"/>
              <a:t>Освен това</a:t>
            </a:r>
            <a:r>
              <a:rPr lang="bg-BG" sz="1600" dirty="0"/>
              <a:t>, персонализирането на управлението на знанията предоставя </a:t>
            </a:r>
            <a:r>
              <a:rPr lang="bg-BG" sz="1600" b="1" dirty="0"/>
              <a:t>уникални възможности </a:t>
            </a:r>
            <a:r>
              <a:rPr lang="bg-BG" sz="1600" dirty="0"/>
              <a:t>за научни изследвания и разработване на иновации в образованието. Това може да доведе до по-добро разбиране на начина, по който учениците усвояват информация и как те могат да бъдат насърчени да постигнат по-високи резултати. Като резултат, персонализирането на управлението на знанията може да бъде инструмент за подобряване на качеството на образованието и подготовката на учащите.</a:t>
            </a:r>
          </a:p>
          <a:p>
            <a:r>
              <a:rPr lang="bg-BG" sz="1600" dirty="0"/>
              <a:t>Персонализирането на управлението на знанията може да бъде предизвикателство, тъй като не съществува универсален подход, който да бъде </a:t>
            </a:r>
            <a:r>
              <a:rPr lang="bg-BG" sz="1600" b="1" dirty="0"/>
              <a:t>ефективен</a:t>
            </a:r>
            <a:r>
              <a:rPr lang="bg-BG" sz="1600" dirty="0"/>
              <a:t> за всички учащи. Всеки човек има свои уникални начини за усвояване на информацията и това може да затрудни процеса на персонализиране. Освен трудно, персонализирането на управлението на знанията може да изисква  и ресурси като пари и време.</a:t>
            </a:r>
          </a:p>
          <a:p>
            <a:r>
              <a:rPr lang="bg-BG" sz="1600" b="1" dirty="0"/>
              <a:t>В заключение</a:t>
            </a:r>
            <a:r>
              <a:rPr lang="bg-BG" sz="1600" dirty="0"/>
              <a:t>, персонализирането на управлението на знанията представлява предизвикателство, но с правилното използване на методите, може да предостави голям брой възможности за подобряване на учебния процес и развитието на учащите. Това изисква индивидуален подход и внимание към нуждите на всеки ученик, както и гъвкавост в учебните методи и подходи.</a:t>
            </a:r>
          </a:p>
        </p:txBody>
      </p:sp>
      <p:sp>
        <p:nvSpPr>
          <p:cNvPr id="6" name="Title 4">
            <a:extLst>
              <a:ext uri="{FF2B5EF4-FFF2-40B4-BE49-F238E27FC236}">
                <a16:creationId xmlns:a16="http://schemas.microsoft.com/office/drawing/2014/main" id="{F99FDD60-1A18-4FEA-AF74-49F9B5F86595}"/>
              </a:ext>
            </a:extLst>
          </p:cNvPr>
          <p:cNvSpPr txBox="1">
            <a:spLocks/>
          </p:cNvSpPr>
          <p:nvPr/>
        </p:nvSpPr>
        <p:spPr>
          <a:xfrm>
            <a:off x="838200" y="231961"/>
            <a:ext cx="10515600" cy="584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3200" b="1" dirty="0">
                <a:latin typeface="+mn-lt"/>
              </a:rPr>
              <a:t>Студентско есе, предадено м. Април 2023г.</a:t>
            </a:r>
            <a:br>
              <a:rPr lang="bg-BG" sz="3200" b="1" dirty="0">
                <a:latin typeface="+mn-lt"/>
              </a:rPr>
            </a:br>
            <a:r>
              <a:rPr lang="bg-BG" sz="2400" b="1" dirty="0">
                <a:latin typeface="+mn-lt"/>
              </a:rPr>
              <a:t>Дисциплина „Управление на знания“, ФМИ </a:t>
            </a:r>
            <a:endParaRPr lang="bg-BG" sz="3200" b="1" dirty="0">
              <a:latin typeface="+mn-lt"/>
            </a:endParaRPr>
          </a:p>
        </p:txBody>
      </p:sp>
    </p:spTree>
    <p:extLst>
      <p:ext uri="{BB962C8B-B14F-4D97-AF65-F5344CB8AC3E}">
        <p14:creationId xmlns:p14="http://schemas.microsoft.com/office/powerpoint/2010/main" val="358792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B76D9-F204-4F6F-A0F4-B5EF4C322BC9}"/>
              </a:ext>
            </a:extLst>
          </p:cNvPr>
          <p:cNvSpPr>
            <a:spLocks noGrp="1"/>
          </p:cNvSpPr>
          <p:nvPr>
            <p:ph idx="1"/>
          </p:nvPr>
        </p:nvSpPr>
        <p:spPr>
          <a:xfrm>
            <a:off x="660646" y="1044389"/>
            <a:ext cx="11102267" cy="5507331"/>
          </a:xfrm>
        </p:spPr>
        <p:txBody>
          <a:bodyPr>
            <a:normAutofit fontScale="92500" lnSpcReduction="10000"/>
          </a:bodyPr>
          <a:lstStyle/>
          <a:p>
            <a:r>
              <a:rPr lang="bg-BG" sz="1600" b="1" dirty="0"/>
              <a:t>Персонализирането на управлението на знанието се отнася </a:t>
            </a:r>
            <a:r>
              <a:rPr lang="bg-BG" sz="1600" dirty="0"/>
              <a:t>до процеса на приспособяване на поднесената информация, за да може тя да отговори на специфичните нужди на индивиди или групи. Този подход става все по-популярен през последните години, тъй като организациите се стремят да подобрят </a:t>
            </a:r>
            <a:r>
              <a:rPr lang="bg-BG" sz="1600" b="1" dirty="0"/>
              <a:t>ефективността</a:t>
            </a:r>
            <a:r>
              <a:rPr lang="bg-BG" sz="1600" dirty="0"/>
              <a:t> на своите системи за управление на знания. Въпреки че персонализирането има доста предимства, то има и някои слабости и недостатъци, които трябва да се имат предвид.</a:t>
            </a:r>
          </a:p>
          <a:p>
            <a:r>
              <a:rPr lang="bg-BG" sz="1600" b="1" dirty="0"/>
              <a:t>Едно от основните предимства </a:t>
            </a:r>
            <a:r>
              <a:rPr lang="bg-BG" sz="1600" dirty="0"/>
              <a:t>на персонализирането е, че позволява на хората да имат бърз и лесен достъп до необходимата им информация. Чрез приспособяване на знанията към техните специфични нужди, потребителите могат да избегнат загубата на време в пресяване на неуместна информация. Това може да увеличи </a:t>
            </a:r>
            <a:r>
              <a:rPr lang="bg-BG" sz="1600" b="1" dirty="0"/>
              <a:t>производителността и ефективността</a:t>
            </a:r>
            <a:r>
              <a:rPr lang="bg-BG" sz="1600" dirty="0"/>
              <a:t> и да доведе до по-добро вземане на решения. Освен това персонализирането може да помогне за подобряване на качеството на знанията, като гарантира, че са точни, подходящи и актуални.</a:t>
            </a:r>
          </a:p>
          <a:p>
            <a:r>
              <a:rPr lang="bg-BG" sz="1600" b="1" dirty="0"/>
              <a:t>Друго предимство </a:t>
            </a:r>
            <a:r>
              <a:rPr lang="bg-BG" sz="1600" dirty="0"/>
              <a:t>на персонализирането е, че може да помогне за увеличаване на ангажираността и удовлетворението на потребителите. Когато потребителите смятат, че информацията, която получават, е уместна и ценна, е по-вероятно да продължат да използват системата за управление на знания и да предоставят обратна връзка за това как тя може да бъде подобрена. Това може да доведе до благоприятен цикъл на непрекъснато подобрение и иновации.</a:t>
            </a:r>
          </a:p>
          <a:p>
            <a:r>
              <a:rPr lang="bg-BG" sz="1600" dirty="0"/>
              <a:t>Персонализирането обаче има и </a:t>
            </a:r>
            <a:r>
              <a:rPr lang="bg-BG" sz="1600" b="1" dirty="0"/>
              <a:t>някои недостатъци</a:t>
            </a:r>
            <a:r>
              <a:rPr lang="bg-BG" sz="1600" dirty="0"/>
              <a:t>, които не трябва да се пренебрегват. Една от основните слабости е потенциалът за пристрастност и </a:t>
            </a:r>
            <a:r>
              <a:rPr lang="bg-BG" sz="1600" b="1" i="1" dirty="0"/>
              <a:t>тесногръдие</a:t>
            </a:r>
            <a:r>
              <a:rPr lang="bg-BG" sz="1600" dirty="0"/>
              <a:t>. Когато знанието е персонализирано, за да отговори на индивидуалните нужди, то може да не вземе предвид гледните точки и опита на другите. Това може да доведе до липса на разнообразие и приобщаване, което може да ограничи </a:t>
            </a:r>
            <a:r>
              <a:rPr lang="bg-BG" sz="1600" b="1" dirty="0"/>
              <a:t>ефективността</a:t>
            </a:r>
            <a:r>
              <a:rPr lang="bg-BG" sz="1600" dirty="0"/>
              <a:t> на системата за управление на знанието.</a:t>
            </a:r>
          </a:p>
          <a:p>
            <a:r>
              <a:rPr lang="bg-BG" sz="1600" dirty="0"/>
              <a:t>Друг </a:t>
            </a:r>
            <a:r>
              <a:rPr lang="bg-BG" sz="1600" b="1" dirty="0"/>
              <a:t>недостатък</a:t>
            </a:r>
            <a:r>
              <a:rPr lang="bg-BG" sz="1600" dirty="0"/>
              <a:t> на персонализацията е възможността за </a:t>
            </a:r>
            <a:r>
              <a:rPr lang="bg-BG" sz="1600" b="1" dirty="0">
                <a:solidFill>
                  <a:schemeClr val="accent2"/>
                </a:solidFill>
              </a:rPr>
              <a:t>претоварване с информация</a:t>
            </a:r>
            <a:r>
              <a:rPr lang="bg-BG" sz="1600" dirty="0"/>
              <a:t>. Когато на потребителите бъде представена твърде много информация, те могат да бъдат претоварени и да не могат да осмислят всичко. Това може да доведе до объркване и разочарование и в крайна сметка може да подкопае стойността на системата за управление на знанието.</a:t>
            </a:r>
          </a:p>
          <a:p>
            <a:r>
              <a:rPr lang="bg-BG" sz="1600" b="1" dirty="0"/>
              <a:t>В заключение</a:t>
            </a:r>
            <a:r>
              <a:rPr lang="bg-BG" sz="1600" dirty="0"/>
              <a:t>, персонализирането на управлението на знанието предлага много възможности и предимства, като например подобряване на ефективността, увеличаване на ангажираността и повишаване на качеството на знанието. Той обаче има и някои </a:t>
            </a:r>
            <a:r>
              <a:rPr lang="bg-BG" sz="1600" b="1" dirty="0"/>
              <a:t>слабости</a:t>
            </a:r>
            <a:r>
              <a:rPr lang="bg-BG" sz="1600" dirty="0"/>
              <a:t>, включително потенциал за пристрастия и претоварване с информация. Организациите трябва внимателно да обмислят тези фактори, когато решават дали да прилагат персонализиран подход към управлението на знанието.</a:t>
            </a:r>
          </a:p>
          <a:p>
            <a:endParaRPr lang="bg-BG" sz="1600" dirty="0"/>
          </a:p>
        </p:txBody>
      </p:sp>
      <p:sp>
        <p:nvSpPr>
          <p:cNvPr id="6" name="Title 4">
            <a:extLst>
              <a:ext uri="{FF2B5EF4-FFF2-40B4-BE49-F238E27FC236}">
                <a16:creationId xmlns:a16="http://schemas.microsoft.com/office/drawing/2014/main" id="{2DC505E3-0834-421A-8256-7C2DBDA1CB39}"/>
              </a:ext>
            </a:extLst>
          </p:cNvPr>
          <p:cNvSpPr txBox="1">
            <a:spLocks/>
          </p:cNvSpPr>
          <p:nvPr/>
        </p:nvSpPr>
        <p:spPr>
          <a:xfrm>
            <a:off x="838200" y="231961"/>
            <a:ext cx="10515600" cy="584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3200" b="1" dirty="0">
                <a:latin typeface="+mn-lt"/>
              </a:rPr>
              <a:t>Студентско есе, предадено м. Април 2023г.</a:t>
            </a:r>
            <a:br>
              <a:rPr lang="bg-BG" sz="3200" b="1" dirty="0">
                <a:latin typeface="+mn-lt"/>
              </a:rPr>
            </a:br>
            <a:r>
              <a:rPr lang="bg-BG" sz="2400" b="1" dirty="0">
                <a:latin typeface="+mn-lt"/>
              </a:rPr>
              <a:t>Дисциплина „Управление на знания“, ФМИ </a:t>
            </a:r>
            <a:endParaRPr lang="bg-BG" sz="3200" b="1" dirty="0">
              <a:latin typeface="+mn-lt"/>
            </a:endParaRPr>
          </a:p>
        </p:txBody>
      </p:sp>
    </p:spTree>
    <p:extLst>
      <p:ext uri="{BB962C8B-B14F-4D97-AF65-F5344CB8AC3E}">
        <p14:creationId xmlns:p14="http://schemas.microsoft.com/office/powerpoint/2010/main" val="134912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3DE146-81C8-4444-8487-829D9EC588B6}"/>
              </a:ext>
            </a:extLst>
          </p:cNvPr>
          <p:cNvSpPr>
            <a:spLocks noGrp="1"/>
          </p:cNvSpPr>
          <p:nvPr>
            <p:ph idx="1"/>
          </p:nvPr>
        </p:nvSpPr>
        <p:spPr>
          <a:xfrm>
            <a:off x="580378" y="1518204"/>
            <a:ext cx="11031244" cy="5107835"/>
          </a:xfrm>
        </p:spPr>
        <p:txBody>
          <a:bodyPr>
            <a:normAutofit fontScale="47500" lnSpcReduction="20000"/>
          </a:bodyPr>
          <a:lstStyle/>
          <a:p>
            <a:pPr marL="0" indent="0">
              <a:buNone/>
            </a:pPr>
            <a:r>
              <a:rPr lang="bg-BG" sz="3400" b="1" dirty="0"/>
              <a:t>Персонализирането на управлението на знанията </a:t>
            </a:r>
            <a:r>
              <a:rPr lang="bg-BG" sz="3400" dirty="0"/>
              <a:t>предоставя </a:t>
            </a:r>
            <a:r>
              <a:rPr lang="bg-BG" sz="3400" b="1" dirty="0"/>
              <a:t>много възможности </a:t>
            </a:r>
            <a:r>
              <a:rPr lang="bg-BG" sz="3400" dirty="0"/>
              <a:t>за повишаване на </a:t>
            </a:r>
            <a:r>
              <a:rPr lang="bg-BG" sz="3400" b="1" dirty="0"/>
              <a:t>ефективността</a:t>
            </a:r>
            <a:r>
              <a:rPr lang="bg-BG" sz="3400" dirty="0"/>
              <a:t> на ученето и подобряване на процесите на управление на знанията в организациите. Индивидуалните стилове на учене и на игра могат да бъдат определени и използвани, за да се изберат подходящи методи за обучение и учебни материали, които да подпомогнат усвояването на нови знания и умения. Това може да доведе до значително </a:t>
            </a:r>
            <a:r>
              <a:rPr lang="bg-BG" sz="3400" b="1" dirty="0"/>
              <a:t>повишаване на ефективността </a:t>
            </a:r>
            <a:r>
              <a:rPr lang="bg-BG" sz="3400" dirty="0"/>
              <a:t>на ученето и подобряване на качеството на изпълнение на работните задачи.</a:t>
            </a:r>
          </a:p>
          <a:p>
            <a:pPr marL="0" indent="0">
              <a:buNone/>
            </a:pPr>
            <a:r>
              <a:rPr lang="bg-BG" sz="3400" dirty="0"/>
              <a:t>От организационна гледна точка, познаването на предпочитаните стилове на учене и на игра може да се използва от организациите в контекста на управление на знанията, за да се подобри производителността и конкурентоспособността на компанията. Гъвкавите системи за управление на знанията могат да бъдат изградени, за да подкрепят индивидуалните нужди на служителите и да им помогнат да постигнат по-добри резултати. Организациите могат да използват информационни технологии, за да създадат персонализирани обучителни програми, които да отговарят на нуждите на служителите. Това може да доведе до по-голяма мотивация, удовлетвореност и ангажираност на служителите.</a:t>
            </a:r>
          </a:p>
          <a:p>
            <a:pPr marL="0" indent="0">
              <a:buNone/>
            </a:pPr>
            <a:r>
              <a:rPr lang="bg-BG" sz="3400" dirty="0"/>
              <a:t>Наличието на гъвкави процеси и системи за управление на знанията може да доведе до подобряване на процесите за управление на знанията. Те могат да се използват за определяне на най-добрите практики за управление на знанията и за подкрепа на по-ефективно споделяне на знанията в организацията. Системите за управление на знанията могат да създадат </a:t>
            </a:r>
            <a:r>
              <a:rPr lang="bg-BG" sz="3400" b="1" dirty="0"/>
              <a:t>ефективна</a:t>
            </a:r>
            <a:r>
              <a:rPr lang="bg-BG" sz="3400" dirty="0"/>
              <a:t> комуникация между служителите и да улеснят споделянето на знанията и опита.</a:t>
            </a:r>
          </a:p>
          <a:p>
            <a:pPr marL="0" indent="0">
              <a:buNone/>
            </a:pPr>
            <a:r>
              <a:rPr lang="bg-BG" sz="3400" b="1" dirty="0"/>
              <a:t>Един от основните недостатъци </a:t>
            </a:r>
            <a:r>
              <a:rPr lang="bg-BG" sz="3400" dirty="0"/>
              <a:t>на персонализираното управление на знанията е свързан с липсата на стандартизирани инструменти и методики. Поради голямото разнообразие от стилове на учене и игра, както и от индивидуалните нужди на служителите, могат да възникнат предизвикателства при разработването на персонализирани програми за управление на знанията, които да бъдат </a:t>
            </a:r>
            <a:r>
              <a:rPr lang="bg-BG" sz="3400" b="1" dirty="0"/>
              <a:t>ефективни</a:t>
            </a:r>
            <a:r>
              <a:rPr lang="bg-BG" sz="3400" dirty="0"/>
              <a:t> и да отговарят на нуждите на всички служители в организацията.</a:t>
            </a:r>
          </a:p>
          <a:p>
            <a:pPr marL="0" indent="0">
              <a:buNone/>
            </a:pPr>
            <a:r>
              <a:rPr lang="bg-BG" sz="3400" dirty="0"/>
              <a:t>Освен това, персонализираното управление на знанията може да стане причина за индивидуални предпочитания и дискриминация в организацията, като някои служители може да се чувстват привилегировани, докато други може да се чувстват пренебрегнати. Това може да доведе до недоволство и раздяла в екипа, което от своя страна може да намали </a:t>
            </a:r>
            <a:r>
              <a:rPr lang="bg-BG" sz="3400" b="1" dirty="0"/>
              <a:t>ефективността</a:t>
            </a:r>
            <a:r>
              <a:rPr lang="bg-BG" sz="3400" dirty="0"/>
              <a:t> на работата в организацията.</a:t>
            </a:r>
          </a:p>
          <a:p>
            <a:endParaRPr lang="bg-BG" dirty="0"/>
          </a:p>
        </p:txBody>
      </p:sp>
      <p:sp>
        <p:nvSpPr>
          <p:cNvPr id="7" name="Title 4">
            <a:extLst>
              <a:ext uri="{FF2B5EF4-FFF2-40B4-BE49-F238E27FC236}">
                <a16:creationId xmlns:a16="http://schemas.microsoft.com/office/drawing/2014/main" id="{7A067726-054F-4BE9-87B8-A2279D4801C0}"/>
              </a:ext>
            </a:extLst>
          </p:cNvPr>
          <p:cNvSpPr txBox="1">
            <a:spLocks/>
          </p:cNvSpPr>
          <p:nvPr/>
        </p:nvSpPr>
        <p:spPr>
          <a:xfrm>
            <a:off x="838200" y="231961"/>
            <a:ext cx="10515600" cy="584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g-BG" sz="3200" b="1" dirty="0">
                <a:latin typeface="+mn-lt"/>
              </a:rPr>
              <a:t>Студентско есе, предадено м. Април 2023г.</a:t>
            </a:r>
            <a:br>
              <a:rPr lang="bg-BG" sz="3200" b="1" dirty="0">
                <a:latin typeface="+mn-lt"/>
              </a:rPr>
            </a:br>
            <a:r>
              <a:rPr lang="bg-BG" sz="2400" b="1" dirty="0">
                <a:latin typeface="+mn-lt"/>
              </a:rPr>
              <a:t>Дисциплина „Управление на знания“, ФМИ </a:t>
            </a:r>
            <a:endParaRPr lang="bg-BG" sz="3200" b="1" dirty="0">
              <a:latin typeface="+mn-lt"/>
            </a:endParaRPr>
          </a:p>
        </p:txBody>
      </p:sp>
      <p:sp>
        <p:nvSpPr>
          <p:cNvPr id="2" name="Rectangle 1">
            <a:extLst>
              <a:ext uri="{FF2B5EF4-FFF2-40B4-BE49-F238E27FC236}">
                <a16:creationId xmlns:a16="http://schemas.microsoft.com/office/drawing/2014/main" id="{59220F55-14AE-4ABB-BFDD-272805338C95}"/>
              </a:ext>
            </a:extLst>
          </p:cNvPr>
          <p:cNvSpPr/>
          <p:nvPr/>
        </p:nvSpPr>
        <p:spPr>
          <a:xfrm>
            <a:off x="10093258" y="5954866"/>
            <a:ext cx="1518364" cy="369332"/>
          </a:xfrm>
          <a:prstGeom prst="rect">
            <a:avLst/>
          </a:prstGeom>
        </p:spPr>
        <p:txBody>
          <a:bodyPr wrap="none">
            <a:spAutoFit/>
          </a:bodyPr>
          <a:lstStyle/>
          <a:p>
            <a:r>
              <a:rPr lang="bg-BG" b="1" dirty="0"/>
              <a:t>Страница 1/2</a:t>
            </a:r>
            <a:endParaRPr lang="bg-BG" dirty="0"/>
          </a:p>
        </p:txBody>
      </p:sp>
    </p:spTree>
    <p:extLst>
      <p:ext uri="{BB962C8B-B14F-4D97-AF65-F5344CB8AC3E}">
        <p14:creationId xmlns:p14="http://schemas.microsoft.com/office/powerpoint/2010/main" val="2740908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5076</Words>
  <Application>Microsoft Office PowerPoint</Application>
  <PresentationFormat>Widescreen</PresentationFormat>
  <Paragraphs>151</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맑은 고딕</vt:lpstr>
      <vt:lpstr>Aharoni</vt:lpstr>
      <vt:lpstr>Arial</vt:lpstr>
      <vt:lpstr>Arial Black</vt:lpstr>
      <vt:lpstr>Calibri</vt:lpstr>
      <vt:lpstr>Calibri Light</vt:lpstr>
      <vt:lpstr>Corbel</vt:lpstr>
      <vt:lpstr>Symbol</vt:lpstr>
      <vt:lpstr>Times New Roman</vt:lpstr>
      <vt:lpstr>Office Theme</vt:lpstr>
      <vt:lpstr>PowerPoint Presentation</vt:lpstr>
      <vt:lpstr>PowerPoint Presentation</vt:lpstr>
      <vt:lpstr>PowerPoint Presentation</vt:lpstr>
      <vt:lpstr>PowerPoint Presentation</vt:lpstr>
      <vt:lpstr>Студентско есе, предадено м. април 2023г. Дисциплина „Управление на знания“, ФМИ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Примерен сценарий за Escape room по биология за изучаване на видовете растения:</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Albena Antonova</dc:creator>
  <cp:lastModifiedBy>Albena Antonova</cp:lastModifiedBy>
  <cp:revision>17</cp:revision>
  <dcterms:created xsi:type="dcterms:W3CDTF">2023-05-22T21:37:08Z</dcterms:created>
  <dcterms:modified xsi:type="dcterms:W3CDTF">2023-05-23T09:43:21Z</dcterms:modified>
</cp:coreProperties>
</file>