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1113" r:id="rId3"/>
    <p:sldId id="859" r:id="rId4"/>
    <p:sldId id="304" r:id="rId5"/>
    <p:sldId id="264" r:id="rId6"/>
    <p:sldId id="1128" r:id="rId7"/>
    <p:sldId id="297" r:id="rId8"/>
    <p:sldId id="265" r:id="rId9"/>
    <p:sldId id="1114" r:id="rId10"/>
    <p:sldId id="1127" r:id="rId11"/>
    <p:sldId id="1118" r:id="rId12"/>
    <p:sldId id="314" r:id="rId13"/>
    <p:sldId id="821" r:id="rId14"/>
    <p:sldId id="1119" r:id="rId15"/>
    <p:sldId id="1120" r:id="rId16"/>
    <p:sldId id="1121" r:id="rId17"/>
    <p:sldId id="1115" r:id="rId18"/>
    <p:sldId id="1122" r:id="rId19"/>
    <p:sldId id="272" r:id="rId20"/>
    <p:sldId id="273" r:id="rId21"/>
    <p:sldId id="274" r:id="rId22"/>
    <p:sldId id="276" r:id="rId23"/>
    <p:sldId id="1116" r:id="rId24"/>
    <p:sldId id="1124" r:id="rId25"/>
    <p:sldId id="1129" r:id="rId26"/>
    <p:sldId id="1117" r:id="rId27"/>
    <p:sldId id="313" r:id="rId28"/>
    <p:sldId id="309" r:id="rId29"/>
    <p:sldId id="1130" r:id="rId30"/>
    <p:sldId id="1126" r:id="rId31"/>
    <p:sldId id="10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5002C1A1-45C8-4AA3-A520-3A968AFA8E2B}" type="slidenum">
              <a:rPr lang="en-US"/>
              <a:pPr defTabSz="923925"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76300" y="2033588"/>
            <a:ext cx="7388225" cy="1617662"/>
          </a:xfrm>
          <a:noFill/>
          <a:ln/>
        </p:spPr>
        <p:txBody>
          <a:bodyPr/>
          <a:lstStyle/>
          <a:p>
            <a:endParaRPr lang="en-US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90613" y="3409950"/>
            <a:ext cx="7011987" cy="442913"/>
          </a:xfrm>
          <a:prstGeom prst="rect">
            <a:avLst/>
          </a:prstGeom>
          <a:solidFill>
            <a:srgbClr val="EAEAEA"/>
          </a:solidFill>
          <a:ln w="19050">
            <a:noFill/>
            <a:miter lim="800000"/>
            <a:headEnd/>
            <a:tailEnd/>
          </a:ln>
        </p:spPr>
        <p:txBody>
          <a:bodyPr lIns="87520" tIns="46365" rIns="87520" bIns="46365"/>
          <a:lstStyle/>
          <a:p>
            <a:pPr defTabSz="874713">
              <a:spcBef>
                <a:spcPct val="30000"/>
              </a:spcBef>
              <a:spcAft>
                <a:spcPct val="10000"/>
              </a:spcAft>
            </a:pPr>
            <a:r>
              <a:rPr lang="en-US" sz="1100" b="1"/>
              <a:t>FACILITATOR NOTES</a:t>
            </a:r>
          </a:p>
          <a:p>
            <a:pPr defTabSz="874713">
              <a:spcBef>
                <a:spcPct val="30000"/>
              </a:spcBef>
              <a:spcAft>
                <a:spcPct val="10000"/>
              </a:spcAft>
            </a:pPr>
            <a:r>
              <a:rPr lang="en-US" sz="1100" b="1"/>
              <a:t>	</a:t>
            </a:r>
          </a:p>
          <a:p>
            <a:pPr defTabSz="874713">
              <a:spcBef>
                <a:spcPct val="30000"/>
              </a:spcBef>
              <a:spcAft>
                <a:spcPct val="10000"/>
              </a:spcAft>
            </a:pPr>
            <a:endParaRPr lang="en-US" sz="1100">
              <a:sym typeface="Symbol" pitchFamily="18" charset="2"/>
            </a:endParaRPr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1090613" y="4070350"/>
            <a:ext cx="708977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20" tIns="46365" rIns="87520" bIns="46365"/>
          <a:lstStyle/>
          <a:p>
            <a:pPr defTabSz="874713">
              <a:spcBef>
                <a:spcPct val="30000"/>
              </a:spcBef>
              <a:spcAft>
                <a:spcPct val="10000"/>
              </a:spcAft>
            </a:pPr>
            <a:r>
              <a:rPr lang="en-US" sz="1100" b="1"/>
              <a:t>PARTICIPANT NOTES</a:t>
            </a:r>
          </a:p>
          <a:p>
            <a:pPr defTabSz="874713">
              <a:spcBef>
                <a:spcPct val="30000"/>
              </a:spcBef>
              <a:spcAft>
                <a:spcPct val="10000"/>
              </a:spcAft>
            </a:pPr>
            <a:r>
              <a:rPr lang="en-US" sz="1100">
                <a:solidFill>
                  <a:srgbClr val="000000"/>
                </a:solidFill>
              </a:rPr>
              <a:t>In this phase you will:</a:t>
            </a:r>
          </a:p>
          <a:p>
            <a:pPr marL="274638" lvl="1" indent="-109538" defTabSz="874713">
              <a:spcBef>
                <a:spcPct val="30000"/>
              </a:spcBef>
              <a:spcAft>
                <a:spcPct val="10000"/>
              </a:spcAft>
              <a:buSzPct val="90000"/>
              <a:buFont typeface="Symbol" pitchFamily="18" charset="2"/>
              <a:buChar char="·"/>
            </a:pPr>
            <a:r>
              <a:rPr lang="en-US" sz="1100">
                <a:solidFill>
                  <a:srgbClr val="000000"/>
                </a:solidFill>
              </a:rPr>
              <a:t>Develop a validated, refined problem statement capturing stakeholders strategy</a:t>
            </a:r>
          </a:p>
          <a:p>
            <a:pPr marL="274638" lvl="1" indent="-109538" defTabSz="874713">
              <a:spcBef>
                <a:spcPct val="30000"/>
              </a:spcBef>
              <a:spcAft>
                <a:spcPct val="10000"/>
              </a:spcAft>
              <a:buSzPct val="90000"/>
              <a:buFont typeface="Symbol" pitchFamily="18" charset="2"/>
              <a:buChar char="·"/>
            </a:pPr>
            <a:r>
              <a:rPr lang="en-US" sz="1100">
                <a:solidFill>
                  <a:srgbClr val="000000"/>
                </a:solidFill>
              </a:rPr>
              <a:t>Identify sources of data</a:t>
            </a:r>
          </a:p>
          <a:p>
            <a:pPr marL="274638" lvl="1" indent="-109538" defTabSz="874713">
              <a:spcBef>
                <a:spcPct val="30000"/>
              </a:spcBef>
              <a:spcAft>
                <a:spcPct val="10000"/>
              </a:spcAft>
              <a:buSzPct val="90000"/>
              <a:buFont typeface="Symbol" pitchFamily="18" charset="2"/>
              <a:buChar char="·"/>
            </a:pPr>
            <a:r>
              <a:rPr lang="en-US" sz="1100">
                <a:solidFill>
                  <a:srgbClr val="000000"/>
                </a:solidFill>
              </a:rPr>
              <a:t>Build context for data</a:t>
            </a:r>
          </a:p>
          <a:p>
            <a:pPr marL="274638" lvl="1" indent="-109538" defTabSz="874713">
              <a:spcBef>
                <a:spcPct val="30000"/>
              </a:spcBef>
              <a:spcAft>
                <a:spcPct val="10000"/>
              </a:spcAft>
              <a:buSzPct val="90000"/>
              <a:buFont typeface="Symbol" pitchFamily="18" charset="2"/>
              <a:buChar char="·"/>
            </a:pPr>
            <a:r>
              <a:rPr lang="en-US" sz="1100">
                <a:solidFill>
                  <a:srgbClr val="000000"/>
                </a:solidFill>
              </a:rPr>
              <a:t>Develop systems process flow and structure</a:t>
            </a:r>
          </a:p>
          <a:p>
            <a:pPr defTabSz="874713">
              <a:spcBef>
                <a:spcPct val="30000"/>
              </a:spcBef>
              <a:spcAft>
                <a:spcPct val="10000"/>
              </a:spcAft>
            </a:pPr>
            <a:r>
              <a:rPr lang="en-US" sz="1100"/>
              <a:t>At the end of this phase you will:</a:t>
            </a:r>
          </a:p>
          <a:p>
            <a:pPr marL="274638" lvl="1" indent="-109538" defTabSz="874713">
              <a:spcBef>
                <a:spcPct val="30000"/>
              </a:spcBef>
              <a:spcAft>
                <a:spcPct val="10000"/>
              </a:spcAft>
              <a:buSzPct val="90000"/>
              <a:buFont typeface="Symbol" pitchFamily="18" charset="2"/>
              <a:buChar char="·"/>
            </a:pPr>
            <a:r>
              <a:rPr lang="en-US" sz="1100"/>
              <a:t>Understand and document the customer requirements </a:t>
            </a:r>
          </a:p>
          <a:p>
            <a:pPr marL="274638" lvl="1" indent="-109538" defTabSz="874713">
              <a:spcBef>
                <a:spcPct val="30000"/>
              </a:spcBef>
              <a:spcAft>
                <a:spcPct val="10000"/>
              </a:spcAft>
              <a:buSzPct val="90000"/>
              <a:buFont typeface="Symbol" pitchFamily="18" charset="2"/>
              <a:buChar char="·"/>
            </a:pPr>
            <a:r>
              <a:rPr lang="en-US" sz="1100"/>
              <a:t>Know where to find the raw dataset or data requirements</a:t>
            </a:r>
          </a:p>
          <a:p>
            <a:pPr marL="274638" lvl="1" indent="-109538" defTabSz="874713">
              <a:spcBef>
                <a:spcPct val="30000"/>
              </a:spcBef>
              <a:spcAft>
                <a:spcPct val="10000"/>
              </a:spcAft>
              <a:buSzPct val="90000"/>
              <a:buFont typeface="Symbol" pitchFamily="18" charset="2"/>
              <a:buChar char="·"/>
            </a:pPr>
            <a:r>
              <a:rPr lang="en-US" sz="1100"/>
              <a:t>Establish the data context</a:t>
            </a:r>
          </a:p>
          <a:p>
            <a:pPr marL="274638" lvl="1" indent="-109538" defTabSz="874713">
              <a:spcBef>
                <a:spcPct val="30000"/>
              </a:spcBef>
              <a:spcAft>
                <a:spcPct val="10000"/>
              </a:spcAft>
              <a:buSzPct val="90000"/>
              <a:buFont typeface="Symbol" pitchFamily="18" charset="2"/>
              <a:buChar char="·"/>
            </a:pPr>
            <a:r>
              <a:rPr lang="en-US" sz="1100"/>
              <a:t>Document the system process flow</a:t>
            </a:r>
          </a:p>
          <a:p>
            <a:pPr marL="274638" lvl="1" indent="-109538" defTabSz="874713">
              <a:spcBef>
                <a:spcPct val="30000"/>
              </a:spcBef>
              <a:spcAft>
                <a:spcPct val="10000"/>
              </a:spcAft>
              <a:buSzPct val="90000"/>
              <a:buFont typeface="Symbol" pitchFamily="18" charset="2"/>
              <a:buChar char="·"/>
            </a:pPr>
            <a:r>
              <a:rPr lang="en-US" sz="1100"/>
              <a:t>Develop and validate a specific problem statement of why you are mining the data</a:t>
            </a:r>
          </a:p>
        </p:txBody>
      </p:sp>
    </p:spTree>
    <p:extLst>
      <p:ext uri="{BB962C8B-B14F-4D97-AF65-F5344CB8AC3E}">
        <p14:creationId xmlns:p14="http://schemas.microsoft.com/office/powerpoint/2010/main" val="318619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4733C57-E2A6-5A45-B140-C59F33F42D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Chapter 7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09CFE1E-F1C5-FF41-83DA-057BA68EE65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5FDE16-7A7A-8147-8AA7-A442D6D03063}" type="datetime1">
              <a:rPr lang="en-US" altLang="en-US"/>
              <a:pPr eaLnBrk="1" hangingPunct="1"/>
              <a:t>1/4/21</a:t>
            </a:fld>
            <a:endParaRPr lang="en-US" altLang="en-US"/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860120F8-A521-6849-AC6B-5CC71FAF2B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Basic Biostat</a:t>
            </a: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0D7086B8-0F7B-514A-A3FB-A226E6255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B40913-57FE-A94B-BDD4-57F11E56C27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74A0AC90-AA48-0648-AE01-3D7880BBB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725488"/>
            <a:ext cx="6376987" cy="3587750"/>
          </a:xfrm>
          <a:ln w="12700" cap="flat">
            <a:solidFill>
              <a:schemeClr val="tx1"/>
            </a:solidFill>
          </a:ln>
        </p:spPr>
      </p:sp>
      <p:sp>
        <p:nvSpPr>
          <p:cNvPr id="40967" name="Rectangle 3">
            <a:extLst>
              <a:ext uri="{FF2B5EF4-FFF2-40B4-BE49-F238E27FC236}">
                <a16:creationId xmlns:a16="http://schemas.microsoft.com/office/drawing/2014/main" id="{2E9FBA54-F808-A647-AC2A-AA78EB0B2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96" tIns="47874" rIns="97396" bIns="47874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0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5A56FBD-D445-944F-B742-67A67994B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06BD78-1545-AD4D-BA94-3E6966CD7D6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1A1F2C3-5D8F-C042-AE23-22F07D720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66596E8-4150-FE40-A22E-34DD52AF3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2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523E9-FEB8-4025-8357-BB5354306F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15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CCB-D3AC-5147-890C-BA9EFDEEC7A6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8E6-E057-DE4C-B0D7-D51A9A93C909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74AF-00FD-564A-B3C1-3E324A53B67F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F0264-1132-D748-BD74-E799067B8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E3AF9-4C91-4349-B0E7-FDD464FC8287}" type="datetime1">
              <a:rPr lang="en-US" altLang="en-US" smtClean="0"/>
              <a:t>1/4/21</a:t>
            </a:fld>
            <a:r>
              <a:rPr lang="en-US" altLang="en-US"/>
              <a:t>Basic Biostat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6B207-5B22-E84A-BCD9-2DF34AFBD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Kordon Consulting LLC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37C7DF-642F-8245-9890-8EA76388B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A469C-1AE0-DB4E-8715-F43E2DBB7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7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A8-C022-0549-8A49-2124FC7777F9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FA71-5F36-064E-8AC5-42961178F6B5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0AD8-7E61-2C41-9523-E762B9138904}" type="datetime1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5EAA-EEA6-D84A-9A3E-A0A381369459}" type="datetime1">
              <a:rPr lang="en-US" smtClean="0"/>
              <a:t>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68E-F70A-934A-84B8-F321E841CF10}" type="datetime1">
              <a:rPr lang="en-US" smtClean="0"/>
              <a:t>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9C60-F2BB-3D43-B3DA-DE1B79EB7245}" type="datetime1">
              <a:rPr lang="en-US" smtClean="0"/>
              <a:t>1/4/21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414F-5CA1-3845-B876-8353DD3B8B78}" type="datetime1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136E-6B14-1B4F-8C94-9E93F4C03A01}" type="datetime1">
              <a:rPr lang="en-US" smtClean="0"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78CB-E004-6B48-8355-C3D4995218B5}" type="datetime1">
              <a:rPr lang="en-US" smtClean="0"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f"/><Relationship Id="rId7" Type="http://schemas.openxmlformats.org/officeDocument/2006/relationships/image" Target="../media/image1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22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dirty="0"/>
            </a:br>
            <a:r>
              <a:rPr lang="en-US" sz="3600" b="1" dirty="0"/>
              <a:t>Data Preparation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CD517E-03AB-9445-A6D5-BFDE1B868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5" y="560690"/>
            <a:ext cx="7955210" cy="5978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22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352" y="2140019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22837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Strange data patterns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 descr="/Users/Arthur/Documents/Publications/Books/Springer/AADS/Part II/Chapter8_Data_Preparation/strange_patterns_fig.jpeg">
            <a:extLst>
              <a:ext uri="{FF2B5EF4-FFF2-40B4-BE49-F238E27FC236}">
                <a16:creationId xmlns:a16="http://schemas.microsoft.com/office/drawing/2014/main" id="{A5F9AAE5-9ECD-0042-93A0-4BDB9D7DA5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32" y="920131"/>
            <a:ext cx="4906179" cy="54362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E4F53-B7D3-C64B-A996-725A192B0EE2}"/>
              </a:ext>
            </a:extLst>
          </p:cNvPr>
          <p:cNvSpPr txBox="1"/>
          <p:nvPr/>
        </p:nvSpPr>
        <p:spPr>
          <a:xfrm>
            <a:off x="6096000" y="1646148"/>
            <a:ext cx="3878882" cy="338554"/>
          </a:xfrm>
          <a:prstGeom prst="rect">
            <a:avLst/>
          </a:prstGeom>
          <a:solidFill>
            <a:srgbClr val="D7E4BD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S</a:t>
            </a:r>
            <a:r>
              <a:rPr lang="en-US" sz="1600" b="1" dirty="0"/>
              <a:t>ignificant deviation from the current trend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76211-BEA3-B340-A508-3CF8685066FF}"/>
              </a:ext>
            </a:extLst>
          </p:cNvPr>
          <p:cNvSpPr txBox="1"/>
          <p:nvPr/>
        </p:nvSpPr>
        <p:spPr>
          <a:xfrm>
            <a:off x="6096000" y="3453575"/>
            <a:ext cx="286745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Long periods of constant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98F9E-8D33-D345-8B51-4224CF5F6B75}"/>
              </a:ext>
            </a:extLst>
          </p:cNvPr>
          <p:cNvSpPr txBox="1"/>
          <p:nvPr/>
        </p:nvSpPr>
        <p:spPr>
          <a:xfrm>
            <a:off x="6096000" y="5327198"/>
            <a:ext cx="402635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Frequently changing periods with zero values</a:t>
            </a:r>
          </a:p>
        </p:txBody>
      </p:sp>
    </p:spTree>
    <p:extLst>
      <p:ext uri="{BB962C8B-B14F-4D97-AF65-F5344CB8AC3E}">
        <p14:creationId xmlns:p14="http://schemas.microsoft.com/office/powerpoint/2010/main" val="243494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F68656FC-E573-004E-87B4-5FFCBBA13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Kordon Consulting LLC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26355F9-F12F-374E-B2B2-DB0E5C13B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7C11163-C7AE-BD4D-B021-E18CBDAE7BCC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6C2FE3E-864C-5047-AF60-0BC8694E9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0438" y="438151"/>
            <a:ext cx="7772400" cy="561975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z="2400" dirty="0"/>
              <a:t>Statistical distributions and histograms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EA4A8-0BF0-2941-86F3-B9E5308AAD69}"/>
              </a:ext>
            </a:extLst>
          </p:cNvPr>
          <p:cNvSpPr txBox="1"/>
          <p:nvPr/>
        </p:nvSpPr>
        <p:spPr>
          <a:xfrm>
            <a:off x="344244" y="1183007"/>
            <a:ext cx="503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b="1" dirty="0"/>
              <a:t>Statistical distributions </a:t>
            </a:r>
            <a:r>
              <a:rPr lang="en-US" dirty="0"/>
              <a:t>is an arrangement of values of a variable showing their observed or theoretical frequency of occurrence.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007E3-24B9-A74D-8B10-22E5F71B7CA0}"/>
              </a:ext>
            </a:extLst>
          </p:cNvPr>
          <p:cNvSpPr txBox="1"/>
          <p:nvPr/>
        </p:nvSpPr>
        <p:spPr>
          <a:xfrm>
            <a:off x="7282926" y="1053915"/>
            <a:ext cx="4227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Histogram</a:t>
            </a:r>
            <a:r>
              <a:rPr lang="en-US" i="1" dirty="0"/>
              <a:t> is </a:t>
            </a:r>
            <a:r>
              <a:rPr lang="en-US" dirty="0"/>
              <a:t> a graph showing frequency distribution </a:t>
            </a:r>
          </a:p>
          <a:p>
            <a:r>
              <a:rPr lang="en-US" dirty="0"/>
              <a:t>in which rectangles based on the horizontal axis are assigned widths that correspond </a:t>
            </a:r>
          </a:p>
          <a:p>
            <a:r>
              <a:rPr lang="en-US" dirty="0"/>
              <a:t>to class intervals and heights that </a:t>
            </a:r>
          </a:p>
          <a:p>
            <a:r>
              <a:rPr lang="en-US" dirty="0"/>
              <a:t>correspond to frequency.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9C650-EFBC-2B4A-8BD7-AFBCA607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9" y="2995790"/>
            <a:ext cx="5156143" cy="3173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7DC3FB-5718-964A-A664-BA6EB3F64447}"/>
              </a:ext>
            </a:extLst>
          </p:cNvPr>
          <p:cNvSpPr txBox="1"/>
          <p:nvPr/>
        </p:nvSpPr>
        <p:spPr>
          <a:xfrm>
            <a:off x="6841825" y="3377901"/>
            <a:ext cx="5120679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Normal </a:t>
            </a:r>
            <a:r>
              <a:rPr lang="en-US" sz="2000" b="1" dirty="0"/>
              <a:t>distribution</a:t>
            </a:r>
            <a:r>
              <a:rPr lang="en-US" sz="2000" dirty="0"/>
              <a:t>, also known as the Gaussian </a:t>
            </a:r>
            <a:r>
              <a:rPr lang="en-US" sz="2000" b="1" dirty="0"/>
              <a:t>distribution</a:t>
            </a:r>
            <a:r>
              <a:rPr lang="en-US" sz="2000" dirty="0"/>
              <a:t>, is a probability </a:t>
            </a:r>
            <a:r>
              <a:rPr lang="en-US" sz="2000" b="1" dirty="0"/>
              <a:t>distribution</a:t>
            </a:r>
            <a:r>
              <a:rPr lang="en-US" sz="2000" dirty="0"/>
              <a:t> that is symmetric about the </a:t>
            </a:r>
            <a:r>
              <a:rPr lang="en-US" sz="2000" b="1" dirty="0"/>
              <a:t>mean</a:t>
            </a:r>
            <a:r>
              <a:rPr lang="en-US" sz="2000" dirty="0"/>
              <a:t>, showing that data near the </a:t>
            </a:r>
            <a:r>
              <a:rPr lang="en-US" sz="2000" b="1" dirty="0"/>
              <a:t>mean</a:t>
            </a:r>
            <a:r>
              <a:rPr lang="en-US" sz="2000" dirty="0"/>
              <a:t> are more frequent in occurrence than data far from the </a:t>
            </a:r>
            <a:r>
              <a:rPr lang="en-US" sz="2000" b="1" dirty="0"/>
              <a:t>mean</a:t>
            </a:r>
            <a:r>
              <a:rPr lang="en-US" sz="2000" dirty="0"/>
              <a:t>. In graph form, normal </a:t>
            </a:r>
            <a:r>
              <a:rPr lang="en-US" sz="2000" b="1" dirty="0"/>
              <a:t>distribution</a:t>
            </a:r>
            <a:r>
              <a:rPr lang="en-US" sz="2000" dirty="0"/>
              <a:t> will appear as a bell curve.</a:t>
            </a:r>
          </a:p>
        </p:txBody>
      </p:sp>
    </p:spTree>
    <p:extLst>
      <p:ext uri="{BB962C8B-B14F-4D97-AF65-F5344CB8AC3E}">
        <p14:creationId xmlns:p14="http://schemas.microsoft.com/office/powerpoint/2010/main" val="7803654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1">
            <a:extLst>
              <a:ext uri="{FF2B5EF4-FFF2-40B4-BE49-F238E27FC236}">
                <a16:creationId xmlns:a16="http://schemas.microsoft.com/office/drawing/2014/main" id="{8B1CC9B8-CCE3-5345-B452-C674AFCC9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975" y="147918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Some Common Probability Distributions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50792-C906-E748-A98F-C6DCB966FD0E}"/>
              </a:ext>
            </a:extLst>
          </p:cNvPr>
          <p:cNvSpPr txBox="1"/>
          <p:nvPr/>
        </p:nvSpPr>
        <p:spPr>
          <a:xfrm>
            <a:off x="3212443" y="1237129"/>
            <a:ext cx="3250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Weibull distribution </a:t>
            </a:r>
            <a:r>
              <a:rPr lang="en-US" dirty="0"/>
              <a:t>is widely used in reliability and life data analysis.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B0A10-57F4-EE42-A06A-D2697D1FF147}"/>
              </a:ext>
            </a:extLst>
          </p:cNvPr>
          <p:cNvSpPr txBox="1"/>
          <p:nvPr/>
        </p:nvSpPr>
        <p:spPr>
          <a:xfrm>
            <a:off x="8971878" y="1237129"/>
            <a:ext cx="2893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F distribution </a:t>
            </a:r>
            <a:r>
              <a:rPr lang="en-US" dirty="0"/>
              <a:t>is typically used to develop hypothesis tests and confidence intervals.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FB3E8-9681-254C-A002-1B0ECB2A8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116" y="1209953"/>
            <a:ext cx="2296900" cy="1699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A62AA-DBCC-F34B-A7BF-DE112C7A89D7}"/>
              </a:ext>
            </a:extLst>
          </p:cNvPr>
          <p:cNvSpPr txBox="1"/>
          <p:nvPr/>
        </p:nvSpPr>
        <p:spPr>
          <a:xfrm>
            <a:off x="8971878" y="3625326"/>
            <a:ext cx="3087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</a:t>
            </a:r>
            <a:r>
              <a:rPr lang="en-US" b="1" dirty="0"/>
              <a:t> Beta distribution</a:t>
            </a:r>
            <a:r>
              <a:rPr lang="en-US" dirty="0"/>
              <a:t> can be </a:t>
            </a:r>
            <a:r>
              <a:rPr lang="en-US" b="1" dirty="0"/>
              <a:t>used to</a:t>
            </a:r>
            <a:r>
              <a:rPr lang="en-US" dirty="0"/>
              <a:t> represent proportion or probability outcomes. For example, </a:t>
            </a:r>
            <a:r>
              <a:rPr lang="en-US" b="1" dirty="0"/>
              <a:t>to</a:t>
            </a:r>
            <a:r>
              <a:rPr lang="en-US" dirty="0"/>
              <a:t> find how likely it is that your preferred candidate for mayor will receive 70% of the vote.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5A1FF-6C98-F243-A228-E78431628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668" y="3761943"/>
            <a:ext cx="2375796" cy="17580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16E714-EE73-8F4F-88D3-5248931D7291}"/>
              </a:ext>
            </a:extLst>
          </p:cNvPr>
          <p:cNvSpPr/>
          <p:nvPr/>
        </p:nvSpPr>
        <p:spPr>
          <a:xfrm>
            <a:off x="3649921" y="3698333"/>
            <a:ext cx="2545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Times" pitchFamily="2" charset="0"/>
              </a:rPr>
              <a:t>Poisson distribution </a:t>
            </a:r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is used to model the number of events occurring within a given time interval.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987A65-4F9A-A34A-8B2C-D36ABCE91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93" y="3698332"/>
            <a:ext cx="2375796" cy="1758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5F487-3BF4-B14F-A7FD-29811583B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60" y="1237129"/>
            <a:ext cx="2377329" cy="17592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E4D2B4-5CE6-9A49-ADC1-868B9413E426}"/>
              </a:ext>
            </a:extLst>
          </p:cNvPr>
          <p:cNvSpPr txBox="1"/>
          <p:nvPr/>
        </p:nvSpPr>
        <p:spPr>
          <a:xfrm>
            <a:off x="3770282" y="5656651"/>
            <a:ext cx="4706744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Statistical distributions are an essential feature of data</a:t>
            </a:r>
          </a:p>
        </p:txBody>
      </p:sp>
    </p:spTree>
    <p:extLst>
      <p:ext uri="{BB962C8B-B14F-4D97-AF65-F5344CB8AC3E}">
        <p14:creationId xmlns:p14="http://schemas.microsoft.com/office/powerpoint/2010/main" val="105930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Inspecting data by fitting histograms to distributions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 descr="/Users/Arthur/Documents/Publications/Books/Springer/AADS/Part II/Chapter8_Data_Preparation/distributions_fig.jpeg">
            <a:extLst>
              <a:ext uri="{FF2B5EF4-FFF2-40B4-BE49-F238E27FC236}">
                <a16:creationId xmlns:a16="http://schemas.microsoft.com/office/drawing/2014/main" id="{A6E1E52C-A10B-CB43-83F6-8BE28181EC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11" y="889747"/>
            <a:ext cx="6606093" cy="5166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1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Inspecting data with univariate and bivariate plots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3BFBD-14EF-0747-93D6-518881CCF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1970" y="2039152"/>
            <a:ext cx="5523828" cy="3877554"/>
          </a:xfrm>
          <a:prstGeom prst="rect">
            <a:avLst/>
          </a:prstGeom>
        </p:spPr>
      </p:pic>
      <p:pic>
        <p:nvPicPr>
          <p:cNvPr id="10" name="Picture 9" descr="/Users/Arthur/Documents/Publications/Books/Springer/AADS/Part II/Chapter8_Data_Preparation/Bivariate_plot_fig.jpeg">
            <a:extLst>
              <a:ext uri="{FF2B5EF4-FFF2-40B4-BE49-F238E27FC236}">
                <a16:creationId xmlns:a16="http://schemas.microsoft.com/office/drawing/2014/main" id="{EB604CBE-7DE7-AE49-8F96-B79834ABED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25" y="2039152"/>
            <a:ext cx="5007796" cy="4028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A263B-93EF-0245-AF53-0494285DC0B2}"/>
              </a:ext>
            </a:extLst>
          </p:cNvPr>
          <p:cNvSpPr txBox="1"/>
          <p:nvPr/>
        </p:nvSpPr>
        <p:spPr>
          <a:xfrm>
            <a:off x="1599303" y="1480776"/>
            <a:ext cx="15381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Univariate plots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1DBDA6-6706-854B-A161-6DABB686F960}"/>
              </a:ext>
            </a:extLst>
          </p:cNvPr>
          <p:cNvSpPr txBox="1"/>
          <p:nvPr/>
        </p:nvSpPr>
        <p:spPr>
          <a:xfrm>
            <a:off x="8639121" y="1556079"/>
            <a:ext cx="140833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Bivariate plots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5FCF93-797A-9149-8F20-984D8786B1B8}"/>
              </a:ext>
            </a:extLst>
          </p:cNvPr>
          <p:cNvCxnSpPr/>
          <p:nvPr/>
        </p:nvCxnSpPr>
        <p:spPr>
          <a:xfrm flipV="1">
            <a:off x="9343288" y="5766099"/>
            <a:ext cx="638912" cy="59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3A15CB5-BD36-6E4B-8D48-B5C7AD1E1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214" y="4675393"/>
            <a:ext cx="627828" cy="627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92DD91-F2DB-574C-A4F6-DFD4226A9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214" y="2466978"/>
            <a:ext cx="627828" cy="627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2C0803-7C5C-F24D-864B-47A3CA53F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56" y="5095988"/>
            <a:ext cx="627828" cy="6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5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Inspecting data with multivariate plots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15CF5-AAA8-AE46-950D-24F17F7C09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1872" y="1741673"/>
            <a:ext cx="4987840" cy="3949122"/>
          </a:xfrm>
          <a:prstGeom prst="rect">
            <a:avLst/>
          </a:prstGeom>
        </p:spPr>
      </p:pic>
      <p:pic>
        <p:nvPicPr>
          <p:cNvPr id="10" name="Picture 9" descr="/Users/Arthur/Documents/Publications/Books/Springer/AADS/Part II/Chapter8_Data_Preparation/OPearting_regimes_fig.jpeg">
            <a:extLst>
              <a:ext uri="{FF2B5EF4-FFF2-40B4-BE49-F238E27FC236}">
                <a16:creationId xmlns:a16="http://schemas.microsoft.com/office/drawing/2014/main" id="{BC57CC84-42B3-BC45-B1B3-16E52933AF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16" y="1892280"/>
            <a:ext cx="4522340" cy="37985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DA4928-9B8B-9545-8088-19FD14FD4BC5}"/>
              </a:ext>
            </a:extLst>
          </p:cNvPr>
          <p:cNvSpPr txBox="1"/>
          <p:nvPr/>
        </p:nvSpPr>
        <p:spPr>
          <a:xfrm>
            <a:off x="641872" y="1114682"/>
            <a:ext cx="498784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Multivariate plot of a process with one operating regime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A05C0-B49D-B447-A13D-FD2800BB1951}"/>
              </a:ext>
            </a:extLst>
          </p:cNvPr>
          <p:cNvSpPr txBox="1"/>
          <p:nvPr/>
        </p:nvSpPr>
        <p:spPr>
          <a:xfrm>
            <a:off x="6624917" y="1130859"/>
            <a:ext cx="507748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Multivariate plot of a process with two operating regimes</a:t>
            </a:r>
          </a:p>
        </p:txBody>
      </p:sp>
    </p:spTree>
    <p:extLst>
      <p:ext uri="{BB962C8B-B14F-4D97-AF65-F5344CB8AC3E}">
        <p14:creationId xmlns:p14="http://schemas.microsoft.com/office/powerpoint/2010/main" val="320202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8B58E-C04E-5148-9520-B420B2D5A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03" y="477776"/>
            <a:ext cx="7286175" cy="5970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22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08" y="2850024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67779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Handling missing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4AA78-D196-CE41-8999-BE62258A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37" y="1594741"/>
            <a:ext cx="5397500" cy="179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519929-2407-974E-B676-2FD6FF9B6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967" y="3058368"/>
            <a:ext cx="4751931" cy="32979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157465-4058-C146-9D33-4BEAA7EA9E21}"/>
              </a:ext>
            </a:extLst>
          </p:cNvPr>
          <p:cNvSpPr txBox="1"/>
          <p:nvPr/>
        </p:nvSpPr>
        <p:spPr>
          <a:xfrm>
            <a:off x="2018853" y="1029170"/>
            <a:ext cx="218059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Simple data imputation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97885-60C3-5F40-BDB6-B089AFEE10B5}"/>
              </a:ext>
            </a:extLst>
          </p:cNvPr>
          <p:cNvSpPr txBox="1"/>
          <p:nvPr/>
        </p:nvSpPr>
        <p:spPr>
          <a:xfrm>
            <a:off x="8071879" y="2523966"/>
            <a:ext cx="277210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Model-based data imputation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81538AEB-CB8C-1F4F-AC17-0070DF34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547" y="3856049"/>
            <a:ext cx="426779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ＭＳ Ｐゴシック"/>
              </a:rPr>
              <a:t>Avoid imputation if missing data is &gt; 30%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3154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79863" y="135912"/>
            <a:ext cx="8610600" cy="25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Handling univariate outliers</a:t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DD02EC-BF74-234E-A07B-0E31DCFC5C4C}"/>
              </a:ext>
            </a:extLst>
          </p:cNvPr>
          <p:cNvGrpSpPr/>
          <p:nvPr/>
        </p:nvGrpSpPr>
        <p:grpSpPr>
          <a:xfrm>
            <a:off x="1326193" y="435517"/>
            <a:ext cx="8382486" cy="6027884"/>
            <a:chOff x="255904" y="953135"/>
            <a:chExt cx="8181025" cy="59048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0460" y="953135"/>
              <a:ext cx="2740660" cy="178142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3241040" y="1219200"/>
              <a:ext cx="612140" cy="406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00530" y="1090563"/>
              <a:ext cx="1540510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Obvious outlier</a:t>
              </a:r>
              <a:endParaRPr lang="en-US" dirty="0">
                <a:solidFill>
                  <a:srgbClr val="000000"/>
                </a:solidFill>
                <a:latin typeface="Arial" charset="0"/>
                <a:ea typeface="ＭＳ Ｐゴシック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7111" y="2863201"/>
              <a:ext cx="2867464" cy="1962799"/>
            </a:xfrm>
            <a:prstGeom prst="rect">
              <a:avLst/>
            </a:prstGeom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966470" y="3002418"/>
              <a:ext cx="2214880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Obvious outlier cluster</a:t>
              </a:r>
              <a:endParaRPr lang="en-US" dirty="0">
                <a:solidFill>
                  <a:srgbClr val="000000"/>
                </a:solidFill>
                <a:latin typeface="Arial" charset="0"/>
                <a:ea typeface="ＭＳ Ｐゴシック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181350" y="3131055"/>
              <a:ext cx="612140" cy="406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6791" y="4904051"/>
              <a:ext cx="4910138" cy="1953949"/>
            </a:xfrm>
            <a:prstGeom prst="rect">
              <a:avLst/>
            </a:prstGeom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55904" y="4933094"/>
              <a:ext cx="3188335" cy="5847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Statistically defined outliers: data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/>
                </a:rPr>
                <a:t>&lt;160 is &lt;0.5% </a:t>
              </a:r>
              <a:endParaRPr lang="en-US" dirty="0">
                <a:solidFill>
                  <a:srgbClr val="000000"/>
                </a:solidFill>
                <a:latin typeface="Arial" charset="0"/>
                <a:ea typeface="ＭＳ Ｐゴシック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353120" y="5242605"/>
              <a:ext cx="612140" cy="406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61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21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Methodology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2E37C-34AE-2044-BFF3-53B0BF622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93857" y="854406"/>
            <a:ext cx="5870444" cy="5411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B0EA8-8EB0-FB42-94F5-ABC45717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7" y="854406"/>
            <a:ext cx="392236" cy="400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075CD-4AE2-4B4C-9064-686A4630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7" y="1499287"/>
            <a:ext cx="392236" cy="400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06576-C22F-5D40-8B40-AFEE8D5D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621" y="2144168"/>
            <a:ext cx="392236" cy="400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C1EF2D-2DC5-2341-A856-867AA220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51" y="2837331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9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2136" y="288964"/>
            <a:ext cx="8610600" cy="25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Handling multivariate outliers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72775" y="712064"/>
            <a:ext cx="991078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Key Objective: remove multivariate outliers based on Scatterplot Matrix and Multivariate statistics (T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  <a:ea typeface="ＭＳ Ｐゴシック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8" y="1392238"/>
            <a:ext cx="5117378" cy="4964112"/>
          </a:xfrm>
          <a:prstGeom prst="rect">
            <a:avLst/>
          </a:prstGeom>
        </p:spPr>
      </p:pic>
      <p:pic>
        <p:nvPicPr>
          <p:cNvPr id="8" name="Picture 7" descr="/Users/Arthur/Documents/Publications/Books/Springer/AADS/Part II/Chapter8_Data_Preparation/T2_outliers_fig.jpeg">
            <a:extLst>
              <a:ext uri="{FF2B5EF4-FFF2-40B4-BE49-F238E27FC236}">
                <a16:creationId xmlns:a16="http://schemas.microsoft.com/office/drawing/2014/main" id="{FFAF7539-5599-F146-B225-47314DFDC7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41" y="2151529"/>
            <a:ext cx="5401237" cy="336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42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8856" y="217844"/>
            <a:ext cx="10370264" cy="29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Data transformation – original data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58388" y="652544"/>
            <a:ext cx="57912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Key Objective: Transform data towards a normal distribution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303"/>
            <a:ext cx="7193280" cy="367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020" y="1207216"/>
            <a:ext cx="4838700" cy="32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36082" y="5063231"/>
            <a:ext cx="451350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Some data have non-normal distribution</a:t>
            </a:r>
            <a:br>
              <a:rPr lang="en-US" dirty="0"/>
            </a:br>
            <a:r>
              <a:rPr lang="en-US" dirty="0"/>
              <a:t>Log transform is suggested for improvement</a:t>
            </a:r>
          </a:p>
          <a:p>
            <a:r>
              <a:rPr lang="en-US" dirty="0"/>
              <a:t>Some original data are replaced by</a:t>
            </a:r>
            <a:br>
              <a:rPr lang="en-US" dirty="0"/>
            </a:br>
            <a:r>
              <a:rPr lang="en-US" dirty="0"/>
              <a:t>standardized version, for example R_D/person</a:t>
            </a:r>
          </a:p>
        </p:txBody>
      </p:sp>
    </p:spTree>
    <p:extLst>
      <p:ext uri="{BB962C8B-B14F-4D97-AF65-F5344CB8AC3E}">
        <p14:creationId xmlns:p14="http://schemas.microsoft.com/office/powerpoint/2010/main" val="4256939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8856" y="248324"/>
            <a:ext cx="10370264" cy="29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Data transformation – transformed data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04440" y="769313"/>
            <a:ext cx="57912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Key Objective: Transform data towards a normal distribution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19" y="3059357"/>
            <a:ext cx="9633008" cy="210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7326" y="3052359"/>
            <a:ext cx="1584688" cy="210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47440" y="5166829"/>
            <a:ext cx="46482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Log transform distribution and standardized factors are closer to normal distribution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!!! Models are more difficult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for interpretation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668" y="1322568"/>
            <a:ext cx="1495425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492" y="1336855"/>
            <a:ext cx="1266825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7954" y="1062097"/>
            <a:ext cx="1503432" cy="19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64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EC44CD-08A1-9141-A5D0-C2A796949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72" y="564401"/>
            <a:ext cx="6733655" cy="5822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22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41" y="3699878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875236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Undersampling</a:t>
            </a:r>
            <a:r>
              <a:rPr lang="en-US" sz="2800" dirty="0"/>
              <a:t> the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24C58-91D3-0948-A34C-698F2B44E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5811" y="2167317"/>
            <a:ext cx="4546489" cy="27853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9C6A41-8572-684F-BBDF-044F71DD92A7}"/>
              </a:ext>
            </a:extLst>
          </p:cNvPr>
          <p:cNvSpPr txBox="1"/>
          <p:nvPr/>
        </p:nvSpPr>
        <p:spPr>
          <a:xfrm>
            <a:off x="838200" y="1215099"/>
            <a:ext cx="28654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Data balance by </a:t>
            </a:r>
            <a:r>
              <a:rPr lang="en-US" sz="1600" b="1" dirty="0" err="1"/>
              <a:t>undersampling</a:t>
            </a:r>
            <a:endParaRPr lang="en-US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61386-B25B-3B4C-9886-88560E607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649" y="1712637"/>
            <a:ext cx="5234791" cy="29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18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Oversampling the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A110FC-28CC-C140-8B67-56BBDE0C98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0208" y="2017788"/>
            <a:ext cx="4683162" cy="28714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E02CBE-FE7D-A844-95EA-F5176BDC4E00}"/>
              </a:ext>
            </a:extLst>
          </p:cNvPr>
          <p:cNvSpPr txBox="1"/>
          <p:nvPr/>
        </p:nvSpPr>
        <p:spPr>
          <a:xfrm>
            <a:off x="760208" y="1259569"/>
            <a:ext cx="273946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Data balance by oversampling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0F15EDFF-9DCB-8B45-B6E3-7200720AF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833" y="5420546"/>
            <a:ext cx="6402407" cy="648514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combination of both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undersampling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oversampling is recommended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FAF68-518B-AD46-ABD0-5769A7270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1544"/>
            <a:ext cx="6010238" cy="29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4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Balancing training and test data avoiding covariate shift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99757-1BC2-EA40-BA2C-14B0AB934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349" y="3116322"/>
            <a:ext cx="4963219" cy="3303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63D126-B403-2343-A33E-C17DB4575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2533"/>
            <a:ext cx="4594412" cy="1951295"/>
          </a:xfrm>
          <a:prstGeom prst="rect">
            <a:avLst/>
          </a:prstGeom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80D68525-5914-134E-AC57-EE85308C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400" y="1650576"/>
            <a:ext cx="6402407" cy="578846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>
              <a:defRPr/>
            </a:pPr>
            <a:r>
              <a:rPr lang="en-US" dirty="0"/>
              <a:t>Covariate shift refers to a situation where predictor variables have </a:t>
            </a:r>
            <a:br>
              <a:rPr lang="en-US" dirty="0"/>
            </a:br>
            <a:r>
              <a:rPr lang="en-US" dirty="0"/>
              <a:t>different distribution in training and test data.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441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96990"/>
            <a:ext cx="2743200" cy="365125"/>
          </a:xfrm>
        </p:spPr>
        <p:txBody>
          <a:bodyPr/>
          <a:lstStyle/>
          <a:p>
            <a:fld id="{760C78C2-CDE4-4FEF-94FB-F11C578D031C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5336" y="122382"/>
            <a:ext cx="10370264" cy="29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Balancing training and test data for model building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35" y="1205401"/>
            <a:ext cx="7998138" cy="3203285"/>
          </a:xfrm>
          <a:prstGeom prst="rect">
            <a:avLst/>
          </a:prstGeom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622612" y="562095"/>
            <a:ext cx="3191233" cy="407778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Training data (06/16/16 – 09/07/16)</a:t>
            </a: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91CCB-B53B-4741-9FE3-AA9ADE99B3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596300" y="582965"/>
            <a:ext cx="2884312" cy="407778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Test data (09/07/16 – 10/20/16)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35" y="4943019"/>
            <a:ext cx="4143528" cy="15768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347" y="4943019"/>
            <a:ext cx="4345307" cy="1653631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5867400" y="1539426"/>
            <a:ext cx="0" cy="2422974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831695" y="4471963"/>
            <a:ext cx="3486253" cy="407778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Training and test data are well balanced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632424" y="1539426"/>
            <a:ext cx="892987" cy="407778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training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190046" y="1537257"/>
            <a:ext cx="556068" cy="407778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test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8186698" y="3959168"/>
            <a:ext cx="4005302" cy="962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marL="342900" indent="-342900" defTabSz="58420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Test data are the most recent data</a:t>
            </a:r>
          </a:p>
          <a:p>
            <a:pPr marL="342900" indent="-342900" defTabSz="58420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Data distributions should be well balanced</a:t>
            </a:r>
          </a:p>
        </p:txBody>
      </p:sp>
    </p:spTree>
    <p:extLst>
      <p:ext uri="{BB962C8B-B14F-4D97-AF65-F5344CB8AC3E}">
        <p14:creationId xmlns:p14="http://schemas.microsoft.com/office/powerpoint/2010/main" val="2437571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91" y="83191"/>
            <a:ext cx="10515600" cy="361740"/>
          </a:xfrm>
        </p:spPr>
        <p:txBody>
          <a:bodyPr>
            <a:noAutofit/>
          </a:bodyPr>
          <a:lstStyle/>
          <a:p>
            <a:r>
              <a:rPr lang="en-US" sz="2400" dirty="0"/>
              <a:t>Balancing training and test data for model building – time-series arrangement</a:t>
            </a:r>
            <a:endParaRPr lang="en-US" sz="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44232" y="1080655"/>
            <a:ext cx="10791359" cy="2668584"/>
            <a:chOff x="0" y="1270759"/>
            <a:chExt cx="12192000" cy="36306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0759"/>
              <a:ext cx="12192000" cy="363068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8379802" y="1308859"/>
              <a:ext cx="11723" cy="3406749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484702" y="1308859"/>
              <a:ext cx="11723" cy="3406749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712302" y="1308858"/>
              <a:ext cx="11723" cy="3406749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18067" y="1308858"/>
              <a:ext cx="1094235" cy="340674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96425" y="1308858"/>
              <a:ext cx="2695575" cy="340674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12302" y="1308857"/>
              <a:ext cx="7748954" cy="340674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50" y="4842164"/>
            <a:ext cx="5042458" cy="1521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90" y="4759036"/>
            <a:ext cx="5671608" cy="1736336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025085" y="3777241"/>
            <a:ext cx="834736" cy="648514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Add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test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771722" y="3778902"/>
            <a:ext cx="834736" cy="648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Add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training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981035" y="3779358"/>
            <a:ext cx="834736" cy="648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training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9727208" y="3777241"/>
            <a:ext cx="834736" cy="648514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test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313194" y="583078"/>
            <a:ext cx="5692810" cy="408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30046" tIns="65023" rIns="130046" bIns="65023">
            <a:spAutoFit/>
          </a:bodyPr>
          <a:lstStyle/>
          <a:p>
            <a:pPr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A case with data pieces transfer for data balance </a:t>
            </a:r>
          </a:p>
        </p:txBody>
      </p:sp>
    </p:spTree>
    <p:extLst>
      <p:ext uri="{BB962C8B-B14F-4D97-AF65-F5344CB8AC3E}">
        <p14:creationId xmlns:p14="http://schemas.microsoft.com/office/powerpoint/2010/main" val="270799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34D544-7F55-204C-AAA7-8F5C8363A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21" y="642001"/>
            <a:ext cx="6160248" cy="5836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22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09" y="4915492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076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03DECA6-A82B-3E4F-9A2C-0D8A2EBE5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73" y="215154"/>
            <a:ext cx="6880286" cy="6233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22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997" y="913648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516" y="-22868"/>
            <a:ext cx="8229600" cy="603996"/>
          </a:xfrm>
        </p:spPr>
        <p:txBody>
          <a:bodyPr>
            <a:normAutofit/>
          </a:bodyPr>
          <a:lstStyle/>
          <a:p>
            <a:r>
              <a:rPr lang="en-US" sz="2400" dirty="0"/>
              <a:t> Data quality categories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945141" y="881660"/>
            <a:ext cx="1493718" cy="648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Good Quality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183C0710-5004-2348-A156-A7CDB4D32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32" y="5145777"/>
            <a:ext cx="2256575" cy="648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Ready for modeling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3AD022C5-22F1-CE48-B9D9-C886E4BD9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754" y="885520"/>
            <a:ext cx="1767759" cy="648514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Acceptable Quality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4AA8E6F6-4179-B24B-B266-C498BFF9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3772" y="881660"/>
            <a:ext cx="1493718" cy="648514"/>
          </a:xfrm>
          <a:prstGeom prst="rect">
            <a:avLst/>
          </a:prstGeom>
          <a:solidFill>
            <a:srgbClr val="FF4A4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Low Quality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9D70D-FD61-F645-AE1C-71EC7DF81D37}"/>
              </a:ext>
            </a:extLst>
          </p:cNvPr>
          <p:cNvSpPr txBox="1"/>
          <p:nvPr/>
        </p:nvSpPr>
        <p:spPr>
          <a:xfrm>
            <a:off x="158739" y="1830706"/>
            <a:ext cx="3466204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Imputed data &lt;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missing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“bad”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multicollinearity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Handled outliers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Sufficient data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with target &gt; 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Well-defined operating regimes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Well-balanced training/test data 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2C2F3B-E21B-1B40-A387-73D9952B5154}"/>
              </a:ext>
            </a:extLst>
          </p:cNvPr>
          <p:cNvSpPr txBox="1"/>
          <p:nvPr/>
        </p:nvSpPr>
        <p:spPr>
          <a:xfrm>
            <a:off x="4367434" y="1838426"/>
            <a:ext cx="3313804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Imputed data &lt;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data &lt;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“bad”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multicollinearity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Handled outliers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Insufficient data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with target &gt; 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Undefined operating regimes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Imbalanced training/test data 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095E7-9BDF-AE4A-9F20-E8E81FF2E665}"/>
              </a:ext>
            </a:extLst>
          </p:cNvPr>
          <p:cNvSpPr txBox="1"/>
          <p:nvPr/>
        </p:nvSpPr>
        <p:spPr>
          <a:xfrm>
            <a:off x="8423729" y="1838426"/>
            <a:ext cx="3313804" cy="2862322"/>
          </a:xfrm>
          <a:prstGeom prst="rect">
            <a:avLst/>
          </a:prstGeom>
          <a:solidFill>
            <a:srgbClr val="FF4A4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Imputed data &gt;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data &gt;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“bad”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Multicollinearity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many outliers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Insufficient data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with target &lt; 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Undefined operating regimes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Imbalanced training/test data sets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15EC943-EF21-2140-95A2-A6FBF6739009}"/>
              </a:ext>
            </a:extLst>
          </p:cNvPr>
          <p:cNvSpPr/>
          <p:nvPr/>
        </p:nvSpPr>
        <p:spPr>
          <a:xfrm>
            <a:off x="1524000" y="4700748"/>
            <a:ext cx="367841" cy="43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2B9AE3DF-0381-9A41-99DA-F0875B16B3FB}"/>
              </a:ext>
            </a:extLst>
          </p:cNvPr>
          <p:cNvSpPr/>
          <p:nvPr/>
        </p:nvSpPr>
        <p:spPr>
          <a:xfrm>
            <a:off x="5749252" y="4693028"/>
            <a:ext cx="367841" cy="43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FCB68559-FB2F-8B44-B9A5-313A097E19D7}"/>
              </a:ext>
            </a:extLst>
          </p:cNvPr>
          <p:cNvSpPr/>
          <p:nvPr/>
        </p:nvSpPr>
        <p:spPr>
          <a:xfrm>
            <a:off x="9974505" y="4708468"/>
            <a:ext cx="367841" cy="437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8D7EE3E7-B36A-F541-BC50-94FFEDFB8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115" y="5148868"/>
            <a:ext cx="2256575" cy="648514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Iterative modeling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8E76F1-6EEF-3241-BB0E-1619BB30E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1408" y="5159753"/>
            <a:ext cx="2574034" cy="648514"/>
          </a:xfrm>
          <a:prstGeom prst="rect">
            <a:avLst/>
          </a:prstGeom>
          <a:solidFill>
            <a:srgbClr val="FF4A4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Suggest data collection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changes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6A4EA2-B4F7-BD4D-8FED-4A257793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042" y="5095787"/>
            <a:ext cx="819989" cy="8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34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93" y="147017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22 “Data preparation” </a:t>
            </a:r>
            <a:br>
              <a:rPr lang="en-US" sz="2800" dirty="0"/>
            </a:br>
            <a:r>
              <a:rPr lang="en-US" sz="2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2045"/>
            <a:ext cx="11758108" cy="4520332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Data preparation is the most time-consuming step in developing AI-systems for </a:t>
            </a:r>
          </a:p>
          <a:p>
            <a:pPr marL="0" indent="0">
              <a:buNone/>
            </a:pPr>
            <a:r>
              <a:rPr lang="en-US" sz="2400" b="1"/>
              <a:t>    real-word </a:t>
            </a:r>
            <a:r>
              <a:rPr lang="en-US" sz="2400" b="1" dirty="0"/>
              <a:t>problems </a:t>
            </a:r>
          </a:p>
          <a:p>
            <a:r>
              <a:rPr lang="en-US" altLang="en-US" sz="2400" b="1" dirty="0"/>
              <a:t>Data preparation includes data collection, inspection, preprocessing, and balancing</a:t>
            </a:r>
          </a:p>
          <a:p>
            <a:r>
              <a:rPr lang="en-US" sz="2400" b="1" dirty="0"/>
              <a:t>Data  collection covers data extraction, metadata definition, and data integration</a:t>
            </a:r>
          </a:p>
          <a:p>
            <a:r>
              <a:rPr lang="en-US" sz="2400" b="1" dirty="0"/>
              <a:t>Data inspection is focused on strange data patterns, data distributions, and analyzing different plots </a:t>
            </a:r>
          </a:p>
          <a:p>
            <a:r>
              <a:rPr lang="en-US" sz="2400" b="1" dirty="0"/>
              <a:t>Data preprocessing includes handling missing data and outliers, and data transformation</a:t>
            </a:r>
          </a:p>
          <a:p>
            <a:pPr hangingPunct="0"/>
            <a:r>
              <a:rPr lang="en-US" sz="2400" b="1" dirty="0"/>
              <a:t>Data balance involves </a:t>
            </a:r>
            <a:r>
              <a:rPr lang="en-US" sz="2400" b="1" dirty="0" err="1"/>
              <a:t>undersampling</a:t>
            </a:r>
            <a:r>
              <a:rPr lang="en-US" sz="2400" b="1" dirty="0"/>
              <a:t> and oversampling imbalanced data and balancing training and test data</a:t>
            </a:r>
          </a:p>
          <a:p>
            <a:pPr hangingPunct="0"/>
            <a:r>
              <a:rPr lang="en-US" sz="2400" b="1" dirty="0"/>
              <a:t>Data quality is categorized as good, acceptable, and low.</a:t>
            </a:r>
          </a:p>
          <a:p>
            <a:endParaRPr 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9426"/>
            <a:ext cx="12192000" cy="1200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data preparation, the quality of the data is a decisive factor for developing a real-world AI system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9115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13" y="1263013"/>
            <a:ext cx="2495550" cy="1828800"/>
          </a:xfrm>
          <a:prstGeom prst="rect">
            <a:avLst/>
          </a:prstGeom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31750"/>
            <a:ext cx="8458200" cy="1009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Importance of Data Preparation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382485" y="764512"/>
            <a:ext cx="8305800" cy="34290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dirty="0"/>
              <a:t>Solves the dilemma: Models OR GIGO</a:t>
            </a:r>
            <a:endParaRPr lang="en-US" sz="2400" dirty="0"/>
          </a:p>
          <a:p>
            <a:pPr lvl="1">
              <a:spcBef>
                <a:spcPct val="15000"/>
              </a:spcBef>
            </a:pPr>
            <a:r>
              <a:rPr lang="en-US" dirty="0"/>
              <a:t>GIGO 1.0 – Garbage-In-Garbage-Out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GIGO 2.0 – Garbage-In-Gold-Out</a:t>
            </a:r>
          </a:p>
          <a:p>
            <a:pPr>
              <a:spcBef>
                <a:spcPct val="15000"/>
              </a:spcBef>
            </a:pPr>
            <a:r>
              <a:rPr lang="en-US" dirty="0"/>
              <a:t>Key productivity factor</a:t>
            </a:r>
            <a:endParaRPr lang="en-US" sz="2400" dirty="0"/>
          </a:p>
          <a:p>
            <a:pPr lvl="1">
              <a:spcBef>
                <a:spcPct val="15000"/>
              </a:spcBef>
            </a:pPr>
            <a:r>
              <a:rPr lang="en-US" dirty="0"/>
              <a:t>If inappropriate – can significantly reduce modeling efficiency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May take 70-80% of project time/cost</a:t>
            </a:r>
          </a:p>
          <a:p>
            <a:pPr>
              <a:spcBef>
                <a:spcPct val="15000"/>
              </a:spcBef>
            </a:pPr>
            <a:r>
              <a:rPr lang="en-US" sz="2400" dirty="0"/>
              <a:t>Murphy’s Laws Kingdom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85675" y="4193512"/>
            <a:ext cx="5680250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/>
              <a:t>Murphy’s law effects on data</a:t>
            </a:r>
          </a:p>
          <a:p>
            <a:pPr eaLnBrk="1" hangingPunct="1"/>
            <a:r>
              <a:rPr lang="en-US" sz="2400" dirty="0"/>
              <a:t>If you need it, it’s not recommended</a:t>
            </a:r>
          </a:p>
          <a:p>
            <a:pPr eaLnBrk="1" hangingPunct="1"/>
            <a:r>
              <a:rPr lang="en-US" sz="2400" dirty="0"/>
              <a:t>If it’s recommended, it’s not collected</a:t>
            </a:r>
          </a:p>
          <a:p>
            <a:pPr eaLnBrk="1" hangingPunct="1"/>
            <a:r>
              <a:rPr lang="en-US" sz="2400" dirty="0"/>
              <a:t>If it’s collected, it’s missing</a:t>
            </a:r>
          </a:p>
          <a:p>
            <a:pPr eaLnBrk="1" hangingPunct="1"/>
            <a:r>
              <a:rPr lang="en-US" sz="2400" dirty="0"/>
              <a:t>If it’s available, it’s junk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8052-F4A0-4175-964C-268D34E4961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202005"/>
            <a:ext cx="3492129" cy="17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470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78649" y="529307"/>
            <a:ext cx="8610600" cy="25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Data preparation key questions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7635" y="1209989"/>
            <a:ext cx="8305800" cy="4038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5000"/>
              </a:spcBef>
            </a:pPr>
            <a:r>
              <a:rPr lang="en-US" sz="2400" dirty="0"/>
              <a:t>Do we have the data to solve the problem?</a:t>
            </a:r>
          </a:p>
          <a:p>
            <a:pPr lvl="1">
              <a:spcBef>
                <a:spcPct val="15000"/>
              </a:spcBef>
            </a:pPr>
            <a:r>
              <a:rPr lang="en-US" sz="2000" dirty="0"/>
              <a:t>Number of variables</a:t>
            </a:r>
          </a:p>
          <a:p>
            <a:pPr lvl="1">
              <a:spcBef>
                <a:spcPct val="15000"/>
              </a:spcBef>
            </a:pPr>
            <a:r>
              <a:rPr lang="en-US" sz="2000" dirty="0"/>
              <a:t>Number of data points</a:t>
            </a:r>
          </a:p>
          <a:p>
            <a:pPr>
              <a:spcBef>
                <a:spcPct val="15000"/>
              </a:spcBef>
            </a:pPr>
            <a:r>
              <a:rPr lang="en-US" sz="2400" dirty="0"/>
              <a:t>Can we accept the available data?</a:t>
            </a:r>
          </a:p>
          <a:p>
            <a:pPr lvl="1">
              <a:spcBef>
                <a:spcPct val="15000"/>
              </a:spcBef>
            </a:pPr>
            <a:r>
              <a:rPr lang="en-US" sz="2000" dirty="0"/>
              <a:t>Are the data visually acceptable?</a:t>
            </a:r>
          </a:p>
          <a:p>
            <a:pPr lvl="1">
              <a:spcBef>
                <a:spcPct val="15000"/>
              </a:spcBef>
            </a:pPr>
            <a:r>
              <a:rPr lang="en-US" sz="2000" dirty="0"/>
              <a:t>Are the data statistically acceptable?</a:t>
            </a:r>
          </a:p>
          <a:p>
            <a:pPr>
              <a:spcBef>
                <a:spcPct val="15000"/>
              </a:spcBef>
            </a:pPr>
            <a:r>
              <a:rPr lang="en-US" sz="2400" dirty="0"/>
              <a:t>How can we improve the information content in the data?</a:t>
            </a:r>
          </a:p>
          <a:p>
            <a:pPr lvl="1">
              <a:spcBef>
                <a:spcPct val="15000"/>
              </a:spcBef>
            </a:pPr>
            <a:r>
              <a:rPr lang="en-US" sz="2000" dirty="0"/>
              <a:t>Handle missing data</a:t>
            </a:r>
          </a:p>
          <a:p>
            <a:pPr lvl="1">
              <a:spcBef>
                <a:spcPct val="15000"/>
              </a:spcBef>
            </a:pPr>
            <a:r>
              <a:rPr lang="en-US" sz="2000" dirty="0"/>
              <a:t>Remove outliers</a:t>
            </a:r>
          </a:p>
          <a:p>
            <a:pPr lvl="1">
              <a:spcBef>
                <a:spcPct val="15000"/>
              </a:spcBef>
            </a:pPr>
            <a:r>
              <a:rPr lang="en-US" sz="2000" dirty="0"/>
              <a:t>Reduce dimensionality</a:t>
            </a:r>
          </a:p>
          <a:p>
            <a:pPr>
              <a:spcBef>
                <a:spcPct val="15000"/>
              </a:spcBef>
            </a:pPr>
            <a:r>
              <a:rPr lang="en-US" sz="2400" dirty="0"/>
              <a:t>Are we ready for modeling?</a:t>
            </a:r>
          </a:p>
          <a:p>
            <a:pPr lvl="1">
              <a:spcBef>
                <a:spcPct val="15000"/>
              </a:spcBef>
            </a:pPr>
            <a:r>
              <a:rPr lang="en-US" sz="2000" dirty="0"/>
              <a:t>Are the data prepared according to the specific modeling technique requirements?</a:t>
            </a:r>
          </a:p>
          <a:p>
            <a:pPr lvl="1">
              <a:spcBef>
                <a:spcPct val="15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8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Popular data 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9D5F7-3C2C-BC4F-90E3-1FD62A879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36276"/>
            <a:ext cx="29718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DD50B-E5EE-AA46-AB7E-B9576B9BD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06" y="2651876"/>
            <a:ext cx="3810000" cy="1308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F0BCBF-A237-114E-8589-6149E3363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781" y="987352"/>
            <a:ext cx="3944237" cy="528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862B3-C910-C947-8001-8B7045D42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06" y="3676463"/>
            <a:ext cx="4147372" cy="2456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5F39C6-8BBF-0A45-817C-1637137F7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039" y="2016963"/>
            <a:ext cx="5473700" cy="1028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3A240-F919-CE44-88DF-CED8CD9AF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100" y="4904568"/>
            <a:ext cx="1701800" cy="647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735F4-5194-A74B-9DB2-EE74BAB3DE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7361" y="4650922"/>
            <a:ext cx="3784600" cy="1054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D119E1-BFF7-B448-AA8B-83D4BD1A50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1650" y="3271139"/>
            <a:ext cx="26035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2136" y="288964"/>
            <a:ext cx="8610600" cy="25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Data collection: find data sources after knowledge acquisition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457643"/>
            <a:ext cx="5211285" cy="463835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8145" y="1889760"/>
            <a:ext cx="4624909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05680" y="626646"/>
            <a:ext cx="278384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Reality correction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Match mind-map with real data sources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4149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2136" y="288964"/>
            <a:ext cx="8610600" cy="25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Data collection: define Meta Data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45280" y="927506"/>
            <a:ext cx="328168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A Meta Data definition example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240" y="1651000"/>
            <a:ext cx="8686800" cy="382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84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69" y="22649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Integrating economic data with a business 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B114F-B925-E947-B738-C743887F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66" y="1958618"/>
            <a:ext cx="5713058" cy="1850136"/>
          </a:xfrm>
          <a:prstGeom prst="rect">
            <a:avLst/>
          </a:prstGeom>
        </p:spPr>
      </p:pic>
      <p:pic>
        <p:nvPicPr>
          <p:cNvPr id="10" name="Picture 9" descr="/Users/Arthur/Documents/Publications/Books/Springer/AADS/Part II/Chapter8_Data_Preparation/Shampoo_PPI_fig.jpeg">
            <a:extLst>
              <a:ext uri="{FF2B5EF4-FFF2-40B4-BE49-F238E27FC236}">
                <a16:creationId xmlns:a16="http://schemas.microsoft.com/office/drawing/2014/main" id="{75694B4C-CECC-6A4B-B9EF-3CE662BE25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81" y="3433737"/>
            <a:ext cx="3171190" cy="258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631344-5944-6C45-B3B5-BAB252A2917C}"/>
              </a:ext>
            </a:extLst>
          </p:cNvPr>
          <p:cNvCxnSpPr/>
          <p:nvPr/>
        </p:nvCxnSpPr>
        <p:spPr>
          <a:xfrm>
            <a:off x="6293224" y="3108960"/>
            <a:ext cx="1710465" cy="324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E6BC3B-9FA1-314E-9D23-1E65913D615E}"/>
              </a:ext>
            </a:extLst>
          </p:cNvPr>
          <p:cNvSpPr txBox="1"/>
          <p:nvPr/>
        </p:nvSpPr>
        <p:spPr>
          <a:xfrm>
            <a:off x="549536" y="737834"/>
            <a:ext cx="59588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North American Industry Classification System (NAICS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9E0F1-57BD-0B45-B8F7-8FBFD2CE0831}"/>
              </a:ext>
            </a:extLst>
          </p:cNvPr>
          <p:cNvSpPr txBox="1"/>
          <p:nvPr/>
        </p:nvSpPr>
        <p:spPr>
          <a:xfrm>
            <a:off x="580166" y="1444538"/>
            <a:ext cx="40241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Example with shampoo production index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52EFC5-A6FD-BF44-AB8B-1448B7F763D5}"/>
              </a:ext>
            </a:extLst>
          </p:cNvPr>
          <p:cNvSpPr txBox="1"/>
          <p:nvPr/>
        </p:nvSpPr>
        <p:spPr>
          <a:xfrm>
            <a:off x="1759024" y="4727549"/>
            <a:ext cx="424374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It helps to use the corresponding index as a </a:t>
            </a:r>
          </a:p>
          <a:p>
            <a:r>
              <a:rPr lang="en-US" dirty="0"/>
              <a:t>proxy to real production data</a:t>
            </a:r>
          </a:p>
        </p:txBody>
      </p:sp>
    </p:spTree>
    <p:extLst>
      <p:ext uri="{BB962C8B-B14F-4D97-AF65-F5344CB8AC3E}">
        <p14:creationId xmlns:p14="http://schemas.microsoft.com/office/powerpoint/2010/main" val="277919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181640</TotalTime>
  <Words>1191</Words>
  <Application>Microsoft Macintosh PowerPoint</Application>
  <PresentationFormat>Widescreen</PresentationFormat>
  <Paragraphs>227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</vt:lpstr>
      <vt:lpstr>Times New Roman</vt:lpstr>
      <vt:lpstr>Office Theme</vt:lpstr>
      <vt:lpstr>Applied Artificial Intelligence  Lecture 22  Data Preparation </vt:lpstr>
      <vt:lpstr>Methodology workflow</vt:lpstr>
      <vt:lpstr>Lecture 22 agenda</vt:lpstr>
      <vt:lpstr>Importance of Data Preparation</vt:lpstr>
      <vt:lpstr>PowerPoint Presentation</vt:lpstr>
      <vt:lpstr>Popular data sources</vt:lpstr>
      <vt:lpstr>PowerPoint Presentation</vt:lpstr>
      <vt:lpstr>PowerPoint Presentation</vt:lpstr>
      <vt:lpstr>Integrating economic data with a business structure</vt:lpstr>
      <vt:lpstr>Lecture 22 agenda</vt:lpstr>
      <vt:lpstr>Strange data patterns</vt:lpstr>
      <vt:lpstr>Statistical distributions and histograms</vt:lpstr>
      <vt:lpstr>PowerPoint Presentation</vt:lpstr>
      <vt:lpstr>Inspecting data by fitting histograms to distributions</vt:lpstr>
      <vt:lpstr>Inspecting data with univariate and bivariate plots</vt:lpstr>
      <vt:lpstr>Inspecting data with multivariate plots</vt:lpstr>
      <vt:lpstr>Lecture 22 agenda</vt:lpstr>
      <vt:lpstr>Handling missing data</vt:lpstr>
      <vt:lpstr>PowerPoint Presentation</vt:lpstr>
      <vt:lpstr>PowerPoint Presentation</vt:lpstr>
      <vt:lpstr>PowerPoint Presentation</vt:lpstr>
      <vt:lpstr>PowerPoint Presentation</vt:lpstr>
      <vt:lpstr>Lecture 22 agenda</vt:lpstr>
      <vt:lpstr>Undersampling the data</vt:lpstr>
      <vt:lpstr>Oversampling the data</vt:lpstr>
      <vt:lpstr>Balancing training and test data avoiding covariate shift</vt:lpstr>
      <vt:lpstr>PowerPoint Presentation</vt:lpstr>
      <vt:lpstr>Balancing training and test data for model building – time-series arrangement</vt:lpstr>
      <vt:lpstr>Lecture 22 agenda</vt:lpstr>
      <vt:lpstr> Data quality categories</vt:lpstr>
      <vt:lpstr>Lecture 22 “Data preparation” 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1141</cp:revision>
  <cp:lastPrinted>2020-05-15T22:07:03Z</cp:lastPrinted>
  <dcterms:created xsi:type="dcterms:W3CDTF">2017-01-12T15:32:32Z</dcterms:created>
  <dcterms:modified xsi:type="dcterms:W3CDTF">2021-01-04T20:38:24Z</dcterms:modified>
</cp:coreProperties>
</file>