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776" r:id="rId3"/>
    <p:sldId id="849" r:id="rId4"/>
    <p:sldId id="859" r:id="rId5"/>
    <p:sldId id="301" r:id="rId6"/>
    <p:sldId id="302" r:id="rId7"/>
    <p:sldId id="975" r:id="rId8"/>
    <p:sldId id="960" r:id="rId9"/>
    <p:sldId id="303" r:id="rId10"/>
    <p:sldId id="792" r:id="rId11"/>
    <p:sldId id="961" r:id="rId12"/>
    <p:sldId id="304" r:id="rId13"/>
    <p:sldId id="306" r:id="rId14"/>
    <p:sldId id="307" r:id="rId15"/>
    <p:sldId id="427" r:id="rId16"/>
    <p:sldId id="576" r:id="rId17"/>
    <p:sldId id="308" r:id="rId18"/>
    <p:sldId id="309" r:id="rId19"/>
    <p:sldId id="966" r:id="rId20"/>
    <p:sldId id="959" r:id="rId21"/>
    <p:sldId id="967" r:id="rId22"/>
    <p:sldId id="968" r:id="rId23"/>
    <p:sldId id="972" r:id="rId24"/>
    <p:sldId id="969" r:id="rId25"/>
    <p:sldId id="895" r:id="rId26"/>
    <p:sldId id="943" r:id="rId27"/>
    <p:sldId id="962" r:id="rId28"/>
    <p:sldId id="949" r:id="rId29"/>
    <p:sldId id="315" r:id="rId30"/>
    <p:sldId id="320" r:id="rId31"/>
    <p:sldId id="964" r:id="rId32"/>
    <p:sldId id="973" r:id="rId33"/>
    <p:sldId id="974" r:id="rId34"/>
    <p:sldId id="965" r:id="rId35"/>
    <p:sldId id="875" r:id="rId36"/>
    <p:sldId id="758" r:id="rId37"/>
    <p:sldId id="77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D93222-B103-44F2-A8B9-C2B9A3504F05}" type="datetime1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10/13/20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E72B2B-E387-4C94-81E7-A2E52C37DC0F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7113" y="533400"/>
            <a:ext cx="4638675" cy="260985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013" y="3303588"/>
            <a:ext cx="6746875" cy="308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55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8A33618D-C109-B94E-9D4A-6D156FE32B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2E2AB58-639B-6448-834F-C0AA23918E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A097887-0591-6846-8132-29FC642AD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F3060F-1C42-274B-A14B-3663B5EC09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9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851F-070D-494F-BB90-AB18D253EB08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E91E-164B-1840-A90C-F47B9B9AB5EF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C8EE-20F7-6549-8BCC-41076D9AB67E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5CBE-5676-324A-BB69-8C58349C190B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Kordon Consulting LLC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95AD-D007-447A-A46F-8503A8711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02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96CF-FFCE-B740-BD21-D87A8E12BDBC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8CE0-0D85-A34B-9496-4B896381279B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8C1A-44AC-F347-B2CB-B409BFB6D7FB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04FA-2991-334E-9BDC-75B048649529}" type="datetime1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B6FC-1A7B-DA4F-85E6-60EA76ADB9EC}" type="datetime1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6F4F-2678-9347-B0B6-A03303FC1E0B}" type="datetime1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F7F8-FC79-EB4B-9BD4-C010CC3E846D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865E-C753-0D48-BB28-546219714148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B96EC-21FB-264C-BECF-C050F751B04E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6.emf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volution.ml/demos/npidashboar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volution.ml/demos/npidashboard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png"/><Relationship Id="rId11" Type="http://schemas.openxmlformats.org/officeDocument/2006/relationships/image" Target="../media/image72.jpeg"/><Relationship Id="rId5" Type="http://schemas.openxmlformats.org/officeDocument/2006/relationships/image" Target="../media/image67.emf"/><Relationship Id="rId15" Type="http://schemas.openxmlformats.org/officeDocument/2006/relationships/image" Target="../media/image76.png"/><Relationship Id="rId10" Type="http://schemas.openxmlformats.org/officeDocument/2006/relationships/hyperlink" Target="http://images.google.com/imgres?imgurl=http://www.umass.edu/rso/objectiv/dollar.jpeg&amp;imgrefurl=http://www.umass.edu/rso/objectiv/links.htm&amp;h=222&amp;w=191&amp;sz=10&amp;tbnid=9cRRahovE34J:&amp;tbnh=101&amp;tbnw=87&amp;hl=en&amp;start=27&amp;prev=/images%3Fq%3Ddollar%26start%3D20%26hl%3Den%26lr%3D%26sa%3DN" TargetMode="External"/><Relationship Id="rId4" Type="http://schemas.openxmlformats.org/officeDocument/2006/relationships/oleObject" Target="../embeddings/oleObject4.bin"/><Relationship Id="rId9" Type="http://schemas.openxmlformats.org/officeDocument/2006/relationships/image" Target="../media/image71.png"/><Relationship Id="rId1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7</a:t>
            </a:r>
            <a:br>
              <a:rPr lang="en-US" sz="3600" dirty="0"/>
            </a:br>
            <a:r>
              <a:rPr lang="en-US" sz="3600" b="1" dirty="0"/>
              <a:t>Applied </a:t>
            </a:r>
            <a:r>
              <a:rPr lang="en-US" sz="3600" b="1" dirty="0">
                <a:solidFill>
                  <a:srgbClr val="002060"/>
                </a:solidFill>
              </a:rPr>
              <a:t>Evolutionary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2871" y="51773"/>
            <a:ext cx="5181600" cy="4873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400" dirty="0"/>
              <a:t>Genetic Algorithm in action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70BE71-94C1-4C8D-9680-7C3E69704F63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293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1485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48" y="968517"/>
            <a:ext cx="22193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7975" name="Rectangle 7"/>
          <p:cNvSpPr>
            <a:spLocks noChangeArrowheads="1"/>
          </p:cNvSpPr>
          <p:nvPr/>
        </p:nvSpPr>
        <p:spPr bwMode="auto">
          <a:xfrm>
            <a:off x="197662" y="5709306"/>
            <a:ext cx="11334535" cy="402204"/>
          </a:xfrm>
          <a:prstGeom prst="rect">
            <a:avLst/>
          </a:prstGeom>
          <a:solidFill>
            <a:srgbClr val="00FFFF"/>
          </a:solidFill>
          <a:ln w="635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515" tIns="46757" rIns="93515" bIns="46757">
            <a:spAutoFit/>
          </a:bodyPr>
          <a:lstStyle/>
          <a:p>
            <a:pPr defTabSz="935038">
              <a:defRPr/>
            </a:pPr>
            <a:r>
              <a:rPr kumimoji="1"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80" charset="-128"/>
              </a:rPr>
              <a:t>Find optimal solutions by genetic operations (crossover and mutation) on defined genomes</a:t>
            </a: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2743200" y="3429001"/>
            <a:ext cx="1075318" cy="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Crossover</a:t>
            </a: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6019800" y="3429001"/>
            <a:ext cx="932650" cy="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  <a:ea typeface="ＭＳ Ｐゴシック" panose="020B0600070205080204" pitchFamily="34" charset="-128"/>
              </a:rPr>
              <a:t>Mutation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2D1B7-1FAC-5C4B-8C42-70215715BF54}"/>
              </a:ext>
            </a:extLst>
          </p:cNvPr>
          <p:cNvGrpSpPr/>
          <p:nvPr/>
        </p:nvGrpSpPr>
        <p:grpSpPr>
          <a:xfrm>
            <a:off x="4057077" y="944213"/>
            <a:ext cx="1692331" cy="2474792"/>
            <a:chOff x="3270102" y="3528361"/>
            <a:chExt cx="1945379" cy="27432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A3EB3A-6BC1-9F45-8EF9-BFB8262E6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0102" y="3528361"/>
              <a:ext cx="241300" cy="2743200"/>
            </a:xfrm>
            <a:prstGeom prst="rect">
              <a:avLst/>
            </a:prstGeom>
          </p:spPr>
        </p:pic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632B343A-8916-4C43-8E19-60D9793F5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4529" y="5859830"/>
              <a:ext cx="1520952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Material strength</a:t>
              </a:r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9A4717DF-7CE7-7A46-8238-BEEAB2D71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631" y="3760238"/>
              <a:ext cx="1004785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Chair type</a:t>
              </a: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52970681-935A-574B-B97D-D9ABA4E82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161" y="4849963"/>
              <a:ext cx="1153864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Chair height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A804D75F-69AD-814D-A40F-6BD57A56B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5713" y="4315440"/>
              <a:ext cx="1064096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Chair parts</a:t>
              </a: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AE583334-2FCB-054B-8861-D3182975A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849" y="5372762"/>
              <a:ext cx="1213176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Material type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96F3313B-26B7-694C-9D9D-ED115C9D7A04}"/>
                </a:ext>
              </a:extLst>
            </p:cNvPr>
            <p:cNvSpPr/>
            <p:nvPr/>
          </p:nvSpPr>
          <p:spPr>
            <a:xfrm>
              <a:off x="3511402" y="3698895"/>
              <a:ext cx="189229" cy="4240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5FE7AE3B-AC0B-0B44-8F3F-3E58AF1B9801}"/>
                </a:ext>
              </a:extLst>
            </p:cNvPr>
            <p:cNvSpPr/>
            <p:nvPr/>
          </p:nvSpPr>
          <p:spPr>
            <a:xfrm>
              <a:off x="3511402" y="4270792"/>
              <a:ext cx="189229" cy="4240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8F7714FF-71C3-024F-BBD9-1F253C02658E}"/>
                </a:ext>
              </a:extLst>
            </p:cNvPr>
            <p:cNvSpPr/>
            <p:nvPr/>
          </p:nvSpPr>
          <p:spPr>
            <a:xfrm>
              <a:off x="3505300" y="5296026"/>
              <a:ext cx="189229" cy="4240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1BD02218-671D-E84F-8E08-ADD26A4E27DC}"/>
                </a:ext>
              </a:extLst>
            </p:cNvPr>
            <p:cNvSpPr/>
            <p:nvPr/>
          </p:nvSpPr>
          <p:spPr>
            <a:xfrm>
              <a:off x="3499200" y="4827853"/>
              <a:ext cx="201431" cy="3540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F5C26DDB-617F-684D-A0FC-66DABE4CCA26}"/>
                </a:ext>
              </a:extLst>
            </p:cNvPr>
            <p:cNvSpPr/>
            <p:nvPr/>
          </p:nvSpPr>
          <p:spPr>
            <a:xfrm>
              <a:off x="3499200" y="5840765"/>
              <a:ext cx="201431" cy="3540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7">
            <a:extLst>
              <a:ext uri="{FF2B5EF4-FFF2-40B4-BE49-F238E27FC236}">
                <a16:creationId xmlns:a16="http://schemas.microsoft.com/office/drawing/2014/main" id="{DD225737-7BC3-EF40-9E96-3668CE0B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441" y="592356"/>
            <a:ext cx="2394473" cy="402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515" tIns="46757" rIns="93515" bIns="46757">
            <a:spAutoFit/>
          </a:bodyPr>
          <a:lstStyle/>
          <a:p>
            <a:pPr defTabSz="935038"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80" charset="-128"/>
              </a:rPr>
              <a:t>Genome structure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F0F02706-E0DC-6541-AA9D-A8C1FBEE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006" y="1536808"/>
            <a:ext cx="2098033" cy="7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Search space start:</a:t>
            </a:r>
          </a:p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Solutions (red dots) are </a:t>
            </a:r>
          </a:p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randomly distributed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FCDDA7EE-43EB-2F47-A50F-F630D0D98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446" y="3659792"/>
            <a:ext cx="2346498" cy="9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Search space end:</a:t>
            </a:r>
          </a:p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Most of solutions (red dots)</a:t>
            </a:r>
          </a:p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are at the optimum</a:t>
            </a:r>
          </a:p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(maximal material strength)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D6AC15EB-684E-184A-82B1-3A322A76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200" y="167481"/>
            <a:ext cx="2394473" cy="1017757"/>
          </a:xfrm>
          <a:prstGeom prst="rect">
            <a:avLst/>
          </a:prstGeom>
          <a:solidFill>
            <a:srgbClr val="FFFF00"/>
          </a:solidFill>
          <a:ln w="635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515" tIns="46757" rIns="93515" bIns="46757">
            <a:spAutoFit/>
          </a:bodyPr>
          <a:lstStyle/>
          <a:p>
            <a:pPr defTabSz="935038"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80" charset="-128"/>
              </a:rPr>
              <a:t>Many real-world applications in optimization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FAE18B-9CB7-C343-B353-2E6BC65D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8326867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B8D4EA-658D-3245-BA16-49BFE21B1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92" y="696931"/>
            <a:ext cx="8804486" cy="572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56" y="274936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70763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4800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Genetic Programming (GP) method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1FD9F5-F75E-4EF7-9E58-38398D0D5EDB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3318" name="Picture 4" descr="C:\BOOK\SLIDES\2003\6-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1981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3581400" y="838200"/>
            <a:ext cx="4267200" cy="4016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>
                <a:latin typeface="Swis721 Cn BT" pitchFamily="34" charset="0"/>
                <a:ea typeface="ＭＳ Ｐゴシック" panose="020B0600070205080204" pitchFamily="34" charset="-128"/>
              </a:rPr>
              <a:t>Simulated evolution of structures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8049785" y="2057401"/>
            <a:ext cx="2566257" cy="40229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>
                <a:latin typeface="Swis721 Cn BT" pitchFamily="34" charset="0"/>
                <a:ea typeface="ＭＳ Ｐゴシック" panose="020B0600070205080204" pitchFamily="34" charset="-128"/>
              </a:rPr>
              <a:t>Mathematical</a:t>
            </a:r>
            <a:r>
              <a:rPr kumimoji="1" lang="en-US" altLang="en-US" sz="2000" b="1">
                <a:latin typeface="Swis721 Cn BT" pitchFamily="34" charset="0"/>
                <a:ea typeface="ＭＳ Ｐゴシック" panose="020B0600070205080204" pitchFamily="34" charset="-128"/>
              </a:rPr>
              <a:t> functions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7607158" y="3733801"/>
            <a:ext cx="3032410" cy="40229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>
                <a:latin typeface="Swis721 Cn BT" pitchFamily="34" charset="0"/>
                <a:ea typeface="ＭＳ Ｐゴシック" panose="020B0600070205080204" pitchFamily="34" charset="-128"/>
              </a:rPr>
              <a:t>Electrical</a:t>
            </a:r>
            <a:r>
              <a:rPr kumimoji="1" lang="en-US" altLang="en-US" sz="2000" b="1">
                <a:latin typeface="Swis721 Cn BT" pitchFamily="34" charset="0"/>
                <a:ea typeface="ＭＳ Ｐゴシック" panose="020B0600070205080204" pitchFamily="34" charset="-128"/>
              </a:rPr>
              <a:t> circuits topologies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7940569" y="5181601"/>
            <a:ext cx="2519577" cy="3715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>
                <a:latin typeface="Swis721 Cn BT" pitchFamily="34" charset="0"/>
                <a:ea typeface="ＭＳ Ｐゴシック" panose="020B0600070205080204" pitchFamily="34" charset="-128"/>
              </a:rPr>
              <a:t>Optical lenses structures</a:t>
            </a:r>
            <a:endParaRPr kumimoji="1" lang="en-US" altLang="en-US" sz="2000" b="1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3323" name="Picture 8" descr="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2107" r="1656" b="1317"/>
          <a:stretch>
            <a:fillRect/>
          </a:stretch>
        </p:blipFill>
        <p:spPr bwMode="auto">
          <a:xfrm>
            <a:off x="3886200" y="3048001"/>
            <a:ext cx="3429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41148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0" descr="Dolla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733800"/>
            <a:ext cx="652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AutoShape 11"/>
          <p:cNvSpPr>
            <a:spLocks noChangeArrowheads="1"/>
          </p:cNvSpPr>
          <p:nvPr/>
        </p:nvSpPr>
        <p:spPr bwMode="auto">
          <a:xfrm>
            <a:off x="1828800" y="2286000"/>
            <a:ext cx="1828800" cy="609600"/>
          </a:xfrm>
          <a:prstGeom prst="wedgeRectCallout">
            <a:avLst>
              <a:gd name="adj1" fmla="val -1301"/>
              <a:gd name="adj2" fmla="val 19192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Automatic novelty</a:t>
            </a:r>
          </a:p>
          <a:p>
            <a:pPr algn="ctr" eaLnBrk="1" hangingPunct="1"/>
            <a:r>
              <a:rPr lang="en-US" altLang="en-US" sz="1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generation</a:t>
            </a:r>
            <a:endParaRPr lang="en-GB" altLang="en-US" sz="16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332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1981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0DC2A39B-9142-A74F-933B-A2347080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556" y="361406"/>
            <a:ext cx="3447826" cy="1171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800" b="1" dirty="0">
                <a:latin typeface="Swis721 Cn BT" pitchFamily="34" charset="0"/>
                <a:ea typeface="ＭＳ Ｐゴシック" panose="020B0600070205080204" pitchFamily="34" charset="-128"/>
              </a:rPr>
              <a:t>More powerful than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en-US" altLang="en-US" sz="2800" b="1" dirty="0">
                <a:latin typeface="Swis721 Cn BT" pitchFamily="34" charset="0"/>
                <a:ea typeface="ＭＳ Ｐゴシック" panose="020B0600070205080204" pitchFamily="34" charset="-128"/>
              </a:rPr>
              <a:t>Genetic Algorithm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318A11-4F04-824F-AF53-FDA12837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E09D9A-1D73-E048-8324-0A1DB82EE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27" y="2059451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727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0"/>
            <a:ext cx="9921073" cy="533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700" dirty="0"/>
              <a:t>Genetic Programming algorithm + crossover operation</a:t>
            </a:r>
            <a:endParaRPr lang="en-US" alt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FE0875-271E-4C25-838E-AF748D86DAA0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5366" name="Picture 3" descr="C:\BOOK\SLIDES\2003\6-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0"/>
            <a:ext cx="32305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590801" y="5867400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GP flowchart</a:t>
            </a: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9270253" y="3584576"/>
            <a:ext cx="1227044" cy="40229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>
                <a:latin typeface="Swis721 Cn BT" pitchFamily="34" charset="0"/>
                <a:ea typeface="ＭＳ Ｐゴシック" panose="020B0600070205080204" pitchFamily="34" charset="-128"/>
              </a:rPr>
              <a:t>Crossover</a:t>
            </a:r>
          </a:p>
        </p:txBody>
      </p:sp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1"/>
            <a:ext cx="341788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PCross1">
            <a:extLst>
              <a:ext uri="{FF2B5EF4-FFF2-40B4-BE49-F238E27FC236}">
                <a16:creationId xmlns:a16="http://schemas.microsoft.com/office/drawing/2014/main" id="{F26CDA50-47C8-F942-8AC5-346F3C9494C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77" y="1322537"/>
            <a:ext cx="137541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PCross2">
            <a:extLst>
              <a:ext uri="{FF2B5EF4-FFF2-40B4-BE49-F238E27FC236}">
                <a16:creationId xmlns:a16="http://schemas.microsoft.com/office/drawing/2014/main" id="{877F3829-8209-3F49-89CA-8F521C25728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20" y="1301432"/>
            <a:ext cx="114490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36EE9840-49D3-904F-8520-A22DE567A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558" y="1301432"/>
            <a:ext cx="1631559" cy="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Original equations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7C20F3F-D260-6E41-AA92-1E362635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425" y="2506673"/>
            <a:ext cx="1990375" cy="5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Tree representation of </a:t>
            </a:r>
          </a:p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original equations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014E0E-CC3D-064D-9384-37E474AF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600881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301" y="304801"/>
            <a:ext cx="9425354" cy="639763"/>
          </a:xfrm>
          <a:noFill/>
        </p:spPr>
        <p:txBody>
          <a:bodyPr>
            <a:noAutofit/>
          </a:bodyPr>
          <a:lstStyle/>
          <a:p>
            <a:r>
              <a:rPr lang="en-US" altLang="en-US" sz="2800" dirty="0"/>
              <a:t>Genetic Programming algorithm + mutation operation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464F7-6B2B-4BEE-85FF-21BC34C0124A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1"/>
            <a:ext cx="341788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8149007" y="3581401"/>
            <a:ext cx="1180365" cy="40229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>
                <a:latin typeface="Swis721 Cn BT" pitchFamily="34" charset="0"/>
                <a:ea typeface="ＭＳ Ｐゴシック" panose="020B0600070205080204" pitchFamily="34" charset="-128"/>
              </a:rPr>
              <a:t>Mutation</a:t>
            </a:r>
          </a:p>
        </p:txBody>
      </p:sp>
      <p:pic>
        <p:nvPicPr>
          <p:cNvPr id="6" name="Picture 5" descr="GPCross2">
            <a:extLst>
              <a:ext uri="{FF2B5EF4-FFF2-40B4-BE49-F238E27FC236}">
                <a16:creationId xmlns:a16="http://schemas.microsoft.com/office/drawing/2014/main" id="{FCC68E41-C794-C843-A063-CDFF69DC22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02" y="2349164"/>
            <a:ext cx="1144905" cy="4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PCross1">
            <a:extLst>
              <a:ext uri="{FF2B5EF4-FFF2-40B4-BE49-F238E27FC236}">
                <a16:creationId xmlns:a16="http://schemas.microsoft.com/office/drawing/2014/main" id="{5D6DF486-4F57-4D43-BBAA-B369C037D0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01" y="2294255"/>
            <a:ext cx="1375410" cy="461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C846C0-6307-5042-B066-F3300967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3136031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A21EBEF-5F67-7742-839A-57F4DAA9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682-282F-6446-8EB6-A2A89AA9FED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13090" name="Rectangle 2">
            <a:extLst>
              <a:ext uri="{FF2B5EF4-FFF2-40B4-BE49-F238E27FC236}">
                <a16:creationId xmlns:a16="http://schemas.microsoft.com/office/drawing/2014/main" id="{340FFDD7-AE8E-C641-ABAF-7AD3E6264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86800" cy="6858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GP algorithm in action for generation of nonlinear equations</a:t>
            </a:r>
          </a:p>
        </p:txBody>
      </p:sp>
      <p:sp>
        <p:nvSpPr>
          <p:cNvPr id="1113091" name="Text Box 3">
            <a:extLst>
              <a:ext uri="{FF2B5EF4-FFF2-40B4-BE49-F238E27FC236}">
                <a16:creationId xmlns:a16="http://schemas.microsoft.com/office/drawing/2014/main" id="{E9F210E1-7A4D-284B-82D9-2560756C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7589514" cy="46166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Initialization of 100 random equations of 15 factors (inputs)</a:t>
            </a:r>
          </a:p>
        </p:txBody>
      </p:sp>
      <p:pic>
        <p:nvPicPr>
          <p:cNvPr id="1113093" name="Picture 5">
            <a:extLst>
              <a:ext uri="{FF2B5EF4-FFF2-40B4-BE49-F238E27FC236}">
                <a16:creationId xmlns:a16="http://schemas.microsoft.com/office/drawing/2014/main" id="{8B253B3C-88BF-6040-96E0-D8414472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114141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3097" name="Group 9">
            <a:extLst>
              <a:ext uri="{FF2B5EF4-FFF2-40B4-BE49-F238E27FC236}">
                <a16:creationId xmlns:a16="http://schemas.microsoft.com/office/drawing/2014/main" id="{770CEA3D-6E1C-7A4A-9F29-01EF6C4785B1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1238255"/>
            <a:ext cx="7572376" cy="409576"/>
            <a:chOff x="292" y="1068"/>
            <a:chExt cx="4770" cy="258"/>
          </a:xfrm>
        </p:grpSpPr>
        <p:sp>
          <p:nvSpPr>
            <p:cNvPr id="1113098" name="Text Box 10">
              <a:extLst>
                <a:ext uri="{FF2B5EF4-FFF2-40B4-BE49-F238E27FC236}">
                  <a16:creationId xmlns:a16="http://schemas.microsoft.com/office/drawing/2014/main" id="{A85651A9-CC4F-2045-938A-C2D82DF1E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" y="1112"/>
              <a:ext cx="5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dirty="0">
                  <a:cs typeface="Arial" panose="020B0604020202020204" pitchFamily="34" charset="0"/>
                </a:rPr>
                <a:t>Equation 1</a:t>
              </a:r>
            </a:p>
          </p:txBody>
        </p:sp>
        <p:sp>
          <p:nvSpPr>
            <p:cNvPr id="1113099" name="Text Box 11">
              <a:extLst>
                <a:ext uri="{FF2B5EF4-FFF2-40B4-BE49-F238E27FC236}">
                  <a16:creationId xmlns:a16="http://schemas.microsoft.com/office/drawing/2014/main" id="{8A172D85-7683-8047-8653-461614D94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090"/>
              <a:ext cx="5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3</a:t>
              </a:r>
            </a:p>
          </p:txBody>
        </p:sp>
        <p:sp>
          <p:nvSpPr>
            <p:cNvPr id="1113100" name="Text Box 12">
              <a:extLst>
                <a:ext uri="{FF2B5EF4-FFF2-40B4-BE49-F238E27FC236}">
                  <a16:creationId xmlns:a16="http://schemas.microsoft.com/office/drawing/2014/main" id="{4A156243-1531-0948-ABAF-DFBF497A7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" y="1103"/>
              <a:ext cx="5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2</a:t>
              </a:r>
            </a:p>
          </p:txBody>
        </p:sp>
        <p:sp>
          <p:nvSpPr>
            <p:cNvPr id="1113101" name="Text Box 13">
              <a:extLst>
                <a:ext uri="{FF2B5EF4-FFF2-40B4-BE49-F238E27FC236}">
                  <a16:creationId xmlns:a16="http://schemas.microsoft.com/office/drawing/2014/main" id="{0B195661-0A82-3C44-81B6-42D139807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1077"/>
              <a:ext cx="63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100</a:t>
              </a:r>
            </a:p>
          </p:txBody>
        </p:sp>
        <p:sp>
          <p:nvSpPr>
            <p:cNvPr id="1113102" name="Text Box 14">
              <a:extLst>
                <a:ext uri="{FF2B5EF4-FFF2-40B4-BE49-F238E27FC236}">
                  <a16:creationId xmlns:a16="http://schemas.microsoft.com/office/drawing/2014/main" id="{1F7700EF-AA43-704D-89E3-179E5CDA2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7" y="1068"/>
              <a:ext cx="5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99</a:t>
              </a:r>
            </a:p>
          </p:txBody>
        </p:sp>
        <p:sp>
          <p:nvSpPr>
            <p:cNvPr id="1113103" name="Text Box 15">
              <a:extLst>
                <a:ext uri="{FF2B5EF4-FFF2-40B4-BE49-F238E27FC236}">
                  <a16:creationId xmlns:a16="http://schemas.microsoft.com/office/drawing/2014/main" id="{B9B955F7-5D3E-E446-90A5-B88C69815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152"/>
              <a:ext cx="36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>
                  <a:cs typeface="Arial" panose="020B0604020202020204" pitchFamily="34" charset="0"/>
                </a:rPr>
                <a:t>………..</a:t>
              </a:r>
            </a:p>
          </p:txBody>
        </p:sp>
      </p:grpSp>
      <p:sp>
        <p:nvSpPr>
          <p:cNvPr id="1113104" name="Text Box 16">
            <a:extLst>
              <a:ext uri="{FF2B5EF4-FFF2-40B4-BE49-F238E27FC236}">
                <a16:creationId xmlns:a16="http://schemas.microsoft.com/office/drawing/2014/main" id="{5E2A3D8E-0D2C-3C41-AFAA-C537F019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778" y="2068529"/>
            <a:ext cx="4305409" cy="46166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Fitness evaluation by  correlation</a:t>
            </a:r>
          </a:p>
        </p:txBody>
      </p:sp>
      <p:sp>
        <p:nvSpPr>
          <p:cNvPr id="1113105" name="Text Box 17">
            <a:extLst>
              <a:ext uri="{FF2B5EF4-FFF2-40B4-BE49-F238E27FC236}">
                <a16:creationId xmlns:a16="http://schemas.microsoft.com/office/drawing/2014/main" id="{EAFE3C90-A9EE-0047-9874-5FC7DF38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914971"/>
            <a:ext cx="8700331" cy="46166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Fitness ranking and removing 40% of least-fit equations &lt; 0.6 (in red) </a:t>
            </a:r>
          </a:p>
        </p:txBody>
      </p:sp>
      <p:sp>
        <p:nvSpPr>
          <p:cNvPr id="1113106" name="Text Box 18">
            <a:extLst>
              <a:ext uri="{FF2B5EF4-FFF2-40B4-BE49-F238E27FC236}">
                <a16:creationId xmlns:a16="http://schemas.microsoft.com/office/drawing/2014/main" id="{A7918DD3-C9E8-E34A-970F-1C0E39D8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6811224" cy="46166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Generating of 100 new equations for next generation</a:t>
            </a:r>
          </a:p>
        </p:txBody>
      </p:sp>
      <p:sp>
        <p:nvSpPr>
          <p:cNvPr id="1113107" name="Text Box 19">
            <a:extLst>
              <a:ext uri="{FF2B5EF4-FFF2-40B4-BE49-F238E27FC236}">
                <a16:creationId xmlns:a16="http://schemas.microsoft.com/office/drawing/2014/main" id="{01DE354E-98AB-E94A-BC28-37B0B3114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3886200"/>
            <a:ext cx="7789863" cy="46196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cs typeface="Arial" panose="020B0604020202020204" pitchFamily="34" charset="0"/>
              </a:rPr>
              <a:t>Performing genetic operators on remaining 60% of equations</a:t>
            </a:r>
          </a:p>
        </p:txBody>
      </p:sp>
      <p:sp>
        <p:nvSpPr>
          <p:cNvPr id="1113108" name="Text Box 20">
            <a:extLst>
              <a:ext uri="{FF2B5EF4-FFF2-40B4-BE49-F238E27FC236}">
                <a16:creationId xmlns:a16="http://schemas.microsoft.com/office/drawing/2014/main" id="{9EE5D85D-3F60-B64A-951C-4BAF31B7E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90800"/>
            <a:ext cx="458788" cy="276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dirty="0">
                <a:cs typeface="Arial" panose="020B0604020202020204" pitchFamily="34" charset="0"/>
              </a:rPr>
              <a:t>0.48</a:t>
            </a:r>
          </a:p>
        </p:txBody>
      </p:sp>
      <p:sp>
        <p:nvSpPr>
          <p:cNvPr id="1113109" name="Text Box 21">
            <a:extLst>
              <a:ext uri="{FF2B5EF4-FFF2-40B4-BE49-F238E27FC236}">
                <a16:creationId xmlns:a16="http://schemas.microsoft.com/office/drawing/2014/main" id="{02A940D2-E783-A341-BB31-BB041668F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90800"/>
            <a:ext cx="458788" cy="27622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>
                <a:cs typeface="Arial" panose="020B0604020202020204" pitchFamily="34" charset="0"/>
              </a:rPr>
              <a:t>0.91</a:t>
            </a:r>
          </a:p>
        </p:txBody>
      </p:sp>
      <p:sp>
        <p:nvSpPr>
          <p:cNvPr id="1113110" name="Text Box 22">
            <a:extLst>
              <a:ext uri="{FF2B5EF4-FFF2-40B4-BE49-F238E27FC236}">
                <a16:creationId xmlns:a16="http://schemas.microsoft.com/office/drawing/2014/main" id="{9B9C8F38-9DE4-0244-8CAE-D88F30B6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90800"/>
            <a:ext cx="458788" cy="27622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>
                <a:cs typeface="Arial" panose="020B0604020202020204" pitchFamily="34" charset="0"/>
              </a:rPr>
              <a:t>0.87</a:t>
            </a:r>
          </a:p>
        </p:txBody>
      </p:sp>
      <p:sp>
        <p:nvSpPr>
          <p:cNvPr id="1113111" name="Text Box 23">
            <a:extLst>
              <a:ext uri="{FF2B5EF4-FFF2-40B4-BE49-F238E27FC236}">
                <a16:creationId xmlns:a16="http://schemas.microsoft.com/office/drawing/2014/main" id="{CBA08237-E2C3-E545-9E90-65AFEF263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590800"/>
            <a:ext cx="458788" cy="27622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1113112" name="Text Box 24">
            <a:extLst>
              <a:ext uri="{FF2B5EF4-FFF2-40B4-BE49-F238E27FC236}">
                <a16:creationId xmlns:a16="http://schemas.microsoft.com/office/drawing/2014/main" id="{DEE1D5B1-CCE9-D345-BFC4-27B72A81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590800"/>
            <a:ext cx="458788" cy="276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>
                <a:cs typeface="Arial" panose="020B0604020202020204" pitchFamily="34" charset="0"/>
              </a:rPr>
              <a:t>0.56</a:t>
            </a:r>
          </a:p>
        </p:txBody>
      </p:sp>
      <p:pic>
        <p:nvPicPr>
          <p:cNvPr id="1113113" name="Picture 25">
            <a:extLst>
              <a:ext uri="{FF2B5EF4-FFF2-40B4-BE49-F238E27FC236}">
                <a16:creationId xmlns:a16="http://schemas.microsoft.com/office/drawing/2014/main" id="{162FA21F-0E3E-314D-9230-DA4AB8DA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114141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3115" name="Text Box 27">
            <a:extLst>
              <a:ext uri="{FF2B5EF4-FFF2-40B4-BE49-F238E27FC236}">
                <a16:creationId xmlns:a16="http://schemas.microsoft.com/office/drawing/2014/main" id="{4D74F564-E121-794C-A74C-6D239DCF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092" y="4389146"/>
            <a:ext cx="1004888" cy="309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Crossover</a:t>
            </a:r>
          </a:p>
        </p:txBody>
      </p:sp>
      <p:sp>
        <p:nvSpPr>
          <p:cNvPr id="1113116" name="Text Box 28">
            <a:extLst>
              <a:ext uri="{FF2B5EF4-FFF2-40B4-BE49-F238E27FC236}">
                <a16:creationId xmlns:a16="http://schemas.microsoft.com/office/drawing/2014/main" id="{879B46A6-8D6F-6641-B6AA-71E133B5D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19600"/>
            <a:ext cx="874713" cy="309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Mutation</a:t>
            </a:r>
          </a:p>
        </p:txBody>
      </p:sp>
      <p:sp>
        <p:nvSpPr>
          <p:cNvPr id="1113117" name="Text Box 29">
            <a:extLst>
              <a:ext uri="{FF2B5EF4-FFF2-40B4-BE49-F238E27FC236}">
                <a16:creationId xmlns:a16="http://schemas.microsoft.com/office/drawing/2014/main" id="{24C585BD-0A6E-294D-B9F9-9129ABED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148" y="4377701"/>
            <a:ext cx="796925" cy="309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Cloning</a:t>
            </a:r>
          </a:p>
        </p:txBody>
      </p:sp>
      <p:grpSp>
        <p:nvGrpSpPr>
          <p:cNvPr id="1113119" name="Group 31">
            <a:extLst>
              <a:ext uri="{FF2B5EF4-FFF2-40B4-BE49-F238E27FC236}">
                <a16:creationId xmlns:a16="http://schemas.microsoft.com/office/drawing/2014/main" id="{B17371C2-8D5C-1641-90BD-672ADCA434C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257800"/>
            <a:ext cx="7629525" cy="276225"/>
            <a:chOff x="288" y="1152"/>
            <a:chExt cx="4806" cy="174"/>
          </a:xfrm>
        </p:grpSpPr>
        <p:sp>
          <p:nvSpPr>
            <p:cNvPr id="1113120" name="Text Box 32">
              <a:extLst>
                <a:ext uri="{FF2B5EF4-FFF2-40B4-BE49-F238E27FC236}">
                  <a16:creationId xmlns:a16="http://schemas.microsoft.com/office/drawing/2014/main" id="{F1A1AF66-6A8D-2346-989A-E2DAD94FD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152"/>
              <a:ext cx="5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1</a:t>
              </a:r>
            </a:p>
          </p:txBody>
        </p:sp>
        <p:sp>
          <p:nvSpPr>
            <p:cNvPr id="1113121" name="Text Box 33">
              <a:extLst>
                <a:ext uri="{FF2B5EF4-FFF2-40B4-BE49-F238E27FC236}">
                  <a16:creationId xmlns:a16="http://schemas.microsoft.com/office/drawing/2014/main" id="{381896E1-95F8-0D48-B193-1DA7AF0F2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152"/>
              <a:ext cx="5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3</a:t>
              </a:r>
            </a:p>
          </p:txBody>
        </p:sp>
        <p:sp>
          <p:nvSpPr>
            <p:cNvPr id="1113122" name="Text Box 34">
              <a:extLst>
                <a:ext uri="{FF2B5EF4-FFF2-40B4-BE49-F238E27FC236}">
                  <a16:creationId xmlns:a16="http://schemas.microsoft.com/office/drawing/2014/main" id="{63A679EE-2507-234C-9A1C-CACBCD1EA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152"/>
              <a:ext cx="5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2</a:t>
              </a:r>
            </a:p>
          </p:txBody>
        </p:sp>
        <p:sp>
          <p:nvSpPr>
            <p:cNvPr id="1113123" name="Text Box 35">
              <a:extLst>
                <a:ext uri="{FF2B5EF4-FFF2-40B4-BE49-F238E27FC236}">
                  <a16:creationId xmlns:a16="http://schemas.microsoft.com/office/drawing/2014/main" id="{8304C086-9951-114D-83ED-1EF2C8806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152"/>
              <a:ext cx="63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100</a:t>
              </a:r>
            </a:p>
          </p:txBody>
        </p:sp>
        <p:sp>
          <p:nvSpPr>
            <p:cNvPr id="1113124" name="Text Box 36">
              <a:extLst>
                <a:ext uri="{FF2B5EF4-FFF2-40B4-BE49-F238E27FC236}">
                  <a16:creationId xmlns:a16="http://schemas.microsoft.com/office/drawing/2014/main" id="{A02248B1-701E-0442-AF08-2692F3889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152"/>
              <a:ext cx="5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cs typeface="Arial" panose="020B0604020202020204" pitchFamily="34" charset="0"/>
                </a:rPr>
                <a:t>Equation 99</a:t>
              </a:r>
            </a:p>
          </p:txBody>
        </p:sp>
        <p:sp>
          <p:nvSpPr>
            <p:cNvPr id="1113125" name="Text Box 37">
              <a:extLst>
                <a:ext uri="{FF2B5EF4-FFF2-40B4-BE49-F238E27FC236}">
                  <a16:creationId xmlns:a16="http://schemas.microsoft.com/office/drawing/2014/main" id="{86E79023-88EE-C04E-A6E0-0858F029E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152"/>
              <a:ext cx="36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>
                  <a:cs typeface="Arial" panose="020B0604020202020204" pitchFamily="34" charset="0"/>
                </a:rPr>
                <a:t>………..</a:t>
              </a:r>
            </a:p>
          </p:txBody>
        </p:sp>
      </p:grpSp>
      <p:pic>
        <p:nvPicPr>
          <p:cNvPr id="1113126" name="Picture 38">
            <a:extLst>
              <a:ext uri="{FF2B5EF4-FFF2-40B4-BE49-F238E27FC236}">
                <a16:creationId xmlns:a16="http://schemas.microsoft.com/office/drawing/2014/main" id="{C89B479B-8BBF-034E-BE23-82FA58E1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0"/>
            <a:ext cx="9255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3130" name="Picture 42">
            <a:extLst>
              <a:ext uri="{FF2B5EF4-FFF2-40B4-BE49-F238E27FC236}">
                <a16:creationId xmlns:a16="http://schemas.microsoft.com/office/drawing/2014/main" id="{DD405E50-0124-B84D-A870-969818F0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48" y="5703233"/>
            <a:ext cx="114141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95731C-F745-0749-96A0-1D4711AFD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183" y="1528763"/>
            <a:ext cx="1014675" cy="5386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7F9B91-4AA4-EB42-AE59-21A69750B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59" y="3368436"/>
            <a:ext cx="945869" cy="502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80A90A-459B-AE42-A204-15C732055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281" y="5508625"/>
            <a:ext cx="10160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CA0C75-AB2D-9346-8B41-48E9C01C5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608" y="1450770"/>
            <a:ext cx="99060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1F101-6C02-A44D-8C73-A42752012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316" y="3332250"/>
            <a:ext cx="795684" cy="55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823F2-E4B8-6841-893C-A1B67115A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800" y="1610022"/>
            <a:ext cx="2017396" cy="496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01175-3A45-3049-AF10-FCFFE2B0A8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1549406"/>
            <a:ext cx="1257300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689F05-31F2-0349-9CAB-0F97F09F8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7281" y="5448371"/>
            <a:ext cx="1150572" cy="652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345D0-F8FC-8F4B-8A03-ADE1D5A6A9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0" y="5491163"/>
            <a:ext cx="1766131" cy="580300"/>
          </a:xfrm>
          <a:prstGeom prst="rect">
            <a:avLst/>
          </a:prstGeom>
        </p:spPr>
      </p:pic>
      <p:sp>
        <p:nvSpPr>
          <p:cNvPr id="58" name="Text Box 18">
            <a:extLst>
              <a:ext uri="{FF2B5EF4-FFF2-40B4-BE49-F238E27FC236}">
                <a16:creationId xmlns:a16="http://schemas.microsoft.com/office/drawing/2014/main" id="{A9B471AF-A29C-414C-89F9-6B36E646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798" y="6062381"/>
            <a:ext cx="915000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>
                <a:cs typeface="Arial" panose="020B0604020202020204" pitchFamily="34" charset="0"/>
              </a:rPr>
              <a:t>On average the next generation equations (models) have higher fitness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79986D-D27D-D145-AA41-F8BA771E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30972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5794E4F4-AA99-064E-A008-A223B077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557606"/>
            <a:ext cx="3970467" cy="277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14" name="Rectangle 2">
            <a:extLst>
              <a:ext uri="{FF2B5EF4-FFF2-40B4-BE49-F238E27FC236}">
                <a16:creationId xmlns:a16="http://schemas.microsoft.com/office/drawing/2014/main" id="{23C4E4B5-F2A3-B746-8C2E-E67F0A27A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3810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Complexity and accuracy of generated GP Models</a:t>
            </a:r>
          </a:p>
        </p:txBody>
      </p:sp>
      <p:graphicFrame>
        <p:nvGraphicFramePr>
          <p:cNvPr id="576515" name="Object 3">
            <a:extLst>
              <a:ext uri="{FF2B5EF4-FFF2-40B4-BE49-F238E27FC236}">
                <a16:creationId xmlns:a16="http://schemas.microsoft.com/office/drawing/2014/main" id="{DDF5157A-C753-1844-A859-C556A75502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762001"/>
          <a:ext cx="2959100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Document" r:id="rId4" imgW="25438100" imgH="21590000" progId="Word.Document.8">
                  <p:embed/>
                </p:oleObj>
              </mc:Choice>
              <mc:Fallback>
                <p:oleObj name="Document" r:id="rId4" imgW="25438100" imgH="21590000" progId="Word.Document.8">
                  <p:embed/>
                  <p:pic>
                    <p:nvPicPr>
                      <p:cNvPr id="576515" name="Object 3">
                        <a:extLst>
                          <a:ext uri="{FF2B5EF4-FFF2-40B4-BE49-F238E27FC236}">
                            <a16:creationId xmlns:a16="http://schemas.microsoft.com/office/drawing/2014/main" id="{DDF5157A-C753-1844-A859-C556A7550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762001"/>
                        <a:ext cx="2959100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16" name="Object 4">
            <a:extLst>
              <a:ext uri="{FF2B5EF4-FFF2-40B4-BE49-F238E27FC236}">
                <a16:creationId xmlns:a16="http://schemas.microsoft.com/office/drawing/2014/main" id="{3C4117A3-2860-7D45-A9BA-8C2AAE723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1" y="2971801"/>
          <a:ext cx="31781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Document" r:id="rId6" imgW="27139900" imgH="19939000" progId="Word.Document.8">
                  <p:embed/>
                </p:oleObj>
              </mc:Choice>
              <mc:Fallback>
                <p:oleObj name="Document" r:id="rId6" imgW="27139900" imgH="19939000" progId="Word.Document.8">
                  <p:embed/>
                  <p:pic>
                    <p:nvPicPr>
                      <p:cNvPr id="576516" name="Object 4">
                        <a:extLst>
                          <a:ext uri="{FF2B5EF4-FFF2-40B4-BE49-F238E27FC236}">
                            <a16:creationId xmlns:a16="http://schemas.microsoft.com/office/drawing/2014/main" id="{3C4117A3-2860-7D45-A9BA-8C2AAE723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971801"/>
                        <a:ext cx="31781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17" name="Object 5">
            <a:extLst>
              <a:ext uri="{FF2B5EF4-FFF2-40B4-BE49-F238E27FC236}">
                <a16:creationId xmlns:a16="http://schemas.microsoft.com/office/drawing/2014/main" id="{F9E6372C-7B2D-C841-88F6-B294C8D1E8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419600"/>
          <a:ext cx="316865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Document" r:id="rId8" imgW="27952700" imgH="17424400" progId="Word.Document.8">
                  <p:embed/>
                </p:oleObj>
              </mc:Choice>
              <mc:Fallback>
                <p:oleObj name="Document" r:id="rId8" imgW="27952700" imgH="17424400" progId="Word.Document.8">
                  <p:embed/>
                  <p:pic>
                    <p:nvPicPr>
                      <p:cNvPr id="576517" name="Object 5">
                        <a:extLst>
                          <a:ext uri="{FF2B5EF4-FFF2-40B4-BE49-F238E27FC236}">
                            <a16:creationId xmlns:a16="http://schemas.microsoft.com/office/drawing/2014/main" id="{F9E6372C-7B2D-C841-88F6-B294C8D1E8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19600"/>
                        <a:ext cx="3168650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21" name="Rectangle 9">
            <a:extLst>
              <a:ext uri="{FF2B5EF4-FFF2-40B4-BE49-F238E27FC236}">
                <a16:creationId xmlns:a16="http://schemas.microsoft.com/office/drawing/2014/main" id="{990956E0-1A38-934B-8937-55B38108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10200"/>
            <a:ext cx="3886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is the right complexity?</a:t>
            </a:r>
          </a:p>
        </p:txBody>
      </p:sp>
      <p:sp>
        <p:nvSpPr>
          <p:cNvPr id="576523" name="Line 11">
            <a:extLst>
              <a:ext uri="{FF2B5EF4-FFF2-40B4-BE49-F238E27FC236}">
                <a16:creationId xmlns:a16="http://schemas.microsoft.com/office/drawing/2014/main" id="{E3BBEA13-6768-894F-9EBF-E7F028DDC6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3971" y="1881188"/>
            <a:ext cx="3148778" cy="13811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515" tIns="46757" rIns="93515" bIns="46757"/>
          <a:lstStyle/>
          <a:p>
            <a:endParaRPr lang="en-US"/>
          </a:p>
        </p:txBody>
      </p:sp>
      <p:sp>
        <p:nvSpPr>
          <p:cNvPr id="576524" name="Line 12">
            <a:extLst>
              <a:ext uri="{FF2B5EF4-FFF2-40B4-BE49-F238E27FC236}">
                <a16:creationId xmlns:a16="http://schemas.microsoft.com/office/drawing/2014/main" id="{67ABF051-FB2E-834E-8E7F-D31061B309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8381" y="1485900"/>
            <a:ext cx="1773219" cy="23653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515" tIns="46757" rIns="93515" bIns="46757"/>
          <a:lstStyle/>
          <a:p>
            <a:endParaRPr lang="en-US"/>
          </a:p>
        </p:txBody>
      </p:sp>
      <p:sp>
        <p:nvSpPr>
          <p:cNvPr id="576525" name="Line 13">
            <a:extLst>
              <a:ext uri="{FF2B5EF4-FFF2-40B4-BE49-F238E27FC236}">
                <a16:creationId xmlns:a16="http://schemas.microsoft.com/office/drawing/2014/main" id="{9F14A88E-EE88-1441-AF99-C6CDEA880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1600" y="1371600"/>
            <a:ext cx="533400" cy="3048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515" tIns="46757" rIns="93515" bIns="46757"/>
          <a:lstStyle/>
          <a:p>
            <a:endParaRPr lang="en-US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D38A681-F0F4-D749-BBFC-49BF33DB1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31" y="3298103"/>
            <a:ext cx="2657436" cy="117173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dirty="0">
                <a:latin typeface="Swis721 Cn BT" pitchFamily="34" charset="0"/>
                <a:ea typeface="ＭＳ Ｐゴシック" panose="020B0600070205080204" pitchFamily="34" charset="-128"/>
              </a:rPr>
              <a:t>We don’t need complex</a:t>
            </a:r>
            <a:br>
              <a:rPr kumimoji="1" lang="en-US" altLang="en-US" sz="2000" dirty="0">
                <a:latin typeface="Swis721 Cn BT" pitchFamily="34" charset="0"/>
                <a:ea typeface="ＭＳ Ｐゴシック" panose="020B0600070205080204" pitchFamily="34" charset="-128"/>
              </a:rPr>
            </a:br>
            <a:r>
              <a:rPr kumimoji="1" lang="en-US" altLang="en-US" sz="2000" dirty="0">
                <a:latin typeface="Swis721 Cn BT" pitchFamily="34" charset="0"/>
                <a:ea typeface="ＭＳ Ｐゴシック" panose="020B0600070205080204" pitchFamily="34" charset="-128"/>
              </a:rPr>
              <a:t>models like this one</a:t>
            </a:r>
          </a:p>
          <a:p>
            <a:pPr algn="ctr">
              <a:spcBef>
                <a:spcPct val="50000"/>
              </a:spcBef>
            </a:pPr>
            <a:r>
              <a:rPr kumimoji="1" lang="en-US" altLang="en-US" sz="2000" dirty="0">
                <a:latin typeface="Swis721 Cn BT" pitchFamily="34" charset="0"/>
                <a:ea typeface="ＭＳ Ｐゴシック" panose="020B0600070205080204" pitchFamily="34" charset="-128"/>
              </a:rPr>
              <a:t>(overfit model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B9376D9-BC99-384C-8CC3-56AAF4AA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64" y="709456"/>
            <a:ext cx="1904986" cy="1171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dirty="0">
                <a:latin typeface="Swis721 Cn BT" pitchFamily="34" charset="0"/>
                <a:ea typeface="ＭＳ Ｐゴシック" panose="020B0600070205080204" pitchFamily="34" charset="-128"/>
              </a:rPr>
              <a:t>This model has </a:t>
            </a:r>
            <a:br>
              <a:rPr kumimoji="1" lang="en-US" altLang="en-US" sz="2000" dirty="0">
                <a:latin typeface="Swis721 Cn BT" pitchFamily="34" charset="0"/>
                <a:ea typeface="ＭＳ Ｐゴシック" panose="020B0600070205080204" pitchFamily="34" charset="-128"/>
              </a:rPr>
            </a:br>
            <a:r>
              <a:rPr kumimoji="1" lang="en-US" altLang="en-US" sz="2000" dirty="0">
                <a:latin typeface="Swis721 Cn BT" pitchFamily="34" charset="0"/>
                <a:ea typeface="ＭＳ Ｐゴシック" panose="020B0600070205080204" pitchFamily="34" charset="-128"/>
              </a:rPr>
              <a:t>low accuracy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dirty="0">
                <a:latin typeface="Swis721 Cn BT" pitchFamily="34" charset="0"/>
                <a:ea typeface="ＭＳ Ｐゴシック" panose="020B0600070205080204" pitchFamily="34" charset="-128"/>
              </a:rPr>
              <a:t>(underfit model)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77D582-8EA6-C944-9233-1C6EBC3F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96A9D-2409-FF4B-8482-A0316802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75" y="214313"/>
            <a:ext cx="8077200" cy="304800"/>
          </a:xfrm>
        </p:spPr>
        <p:txBody>
          <a:bodyPr>
            <a:normAutofit fontScale="90000"/>
          </a:bodyPr>
          <a:lstStyle/>
          <a:p>
            <a:r>
              <a:rPr lang="en-US" sz="2531" b="1" dirty="0"/>
              <a:t>The solution is Pareto Front GP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6705601" y="533401"/>
            <a:ext cx="1524000" cy="3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algn="l">
              <a:buFontTx/>
              <a:buNone/>
            </a:pPr>
            <a:endParaRPr lang="en-US" sz="1969">
              <a:latin typeface="Times New Roman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2228" y="2135947"/>
            <a:ext cx="3804047" cy="294817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241093" indent="-241093">
              <a:buFont typeface="Arial"/>
              <a:buChar char="•"/>
            </a:pPr>
            <a:r>
              <a:rPr lang="en-US" sz="1687" b="1" dirty="0">
                <a:solidFill>
                  <a:srgbClr val="000000"/>
                </a:solidFill>
                <a:latin typeface="Times New Roman" charset="0"/>
              </a:rPr>
              <a:t>Each dot is a model with accuracy measured by (1 – R</a:t>
            </a:r>
            <a:r>
              <a:rPr lang="en-US" sz="1687" b="1" baseline="30000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687" b="1" dirty="0">
                <a:solidFill>
                  <a:srgbClr val="000000"/>
                </a:solidFill>
                <a:latin typeface="Times New Roman" charset="0"/>
              </a:rPr>
              <a:t>) and complexity measured by some metric of functional complexity</a:t>
            </a:r>
          </a:p>
          <a:p>
            <a:pPr marL="241093" indent="-241093">
              <a:buFont typeface="Arial"/>
              <a:buChar char="•"/>
            </a:pPr>
            <a:r>
              <a:rPr lang="en-US" sz="1687" b="1" dirty="0">
                <a:solidFill>
                  <a:srgbClr val="000000"/>
                </a:solidFill>
                <a:latin typeface="Times New Roman" charset="0"/>
              </a:rPr>
              <a:t>Each model is an algebraic equation</a:t>
            </a:r>
          </a:p>
          <a:p>
            <a:pPr marL="241093" indent="-241093">
              <a:buFont typeface="Arial"/>
              <a:buChar char="•"/>
            </a:pPr>
            <a:r>
              <a:rPr lang="en-US" sz="1687" b="1" dirty="0">
                <a:solidFill>
                  <a:srgbClr val="000000"/>
                </a:solidFill>
                <a:latin typeface="Times New Roman" charset="0"/>
              </a:rPr>
              <a:t>Models with red dots have optimal trade-off between accuracy and complexity and define the Pareto Front</a:t>
            </a:r>
          </a:p>
          <a:p>
            <a:pPr marL="241093" indent="-241093">
              <a:buFont typeface="Arial"/>
              <a:buChar char="•"/>
            </a:pPr>
            <a:r>
              <a:rPr lang="en-US" sz="1687" b="1" dirty="0">
                <a:solidFill>
                  <a:srgbClr val="000000"/>
                </a:solidFill>
                <a:latin typeface="Times New Roman" charset="0"/>
              </a:rPr>
              <a:t>Model selection is focused on red-dot models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09740" y="1602626"/>
            <a:ext cx="2590259" cy="351954"/>
          </a:xfrm>
          <a:prstGeom prst="rect">
            <a:avLst/>
          </a:prstGeom>
          <a:solidFill>
            <a:srgbClr val="BEFFAE"/>
          </a:solidFill>
          <a:ln>
            <a:noFill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l">
              <a:buFontTx/>
              <a:buNone/>
            </a:pPr>
            <a:r>
              <a:rPr lang="en-US" sz="1687" b="1" dirty="0">
                <a:solidFill>
                  <a:srgbClr val="FF0000"/>
                </a:solidFill>
                <a:latin typeface="Times New Roman" charset="0"/>
              </a:rPr>
              <a:t>Pareto Front Plot features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40662" y="608274"/>
            <a:ext cx="2338330" cy="438580"/>
          </a:xfrm>
          <a:prstGeom prst="rect">
            <a:avLst/>
          </a:prstGeom>
          <a:solidFill>
            <a:srgbClr val="FFDFF5"/>
          </a:solidFill>
          <a:ln>
            <a:noFill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l">
              <a:buFontTx/>
              <a:buNone/>
            </a:pPr>
            <a:r>
              <a:rPr lang="en-US" sz="2250" b="1" dirty="0">
                <a:solidFill>
                  <a:srgbClr val="000000"/>
                </a:solidFill>
                <a:latin typeface="Times New Roman" charset="0"/>
              </a:rPr>
              <a:t>Pareto Front Plot</a:t>
            </a: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8" y="1778603"/>
            <a:ext cx="4721388" cy="35361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738564" y="5625703"/>
            <a:ext cx="4491037" cy="7848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9" tIns="45719" rIns="91439" bIns="45719">
            <a:spAutoFit/>
          </a:bodyPr>
          <a:lstStyle/>
          <a:p>
            <a:pPr algn="l">
              <a:buFontTx/>
              <a:buNone/>
            </a:pPr>
            <a:r>
              <a:rPr lang="en-US" sz="2250" b="1" dirty="0">
                <a:latin typeface="Times New Roman" charset="0"/>
              </a:rPr>
              <a:t>Key Advantage: Several diverse nonlinear models can be selected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E1B7C28-F67A-AB46-AEE5-D8C2BBD5EA53}"/>
              </a:ext>
            </a:extLst>
          </p:cNvPr>
          <p:cNvSpPr txBox="1">
            <a:spLocks noChangeArrowheads="1"/>
          </p:cNvSpPr>
          <p:nvPr/>
        </p:nvSpPr>
        <p:spPr>
          <a:xfrm>
            <a:off x="2383482" y="1251450"/>
            <a:ext cx="2971800" cy="766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600" b="1" dirty="0"/>
              <a:t>Two objective optimization:</a:t>
            </a:r>
          </a:p>
          <a:p>
            <a:pPr>
              <a:buFontTx/>
              <a:buNone/>
            </a:pPr>
            <a:r>
              <a:rPr lang="en-US" altLang="en-US" sz="1600" b="1" dirty="0"/>
              <a:t>Fitness (accuracy)  vs. complexity</a:t>
            </a:r>
            <a:r>
              <a:rPr lang="en-US" altLang="en-US" sz="2400" b="1" dirty="0"/>
              <a:t>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EF828-25F1-364F-8A16-6CF34B1B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BC6926D-5B19-4442-96FC-B388F1B7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705" y="3021186"/>
            <a:ext cx="3194295" cy="83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200" b="1" dirty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200" b="1" baseline="30000" dirty="0">
                <a:solidFill>
                  <a:srgbClr val="000000"/>
                </a:solidFill>
                <a:latin typeface="Times New Roman" charset="0"/>
              </a:rPr>
              <a:t>2 </a:t>
            </a: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is coefficient of determination.</a:t>
            </a:r>
          </a:p>
          <a:p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It is the statistical metric for model accuracy.</a:t>
            </a:r>
          </a:p>
          <a:p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If </a:t>
            </a:r>
            <a:r>
              <a:rPr lang="en-US" sz="1200" b="1" dirty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200" b="1" baseline="30000" dirty="0">
                <a:solidFill>
                  <a:srgbClr val="000000"/>
                </a:solidFill>
                <a:latin typeface="Times New Roman" charset="0"/>
              </a:rPr>
              <a:t>2 </a:t>
            </a: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= 1 the model is absolutely accurate.</a:t>
            </a:r>
          </a:p>
          <a:p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If </a:t>
            </a:r>
            <a:r>
              <a:rPr lang="en-US" sz="1200" b="1" dirty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sz="1200" b="1" baseline="30000" dirty="0">
                <a:solidFill>
                  <a:srgbClr val="000000"/>
                </a:solidFill>
                <a:latin typeface="Times New Roman" charset="0"/>
              </a:rPr>
              <a:t>2 </a:t>
            </a: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= 0 the model is absolutely inaccurate.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5294B-A55A-BB47-993E-74929CCA538F}"/>
              </a:ext>
            </a:extLst>
          </p:cNvPr>
          <p:cNvCxnSpPr>
            <a:cxnSpLocks/>
          </p:cNvCxnSpPr>
          <p:nvPr/>
        </p:nvCxnSpPr>
        <p:spPr>
          <a:xfrm>
            <a:off x="7104869" y="2598898"/>
            <a:ext cx="1974585" cy="524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3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1" y="228600"/>
            <a:ext cx="4678363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/>
              <a:t>GP Pareto Front model selection</a:t>
            </a:r>
          </a:p>
        </p:txBody>
      </p:sp>
      <p:sp>
        <p:nvSpPr>
          <p:cNvPr id="2048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456AD-A32C-4D1F-A61E-D8C43A84DDD9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6930616" y="2534574"/>
            <a:ext cx="3903663" cy="203132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Significant reduction of model development time 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Focus on simple models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Opportunity for selecting several good models 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Knowledge on the maximal accuracy from a given data set</a:t>
            </a:r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7439516" y="1482904"/>
            <a:ext cx="2542684" cy="83099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Pareto Front GP</a:t>
            </a:r>
          </a:p>
          <a:p>
            <a:pPr eaLnBrk="1" hangingPunct="1"/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Advantages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4143D-5827-1641-9B8B-CF707C1142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21951" y="1482904"/>
            <a:ext cx="5507450" cy="38207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922E2-0A4B-4C4A-B9A2-7BD624DC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17212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609E9-07CB-F445-AD76-07BD85B6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96" y="4815750"/>
            <a:ext cx="4769746" cy="1761137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358666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From Genetic Programming (GP) to evolving AI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1FD9F5-F75E-4EF7-9E58-38398D0D5EDB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2798333" y="681770"/>
            <a:ext cx="4267200" cy="4016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 dirty="0">
                <a:latin typeface="Swis721 Cn BT" pitchFamily="34" charset="0"/>
                <a:ea typeface="ＭＳ Ｐゴシック" panose="020B0600070205080204" pitchFamily="34" charset="-128"/>
              </a:rPr>
              <a:t>Simulated evolution of AI structures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4251269" y="1915306"/>
            <a:ext cx="1735388" cy="3715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Neuro evolution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6234057" y="3612339"/>
            <a:ext cx="3539665" cy="3715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Deep learning structures evolution 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6864742" y="5213699"/>
            <a:ext cx="3810636" cy="3715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Prescribing evolving optimal decisions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318A11-4F04-824F-AF53-FDA12837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2D4BD-8AE7-2141-870D-BDCA9DA0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33" y="1263055"/>
            <a:ext cx="2876586" cy="1736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9EB9F-8B6A-B640-9416-19017002A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86" y="3057957"/>
            <a:ext cx="5413114" cy="15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1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0D1F2A-B834-A245-8EEF-9ADA39A20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35" y="459668"/>
            <a:ext cx="6923505" cy="5896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481344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9517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11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Example: Evolving AI and Covid19 prescriptive scenarios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14" y="264179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01222-87B1-6842-843A-B8EBC3A9B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71" y="945799"/>
            <a:ext cx="5247192" cy="3391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8404F9-334E-CB4F-BA33-C6FF3522A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52" y="4686542"/>
            <a:ext cx="5979534" cy="10374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57BACE-F3D7-D84E-87D1-949800386CC8}"/>
              </a:ext>
            </a:extLst>
          </p:cNvPr>
          <p:cNvSpPr/>
          <p:nvPr/>
        </p:nvSpPr>
        <p:spPr>
          <a:xfrm>
            <a:off x="838200" y="5724023"/>
            <a:ext cx="403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0"/>
              </a:rPr>
              <a:t>Non-Pharmaceutical Interventions (NPIs)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2DC43-5548-D749-BCFD-E6B4953CCE7C}"/>
              </a:ext>
            </a:extLst>
          </p:cNvPr>
          <p:cNvSpPr txBox="1"/>
          <p:nvPr/>
        </p:nvSpPr>
        <p:spPr>
          <a:xfrm>
            <a:off x="1125444" y="444970"/>
            <a:ext cx="491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Evolutionary Surrogate-assisted Prescription (ESP)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41C55-BE61-2A4C-BF78-05775D44D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941" y="2419227"/>
            <a:ext cx="4404245" cy="220212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D47D9A-4F7C-D546-B8F2-A9CE5FB103F4}"/>
              </a:ext>
            </a:extLst>
          </p:cNvPr>
          <p:cNvSpPr txBox="1">
            <a:spLocks/>
          </p:cNvSpPr>
          <p:nvPr/>
        </p:nvSpPr>
        <p:spPr>
          <a:xfrm>
            <a:off x="0" y="6398203"/>
            <a:ext cx="5245488" cy="281418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/>
              <a:t>Miikkulainen</a:t>
            </a:r>
            <a:r>
              <a:rPr lang="en-US" sz="1400" b="1" dirty="0"/>
              <a:t> H., </a:t>
            </a:r>
            <a:r>
              <a:rPr lang="en-US" sz="1400" dirty="0"/>
              <a:t>From Prediction to Prescription 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Pareto-front of best prescriptions (model for Italy)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14" y="264179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99C52-6F85-D340-A44C-0621CDE02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51" y="895386"/>
            <a:ext cx="4415566" cy="4085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112172-BF10-274A-B6A0-A161DD8B5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642" y="5135832"/>
            <a:ext cx="7554558" cy="12236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3287503-D43C-D849-9EF5-F6C858BBA05D}"/>
              </a:ext>
            </a:extLst>
          </p:cNvPr>
          <p:cNvSpPr/>
          <p:nvPr/>
        </p:nvSpPr>
        <p:spPr>
          <a:xfrm>
            <a:off x="4038600" y="3840480"/>
            <a:ext cx="974464" cy="4840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F0435-4FAD-0048-9258-B4E12D83D2C4}"/>
              </a:ext>
            </a:extLst>
          </p:cNvPr>
          <p:cNvSpPr txBox="1"/>
          <p:nvPr/>
        </p:nvSpPr>
        <p:spPr>
          <a:xfrm>
            <a:off x="4914832" y="3256590"/>
            <a:ext cx="214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 prescriptions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B0CF1B-7C4D-8046-B193-E23E79D5AF1B}"/>
              </a:ext>
            </a:extLst>
          </p:cNvPr>
          <p:cNvCxnSpPr/>
          <p:nvPr/>
        </p:nvCxnSpPr>
        <p:spPr>
          <a:xfrm flipH="1">
            <a:off x="4718714" y="3578425"/>
            <a:ext cx="950566" cy="504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9705D5-7879-8444-8AAE-920F52933501}"/>
              </a:ext>
            </a:extLst>
          </p:cNvPr>
          <p:cNvSpPr txBox="1">
            <a:spLocks/>
          </p:cNvSpPr>
          <p:nvPr/>
        </p:nvSpPr>
        <p:spPr>
          <a:xfrm>
            <a:off x="0" y="6462248"/>
            <a:ext cx="5245488" cy="281418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/>
              <a:t>Miikkulainen</a:t>
            </a:r>
            <a:r>
              <a:rPr lang="en-US" sz="1400" b="1" dirty="0"/>
              <a:t> H., </a:t>
            </a:r>
            <a:r>
              <a:rPr lang="en-US" sz="1400" dirty="0"/>
              <a:t>From Prediction to Prescription 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77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78" y="239700"/>
            <a:ext cx="11500822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Prescribed scenario for recommended actions based on a Pareto-front model with a trade-off between the two key objectives (model for Italy)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14" y="264179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DD4C21-E611-B048-93AC-C79F42EDFCD5}"/>
              </a:ext>
            </a:extLst>
          </p:cNvPr>
          <p:cNvSpPr txBox="1">
            <a:spLocks/>
          </p:cNvSpPr>
          <p:nvPr/>
        </p:nvSpPr>
        <p:spPr>
          <a:xfrm>
            <a:off x="0" y="6398203"/>
            <a:ext cx="5245488" cy="281418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From: </a:t>
            </a:r>
            <a:r>
              <a:rPr lang="en-US" sz="1400" b="1" dirty="0">
                <a:hlinkClick r:id="rId3"/>
              </a:rPr>
              <a:t>https://evolution.ml/demos/npidashboard/</a:t>
            </a:r>
            <a:r>
              <a:rPr lang="en-US" sz="1400" b="1" dirty="0"/>
              <a:t> on June 27, 2020</a:t>
            </a:r>
            <a:endParaRPr lang="en-US" sz="1400" dirty="0"/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E7F3B-D867-2A49-852B-45D562241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8" y="1343296"/>
            <a:ext cx="11846411" cy="37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66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78" y="239700"/>
            <a:ext cx="11500822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Prescribed scenarios for recommended actions based on two extreme objectives (model for Italy)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14" y="264179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2760B-C17E-7D4A-A56D-871FF9837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8" y="1462630"/>
            <a:ext cx="11123407" cy="4019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C15D29-D297-2D46-B9AE-B03DE19E2445}"/>
              </a:ext>
            </a:extLst>
          </p:cNvPr>
          <p:cNvSpPr txBox="1">
            <a:spLocks/>
          </p:cNvSpPr>
          <p:nvPr/>
        </p:nvSpPr>
        <p:spPr>
          <a:xfrm>
            <a:off x="0" y="6398203"/>
            <a:ext cx="5245488" cy="281418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From: </a:t>
            </a:r>
            <a:r>
              <a:rPr lang="en-US" sz="1400" b="1" dirty="0">
                <a:hlinkClick r:id="rId4"/>
              </a:rPr>
              <a:t>https://evolution.ml/demos/npidashboard/</a:t>
            </a:r>
            <a:r>
              <a:rPr lang="en-US" sz="1400" b="1" dirty="0"/>
              <a:t> on June 27, 2020</a:t>
            </a:r>
            <a:endParaRPr lang="en-US" sz="1400" dirty="0"/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0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21EC3-4B40-864E-B77F-5A4E88E27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38" y="564401"/>
            <a:ext cx="7097323" cy="588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714" y="264179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7252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Benefits of evolutionary computation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794D9D-4194-7D4F-8A51-1A84208CFFFE}"/>
              </a:ext>
            </a:extLst>
          </p:cNvPr>
          <p:cNvSpPr txBox="1">
            <a:spLocks/>
          </p:cNvSpPr>
          <p:nvPr/>
        </p:nvSpPr>
        <p:spPr>
          <a:xfrm>
            <a:off x="2177176" y="835907"/>
            <a:ext cx="7826539" cy="365877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b="1" dirty="0"/>
              <a:t>Key benefit: Automatically generated novelty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50791-86C2-B742-97A1-04E75ED27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6" y="1328319"/>
            <a:ext cx="6987590" cy="47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48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Capabilities of evolutionary computation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B4FC36-A622-234B-BCD9-3AA8DA07B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2" y="1253420"/>
            <a:ext cx="10101431" cy="43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6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21EC3-4B40-864E-B77F-5A4E88E27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38" y="564401"/>
            <a:ext cx="7097323" cy="588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29" y="366376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639034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Applicability of evolutionary computation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9D2F7-50D0-D44E-8998-48B03BEE7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75" y="1478947"/>
            <a:ext cx="9800216" cy="3992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821BE6-ADD5-344E-80CE-B9FCC6AD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435" y="593863"/>
            <a:ext cx="1755365" cy="13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51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0F746B-1D3F-AB4E-A65E-874E7BBA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94" y="3225949"/>
            <a:ext cx="4549215" cy="3117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F85786-80BB-BD49-B240-B31E2CEF0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5" y="3508962"/>
            <a:ext cx="4660900" cy="1930400"/>
          </a:xfrm>
          <a:prstGeom prst="rect">
            <a:avLst/>
          </a:prstGeom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2" y="340552"/>
            <a:ext cx="8969375" cy="4127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700" dirty="0"/>
              <a:t>Example: Generate GP Models with </a:t>
            </a:r>
            <a:r>
              <a:rPr lang="en-US" altLang="en-US" sz="2700" dirty="0" err="1"/>
              <a:t>DataModeler</a:t>
            </a:r>
            <a:br>
              <a:rPr lang="en-US" altLang="en-US" dirty="0"/>
            </a:br>
            <a:r>
              <a:rPr lang="en-US" altLang="en-US" sz="2700" dirty="0"/>
              <a:t>GUI-based product specific for this technology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E8F078-3D9D-47A5-BE0D-C2263CB9272A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8447"/>
            <a:ext cx="868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96277" y="1834509"/>
            <a:ext cx="694848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0" dirty="0">
                <a:latin typeface="Tahoma" panose="020B0604030504040204" pitchFamily="34" charset="0"/>
              </a:rPr>
              <a:t>Users need to setup a few parameters for model generation</a:t>
            </a:r>
          </a:p>
        </p:txBody>
      </p:sp>
      <p:sp>
        <p:nvSpPr>
          <p:cNvPr id="46088" name="Text Box 14"/>
          <p:cNvSpPr txBox="1">
            <a:spLocks noChangeArrowheads="1"/>
          </p:cNvSpPr>
          <p:nvPr/>
        </p:nvSpPr>
        <p:spPr bwMode="auto">
          <a:xfrm>
            <a:off x="3144566" y="2709725"/>
            <a:ext cx="334476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Number of Independent Evolutions</a:t>
            </a:r>
          </a:p>
          <a:p>
            <a:pPr algn="ctr" eaLnBrk="1" hangingPunct="1"/>
            <a:r>
              <a:rPr lang="en-US" altLang="en-US" sz="1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running in parallel = 24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3403899" y="3331839"/>
            <a:ext cx="1269402" cy="13564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2715" y="6187281"/>
            <a:ext cx="4918075" cy="33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Time constraint (small if number of inputs is &lt; 10)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4286147" y="5109882"/>
            <a:ext cx="414945" cy="10773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B5282-3A75-4E40-A9C4-B7434CBB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25FEF7D6-4735-6B4B-A4A7-6FDCAD6D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028" y="2382450"/>
            <a:ext cx="4109972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Final Model Generation Sequence of 24</a:t>
            </a:r>
          </a:p>
          <a:p>
            <a:pPr algn="ctr" eaLnBrk="1" hangingPunct="1"/>
            <a:r>
              <a:rPr lang="en-US" altLang="en-US" sz="1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Independent evolutions (4x6 cores-each in </a:t>
            </a:r>
          </a:p>
          <a:p>
            <a:pPr algn="ctr" eaLnBrk="1" hangingPunct="1"/>
            <a:r>
              <a:rPr lang="en-US" altLang="en-US" sz="1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different color)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5E8836-6443-6446-8B04-A7BCA9D310CE}"/>
              </a:ext>
            </a:extLst>
          </p:cNvPr>
          <p:cNvCxnSpPr>
            <a:cxnSpLocks/>
          </p:cNvCxnSpPr>
          <p:nvPr/>
        </p:nvCxnSpPr>
        <p:spPr>
          <a:xfrm>
            <a:off x="10580687" y="3361338"/>
            <a:ext cx="1" cy="1248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7217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A28B5F-5FDB-8840-8FB9-7DE03ED8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49" y="488054"/>
            <a:ext cx="5426948" cy="586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928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AI methods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00316-F9AA-7A47-A54E-521FA70C5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66" y="686483"/>
            <a:ext cx="392236" cy="40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3DB61-1FF1-3546-BA7E-E0653118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66" y="2254517"/>
            <a:ext cx="392236" cy="400241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8D42957B-B8E4-2D43-9A1E-C88D27F4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35" y="592801"/>
            <a:ext cx="8937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400" b="1">
                <a:latin typeface="Arial" panose="020B0604020202020204" pitchFamily="34" charset="0"/>
              </a:rPr>
              <a:t>Patterns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DCA82441-2DBA-AE41-B3E6-EFCB6945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35" y="2254517"/>
            <a:ext cx="1081088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400" b="1">
                <a:latin typeface="Arial" panose="020B0604020202020204" pitchFamily="34" charset="0"/>
              </a:rPr>
              <a:t>Classifiers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EC3376C-C983-9F4E-8D74-BB46CD2C0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35" y="4057474"/>
            <a:ext cx="82391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400" b="1">
                <a:latin typeface="Arial" panose="020B0604020202020204" pitchFamily="34" charset="0"/>
              </a:rPr>
              <a:t>Novelty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AB13DA83-6346-F84A-97B0-6B85BDF7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35" y="4902112"/>
            <a:ext cx="12573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400" b="1">
                <a:latin typeface="Arial" panose="020B0604020202020204" pitchFamily="34" charset="0"/>
              </a:rPr>
              <a:t>Optimization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5496E635-1BE6-E546-97E9-696FD1B36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648" y="5827752"/>
            <a:ext cx="17907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400" b="1">
                <a:latin typeface="Arial" panose="020B0604020202020204" pitchFamily="34" charset="0"/>
              </a:rPr>
              <a:t>Emergent behavior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CB2DC33-832B-6440-B093-7B6AEE635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648" y="1376667"/>
            <a:ext cx="169629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400" b="1" dirty="0">
                <a:latin typeface="Arial" panose="020B0604020202020204" pitchFamily="34" charset="0"/>
              </a:rPr>
              <a:t>Complex patterns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1F02325F-E054-AD40-8183-433C9CC83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543" y="3065381"/>
            <a:ext cx="102944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400" b="1" dirty="0">
                <a:latin typeface="Arial" panose="020B0604020202020204" pitchFamily="34" charset="0"/>
              </a:rPr>
              <a:t>Decisions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C1070-893C-E34C-8E0C-F726E267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66" y="1426466"/>
            <a:ext cx="392236" cy="400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1F1E1E-3645-9444-8E07-A659CF371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66" y="3132172"/>
            <a:ext cx="392236" cy="4002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D5E94D-40DD-AF4F-9C8E-F104D5ED5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66" y="4078280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831BE4-CDFE-BA46-B0FB-B52AD0AC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6" y="1590425"/>
            <a:ext cx="5092785" cy="3173197"/>
          </a:xfrm>
          <a:prstGeom prst="rect">
            <a:avLst/>
          </a:prstGeom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852" y="207066"/>
            <a:ext cx="10200228" cy="4127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2400" dirty="0"/>
              <a:t>Example:</a:t>
            </a:r>
            <a:br>
              <a:rPr lang="en-US" altLang="en-US" sz="2400" dirty="0"/>
            </a:br>
            <a:r>
              <a:rPr lang="en-US" altLang="en-US" sz="2400" dirty="0"/>
              <a:t>Analyzing Genetic Programming Models with </a:t>
            </a:r>
            <a:r>
              <a:rPr lang="en-US" altLang="en-US" sz="2400" dirty="0" err="1"/>
              <a:t>DataModeler</a:t>
            </a:r>
            <a:r>
              <a:rPr lang="en-US" altLang="en-US" sz="2400" dirty="0"/>
              <a:t> package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D0308F-F3DA-474E-ABBD-57BAAD90123D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12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811213"/>
            <a:ext cx="8686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A5BE380B-F88E-2344-A37B-9B2E8BF5E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573" y="1172139"/>
            <a:ext cx="1123408" cy="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Pareto front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02B05E94-1F39-954C-A5BF-9BF7BE01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52" y="3835862"/>
            <a:ext cx="1423169" cy="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Selected model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34B877E-B009-4248-AD89-7B52DD6D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52" y="4712587"/>
            <a:ext cx="2158948" cy="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Selected model equation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DCE2500-44DE-2A49-81DF-C0A135B7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295" y="1482010"/>
            <a:ext cx="3735789" cy="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515" tIns="46757" rIns="93515" bIns="46757">
            <a:spAutoFit/>
          </a:bodyPr>
          <a:lstStyle>
            <a:lvl1pPr marL="57150" indent="-571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Variable importance in generated equations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23D71-F695-9844-9286-DA8DA548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9D50D2-A419-3F48-BEE4-B659D1EF7760}"/>
              </a:ext>
            </a:extLst>
          </p:cNvPr>
          <p:cNvCxnSpPr/>
          <p:nvPr/>
        </p:nvCxnSpPr>
        <p:spPr>
          <a:xfrm flipV="1">
            <a:off x="1413436" y="3458925"/>
            <a:ext cx="1161826" cy="322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595A98-58AA-EB42-9578-23ACF342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295" y="1925655"/>
            <a:ext cx="4157580" cy="4078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5B74C0-D94A-EB4F-8906-618EA0731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4" y="5187805"/>
            <a:ext cx="5948305" cy="4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41518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279"/>
            <a:ext cx="12328264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 comparison between genetic programming and random forest models for emissions estimation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18" y="477180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3EB9E-C7C7-3D4A-A6CD-FDDFD316A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69" y="3193691"/>
            <a:ext cx="5553405" cy="3123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80B924-EF91-644C-AC51-D07DEF015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714" y="2635501"/>
            <a:ext cx="2762549" cy="515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F55C3C-DBA0-B345-9604-B030B8413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064" y="2090409"/>
            <a:ext cx="1934808" cy="4780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626514-051A-ED43-93F2-0D199A96EBA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178624" y="1086080"/>
            <a:ext cx="5951669" cy="1075391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AB59B5F-2BA3-F145-AD2E-A91CA25F1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616" y="669990"/>
            <a:ext cx="5177684" cy="402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 dirty="0">
                <a:latin typeface="Swis721 Cn BT" pitchFamily="34" charset="0"/>
                <a:ea typeface="ＭＳ Ｐゴシック" panose="020B0600070205080204" pitchFamily="34" charset="-128"/>
              </a:rPr>
              <a:t>Random forest model of 1000 trees like these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F8BE7-00A6-1640-A423-DAC85C55A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827" y="1338628"/>
            <a:ext cx="5948305" cy="461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40A73-5CE3-E840-A64D-9F616F338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21" y="2221789"/>
            <a:ext cx="5245100" cy="622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D7E124-A1DE-3E44-B2F0-BF974938EF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345" y="3266228"/>
            <a:ext cx="5383662" cy="2956743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07A15CB8-ACBB-EB42-85B4-6DE648B8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29" y="669990"/>
            <a:ext cx="5177684" cy="40229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 dirty="0">
                <a:latin typeface="Swis721 Cn BT" pitchFamily="34" charset="0"/>
                <a:ea typeface="ＭＳ Ｐゴシック" panose="020B0600070205080204" pitchFamily="34" charset="-128"/>
              </a:rPr>
              <a:t>Genetic programming model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598C9-FDA9-E442-8BB8-69F01735D0AD}"/>
              </a:ext>
            </a:extLst>
          </p:cNvPr>
          <p:cNvCxnSpPr>
            <a:cxnSpLocks/>
          </p:cNvCxnSpPr>
          <p:nvPr/>
        </p:nvCxnSpPr>
        <p:spPr>
          <a:xfrm flipH="1">
            <a:off x="2033195" y="3786692"/>
            <a:ext cx="365760" cy="3765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B55614-3CA2-F544-B8C8-A7FB479E5B86}"/>
              </a:ext>
            </a:extLst>
          </p:cNvPr>
          <p:cNvCxnSpPr>
            <a:cxnSpLocks/>
          </p:cNvCxnSpPr>
          <p:nvPr/>
        </p:nvCxnSpPr>
        <p:spPr>
          <a:xfrm flipV="1">
            <a:off x="6404385" y="4840435"/>
            <a:ext cx="136129" cy="339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6DDA4B-1A51-DC45-9F1A-68A59DA3998E}"/>
              </a:ext>
            </a:extLst>
          </p:cNvPr>
          <p:cNvCxnSpPr>
            <a:cxnSpLocks/>
          </p:cNvCxnSpPr>
          <p:nvPr/>
        </p:nvCxnSpPr>
        <p:spPr>
          <a:xfrm flipH="1">
            <a:off x="7233977" y="4035444"/>
            <a:ext cx="365760" cy="3765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6C6D4C-E529-8942-889D-AA03284D25FA}"/>
              </a:ext>
            </a:extLst>
          </p:cNvPr>
          <p:cNvCxnSpPr>
            <a:cxnSpLocks/>
          </p:cNvCxnSpPr>
          <p:nvPr/>
        </p:nvCxnSpPr>
        <p:spPr>
          <a:xfrm flipH="1">
            <a:off x="9262383" y="4223702"/>
            <a:ext cx="365760" cy="3765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77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Emissions GP-generated model exploration by contour plots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18" y="477180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DEC2E-F3EF-134C-B77D-D803183A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0929"/>
            <a:ext cx="9016806" cy="46560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0D8C29-5918-8A44-A867-DA522562D7F6}"/>
              </a:ext>
            </a:extLst>
          </p:cNvPr>
          <p:cNvCxnSpPr/>
          <p:nvPr/>
        </p:nvCxnSpPr>
        <p:spPr>
          <a:xfrm flipH="1">
            <a:off x="7121562" y="4216998"/>
            <a:ext cx="2323652" cy="6347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BEB412-4FB3-8342-97D1-28BA909CA4F6}"/>
              </a:ext>
            </a:extLst>
          </p:cNvPr>
          <p:cNvCxnSpPr/>
          <p:nvPr/>
        </p:nvCxnSpPr>
        <p:spPr>
          <a:xfrm flipH="1">
            <a:off x="2677742" y="4237201"/>
            <a:ext cx="2323652" cy="6347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E289A5-A951-274C-80B3-D198FCFFADE3}"/>
              </a:ext>
            </a:extLst>
          </p:cNvPr>
          <p:cNvCxnSpPr>
            <a:cxnSpLocks/>
          </p:cNvCxnSpPr>
          <p:nvPr/>
        </p:nvCxnSpPr>
        <p:spPr>
          <a:xfrm flipV="1">
            <a:off x="3743661" y="4871902"/>
            <a:ext cx="1140311" cy="11093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83EF98-A5D7-D947-A529-87934C191FCE}"/>
              </a:ext>
            </a:extLst>
          </p:cNvPr>
          <p:cNvCxnSpPr>
            <a:cxnSpLocks/>
          </p:cNvCxnSpPr>
          <p:nvPr/>
        </p:nvCxnSpPr>
        <p:spPr>
          <a:xfrm flipV="1">
            <a:off x="7702475" y="4781250"/>
            <a:ext cx="1227269" cy="1200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A34D0F55-E30B-2244-B62E-0E9C213E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716" y="6081349"/>
            <a:ext cx="5177684" cy="40229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 dirty="0">
                <a:latin typeface="Swis721 Cn BT" pitchFamily="34" charset="0"/>
                <a:ea typeface="ＭＳ Ｐゴシック" panose="020B0600070205080204" pitchFamily="34" charset="-128"/>
              </a:rPr>
              <a:t>High-emissions zones</a:t>
            </a:r>
          </a:p>
        </p:txBody>
      </p:sp>
    </p:spTree>
    <p:extLst>
      <p:ext uri="{BB962C8B-B14F-4D97-AF65-F5344CB8AC3E}">
        <p14:creationId xmlns:p14="http://schemas.microsoft.com/office/powerpoint/2010/main" val="2240382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21EC3-4B40-864E-B77F-5A4E88E27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38" y="564401"/>
            <a:ext cx="7097323" cy="588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18" y="477180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867870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84">
            <a:extLst>
              <a:ext uri="{FF2B5EF4-FFF2-40B4-BE49-F238E27FC236}">
                <a16:creationId xmlns:a16="http://schemas.microsoft.com/office/drawing/2014/main" id="{A4C6D3C5-2CF0-D448-917E-0599F791D00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8763000" cy="6400800"/>
            <a:chOff x="152400" y="152400"/>
            <a:chExt cx="8763000" cy="6400800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5B3F391-1D78-D347-8B29-4097273655F7}"/>
                </a:ext>
              </a:extLst>
            </p:cNvPr>
            <p:cNvSpPr txBox="1"/>
            <p:nvPr/>
          </p:nvSpPr>
          <p:spPr bwMode="auto">
            <a:xfrm>
              <a:off x="609600" y="152400"/>
              <a:ext cx="7924800" cy="3667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Genetic Programming</a:t>
              </a:r>
            </a:p>
          </p:txBody>
        </p:sp>
        <p:sp>
          <p:nvSpPr>
            <p:cNvPr id="15363" name="Rectangle 3">
              <a:extLst>
                <a:ext uri="{FF2B5EF4-FFF2-40B4-BE49-F238E27FC236}">
                  <a16:creationId xmlns:a16="http://schemas.microsoft.com/office/drawing/2014/main" id="{4C92F0CB-B290-BC41-ADA1-C88335FE6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600200"/>
              <a:ext cx="2819400" cy="4953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64" name="Rectangle 4">
              <a:extLst>
                <a:ext uri="{FF2B5EF4-FFF2-40B4-BE49-F238E27FC236}">
                  <a16:creationId xmlns:a16="http://schemas.microsoft.com/office/drawing/2014/main" id="{B8F9E74B-C271-5B48-A79D-32CB2193C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600200"/>
              <a:ext cx="2590800" cy="4953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5365" name="Object 2">
              <a:extLst>
                <a:ext uri="{FF2B5EF4-FFF2-40B4-BE49-F238E27FC236}">
                  <a16:creationId xmlns:a16="http://schemas.microsoft.com/office/drawing/2014/main" id="{F9D310F9-2AC5-3946-B347-B405E06340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96000" y="762000"/>
            <a:ext cx="27114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6" name="Equation" r:id="rId4" imgW="62026800" imgH="14922500" progId="Equation.DSMT4">
                    <p:embed/>
                  </p:oleObj>
                </mc:Choice>
                <mc:Fallback>
                  <p:oleObj name="Equation" r:id="rId4" imgW="62026800" imgH="14922500" progId="Equation.DSMT4">
                    <p:embed/>
                    <p:pic>
                      <p:nvPicPr>
                        <p:cNvPr id="15365" name="Object 2">
                          <a:extLst>
                            <a:ext uri="{FF2B5EF4-FFF2-40B4-BE49-F238E27FC236}">
                              <a16:creationId xmlns:a16="http://schemas.microsoft.com/office/drawing/2014/main" id="{F9D310F9-2AC5-3946-B347-B405E06340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762000"/>
                          <a:ext cx="2711450" cy="533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1611" name="Text Box 11">
              <a:extLst>
                <a:ext uri="{FF2B5EF4-FFF2-40B4-BE49-F238E27FC236}">
                  <a16:creationId xmlns:a16="http://schemas.microsoft.com/office/drawing/2014/main" id="{9D16B2D8-6E94-824C-95A6-61602B0B6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975" y="782638"/>
              <a:ext cx="3649663" cy="3381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Translate data into profitable equations</a:t>
              </a:r>
            </a:p>
          </p:txBody>
        </p:sp>
        <p:sp>
          <p:nvSpPr>
            <p:cNvPr id="15367" name="Text Box 12">
              <a:extLst>
                <a:ext uri="{FF2B5EF4-FFF2-40B4-BE49-F238E27FC236}">
                  <a16:creationId xmlns:a16="http://schemas.microsoft.com/office/drawing/2014/main" id="{C256DF61-9E17-CE40-BFD5-35F734D07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1676400"/>
              <a:ext cx="2568575" cy="30480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Arial" panose="020B0604020202020204" pitchFamily="34" charset="0"/>
                </a:rPr>
                <a:t>Advantages</a:t>
              </a:r>
            </a:p>
          </p:txBody>
        </p:sp>
        <p:sp>
          <p:nvSpPr>
            <p:cNvPr id="15368" name="Text Box 13">
              <a:extLst>
                <a:ext uri="{FF2B5EF4-FFF2-40B4-BE49-F238E27FC236}">
                  <a16:creationId xmlns:a16="http://schemas.microsoft.com/office/drawing/2014/main" id="{B19440E9-F3AB-DB4A-B2ED-A4D06C921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2568575" cy="3048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Arial" panose="020B0604020202020204" pitchFamily="34" charset="0"/>
                </a:rPr>
                <a:t>Application areas</a:t>
              </a:r>
            </a:p>
          </p:txBody>
        </p:sp>
        <p:grpSp>
          <p:nvGrpSpPr>
            <p:cNvPr id="15369" name="Group 14">
              <a:extLst>
                <a:ext uri="{FF2B5EF4-FFF2-40B4-BE49-F238E27FC236}">
                  <a16:creationId xmlns:a16="http://schemas.microsoft.com/office/drawing/2014/main" id="{E0867F87-502C-DA40-9BC3-A4AC97EBE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2362200"/>
              <a:ext cx="1447800" cy="762000"/>
              <a:chOff x="288" y="1641"/>
              <a:chExt cx="2420" cy="1095"/>
            </a:xfrm>
          </p:grpSpPr>
          <p:pic>
            <p:nvPicPr>
              <p:cNvPr id="15536" name="Picture 15">
                <a:extLst>
                  <a:ext uri="{FF2B5EF4-FFF2-40B4-BE49-F238E27FC236}">
                    <a16:creationId xmlns:a16="http://schemas.microsoft.com/office/drawing/2014/main" id="{3B1488A3-F1C7-204D-B86E-D3692BCE4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641"/>
                <a:ext cx="2420" cy="1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37" name="Rectangle 16">
                <a:extLst>
                  <a:ext uri="{FF2B5EF4-FFF2-40B4-BE49-F238E27FC236}">
                    <a16:creationId xmlns:a16="http://schemas.microsoft.com/office/drawing/2014/main" id="{E7C835EC-C262-544F-8C73-986C42BED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2331"/>
                <a:ext cx="457" cy="3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>
                    <a:latin typeface="Times New Roman" panose="02020603050405020304" pitchFamily="18" charset="0"/>
                    <a:cs typeface="Arial" panose="020B0604020202020204" pitchFamily="34" charset="0"/>
                  </a:rPr>
                  <a:t>y = f(x)</a:t>
                </a:r>
              </a:p>
            </p:txBody>
          </p:sp>
        </p:grpSp>
        <p:pic>
          <p:nvPicPr>
            <p:cNvPr id="15370" name="Picture 17">
              <a:extLst>
                <a:ext uri="{FF2B5EF4-FFF2-40B4-BE49-F238E27FC236}">
                  <a16:creationId xmlns:a16="http://schemas.microsoft.com/office/drawing/2014/main" id="{791BB4D5-F81F-A34C-9E89-28FEC8C80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343400"/>
              <a:ext cx="1038225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8">
              <a:extLst>
                <a:ext uri="{FF2B5EF4-FFF2-40B4-BE49-F238E27FC236}">
                  <a16:creationId xmlns:a16="http://schemas.microsoft.com/office/drawing/2014/main" id="{D6A00A20-57AC-5F45-9C39-4BA914B35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562600"/>
              <a:ext cx="1219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9">
              <a:extLst>
                <a:ext uri="{FF2B5EF4-FFF2-40B4-BE49-F238E27FC236}">
                  <a16:creationId xmlns:a16="http://schemas.microsoft.com/office/drawing/2014/main" id="{2D1950A9-CE92-3646-BAA8-177B7D1AB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276600"/>
              <a:ext cx="1160463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0" descr="dollar">
              <a:hlinkClick r:id="rId10"/>
              <a:extLst>
                <a:ext uri="{FF2B5EF4-FFF2-40B4-BE49-F238E27FC236}">
                  <a16:creationId xmlns:a16="http://schemas.microsoft.com/office/drawing/2014/main" id="{3C942AA7-071C-7947-9FE0-EE99C3700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2819400"/>
              <a:ext cx="2619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1" descr="dollar">
              <a:hlinkClick r:id="rId10"/>
              <a:extLst>
                <a:ext uri="{FF2B5EF4-FFF2-40B4-BE49-F238E27FC236}">
                  <a16:creationId xmlns:a16="http://schemas.microsoft.com/office/drawing/2014/main" id="{5BDAF49F-5F30-0A46-83D9-102F720A8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0"/>
              <a:ext cx="2619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2" descr="dollar">
              <a:hlinkClick r:id="rId10"/>
              <a:extLst>
                <a:ext uri="{FF2B5EF4-FFF2-40B4-BE49-F238E27FC236}">
                  <a16:creationId xmlns:a16="http://schemas.microsoft.com/office/drawing/2014/main" id="{D85A3CC4-AE7B-3A48-9742-4AA7AB079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4953000"/>
              <a:ext cx="2619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3" descr="dollar">
              <a:hlinkClick r:id="rId10"/>
              <a:extLst>
                <a:ext uri="{FF2B5EF4-FFF2-40B4-BE49-F238E27FC236}">
                  <a16:creationId xmlns:a16="http://schemas.microsoft.com/office/drawing/2014/main" id="{4E8AEF10-1743-0C44-B69A-AA3BF722D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096000"/>
              <a:ext cx="2619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25">
              <a:extLst>
                <a:ext uri="{FF2B5EF4-FFF2-40B4-BE49-F238E27FC236}">
                  <a16:creationId xmlns:a16="http://schemas.microsoft.com/office/drawing/2014/main" id="{B794520E-A3A4-744B-817D-510CAA7E0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23622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Inferential</a:t>
              </a: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sensors</a:t>
              </a:r>
              <a:endParaRPr lang="en-US" altLang="en-US" sz="11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8" name="Text Box 26">
              <a:extLst>
                <a:ext uri="{FF2B5EF4-FFF2-40B4-BE49-F238E27FC236}">
                  <a16:creationId xmlns:a16="http://schemas.microsoft.com/office/drawing/2014/main" id="{9BA668A4-3A6E-FF4A-BAE1-BAABA415E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3276600"/>
              <a:ext cx="914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Emulators</a:t>
              </a:r>
              <a:endParaRPr lang="en-US" altLang="en-US" sz="11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9" name="Text Box 27">
              <a:extLst>
                <a:ext uri="{FF2B5EF4-FFF2-40B4-BE49-F238E27FC236}">
                  <a16:creationId xmlns:a16="http://schemas.microsoft.com/office/drawing/2014/main" id="{6EAC8262-99C1-DE44-B1CF-B82343874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43434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New products</a:t>
              </a:r>
            </a:p>
          </p:txBody>
        </p:sp>
        <p:sp>
          <p:nvSpPr>
            <p:cNvPr id="15380" name="Text Box 28">
              <a:extLst>
                <a:ext uri="{FF2B5EF4-FFF2-40B4-BE49-F238E27FC236}">
                  <a16:creationId xmlns:a16="http://schemas.microsoft.com/office/drawing/2014/main" id="{AB7F15E4-E011-E044-B4E7-0ED46BBE1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5626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Effective DOE</a:t>
              </a:r>
            </a:p>
          </p:txBody>
        </p:sp>
        <p:pic>
          <p:nvPicPr>
            <p:cNvPr id="15381" name="Picture 30">
              <a:extLst>
                <a:ext uri="{FF2B5EF4-FFF2-40B4-BE49-F238E27FC236}">
                  <a16:creationId xmlns:a16="http://schemas.microsoft.com/office/drawing/2014/main" id="{245F7A0B-A62D-0543-9C8B-44B66297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105400"/>
              <a:ext cx="13716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31">
              <a:extLst>
                <a:ext uri="{FF2B5EF4-FFF2-40B4-BE49-F238E27FC236}">
                  <a16:creationId xmlns:a16="http://schemas.microsoft.com/office/drawing/2014/main" id="{03724340-749C-C94A-8EF7-3B1B002E5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0" y="5021263"/>
              <a:ext cx="9144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632" name="AutoShape 32">
              <a:extLst>
                <a:ext uri="{FF2B5EF4-FFF2-40B4-BE49-F238E27FC236}">
                  <a16:creationId xmlns:a16="http://schemas.microsoft.com/office/drawing/2014/main" id="{AD5409E7-0664-6644-9A11-DF3A6E4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648200"/>
              <a:ext cx="1184275" cy="393700"/>
            </a:xfrm>
            <a:prstGeom prst="wedgeRoundRectCallout">
              <a:avLst>
                <a:gd name="adj1" fmla="val -14343"/>
                <a:gd name="adj2" fmla="val 8951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b="1">
                  <a:latin typeface="Helvetica" charset="0"/>
                </a:rPr>
                <a:t>Analytical expression</a:t>
              </a:r>
            </a:p>
          </p:txBody>
        </p:sp>
        <p:sp>
          <p:nvSpPr>
            <p:cNvPr id="281633" name="AutoShape 33">
              <a:extLst>
                <a:ext uri="{FF2B5EF4-FFF2-40B4-BE49-F238E27FC236}">
                  <a16:creationId xmlns:a16="http://schemas.microsoft.com/office/drawing/2014/main" id="{B01FED70-9C59-7044-9AAE-77FFD52D5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724400"/>
              <a:ext cx="1184275" cy="241300"/>
            </a:xfrm>
            <a:prstGeom prst="wedgeRoundRectCallout">
              <a:avLst>
                <a:gd name="adj1" fmla="val 11528"/>
                <a:gd name="adj2" fmla="val 12434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b="1" dirty="0">
                  <a:latin typeface="Helvetica" charset="0"/>
                </a:rPr>
                <a:t>Black box</a:t>
              </a:r>
            </a:p>
          </p:txBody>
        </p:sp>
        <p:sp>
          <p:nvSpPr>
            <p:cNvPr id="15385" name="Rectangle 35">
              <a:extLst>
                <a:ext uri="{FF2B5EF4-FFF2-40B4-BE49-F238E27FC236}">
                  <a16:creationId xmlns:a16="http://schemas.microsoft.com/office/drawing/2014/main" id="{3988DB6E-681C-0E49-BFE1-07413F647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867400"/>
              <a:ext cx="1295400" cy="304800"/>
            </a:xfrm>
            <a:prstGeom prst="rect">
              <a:avLst/>
            </a:prstGeom>
            <a:solidFill>
              <a:srgbClr val="C8FCE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Calibri" panose="020F0502020204030204" pitchFamily="34" charset="0"/>
                  <a:cs typeface="Arial" panose="020B0604020202020204" pitchFamily="34" charset="0"/>
                </a:rPr>
                <a:t>Specialized run-time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Calibri" panose="020F0502020204030204" pitchFamily="34" charset="0"/>
                  <a:cs typeface="Arial" panose="020B0604020202020204" pitchFamily="34" charset="0"/>
                </a:rPr>
                <a:t>software</a:t>
              </a:r>
            </a:p>
          </p:txBody>
        </p:sp>
        <p:sp>
          <p:nvSpPr>
            <p:cNvPr id="15386" name="Rectangle 36">
              <a:extLst>
                <a:ext uri="{FF2B5EF4-FFF2-40B4-BE49-F238E27FC236}">
                  <a16:creationId xmlns:a16="http://schemas.microsoft.com/office/drawing/2014/main" id="{B46962D1-2305-7244-BBB3-6CD78403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5853113"/>
              <a:ext cx="1301750" cy="319088"/>
            </a:xfrm>
            <a:prstGeom prst="rect">
              <a:avLst/>
            </a:prstGeom>
            <a:solidFill>
              <a:srgbClr val="C8FCE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Calibri" panose="020F0502020204030204" pitchFamily="34" charset="0"/>
                  <a:cs typeface="Arial" panose="020B0604020202020204" pitchFamily="34" charset="0"/>
                </a:rPr>
                <a:t>Directly coded into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Calibri" panose="020F0502020204030204" pitchFamily="34" charset="0"/>
                  <a:cs typeface="Arial" panose="020B0604020202020204" pitchFamily="34" charset="0"/>
                </a:rPr>
                <a:t>most online systems</a:t>
              </a:r>
            </a:p>
          </p:txBody>
        </p:sp>
        <p:sp>
          <p:nvSpPr>
            <p:cNvPr id="15387" name="AutoShape 37">
              <a:extLst>
                <a:ext uri="{FF2B5EF4-FFF2-40B4-BE49-F238E27FC236}">
                  <a16:creationId xmlns:a16="http://schemas.microsoft.com/office/drawing/2014/main" id="{DE89D90F-01C1-9641-85CD-EEE0EA9AA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486400"/>
              <a:ext cx="236538" cy="374650"/>
            </a:xfrm>
            <a:prstGeom prst="downArrow">
              <a:avLst>
                <a:gd name="adj1" fmla="val 50000"/>
                <a:gd name="adj2" fmla="val 3959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388" name="Picture 44" descr="kitchen">
              <a:extLst>
                <a:ext uri="{FF2B5EF4-FFF2-40B4-BE49-F238E27FC236}">
                  <a16:creationId xmlns:a16="http://schemas.microsoft.com/office/drawing/2014/main" id="{41EE0729-6D13-3E4B-A6FF-A8A7DBBDC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75" y="2614613"/>
              <a:ext cx="222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9" name="Rectangle 45">
              <a:extLst>
                <a:ext uri="{FF2B5EF4-FFF2-40B4-BE49-F238E27FC236}">
                  <a16:creationId xmlns:a16="http://schemas.microsoft.com/office/drawing/2014/main" id="{ECB3F9A4-09B0-3747-B139-A1DDE2333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600200"/>
              <a:ext cx="2819400" cy="4953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0" name="Text Box 46">
              <a:extLst>
                <a:ext uri="{FF2B5EF4-FFF2-40B4-BE49-F238E27FC236}">
                  <a16:creationId xmlns:a16="http://schemas.microsoft.com/office/drawing/2014/main" id="{9181EE2A-C25B-7047-8CA0-4BAFE9BC7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676400"/>
              <a:ext cx="2568575" cy="307777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Arial" panose="020B0604020202020204" pitchFamily="34" charset="0"/>
                </a:rPr>
                <a:t>What is genetic programming?</a:t>
              </a:r>
            </a:p>
          </p:txBody>
        </p:sp>
        <p:sp>
          <p:nvSpPr>
            <p:cNvPr id="15391" name="Text Box 47">
              <a:extLst>
                <a:ext uri="{FF2B5EF4-FFF2-40B4-BE49-F238E27FC236}">
                  <a16:creationId xmlns:a16="http://schemas.microsoft.com/office/drawing/2014/main" id="{F928549C-71A9-A749-9636-1815497A8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209800"/>
              <a:ext cx="7397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Arial" panose="020B0604020202020204" pitchFamily="34" charset="0"/>
                </a:rPr>
                <a:t>Parent 1</a:t>
              </a:r>
            </a:p>
          </p:txBody>
        </p:sp>
        <p:sp>
          <p:nvSpPr>
            <p:cNvPr id="15392" name="Text Box 48">
              <a:extLst>
                <a:ext uri="{FF2B5EF4-FFF2-40B4-BE49-F238E27FC236}">
                  <a16:creationId xmlns:a16="http://schemas.microsoft.com/office/drawing/2014/main" id="{E1D3FAA7-76A0-2F46-A255-3997D86C0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209800"/>
              <a:ext cx="7397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Arial" panose="020B0604020202020204" pitchFamily="34" charset="0"/>
                </a:rPr>
                <a:t>Parent 2</a:t>
              </a:r>
            </a:p>
          </p:txBody>
        </p:sp>
        <p:sp>
          <p:nvSpPr>
            <p:cNvPr id="15393" name="Text Box 49">
              <a:extLst>
                <a:ext uri="{FF2B5EF4-FFF2-40B4-BE49-F238E27FC236}">
                  <a16:creationId xmlns:a16="http://schemas.microsoft.com/office/drawing/2014/main" id="{54BC5687-E534-8E4C-919E-3BA656E2B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276600"/>
              <a:ext cx="9334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Arial" panose="020B0604020202020204" pitchFamily="34" charset="0"/>
                </a:rPr>
                <a:t>Offspring 1</a:t>
              </a:r>
            </a:p>
          </p:txBody>
        </p:sp>
        <p:sp>
          <p:nvSpPr>
            <p:cNvPr id="15394" name="Text Box 50">
              <a:extLst>
                <a:ext uri="{FF2B5EF4-FFF2-40B4-BE49-F238E27FC236}">
                  <a16:creationId xmlns:a16="http://schemas.microsoft.com/office/drawing/2014/main" id="{C5008A69-AD7E-C247-8584-1E32794ED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200400"/>
              <a:ext cx="9334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Arial" panose="020B0604020202020204" pitchFamily="34" charset="0"/>
                </a:rPr>
                <a:t>Offspring 2</a:t>
              </a:r>
            </a:p>
          </p:txBody>
        </p:sp>
        <p:grpSp>
          <p:nvGrpSpPr>
            <p:cNvPr id="15395" name="Group 51">
              <a:extLst>
                <a:ext uri="{FF2B5EF4-FFF2-40B4-BE49-F238E27FC236}">
                  <a16:creationId xmlns:a16="http://schemas.microsoft.com/office/drawing/2014/main" id="{38821F41-5840-6D4A-8D9B-97037F810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2050" y="2471738"/>
              <a:ext cx="593725" cy="847725"/>
              <a:chOff x="1392" y="288"/>
              <a:chExt cx="1008" cy="1248"/>
            </a:xfrm>
          </p:grpSpPr>
          <p:grpSp>
            <p:nvGrpSpPr>
              <p:cNvPr id="15507" name="Group 52">
                <a:extLst>
                  <a:ext uri="{FF2B5EF4-FFF2-40B4-BE49-F238E27FC236}">
                    <a16:creationId xmlns:a16="http://schemas.microsoft.com/office/drawing/2014/main" id="{3BC55481-1386-2045-B5F8-98AE20E25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768"/>
                <a:ext cx="576" cy="768"/>
                <a:chOff x="1392" y="768"/>
                <a:chExt cx="576" cy="768"/>
              </a:xfrm>
            </p:grpSpPr>
            <p:sp>
              <p:nvSpPr>
                <p:cNvPr id="15523" name="Rectangle 53">
                  <a:extLst>
                    <a:ext uri="{FF2B5EF4-FFF2-40B4-BE49-F238E27FC236}">
                      <a16:creationId xmlns:a16="http://schemas.microsoft.com/office/drawing/2014/main" id="{510FC45E-F1F0-7E46-890D-E29D65013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768"/>
                  <a:ext cx="192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sqr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24" name="Oval 54">
                  <a:extLst>
                    <a:ext uri="{FF2B5EF4-FFF2-40B4-BE49-F238E27FC236}">
                      <a16:creationId xmlns:a16="http://schemas.microsoft.com/office/drawing/2014/main" id="{742EBE95-FAC2-0145-B972-D40AA94A5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76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grpSp>
              <p:nvGrpSpPr>
                <p:cNvPr id="15525" name="Group 55">
                  <a:extLst>
                    <a:ext uri="{FF2B5EF4-FFF2-40B4-BE49-F238E27FC236}">
                      <a16:creationId xmlns:a16="http://schemas.microsoft.com/office/drawing/2014/main" id="{00E96DCB-3316-8447-963D-BF34B1FD70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1200"/>
                  <a:ext cx="288" cy="336"/>
                  <a:chOff x="1536" y="1392"/>
                  <a:chExt cx="288" cy="336"/>
                </a:xfrm>
              </p:grpSpPr>
              <p:sp>
                <p:nvSpPr>
                  <p:cNvPr id="15531" name="Rectangle 56">
                    <a:extLst>
                      <a:ext uri="{FF2B5EF4-FFF2-40B4-BE49-F238E27FC236}">
                        <a16:creationId xmlns:a16="http://schemas.microsoft.com/office/drawing/2014/main" id="{AD920B91-AF99-BB4A-9C89-A351B891E1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392"/>
                    <a:ext cx="96" cy="9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*</a:t>
                    </a:r>
                  </a:p>
                </p:txBody>
              </p:sp>
              <p:sp>
                <p:nvSpPr>
                  <p:cNvPr id="15532" name="Oval 57">
                    <a:extLst>
                      <a:ext uri="{FF2B5EF4-FFF2-40B4-BE49-F238E27FC236}">
                        <a16:creationId xmlns:a16="http://schemas.microsoft.com/office/drawing/2014/main" id="{D5C2B453-57AF-1241-AACF-BA5E890030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632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5533" name="Oval 58">
                    <a:extLst>
                      <a:ext uri="{FF2B5EF4-FFF2-40B4-BE49-F238E27FC236}">
                        <a16:creationId xmlns:a16="http://schemas.microsoft.com/office/drawing/2014/main" id="{ED1665AC-5341-6940-BF34-4C33380FCB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632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5534" name="Line 59">
                    <a:extLst>
                      <a:ext uri="{FF2B5EF4-FFF2-40B4-BE49-F238E27FC236}">
                        <a16:creationId xmlns:a16="http://schemas.microsoft.com/office/drawing/2014/main" id="{050DF0EF-8FC5-0444-9FDE-7E0AAD44EA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4" y="1488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35" name="Line 60">
                    <a:extLst>
                      <a:ext uri="{FF2B5EF4-FFF2-40B4-BE49-F238E27FC236}">
                        <a16:creationId xmlns:a16="http://schemas.microsoft.com/office/drawing/2014/main" id="{20850278-0C81-C846-A992-C3E4373A60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488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26" name="Rectangle 61">
                  <a:extLst>
                    <a:ext uri="{FF2B5EF4-FFF2-40B4-BE49-F238E27FC236}">
                      <a16:creationId xmlns:a16="http://schemas.microsoft.com/office/drawing/2014/main" id="{C38694EF-D87E-244C-8439-72DB0CBB2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008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27" name="Oval 62">
                  <a:extLst>
                    <a:ext uri="{FF2B5EF4-FFF2-40B4-BE49-F238E27FC236}">
                      <a16:creationId xmlns:a16="http://schemas.microsoft.com/office/drawing/2014/main" id="{BAC6E59C-10CC-1848-81AB-44FDFA484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200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528" name="Line 63">
                  <a:extLst>
                    <a:ext uri="{FF2B5EF4-FFF2-40B4-BE49-F238E27FC236}">
                      <a16:creationId xmlns:a16="http://schemas.microsoft.com/office/drawing/2014/main" id="{55CFC1D0-DC87-6B43-8D66-71AE55A686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8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9" name="Line 64">
                  <a:extLst>
                    <a:ext uri="{FF2B5EF4-FFF2-40B4-BE49-F238E27FC236}">
                      <a16:creationId xmlns:a16="http://schemas.microsoft.com/office/drawing/2014/main" id="{F61F9EAD-040B-B748-AEF6-87D7F0BA5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0" name="Line 65">
                  <a:extLst>
                    <a:ext uri="{FF2B5EF4-FFF2-40B4-BE49-F238E27FC236}">
                      <a16:creationId xmlns:a16="http://schemas.microsoft.com/office/drawing/2014/main" id="{C7785098-1696-0B4B-A803-5204AC296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08" name="Group 66">
                <a:extLst>
                  <a:ext uri="{FF2B5EF4-FFF2-40B4-BE49-F238E27FC236}">
                    <a16:creationId xmlns:a16="http://schemas.microsoft.com/office/drawing/2014/main" id="{002453EC-3705-2949-93C4-245C0F1BA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288"/>
                <a:ext cx="672" cy="816"/>
                <a:chOff x="1728" y="288"/>
                <a:chExt cx="672" cy="816"/>
              </a:xfrm>
            </p:grpSpPr>
            <p:sp>
              <p:nvSpPr>
                <p:cNvPr id="15509" name="Rectangle 67">
                  <a:extLst>
                    <a:ext uri="{FF2B5EF4-FFF2-40B4-BE49-F238E27FC236}">
                      <a16:creationId xmlns:a16="http://schemas.microsoft.com/office/drawing/2014/main" id="{9B288E2F-4DC4-BD42-9C66-70D977594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grpSp>
              <p:nvGrpSpPr>
                <p:cNvPr id="15510" name="Group 68">
                  <a:extLst>
                    <a:ext uri="{FF2B5EF4-FFF2-40B4-BE49-F238E27FC236}">
                      <a16:creationId xmlns:a16="http://schemas.microsoft.com/office/drawing/2014/main" id="{4C9C57E4-25AF-9144-8B4F-23C02BFC78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768"/>
                  <a:ext cx="288" cy="336"/>
                  <a:chOff x="336" y="1824"/>
                  <a:chExt cx="288" cy="336"/>
                </a:xfrm>
              </p:grpSpPr>
              <p:sp>
                <p:nvSpPr>
                  <p:cNvPr id="15518" name="Rectangle 69">
                    <a:extLst>
                      <a:ext uri="{FF2B5EF4-FFF2-40B4-BE49-F238E27FC236}">
                        <a16:creationId xmlns:a16="http://schemas.microsoft.com/office/drawing/2014/main" id="{2F2D0305-25CF-6B47-BD21-F4F09AC43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824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/</a:t>
                    </a:r>
                  </a:p>
                </p:txBody>
              </p:sp>
              <p:sp>
                <p:nvSpPr>
                  <p:cNvPr id="15519" name="Oval 70">
                    <a:extLst>
                      <a:ext uri="{FF2B5EF4-FFF2-40B4-BE49-F238E27FC236}">
                        <a16:creationId xmlns:a16="http://schemas.microsoft.com/office/drawing/2014/main" id="{EDBFFD16-44E9-1647-B48F-915526F97F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06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5520" name="Oval 71">
                    <a:extLst>
                      <a:ext uri="{FF2B5EF4-FFF2-40B4-BE49-F238E27FC236}">
                        <a16:creationId xmlns:a16="http://schemas.microsoft.com/office/drawing/2014/main" id="{F8873116-BA72-B449-A148-1D0DD7C49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06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5521" name="Line 72">
                    <a:extLst>
                      <a:ext uri="{FF2B5EF4-FFF2-40B4-BE49-F238E27FC236}">
                        <a16:creationId xmlns:a16="http://schemas.microsoft.com/office/drawing/2014/main" id="{993C3F43-C268-0449-A366-AC955B706E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" y="192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22" name="Line 73">
                    <a:extLst>
                      <a:ext uri="{FF2B5EF4-FFF2-40B4-BE49-F238E27FC236}">
                        <a16:creationId xmlns:a16="http://schemas.microsoft.com/office/drawing/2014/main" id="{BC3AD2D2-BCA8-694F-9C58-C6DBCE5F06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" y="192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11" name="Rectangle 74">
                  <a:extLst>
                    <a:ext uri="{FF2B5EF4-FFF2-40B4-BE49-F238E27FC236}">
                      <a16:creationId xmlns:a16="http://schemas.microsoft.com/office/drawing/2014/main" id="{4FF6A95A-8050-4847-BADF-E25CC3E3E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528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5512" name="Line 75">
                  <a:extLst>
                    <a:ext uri="{FF2B5EF4-FFF2-40B4-BE49-F238E27FC236}">
                      <a16:creationId xmlns:a16="http://schemas.microsoft.com/office/drawing/2014/main" id="{F9792E69-C38F-C549-B6F0-E60288090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3" name="Line 76">
                  <a:extLst>
                    <a:ext uri="{FF2B5EF4-FFF2-40B4-BE49-F238E27FC236}">
                      <a16:creationId xmlns:a16="http://schemas.microsoft.com/office/drawing/2014/main" id="{149B2192-B921-A348-B7E8-CB01C7BB8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4" name="Rectangle 77">
                  <a:extLst>
                    <a:ext uri="{FF2B5EF4-FFF2-40B4-BE49-F238E27FC236}">
                      <a16:creationId xmlns:a16="http://schemas.microsoft.com/office/drawing/2014/main" id="{3EDB50DD-6C16-5D42-8FBB-E621C683F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52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sqr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15" name="Line 78">
                  <a:extLst>
                    <a:ext uri="{FF2B5EF4-FFF2-40B4-BE49-F238E27FC236}">
                      <a16:creationId xmlns:a16="http://schemas.microsoft.com/office/drawing/2014/main" id="{39D34B6D-FE28-B349-9F92-034D91223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2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6" name="Line 79">
                  <a:extLst>
                    <a:ext uri="{FF2B5EF4-FFF2-40B4-BE49-F238E27FC236}">
                      <a16:creationId xmlns:a16="http://schemas.microsoft.com/office/drawing/2014/main" id="{875D0759-81BE-5242-B34C-B07C686FB2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7" name="Line 80">
                  <a:extLst>
                    <a:ext uri="{FF2B5EF4-FFF2-40B4-BE49-F238E27FC236}">
                      <a16:creationId xmlns:a16="http://schemas.microsoft.com/office/drawing/2014/main" id="{FF1B393A-3851-A94A-BC24-5822A202E5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62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96" name="Group 81">
              <a:extLst>
                <a:ext uri="{FF2B5EF4-FFF2-40B4-BE49-F238E27FC236}">
                  <a16:creationId xmlns:a16="http://schemas.microsoft.com/office/drawing/2014/main" id="{6DA55140-DD05-8C43-9334-D5DB4298D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548063"/>
              <a:ext cx="733425" cy="847725"/>
              <a:chOff x="192" y="1872"/>
              <a:chExt cx="1248" cy="1248"/>
            </a:xfrm>
          </p:grpSpPr>
          <p:sp>
            <p:nvSpPr>
              <p:cNvPr id="15470" name="Rectangle 82">
                <a:extLst>
                  <a:ext uri="{FF2B5EF4-FFF2-40B4-BE49-F238E27FC236}">
                    <a16:creationId xmlns:a16="http://schemas.microsoft.com/office/drawing/2014/main" id="{DF9BD65B-4FB3-E04A-8F8C-2022E5EA0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87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15471" name="Rectangle 83">
                <a:extLst>
                  <a:ext uri="{FF2B5EF4-FFF2-40B4-BE49-F238E27FC236}">
                    <a16:creationId xmlns:a16="http://schemas.microsoft.com/office/drawing/2014/main" id="{57692970-950A-DC42-B41F-D124857FC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  <p:grpSp>
            <p:nvGrpSpPr>
              <p:cNvPr id="15472" name="Group 84">
                <a:extLst>
                  <a:ext uri="{FF2B5EF4-FFF2-40B4-BE49-F238E27FC236}">
                    <a16:creationId xmlns:a16="http://schemas.microsoft.com/office/drawing/2014/main" id="{E556744E-7CE1-2041-A542-1AD5DDE02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2784"/>
                <a:ext cx="288" cy="336"/>
                <a:chOff x="816" y="2544"/>
                <a:chExt cx="288" cy="336"/>
              </a:xfrm>
            </p:grpSpPr>
            <p:sp>
              <p:nvSpPr>
                <p:cNvPr id="15502" name="Rectangle 85">
                  <a:extLst>
                    <a:ext uri="{FF2B5EF4-FFF2-40B4-BE49-F238E27FC236}">
                      <a16:creationId xmlns:a16="http://schemas.microsoft.com/office/drawing/2014/main" id="{4682BE7E-D855-3047-9E20-16302CBEC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2544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5503" name="Oval 86">
                  <a:extLst>
                    <a:ext uri="{FF2B5EF4-FFF2-40B4-BE49-F238E27FC236}">
                      <a16:creationId xmlns:a16="http://schemas.microsoft.com/office/drawing/2014/main" id="{6864531D-3449-3341-B5F9-0A03E27F6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278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504" name="Oval 87">
                  <a:extLst>
                    <a:ext uri="{FF2B5EF4-FFF2-40B4-BE49-F238E27FC236}">
                      <a16:creationId xmlns:a16="http://schemas.microsoft.com/office/drawing/2014/main" id="{5A2737C1-C723-4E48-981C-8455C8CA5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78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505" name="Line 88">
                  <a:extLst>
                    <a:ext uri="{FF2B5EF4-FFF2-40B4-BE49-F238E27FC236}">
                      <a16:creationId xmlns:a16="http://schemas.microsoft.com/office/drawing/2014/main" id="{09DB5D43-B617-564F-B9D4-F9EDDDF77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264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6" name="Line 89">
                  <a:extLst>
                    <a:ext uri="{FF2B5EF4-FFF2-40B4-BE49-F238E27FC236}">
                      <a16:creationId xmlns:a16="http://schemas.microsoft.com/office/drawing/2014/main" id="{944C26A8-EB74-8440-905D-EB97E05D9E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64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73" name="Group 90">
                <a:extLst>
                  <a:ext uri="{FF2B5EF4-FFF2-40B4-BE49-F238E27FC236}">
                    <a16:creationId xmlns:a16="http://schemas.microsoft.com/office/drawing/2014/main" id="{F3389909-F115-4443-BA9C-C0D2C73BD5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112"/>
                <a:ext cx="336" cy="336"/>
                <a:chOff x="432" y="528"/>
                <a:chExt cx="336" cy="336"/>
              </a:xfrm>
            </p:grpSpPr>
            <p:sp>
              <p:nvSpPr>
                <p:cNvPr id="15497" name="Rectangle 91">
                  <a:extLst>
                    <a:ext uri="{FF2B5EF4-FFF2-40B4-BE49-F238E27FC236}">
                      <a16:creationId xmlns:a16="http://schemas.microsoft.com/office/drawing/2014/main" id="{B12A9178-065F-7247-9403-501115CEB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76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sqr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98" name="Rectangle 92">
                  <a:extLst>
                    <a:ext uri="{FF2B5EF4-FFF2-40B4-BE49-F238E27FC236}">
                      <a16:creationId xmlns:a16="http://schemas.microsoft.com/office/drawing/2014/main" id="{F42D1A5F-792C-3E41-8D04-C0956CDB4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528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5499" name="Oval 93">
                  <a:extLst>
                    <a:ext uri="{FF2B5EF4-FFF2-40B4-BE49-F238E27FC236}">
                      <a16:creationId xmlns:a16="http://schemas.microsoft.com/office/drawing/2014/main" id="{9E8DACB2-01E1-8E43-BCB1-BAFE7D233D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76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500" name="Line 94">
                  <a:extLst>
                    <a:ext uri="{FF2B5EF4-FFF2-40B4-BE49-F238E27FC236}">
                      <a16:creationId xmlns:a16="http://schemas.microsoft.com/office/drawing/2014/main" id="{EB0DAB2F-3312-034B-BA5A-AD015E401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8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1" name="Line 95">
                  <a:extLst>
                    <a:ext uri="{FF2B5EF4-FFF2-40B4-BE49-F238E27FC236}">
                      <a16:creationId xmlns:a16="http://schemas.microsoft.com/office/drawing/2014/main" id="{C63D65A3-4A06-5240-9D8F-2EDC03C70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74" name="Line 96">
                <a:extLst>
                  <a:ext uri="{FF2B5EF4-FFF2-40B4-BE49-F238E27FC236}">
                    <a16:creationId xmlns:a16="http://schemas.microsoft.com/office/drawing/2014/main" id="{0C108CF2-9C6D-3F47-9C60-B6CEFDF7D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" y="1968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5" name="Line 97">
                <a:extLst>
                  <a:ext uri="{FF2B5EF4-FFF2-40B4-BE49-F238E27FC236}">
                    <a16:creationId xmlns:a16="http://schemas.microsoft.com/office/drawing/2014/main" id="{18400737-6BA1-454B-94F1-B39EE7F94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76" name="Group 98">
                <a:extLst>
                  <a:ext uri="{FF2B5EF4-FFF2-40B4-BE49-F238E27FC236}">
                    <a16:creationId xmlns:a16="http://schemas.microsoft.com/office/drawing/2014/main" id="{DB0A30CE-F236-A040-85D6-615210514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2784"/>
                <a:ext cx="288" cy="336"/>
                <a:chOff x="816" y="2544"/>
                <a:chExt cx="288" cy="336"/>
              </a:xfrm>
            </p:grpSpPr>
            <p:sp>
              <p:nvSpPr>
                <p:cNvPr id="15492" name="Rectangle 99">
                  <a:extLst>
                    <a:ext uri="{FF2B5EF4-FFF2-40B4-BE49-F238E27FC236}">
                      <a16:creationId xmlns:a16="http://schemas.microsoft.com/office/drawing/2014/main" id="{849B869C-0C60-5F4B-9AF6-02CE1423D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2544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5493" name="Oval 100">
                  <a:extLst>
                    <a:ext uri="{FF2B5EF4-FFF2-40B4-BE49-F238E27FC236}">
                      <a16:creationId xmlns:a16="http://schemas.microsoft.com/office/drawing/2014/main" id="{8CA94F88-4E29-4447-9BE4-57A86107D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278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494" name="Oval 101">
                  <a:extLst>
                    <a:ext uri="{FF2B5EF4-FFF2-40B4-BE49-F238E27FC236}">
                      <a16:creationId xmlns:a16="http://schemas.microsoft.com/office/drawing/2014/main" id="{35EC46B1-647E-CB4A-9C77-01373FDB0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78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5495" name="Line 102">
                  <a:extLst>
                    <a:ext uri="{FF2B5EF4-FFF2-40B4-BE49-F238E27FC236}">
                      <a16:creationId xmlns:a16="http://schemas.microsoft.com/office/drawing/2014/main" id="{64F928A2-9EB6-474D-AC57-F55861B36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264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6" name="Line 103">
                  <a:extLst>
                    <a:ext uri="{FF2B5EF4-FFF2-40B4-BE49-F238E27FC236}">
                      <a16:creationId xmlns:a16="http://schemas.microsoft.com/office/drawing/2014/main" id="{420DB8D9-5589-C34D-98DB-E83373914A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64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77" name="Line 104">
                <a:extLst>
                  <a:ext uri="{FF2B5EF4-FFF2-40B4-BE49-F238E27FC236}">
                    <a16:creationId xmlns:a16="http://schemas.microsoft.com/office/drawing/2014/main" id="{BBB3DE7A-96E7-A548-9ABC-1B5295C84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8" name="Line 105">
                <a:extLst>
                  <a:ext uri="{FF2B5EF4-FFF2-40B4-BE49-F238E27FC236}">
                    <a16:creationId xmlns:a16="http://schemas.microsoft.com/office/drawing/2014/main" id="{7C6C0903-F82E-FD49-9CD1-23954C0DE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9" name="Rectangle 106">
                <a:extLst>
                  <a:ext uri="{FF2B5EF4-FFF2-40B4-BE49-F238E27FC236}">
                    <a16:creationId xmlns:a16="http://schemas.microsoft.com/office/drawing/2014/main" id="{F7217337-EB90-6249-92AB-0118980E8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192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sqr</a:t>
                </a:r>
                <a:endPara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480" name="Group 107">
                <a:extLst>
                  <a:ext uri="{FF2B5EF4-FFF2-40B4-BE49-F238E27FC236}">
                    <a16:creationId xmlns:a16="http://schemas.microsoft.com/office/drawing/2014/main" id="{0B677A19-81AA-824D-B99D-CB198C3367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544"/>
                <a:ext cx="288" cy="336"/>
                <a:chOff x="1536" y="1392"/>
                <a:chExt cx="288" cy="336"/>
              </a:xfrm>
            </p:grpSpPr>
            <p:sp>
              <p:nvSpPr>
                <p:cNvPr id="15487" name="Rectangle 108">
                  <a:extLst>
                    <a:ext uri="{FF2B5EF4-FFF2-40B4-BE49-F238E27FC236}">
                      <a16:creationId xmlns:a16="http://schemas.microsoft.com/office/drawing/2014/main" id="{25E3E2AA-0742-B140-BD64-201442A9C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392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5488" name="Oval 109">
                  <a:extLst>
                    <a:ext uri="{FF2B5EF4-FFF2-40B4-BE49-F238E27FC236}">
                      <a16:creationId xmlns:a16="http://schemas.microsoft.com/office/drawing/2014/main" id="{A3B5F446-DC2C-ED4C-9D93-9D4D4DF305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5489" name="Oval 110">
                  <a:extLst>
                    <a:ext uri="{FF2B5EF4-FFF2-40B4-BE49-F238E27FC236}">
                      <a16:creationId xmlns:a16="http://schemas.microsoft.com/office/drawing/2014/main" id="{861ADC20-052F-C04F-94B3-463335B23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5490" name="Line 111">
                  <a:extLst>
                    <a:ext uri="{FF2B5EF4-FFF2-40B4-BE49-F238E27FC236}">
                      <a16:creationId xmlns:a16="http://schemas.microsoft.com/office/drawing/2014/main" id="{F520609A-52B0-384F-BBBD-1139B5664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1" name="Line 112">
                  <a:extLst>
                    <a:ext uri="{FF2B5EF4-FFF2-40B4-BE49-F238E27FC236}">
                      <a16:creationId xmlns:a16="http://schemas.microsoft.com/office/drawing/2014/main" id="{CE308320-B530-9042-AEAE-5434562AF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81" name="Rectangle 113">
                <a:extLst>
                  <a:ext uri="{FF2B5EF4-FFF2-40B4-BE49-F238E27FC236}">
                    <a16:creationId xmlns:a16="http://schemas.microsoft.com/office/drawing/2014/main" id="{F82F5A8F-5120-7E44-8417-DCF22F58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82" name="Oval 114">
                <a:extLst>
                  <a:ext uri="{FF2B5EF4-FFF2-40B4-BE49-F238E27FC236}">
                    <a16:creationId xmlns:a16="http://schemas.microsoft.com/office/drawing/2014/main" id="{0A20053E-A21E-4F4A-9421-762DFFC01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5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5483" name="Line 115">
                <a:extLst>
                  <a:ext uri="{FF2B5EF4-FFF2-40B4-BE49-F238E27FC236}">
                    <a16:creationId xmlns:a16="http://schemas.microsoft.com/office/drawing/2014/main" id="{36B12A7F-687E-4E46-9335-887BCA0F6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2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4" name="Line 116">
                <a:extLst>
                  <a:ext uri="{FF2B5EF4-FFF2-40B4-BE49-F238E27FC236}">
                    <a16:creationId xmlns:a16="http://schemas.microsoft.com/office/drawing/2014/main" id="{1129CF7F-0ED7-864B-BB18-BDC424A57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4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5" name="Line 117">
                <a:extLst>
                  <a:ext uri="{FF2B5EF4-FFF2-40B4-BE49-F238E27FC236}">
                    <a16:creationId xmlns:a16="http://schemas.microsoft.com/office/drawing/2014/main" id="{69278029-78FB-D645-BB10-A2A6C7639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6" name="Line 118">
                <a:extLst>
                  <a:ext uri="{FF2B5EF4-FFF2-40B4-BE49-F238E27FC236}">
                    <a16:creationId xmlns:a16="http://schemas.microsoft.com/office/drawing/2014/main" id="{493BAD68-4C92-3C47-A92A-11AE0D73B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7" name="Group 119">
              <a:extLst>
                <a:ext uri="{FF2B5EF4-FFF2-40B4-BE49-F238E27FC236}">
                  <a16:creationId xmlns:a16="http://schemas.microsoft.com/office/drawing/2014/main" id="{EA0DFB94-D70C-5E44-99DA-EFBEA5A00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3338" y="3548063"/>
              <a:ext cx="508000" cy="554038"/>
              <a:chOff x="1632" y="1872"/>
              <a:chExt cx="864" cy="816"/>
            </a:xfrm>
          </p:grpSpPr>
          <p:grpSp>
            <p:nvGrpSpPr>
              <p:cNvPr id="15448" name="Group 120">
                <a:extLst>
                  <a:ext uri="{FF2B5EF4-FFF2-40B4-BE49-F238E27FC236}">
                    <a16:creationId xmlns:a16="http://schemas.microsoft.com/office/drawing/2014/main" id="{F964E8C3-4DBE-AC43-96AA-B99C87FB84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2352"/>
                <a:ext cx="288" cy="336"/>
                <a:chOff x="1536" y="1392"/>
                <a:chExt cx="288" cy="336"/>
              </a:xfrm>
            </p:grpSpPr>
            <p:sp>
              <p:nvSpPr>
                <p:cNvPr id="15465" name="Rectangle 121">
                  <a:extLst>
                    <a:ext uri="{FF2B5EF4-FFF2-40B4-BE49-F238E27FC236}">
                      <a16:creationId xmlns:a16="http://schemas.microsoft.com/office/drawing/2014/main" id="{760211C0-0FD3-0342-B6DB-C5D3DA81B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392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5466" name="Oval 122">
                  <a:extLst>
                    <a:ext uri="{FF2B5EF4-FFF2-40B4-BE49-F238E27FC236}">
                      <a16:creationId xmlns:a16="http://schemas.microsoft.com/office/drawing/2014/main" id="{209FDFC5-3A4E-AC4A-B42E-C24FE13C7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467" name="Oval 123">
                  <a:extLst>
                    <a:ext uri="{FF2B5EF4-FFF2-40B4-BE49-F238E27FC236}">
                      <a16:creationId xmlns:a16="http://schemas.microsoft.com/office/drawing/2014/main" id="{3DD28996-7687-5141-9611-AB5B858CC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5468" name="Line 124">
                  <a:extLst>
                    <a:ext uri="{FF2B5EF4-FFF2-40B4-BE49-F238E27FC236}">
                      <a16:creationId xmlns:a16="http://schemas.microsoft.com/office/drawing/2014/main" id="{C631BECB-DBA4-834A-9724-80180ABF3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9" name="Line 125">
                  <a:extLst>
                    <a:ext uri="{FF2B5EF4-FFF2-40B4-BE49-F238E27FC236}">
                      <a16:creationId xmlns:a16="http://schemas.microsoft.com/office/drawing/2014/main" id="{0AEB8553-5190-2F49-8FC5-4635999872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49" name="Oval 126">
                <a:extLst>
                  <a:ext uri="{FF2B5EF4-FFF2-40B4-BE49-F238E27FC236}">
                    <a16:creationId xmlns:a16="http://schemas.microsoft.com/office/drawing/2014/main" id="{EBF10D80-41E1-D84D-A17B-167AD1E0E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</a:p>
            </p:txBody>
          </p:sp>
          <p:grpSp>
            <p:nvGrpSpPr>
              <p:cNvPr id="15450" name="Group 127">
                <a:extLst>
                  <a:ext uri="{FF2B5EF4-FFF2-40B4-BE49-F238E27FC236}">
                    <a16:creationId xmlns:a16="http://schemas.microsoft.com/office/drawing/2014/main" id="{FABF72A8-FDE7-0643-AC94-2E9DF43026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872"/>
                <a:ext cx="672" cy="816"/>
                <a:chOff x="1728" y="288"/>
                <a:chExt cx="672" cy="816"/>
              </a:xfrm>
            </p:grpSpPr>
            <p:sp>
              <p:nvSpPr>
                <p:cNvPr id="15451" name="Rectangle 128">
                  <a:extLst>
                    <a:ext uri="{FF2B5EF4-FFF2-40B4-BE49-F238E27FC236}">
                      <a16:creationId xmlns:a16="http://schemas.microsoft.com/office/drawing/2014/main" id="{0014E027-EFB3-0341-9CF7-40069B13F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grpSp>
              <p:nvGrpSpPr>
                <p:cNvPr id="15452" name="Group 129">
                  <a:extLst>
                    <a:ext uri="{FF2B5EF4-FFF2-40B4-BE49-F238E27FC236}">
                      <a16:creationId xmlns:a16="http://schemas.microsoft.com/office/drawing/2014/main" id="{AD4EBF1B-9B92-D840-B8C1-A1FBB5C239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768"/>
                  <a:ext cx="288" cy="336"/>
                  <a:chOff x="336" y="1824"/>
                  <a:chExt cx="288" cy="336"/>
                </a:xfrm>
              </p:grpSpPr>
              <p:sp>
                <p:nvSpPr>
                  <p:cNvPr id="15460" name="Rectangle 130">
                    <a:extLst>
                      <a:ext uri="{FF2B5EF4-FFF2-40B4-BE49-F238E27FC236}">
                        <a16:creationId xmlns:a16="http://schemas.microsoft.com/office/drawing/2014/main" id="{F1EAB950-1E87-BD43-B485-7D1FB46CA4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824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/</a:t>
                    </a:r>
                  </a:p>
                </p:txBody>
              </p:sp>
              <p:sp>
                <p:nvSpPr>
                  <p:cNvPr id="15461" name="Oval 131">
                    <a:extLst>
                      <a:ext uri="{FF2B5EF4-FFF2-40B4-BE49-F238E27FC236}">
                        <a16:creationId xmlns:a16="http://schemas.microsoft.com/office/drawing/2014/main" id="{BE91C402-A73B-1943-9E23-5E4CB67DAF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06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5462" name="Oval 132">
                    <a:extLst>
                      <a:ext uri="{FF2B5EF4-FFF2-40B4-BE49-F238E27FC236}">
                        <a16:creationId xmlns:a16="http://schemas.microsoft.com/office/drawing/2014/main" id="{725E730E-C0AD-804F-A7C9-D20EB6E314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06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5463" name="Line 133">
                    <a:extLst>
                      <a:ext uri="{FF2B5EF4-FFF2-40B4-BE49-F238E27FC236}">
                        <a16:creationId xmlns:a16="http://schemas.microsoft.com/office/drawing/2014/main" id="{830762E4-BE05-B347-8EBB-10780F24DF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" y="192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64" name="Line 134">
                    <a:extLst>
                      <a:ext uri="{FF2B5EF4-FFF2-40B4-BE49-F238E27FC236}">
                        <a16:creationId xmlns:a16="http://schemas.microsoft.com/office/drawing/2014/main" id="{2F6669F9-CA99-6E4B-A4D7-2BF2916875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" y="192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53" name="Rectangle 135">
                  <a:extLst>
                    <a:ext uri="{FF2B5EF4-FFF2-40B4-BE49-F238E27FC236}">
                      <a16:creationId xmlns:a16="http://schemas.microsoft.com/office/drawing/2014/main" id="{07D2A40F-63AE-CC49-88DF-AF81C4544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528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5454" name="Line 136">
                  <a:extLst>
                    <a:ext uri="{FF2B5EF4-FFF2-40B4-BE49-F238E27FC236}">
                      <a16:creationId xmlns:a16="http://schemas.microsoft.com/office/drawing/2014/main" id="{6E8309DE-A8EC-1149-8FA3-8AF78B737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5" name="Line 137">
                  <a:extLst>
                    <a:ext uri="{FF2B5EF4-FFF2-40B4-BE49-F238E27FC236}">
                      <a16:creationId xmlns:a16="http://schemas.microsoft.com/office/drawing/2014/main" id="{DF03690A-578B-0942-8D9D-CCEB0F89B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6" name="Rectangle 138">
                  <a:extLst>
                    <a:ext uri="{FF2B5EF4-FFF2-40B4-BE49-F238E27FC236}">
                      <a16:creationId xmlns:a16="http://schemas.microsoft.com/office/drawing/2014/main" id="{6BD87CAE-11AF-B14B-A6DE-23326FD3F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52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sqr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57" name="Line 139">
                  <a:extLst>
                    <a:ext uri="{FF2B5EF4-FFF2-40B4-BE49-F238E27FC236}">
                      <a16:creationId xmlns:a16="http://schemas.microsoft.com/office/drawing/2014/main" id="{9A01AA2C-5304-804B-8A43-D6C2E97E20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2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8" name="Line 140">
                  <a:extLst>
                    <a:ext uri="{FF2B5EF4-FFF2-40B4-BE49-F238E27FC236}">
                      <a16:creationId xmlns:a16="http://schemas.microsoft.com/office/drawing/2014/main" id="{3E17EC3A-AE8B-844C-972A-862E4F25EF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9" name="Line 141">
                  <a:extLst>
                    <a:ext uri="{FF2B5EF4-FFF2-40B4-BE49-F238E27FC236}">
                      <a16:creationId xmlns:a16="http://schemas.microsoft.com/office/drawing/2014/main" id="{4A495593-0638-3241-9DE8-2A4363382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62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98" name="Group 142">
              <a:extLst>
                <a:ext uri="{FF2B5EF4-FFF2-40B4-BE49-F238E27FC236}">
                  <a16:creationId xmlns:a16="http://schemas.microsoft.com/office/drawing/2014/main" id="{FE5C87B2-0797-DE45-A530-3F945078D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471738"/>
              <a:ext cx="565150" cy="847725"/>
              <a:chOff x="192" y="288"/>
              <a:chExt cx="960" cy="1248"/>
            </a:xfrm>
          </p:grpSpPr>
          <p:sp>
            <p:nvSpPr>
              <p:cNvPr id="15416" name="Line 143">
                <a:extLst>
                  <a:ext uri="{FF2B5EF4-FFF2-40B4-BE49-F238E27FC236}">
                    <a16:creationId xmlns:a16="http://schemas.microsoft.com/office/drawing/2014/main" id="{851CD729-67C0-584D-AC46-76E9B3D58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8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17" name="Group 144">
                <a:extLst>
                  <a:ext uri="{FF2B5EF4-FFF2-40B4-BE49-F238E27FC236}">
                    <a16:creationId xmlns:a16="http://schemas.microsoft.com/office/drawing/2014/main" id="{D32D3744-6945-EE46-82E8-72635AF839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288"/>
                <a:ext cx="672" cy="1248"/>
                <a:chOff x="192" y="288"/>
                <a:chExt cx="672" cy="1248"/>
              </a:xfrm>
            </p:grpSpPr>
            <p:sp>
              <p:nvSpPr>
                <p:cNvPr id="15424" name="Rectangle 145">
                  <a:extLst>
                    <a:ext uri="{FF2B5EF4-FFF2-40B4-BE49-F238E27FC236}">
                      <a16:creationId xmlns:a16="http://schemas.microsoft.com/office/drawing/2014/main" id="{3FFFFC6A-E124-F945-83F0-A1FB3F2DE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2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/</a:t>
                  </a:r>
                </a:p>
              </p:txBody>
            </p:sp>
            <p:sp>
              <p:nvSpPr>
                <p:cNvPr id="15425" name="Rectangle 146">
                  <a:extLst>
                    <a:ext uri="{FF2B5EF4-FFF2-40B4-BE49-F238E27FC236}">
                      <a16:creationId xmlns:a16="http://schemas.microsoft.com/office/drawing/2014/main" id="{08E0A4A8-47CB-9A44-A9FF-87C3376B3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100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grpSp>
              <p:nvGrpSpPr>
                <p:cNvPr id="15426" name="Group 147">
                  <a:extLst>
                    <a:ext uri="{FF2B5EF4-FFF2-40B4-BE49-F238E27FC236}">
                      <a16:creationId xmlns:a16="http://schemas.microsoft.com/office/drawing/2014/main" id="{4670F923-D9CB-2F41-89D1-D0CE031223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1200"/>
                  <a:ext cx="288" cy="336"/>
                  <a:chOff x="816" y="2544"/>
                  <a:chExt cx="288" cy="336"/>
                </a:xfrm>
              </p:grpSpPr>
              <p:sp>
                <p:nvSpPr>
                  <p:cNvPr id="15443" name="Rectangle 148">
                    <a:extLst>
                      <a:ext uri="{FF2B5EF4-FFF2-40B4-BE49-F238E27FC236}">
                        <a16:creationId xmlns:a16="http://schemas.microsoft.com/office/drawing/2014/main" id="{DFCF8B7F-3A2C-B942-98BD-FF2C89B982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544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*</a:t>
                    </a:r>
                  </a:p>
                </p:txBody>
              </p:sp>
              <p:sp>
                <p:nvSpPr>
                  <p:cNvPr id="15444" name="Oval 149">
                    <a:extLst>
                      <a:ext uri="{FF2B5EF4-FFF2-40B4-BE49-F238E27FC236}">
                        <a16:creationId xmlns:a16="http://schemas.microsoft.com/office/drawing/2014/main" id="{1ABF5243-64A2-B44B-9406-B073300678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7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5445" name="Oval 150">
                    <a:extLst>
                      <a:ext uri="{FF2B5EF4-FFF2-40B4-BE49-F238E27FC236}">
                        <a16:creationId xmlns:a16="http://schemas.microsoft.com/office/drawing/2014/main" id="{1D4F51F0-B702-E140-BC96-38DF196C79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7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5446" name="Line 151">
                    <a:extLst>
                      <a:ext uri="{FF2B5EF4-FFF2-40B4-BE49-F238E27FC236}">
                        <a16:creationId xmlns:a16="http://schemas.microsoft.com/office/drawing/2014/main" id="{3CEB10D1-4F9B-5440-94A1-6E69D57FE2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4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47" name="Line 152">
                    <a:extLst>
                      <a:ext uri="{FF2B5EF4-FFF2-40B4-BE49-F238E27FC236}">
                        <a16:creationId xmlns:a16="http://schemas.microsoft.com/office/drawing/2014/main" id="{E125F85D-789D-8046-B744-A621D8DF58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64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27" name="Group 153">
                  <a:extLst>
                    <a:ext uri="{FF2B5EF4-FFF2-40B4-BE49-F238E27FC236}">
                      <a16:creationId xmlns:a16="http://schemas.microsoft.com/office/drawing/2014/main" id="{6F399BAB-0837-9749-B729-3B91E9529D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528"/>
                  <a:ext cx="336" cy="336"/>
                  <a:chOff x="432" y="528"/>
                  <a:chExt cx="336" cy="336"/>
                </a:xfrm>
              </p:grpSpPr>
              <p:sp>
                <p:nvSpPr>
                  <p:cNvPr id="15438" name="Rectangle 154">
                    <a:extLst>
                      <a:ext uri="{FF2B5EF4-FFF2-40B4-BE49-F238E27FC236}">
                        <a16:creationId xmlns:a16="http://schemas.microsoft.com/office/drawing/2014/main" id="{5579B66B-1E16-1C46-AE06-2C0982956F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768"/>
                    <a:ext cx="192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sqr</a:t>
                    </a:r>
                    <a:endParaRPr lang="en-US" altLang="en-US" sz="10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39" name="Rectangle 155">
                    <a:extLst>
                      <a:ext uri="{FF2B5EF4-FFF2-40B4-BE49-F238E27FC236}">
                        <a16:creationId xmlns:a16="http://schemas.microsoft.com/office/drawing/2014/main" id="{4BEDC04D-8AD5-C440-84FE-68F3D118CF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6" y="528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</a:p>
                </p:txBody>
              </p:sp>
              <p:sp>
                <p:nvSpPr>
                  <p:cNvPr id="15440" name="Oval 156">
                    <a:extLst>
                      <a:ext uri="{FF2B5EF4-FFF2-40B4-BE49-F238E27FC236}">
                        <a16:creationId xmlns:a16="http://schemas.microsoft.com/office/drawing/2014/main" id="{565218FC-C1B5-234C-8133-B23F119821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768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5441" name="Line 157">
                    <a:extLst>
                      <a:ext uri="{FF2B5EF4-FFF2-40B4-BE49-F238E27FC236}">
                        <a16:creationId xmlns:a16="http://schemas.microsoft.com/office/drawing/2014/main" id="{FC9C7F48-49E1-CE4E-A32C-F768D42CC1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" y="624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42" name="Line 158">
                    <a:extLst>
                      <a:ext uri="{FF2B5EF4-FFF2-40B4-BE49-F238E27FC236}">
                        <a16:creationId xmlns:a16="http://schemas.microsoft.com/office/drawing/2014/main" id="{37E72174-A9C7-8843-AEBE-8DD0C9F338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624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28" name="Line 159">
                  <a:extLst>
                    <a:ext uri="{FF2B5EF4-FFF2-40B4-BE49-F238E27FC236}">
                      <a16:creationId xmlns:a16="http://schemas.microsoft.com/office/drawing/2014/main" id="{D8706CE9-62E0-3B49-B615-18EB0795E1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2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9" name="Line 160">
                  <a:extLst>
                    <a:ext uri="{FF2B5EF4-FFF2-40B4-BE49-F238E27FC236}">
                      <a16:creationId xmlns:a16="http://schemas.microsoft.com/office/drawing/2014/main" id="{F3A8831B-A059-5F44-ADE9-06867CE7C2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8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430" name="Group 161">
                  <a:extLst>
                    <a:ext uri="{FF2B5EF4-FFF2-40B4-BE49-F238E27FC236}">
                      <a16:creationId xmlns:a16="http://schemas.microsoft.com/office/drawing/2014/main" id="{EB00D0AE-9A41-EE46-8B73-14C71F93AB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200"/>
                  <a:ext cx="288" cy="336"/>
                  <a:chOff x="816" y="2544"/>
                  <a:chExt cx="288" cy="336"/>
                </a:xfrm>
              </p:grpSpPr>
              <p:sp>
                <p:nvSpPr>
                  <p:cNvPr id="15433" name="Rectangle 162">
                    <a:extLst>
                      <a:ext uri="{FF2B5EF4-FFF2-40B4-BE49-F238E27FC236}">
                        <a16:creationId xmlns:a16="http://schemas.microsoft.com/office/drawing/2014/main" id="{082F4640-6426-CD4A-8FF5-0F7F64EFD4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544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</a:p>
                </p:txBody>
              </p:sp>
              <p:sp>
                <p:nvSpPr>
                  <p:cNvPr id="15434" name="Oval 163">
                    <a:extLst>
                      <a:ext uri="{FF2B5EF4-FFF2-40B4-BE49-F238E27FC236}">
                        <a16:creationId xmlns:a16="http://schemas.microsoft.com/office/drawing/2014/main" id="{4D2639C5-E02B-F540-BE8D-B0EFA9E92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7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5435" name="Oval 164">
                    <a:extLst>
                      <a:ext uri="{FF2B5EF4-FFF2-40B4-BE49-F238E27FC236}">
                        <a16:creationId xmlns:a16="http://schemas.microsoft.com/office/drawing/2014/main" id="{04EF286F-AF2A-ED46-A42F-E302B310EE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7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5436" name="Line 165">
                    <a:extLst>
                      <a:ext uri="{FF2B5EF4-FFF2-40B4-BE49-F238E27FC236}">
                        <a16:creationId xmlns:a16="http://schemas.microsoft.com/office/drawing/2014/main" id="{F9FCC0E5-9988-5D43-9D63-2A32DAC9C5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4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37" name="Line 166">
                    <a:extLst>
                      <a:ext uri="{FF2B5EF4-FFF2-40B4-BE49-F238E27FC236}">
                        <a16:creationId xmlns:a16="http://schemas.microsoft.com/office/drawing/2014/main" id="{5704C8D2-1560-4C47-8ED9-FEA95A6ACF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64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31" name="Line 167">
                  <a:extLst>
                    <a:ext uri="{FF2B5EF4-FFF2-40B4-BE49-F238E27FC236}">
                      <a16:creationId xmlns:a16="http://schemas.microsoft.com/office/drawing/2014/main" id="{62312BFA-B346-7444-8C1D-97E07DCF8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2" name="Line 168">
                  <a:extLst>
                    <a:ext uri="{FF2B5EF4-FFF2-40B4-BE49-F238E27FC236}">
                      <a16:creationId xmlns:a16="http://schemas.microsoft.com/office/drawing/2014/main" id="{2CEA1196-418A-954E-B2CB-B919C61F8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18" name="Group 169">
                <a:extLst>
                  <a:ext uri="{FF2B5EF4-FFF2-40B4-BE49-F238E27FC236}">
                    <a16:creationId xmlns:a16="http://schemas.microsoft.com/office/drawing/2014/main" id="{CA0E8175-C249-1D4F-93C6-29F378DC3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28"/>
                <a:ext cx="288" cy="336"/>
                <a:chOff x="1536" y="1392"/>
                <a:chExt cx="288" cy="336"/>
              </a:xfrm>
            </p:grpSpPr>
            <p:sp>
              <p:nvSpPr>
                <p:cNvPr id="15419" name="Rectangle 170">
                  <a:extLst>
                    <a:ext uri="{FF2B5EF4-FFF2-40B4-BE49-F238E27FC236}">
                      <a16:creationId xmlns:a16="http://schemas.microsoft.com/office/drawing/2014/main" id="{E1FA4E1F-D8C9-E04A-9E71-1799E0B87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392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5420" name="Oval 171">
                  <a:extLst>
                    <a:ext uri="{FF2B5EF4-FFF2-40B4-BE49-F238E27FC236}">
                      <a16:creationId xmlns:a16="http://schemas.microsoft.com/office/drawing/2014/main" id="{08C83B2C-9734-4647-B8A5-BA562F686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421" name="Oval 172">
                  <a:extLst>
                    <a:ext uri="{FF2B5EF4-FFF2-40B4-BE49-F238E27FC236}">
                      <a16:creationId xmlns:a16="http://schemas.microsoft.com/office/drawing/2014/main" id="{B704A460-EB19-B548-B71B-7FB2EADC0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5422" name="Line 173">
                  <a:extLst>
                    <a:ext uri="{FF2B5EF4-FFF2-40B4-BE49-F238E27FC236}">
                      <a16:creationId xmlns:a16="http://schemas.microsoft.com/office/drawing/2014/main" id="{928C821C-37E0-2643-BC1F-B515F4076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3" name="Line 174">
                  <a:extLst>
                    <a:ext uri="{FF2B5EF4-FFF2-40B4-BE49-F238E27FC236}">
                      <a16:creationId xmlns:a16="http://schemas.microsoft.com/office/drawing/2014/main" id="{EDC3E325-CD77-1841-A1A6-84B278AA32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99" name="Line 175">
              <a:extLst>
                <a:ext uri="{FF2B5EF4-FFF2-40B4-BE49-F238E27FC236}">
                  <a16:creationId xmlns:a16="http://schemas.microsoft.com/office/drawing/2014/main" id="{B0887A30-0B3C-0949-91CA-E4D62BF68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625" y="2863850"/>
              <a:ext cx="423863" cy="1009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76">
              <a:extLst>
                <a:ext uri="{FF2B5EF4-FFF2-40B4-BE49-F238E27FC236}">
                  <a16:creationId xmlns:a16="http://schemas.microsoft.com/office/drawing/2014/main" id="{8D68F193-E7D2-F440-9358-D89D89696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9338" y="3352800"/>
              <a:ext cx="198438" cy="358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Text Box 179">
              <a:extLst>
                <a:ext uri="{FF2B5EF4-FFF2-40B4-BE49-F238E27FC236}">
                  <a16:creationId xmlns:a16="http://schemas.microsoft.com/office/drawing/2014/main" id="{B8E68418-4C65-4E41-BAB0-0CBDCDE4B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495800"/>
              <a:ext cx="251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Simulated evolution of competing mathematical functions</a:t>
              </a:r>
            </a:p>
          </p:txBody>
        </p:sp>
        <p:sp>
          <p:nvSpPr>
            <p:cNvPr id="15402" name="Text Box 181">
              <a:extLst>
                <a:ext uri="{FF2B5EF4-FFF2-40B4-BE49-F238E27FC236}">
                  <a16:creationId xmlns:a16="http://schemas.microsoft.com/office/drawing/2014/main" id="{68600209-53CA-B245-9908-488ECB49F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1143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Selected models have optimal performance AND complexity</a:t>
              </a:r>
            </a:p>
          </p:txBody>
        </p:sp>
        <p:sp>
          <p:nvSpPr>
            <p:cNvPr id="15403" name="Text Box 182">
              <a:extLst>
                <a:ext uri="{FF2B5EF4-FFF2-40B4-BE49-F238E27FC236}">
                  <a16:creationId xmlns:a16="http://schemas.microsoft.com/office/drawing/2014/main" id="{CC65CD6C-F2F3-2848-BF48-2BCA6ABFE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2133600"/>
              <a:ext cx="2362200" cy="1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No a priori modeling assumptions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Robust simple models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Possible extrapolation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Easy training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No specialized run-time software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Low-cost maintenance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9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404" name="Picture 175" descr="DataOut">
              <a:extLst>
                <a:ext uri="{FF2B5EF4-FFF2-40B4-BE49-F238E27FC236}">
                  <a16:creationId xmlns:a16="http://schemas.microsoft.com/office/drawing/2014/main" id="{CA2E8BE5-8CA5-BD40-8A09-EE2A6E031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09600"/>
              <a:ext cx="131127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5" name="Picture 176" descr="EC_logo_ex">
              <a:extLst>
                <a:ext uri="{FF2B5EF4-FFF2-40B4-BE49-F238E27FC236}">
                  <a16:creationId xmlns:a16="http://schemas.microsoft.com/office/drawing/2014/main" id="{8717E14D-B9FC-5943-864E-A29782851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33400"/>
              <a:ext cx="6762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6" name="WordArt 177">
              <a:extLst>
                <a:ext uri="{FF2B5EF4-FFF2-40B4-BE49-F238E27FC236}">
                  <a16:creationId xmlns:a16="http://schemas.microsoft.com/office/drawing/2014/main" id="{E55CF2D1-EEB7-0D4F-B93C-46BD396377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3400" y="4953000"/>
              <a:ext cx="485775" cy="9652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vs.</a:t>
              </a:r>
            </a:p>
          </p:txBody>
        </p:sp>
        <p:sp>
          <p:nvSpPr>
            <p:cNvPr id="15407" name="AutoShape 37">
              <a:extLst>
                <a:ext uri="{FF2B5EF4-FFF2-40B4-BE49-F238E27FC236}">
                  <a16:creationId xmlns:a16="http://schemas.microsoft.com/office/drawing/2014/main" id="{B3854CB8-9DDC-2848-A1A7-603BA9E8C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5486400"/>
              <a:ext cx="236538" cy="374650"/>
            </a:xfrm>
            <a:prstGeom prst="downArrow">
              <a:avLst>
                <a:gd name="adj1" fmla="val 50000"/>
                <a:gd name="adj2" fmla="val 3959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408" name="Group 175">
              <a:extLst>
                <a:ext uri="{FF2B5EF4-FFF2-40B4-BE49-F238E27FC236}">
                  <a16:creationId xmlns:a16="http://schemas.microsoft.com/office/drawing/2014/main" id="{00A81E5F-83D8-4E4B-BE40-545C2388F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5029200"/>
              <a:ext cx="1353252" cy="1333500"/>
              <a:chOff x="5300990" y="2171700"/>
              <a:chExt cx="1353252" cy="1333500"/>
            </a:xfrm>
          </p:grpSpPr>
          <p:grpSp>
            <p:nvGrpSpPr>
              <p:cNvPr id="15409" name="Group 40">
                <a:extLst>
                  <a:ext uri="{FF2B5EF4-FFF2-40B4-BE49-F238E27FC236}">
                    <a16:creationId xmlns:a16="http://schemas.microsoft.com/office/drawing/2014/main" id="{8C62BED4-53CA-8547-BD5F-F1370993C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2600" y="2171700"/>
                <a:ext cx="1091980" cy="1121290"/>
                <a:chOff x="5194300" y="849828"/>
                <a:chExt cx="3264911" cy="2883972"/>
              </a:xfrm>
            </p:grpSpPr>
            <p:pic>
              <p:nvPicPr>
                <p:cNvPr id="15412" name="Picture 28">
                  <a:extLst>
                    <a:ext uri="{FF2B5EF4-FFF2-40B4-BE49-F238E27FC236}">
                      <a16:creationId xmlns:a16="http://schemas.microsoft.com/office/drawing/2014/main" id="{5B213D66-E9B4-6F4B-A642-ED67EF5A9D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4300" y="849828"/>
                  <a:ext cx="3263900" cy="2883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C69B29B7-BA4F-924D-8794-1F5C596EB03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5691047" y="2572636"/>
                  <a:ext cx="698206" cy="61704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>
                  <a:extLst>
                    <a:ext uri="{FF2B5EF4-FFF2-40B4-BE49-F238E27FC236}">
                      <a16:creationId xmlns:a16="http://schemas.microsoft.com/office/drawing/2014/main" id="{6E3EB18A-11CA-2644-87D6-E1EC0745A66A}"/>
                    </a:ext>
                  </a:extLst>
                </p:cNvPr>
                <p:cNvCxnSpPr/>
                <p:nvPr/>
              </p:nvCxnSpPr>
              <p:spPr>
                <a:xfrm>
                  <a:off x="5408870" y="3503823"/>
                  <a:ext cx="303299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>
                  <a:extLst>
                    <a:ext uri="{FF2B5EF4-FFF2-40B4-BE49-F238E27FC236}">
                      <a16:creationId xmlns:a16="http://schemas.microsoft.com/office/drawing/2014/main" id="{B1626A66-1394-C241-9176-939F68E5AA3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084245" y="2174453"/>
                  <a:ext cx="2653995" cy="474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10" name="TextBox 178">
                <a:extLst>
                  <a:ext uri="{FF2B5EF4-FFF2-40B4-BE49-F238E27FC236}">
                    <a16:creationId xmlns:a16="http://schemas.microsoft.com/office/drawing/2014/main" id="{F501380E-34B0-DD4F-86D2-FB9AEA7CFF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3818" y="3243590"/>
                <a:ext cx="94448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/>
                  <a:t>Complexity</a:t>
                </a:r>
              </a:p>
            </p:txBody>
          </p:sp>
          <p:sp>
            <p:nvSpPr>
              <p:cNvPr id="15411" name="TextBox 179">
                <a:extLst>
                  <a:ext uri="{FF2B5EF4-FFF2-40B4-BE49-F238E27FC236}">
                    <a16:creationId xmlns:a16="http://schemas.microsoft.com/office/drawing/2014/main" id="{79024EC4-E9C4-B84B-90D4-DFFD3452D8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5167139" y="2634164"/>
                <a:ext cx="52931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/>
                  <a:t>Error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958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Evolutionary computation elevator pitch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09135-C984-2040-9BD5-792DE9570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91" y="1084799"/>
            <a:ext cx="9313134" cy="49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4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1" y="30251"/>
            <a:ext cx="10515600" cy="570057"/>
          </a:xfrm>
        </p:spPr>
        <p:txBody>
          <a:bodyPr>
            <a:normAutofit/>
          </a:bodyPr>
          <a:lstStyle/>
          <a:p>
            <a:r>
              <a:rPr lang="en-US" sz="2800"/>
              <a:t>Lecture 7 </a:t>
            </a:r>
            <a:r>
              <a:rPr lang="en-US" sz="2800" dirty="0"/>
              <a:t>“Applied Evolutionary Computation”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14" y="565915"/>
            <a:ext cx="11151586" cy="4520332"/>
          </a:xfrm>
        </p:spPr>
        <p:txBody>
          <a:bodyPr>
            <a:noAutofit/>
          </a:bodyPr>
          <a:lstStyle/>
          <a:p>
            <a:pPr hangingPunct="0"/>
            <a:r>
              <a:rPr lang="en-US" sz="2400" b="1" dirty="0"/>
              <a:t>Evolutionary computation mimics natural evolution in the virtual world of computers </a:t>
            </a:r>
          </a:p>
          <a:p>
            <a:pPr hangingPunct="0"/>
            <a:r>
              <a:rPr lang="en-US" sz="2400" b="1" dirty="0"/>
              <a:t>Genetic algorithms can find optimal solutions based on intensive exploration and exploitation of a complex search space by a population of potential solutions    </a:t>
            </a:r>
          </a:p>
          <a:p>
            <a:r>
              <a:rPr lang="en-US" sz="2400" b="1" dirty="0"/>
              <a:t>Genetic programming can generate novel structures which fit a defined objective</a:t>
            </a:r>
            <a:r>
              <a:rPr lang="en-US" sz="2000" b="1" dirty="0"/>
              <a:t> </a:t>
            </a:r>
          </a:p>
          <a:p>
            <a:r>
              <a:rPr lang="en-US" sz="2400" b="1" dirty="0"/>
              <a:t>Pareto-front genetic programming is a very effective method to generate nonlinear equations with an optimal balance between accuracy and complexity that can be easily deployed on any software environment</a:t>
            </a:r>
          </a:p>
          <a:p>
            <a:r>
              <a:rPr lang="en-US" sz="2400" b="1" dirty="0"/>
              <a:t>Pareto-front genetic programming delivers nonlinear variable ranking</a:t>
            </a:r>
          </a:p>
          <a:p>
            <a:r>
              <a:rPr lang="en-US" sz="2400" b="1" dirty="0"/>
              <a:t>The broad application areas of evolutionary computation are optimal design, inferential sensors in manufacturing, patent generation, and new product development</a:t>
            </a:r>
          </a:p>
          <a:p>
            <a:r>
              <a:rPr lang="en-US" sz="2400" b="1" dirty="0"/>
              <a:t>Evolutionary computation is easy to market.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5357"/>
            <a:ext cx="12192000" cy="8309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 computation automatically generates novelty from available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D5C19-5231-D247-BDB4-CC36CF70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136962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8" y="1320919"/>
            <a:ext cx="10515600" cy="257522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700" dirty="0"/>
            </a:br>
            <a:r>
              <a:rPr lang="en-US" sz="2700" dirty="0"/>
              <a:t>Chapter 3, pp. 103-110</a:t>
            </a:r>
            <a:br>
              <a:rPr lang="en-US" sz="2700" dirty="0"/>
            </a:br>
            <a:r>
              <a:rPr lang="en-US" sz="2700" dirty="0"/>
              <a:t>Chapter 4, pp.141-142, 150-152</a:t>
            </a:r>
            <a:br>
              <a:rPr lang="en-US" sz="2700" dirty="0"/>
            </a:br>
            <a:r>
              <a:rPr lang="en-US" sz="2700" dirty="0"/>
              <a:t>Chapter 5, pp. </a:t>
            </a:r>
            <a:r>
              <a:rPr lang="en-US" sz="2700"/>
              <a:t>176-179</a:t>
            </a:r>
            <a:br>
              <a:rPr lang="en-US" dirty="0"/>
            </a:b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34058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B8D4EA-658D-3245-BA16-49BFE21B1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92" y="696931"/>
            <a:ext cx="8804486" cy="572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79" y="154451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93663"/>
            <a:ext cx="7772400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Evolutionary computation – AI through simulated evolution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404070-397B-4559-A911-AB386658EC19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247" name="Picture 3" descr="evolve5at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42672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6375"/>
            <a:ext cx="57912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A21693-BB94-5043-8418-C3C99A17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7003295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358" y="0"/>
            <a:ext cx="7074946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dirty="0"/>
              <a:t>Evolutionary algorithm – simulated evolution in a computer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A7DBA2-2150-4FBE-99C5-9678BD0EDECB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20" y="1340695"/>
            <a:ext cx="6143800" cy="5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61360E-F67C-E04F-9D1E-618F95FA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F7C6B30-0176-3E4C-97E9-515D31DA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422" y="774468"/>
            <a:ext cx="3658818" cy="402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515" tIns="46757" rIns="93515" bIns="46757">
            <a:spAutoFit/>
          </a:bodyPr>
          <a:lstStyle/>
          <a:p>
            <a:pPr defTabSz="935038"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80" charset="-128"/>
              </a:rPr>
              <a:t>Evolutionary algorithm steps</a:t>
            </a:r>
          </a:p>
        </p:txBody>
      </p:sp>
    </p:spTree>
    <p:extLst>
      <p:ext uri="{BB962C8B-B14F-4D97-AF65-F5344CB8AC3E}">
        <p14:creationId xmlns:p14="http://schemas.microsoft.com/office/powerpoint/2010/main" val="329008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lgorithms">
            <a:extLst>
              <a:ext uri="{FF2B5EF4-FFF2-40B4-BE49-F238E27FC236}">
                <a16:creationId xmlns:a16="http://schemas.microsoft.com/office/drawing/2014/main" id="{DC29EC15-3A84-C845-BF42-B3C9D0B508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97" y="1634290"/>
            <a:ext cx="5620703" cy="370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074946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Evolutionary algorithm types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A7DBA2-2150-4FBE-99C5-9678BD0EDECB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61360E-F67C-E04F-9D1E-618F95FA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97B0D-7471-7442-B3FC-DD23D3FE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837" y="4814836"/>
            <a:ext cx="392236" cy="400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2FD74-4B0B-604B-BBDD-516C4729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61" y="3921951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1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B8D4EA-658D-3245-BA16-49BFE21B1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92" y="696931"/>
            <a:ext cx="8804486" cy="572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56" y="2114666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972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914" y="136831"/>
            <a:ext cx="7445222" cy="4873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400" dirty="0"/>
              <a:t>Genetic Algorithm is the most popular evolutionary algorithm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70BE71-94C1-4C8D-9680-7C3E69704F63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92239"/>
            <a:ext cx="4648200" cy="1951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7975" name="Rectangle 7"/>
          <p:cNvSpPr>
            <a:spLocks noChangeArrowheads="1"/>
          </p:cNvSpPr>
          <p:nvPr/>
        </p:nvSpPr>
        <p:spPr bwMode="auto">
          <a:xfrm>
            <a:off x="3412863" y="3409163"/>
            <a:ext cx="2394473" cy="402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515" tIns="46757" rIns="93515" bIns="46757">
            <a:spAutoFit/>
          </a:bodyPr>
          <a:lstStyle/>
          <a:p>
            <a:pPr defTabSz="935038"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80" charset="-128"/>
              </a:rPr>
              <a:t>Genome structure</a:t>
            </a: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2286000" y="837122"/>
            <a:ext cx="5095379" cy="40229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 dirty="0">
                <a:latin typeface="Swis721 Cn BT" pitchFamily="34" charset="0"/>
                <a:ea typeface="ＭＳ Ｐゴシック" panose="020B0600070205080204" pitchFamily="34" charset="-128"/>
              </a:rPr>
              <a:t>Optimization of defined genome structures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B1F069-6F99-714D-AFAB-0465EB560815}"/>
              </a:ext>
            </a:extLst>
          </p:cNvPr>
          <p:cNvGrpSpPr/>
          <p:nvPr/>
        </p:nvGrpSpPr>
        <p:grpSpPr>
          <a:xfrm>
            <a:off x="4001622" y="3872606"/>
            <a:ext cx="1945379" cy="2743200"/>
            <a:chOff x="3270102" y="3528361"/>
            <a:chExt cx="1945379" cy="27432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EFD8F0F-0F94-9743-A323-578DE5817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102" y="3528361"/>
              <a:ext cx="241300" cy="2743200"/>
            </a:xfrm>
            <a:prstGeom prst="rect">
              <a:avLst/>
            </a:prstGeom>
          </p:spPr>
        </p:pic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AA7C5105-7B62-734C-B538-9F58F082F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4529" y="5859830"/>
              <a:ext cx="1520952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Material strength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9300914D-D8C1-DA4C-A7B4-AA12D6F82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631" y="3760238"/>
              <a:ext cx="1004785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Chair type</a:t>
              </a:r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FCF046AA-3EB2-FF44-B108-841BCAA67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161" y="4849963"/>
              <a:ext cx="1153864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Chair height</a:t>
              </a: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94C07997-EB5B-8B43-8DB2-87FC66870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5713" y="4315440"/>
              <a:ext cx="1064096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Chair parts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B82EFD32-11D2-0149-8878-DA18A1FEE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849" y="5372762"/>
              <a:ext cx="1213176" cy="3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515" tIns="46757" rIns="93515" bIns="46757">
              <a:spAutoFit/>
            </a:bodyPr>
            <a:lstStyle>
              <a:lvl1pPr marL="57150" indent="-571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350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Material type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5B21D53C-6EFE-C741-B651-186FA80752B7}"/>
                </a:ext>
              </a:extLst>
            </p:cNvPr>
            <p:cNvSpPr/>
            <p:nvPr/>
          </p:nvSpPr>
          <p:spPr>
            <a:xfrm>
              <a:off x="3511402" y="3698895"/>
              <a:ext cx="189229" cy="4240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D06F0789-7166-4246-A371-3C961EBD0C42}"/>
                </a:ext>
              </a:extLst>
            </p:cNvPr>
            <p:cNvSpPr/>
            <p:nvPr/>
          </p:nvSpPr>
          <p:spPr>
            <a:xfrm>
              <a:off x="3511402" y="4270792"/>
              <a:ext cx="189229" cy="4240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0ADC1828-0403-B249-B1E3-67DE0876854F}"/>
                </a:ext>
              </a:extLst>
            </p:cNvPr>
            <p:cNvSpPr/>
            <p:nvPr/>
          </p:nvSpPr>
          <p:spPr>
            <a:xfrm>
              <a:off x="3505300" y="5296026"/>
              <a:ext cx="189229" cy="4240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C8184C0E-F356-EC4A-9C3F-E0AF0AFE69C3}"/>
                </a:ext>
              </a:extLst>
            </p:cNvPr>
            <p:cNvSpPr/>
            <p:nvPr/>
          </p:nvSpPr>
          <p:spPr>
            <a:xfrm>
              <a:off x="3499200" y="4827853"/>
              <a:ext cx="201431" cy="3540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27D66B0D-9074-FA46-B4B2-1F7DFB327B12}"/>
                </a:ext>
              </a:extLst>
            </p:cNvPr>
            <p:cNvSpPr/>
            <p:nvPr/>
          </p:nvSpPr>
          <p:spPr>
            <a:xfrm>
              <a:off x="3499200" y="5840765"/>
              <a:ext cx="201431" cy="3540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7EA3E-E8E4-BA43-8449-BE07C2B0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DFDAF8-6F7F-894E-872C-54F530B1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866" y="4331386"/>
            <a:ext cx="3190540" cy="1017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515" tIns="46757" rIns="93515" bIns="46757">
            <a:spAutoFit/>
          </a:bodyPr>
          <a:lstStyle/>
          <a:p>
            <a:pPr defTabSz="935038"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80" charset="-128"/>
              </a:rPr>
              <a:t>Objective:</a:t>
            </a:r>
          </a:p>
          <a:p>
            <a:pPr defTabSz="935038"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80" charset="-128"/>
              </a:rPr>
              <a:t>Chair design with maximal material strength</a:t>
            </a:r>
          </a:p>
        </p:txBody>
      </p:sp>
    </p:spTree>
    <p:extLst>
      <p:ext uri="{BB962C8B-B14F-4D97-AF65-F5344CB8AC3E}">
        <p14:creationId xmlns:p14="http://schemas.microsoft.com/office/powerpoint/2010/main" val="41302674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144227</TotalTime>
  <Words>1244</Words>
  <Application>Microsoft Macintosh PowerPoint</Application>
  <PresentationFormat>Widescreen</PresentationFormat>
  <Paragraphs>331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CMR10</vt:lpstr>
      <vt:lpstr>Helvetica</vt:lpstr>
      <vt:lpstr>Swis721 Cn BT</vt:lpstr>
      <vt:lpstr>Tahoma</vt:lpstr>
      <vt:lpstr>Times New Roman</vt:lpstr>
      <vt:lpstr>Office Theme</vt:lpstr>
      <vt:lpstr>Equation</vt:lpstr>
      <vt:lpstr>Document</vt:lpstr>
      <vt:lpstr>Applied Artificial Intelligence  Lecture 7 Applied Evolutionary Computation</vt:lpstr>
      <vt:lpstr>Lecture 7 agenda</vt:lpstr>
      <vt:lpstr>Key AI methods</vt:lpstr>
      <vt:lpstr>Lecture 7 agenda</vt:lpstr>
      <vt:lpstr>Evolutionary computation – AI through simulated evolution</vt:lpstr>
      <vt:lpstr>Evolutionary algorithm – simulated evolution in a computer</vt:lpstr>
      <vt:lpstr>Evolutionary algorithm types</vt:lpstr>
      <vt:lpstr>Lecture 7 agenda</vt:lpstr>
      <vt:lpstr>Genetic Algorithm is the most popular evolutionary algorithm</vt:lpstr>
      <vt:lpstr>Genetic Algorithm in action</vt:lpstr>
      <vt:lpstr>Lecture 7 agenda</vt:lpstr>
      <vt:lpstr>Genetic Programming (GP) method</vt:lpstr>
      <vt:lpstr>Genetic Programming algorithm + crossover operation</vt:lpstr>
      <vt:lpstr>Genetic Programming algorithm + mutation operation</vt:lpstr>
      <vt:lpstr>GP algorithm in action for generation of nonlinear equations</vt:lpstr>
      <vt:lpstr>Complexity and accuracy of generated GP Models</vt:lpstr>
      <vt:lpstr>The solution is Pareto Front GP</vt:lpstr>
      <vt:lpstr>GP Pareto Front model selection</vt:lpstr>
      <vt:lpstr>From Genetic Programming (GP) to evolving AI</vt:lpstr>
      <vt:lpstr>Example: Evolving AI and Covid19 prescriptive scenarios </vt:lpstr>
      <vt:lpstr>Pareto-front of best prescriptions (model for Italy)</vt:lpstr>
      <vt:lpstr>Prescribed scenario for recommended actions based on a Pareto-front model with a trade-off between the two key objectives (model for Italy)  </vt:lpstr>
      <vt:lpstr>Prescribed scenarios for recommended actions based on two extreme objectives (model for Italy)  </vt:lpstr>
      <vt:lpstr>Lecture 7 agenda</vt:lpstr>
      <vt:lpstr>Benefits of evolutionary computation</vt:lpstr>
      <vt:lpstr>Capabilities of evolutionary computation</vt:lpstr>
      <vt:lpstr>Lecture 7 agenda</vt:lpstr>
      <vt:lpstr>Applicability of evolutionary computation</vt:lpstr>
      <vt:lpstr>Example: Generate GP Models with DataModeler GUI-based product specific for this technology</vt:lpstr>
      <vt:lpstr>Example: Analyzing Genetic Programming Models with DataModeler package</vt:lpstr>
      <vt:lpstr>A comparison between genetic programming and random forest models for emissions estimation</vt:lpstr>
      <vt:lpstr>Emissions GP-generated model exploration by contour plots</vt:lpstr>
      <vt:lpstr>Lecture 7 agenda</vt:lpstr>
      <vt:lpstr>PowerPoint Presentation</vt:lpstr>
      <vt:lpstr>Evolutionary computation elevator pitch</vt:lpstr>
      <vt:lpstr>Lecture 7 “Applied Evolutionary Computation” Summary</vt:lpstr>
      <vt:lpstr>Details on this topic are given in the following chapters of “Applying Data Science” book: Chapter 3, pp. 103-110 Chapter 4, pp.141-142, 150-152 Chapter 5, pp. 176-179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787</cp:revision>
  <cp:lastPrinted>2020-05-15T22:07:03Z</cp:lastPrinted>
  <dcterms:created xsi:type="dcterms:W3CDTF">2017-01-12T15:32:32Z</dcterms:created>
  <dcterms:modified xsi:type="dcterms:W3CDTF">2020-10-13T15:21:16Z</dcterms:modified>
</cp:coreProperties>
</file>