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Default Extension="gif" ContentType="image/gif"/>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8"/>
  </p:notesMasterIdLst>
  <p:sldIdLst>
    <p:sldId id="256" r:id="rId2"/>
    <p:sldId id="274" r:id="rId3"/>
    <p:sldId id="258" r:id="rId4"/>
    <p:sldId id="257" r:id="rId5"/>
    <p:sldId id="259" r:id="rId6"/>
    <p:sldId id="260" r:id="rId7"/>
    <p:sldId id="261" r:id="rId8"/>
    <p:sldId id="262" r:id="rId9"/>
    <p:sldId id="263" r:id="rId10"/>
    <p:sldId id="264" r:id="rId11"/>
    <p:sldId id="265" r:id="rId12"/>
    <p:sldId id="266" r:id="rId13"/>
    <p:sldId id="267" r:id="rId14"/>
    <p:sldId id="268" r:id="rId15"/>
    <p:sldId id="269"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2" d="100"/>
          <a:sy n="102" d="100"/>
        </p:scale>
        <p:origin x="-189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bg-BG"/>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EBE09E-8720-4923-938E-DAE56D46C3EC}" type="datetimeFigureOut">
              <a:rPr lang="bg-BG" smtClean="0"/>
              <a:pPr/>
              <a:t>15.5.2011 г.</a:t>
            </a:fld>
            <a:endParaRPr lang="bg-B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bg-B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bg-BG"/>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843372A-8C8A-4EF7-90F4-46B5705CE9B1}" type="slidenum">
              <a:rPr lang="bg-BG" smtClean="0"/>
              <a:pPr/>
              <a:t>‹#›</a:t>
            </a:fld>
            <a:endParaRPr lang="bg-BG"/>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1</a:t>
            </a:fld>
            <a:endParaRPr lang="bg-BG"/>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11</a:t>
            </a:fld>
            <a:endParaRPr lang="bg-BG"/>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12</a:t>
            </a:fld>
            <a:endParaRPr lang="bg-BG"/>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13</a:t>
            </a:fld>
            <a:endParaRPr lang="bg-BG"/>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14</a:t>
            </a:fld>
            <a:endParaRPr lang="bg-BG"/>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15</a:t>
            </a:fld>
            <a:endParaRPr lang="bg-BG"/>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16</a:t>
            </a:fld>
            <a:endParaRPr lang="bg-BG"/>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3</a:t>
            </a:fld>
            <a:endParaRPr lang="bg-BG"/>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4</a:t>
            </a:fld>
            <a:endParaRPr lang="bg-BG"/>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5</a:t>
            </a:fld>
            <a:endParaRPr lang="bg-BG"/>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6</a:t>
            </a:fld>
            <a:endParaRPr lang="bg-BG"/>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7</a:t>
            </a:fld>
            <a:endParaRPr lang="bg-BG"/>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8</a:t>
            </a:fld>
            <a:endParaRPr lang="bg-BG"/>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9</a:t>
            </a:fld>
            <a:endParaRPr lang="bg-BG"/>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10</a:t>
            </a:fld>
            <a:endParaRPr lang="bg-BG"/>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E6F9B8CD-342D-4579-98EC-A8FD6B7370E1}" type="datetimeFigureOut">
              <a:rPr lang="en-US" smtClean="0"/>
              <a:pPr/>
              <a:t>5/15/2011</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kumimoji="0"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BBB5E19-F10A-4C2F-BF6F-11C513378A2E}" type="slidenum">
              <a:rPr kumimoji="0" lang="en-US" smtClean="0"/>
              <a:pPr/>
              <a:t>‹#›</a:t>
            </a:fld>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6F9B8CD-342D-4579-98EC-A8FD6B7370E1}" type="datetimeFigureOut">
              <a:rPr lang="en-US" smtClean="0"/>
              <a:pPr/>
              <a:t>5/15/2011</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2BBB5E19-F10A-4C2F-BF6F-11C513378A2E}"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6F9B8CD-342D-4579-98EC-A8FD6B7370E1}" type="datetimeFigureOut">
              <a:rPr lang="en-US" smtClean="0"/>
              <a:pPr/>
              <a:t>5/15/2011</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2BBB5E19-F10A-4C2F-BF6F-11C513378A2E}"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lgn="r" eaLnBrk="1" latinLnBrk="0" hangingPunct="1"/>
            <a:fld id="{E6F9B8CD-342D-4579-98EC-A8FD6B7370E1}" type="datetimeFigureOut">
              <a:rPr lang="en-US" smtClean="0"/>
              <a:pPr algn="r" eaLnBrk="1" latinLnBrk="0" hangingPunct="1"/>
              <a:t>5/15/2011</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algn="ctr" eaLnBrk="1" latinLnBrk="0" hangingPunct="1"/>
            <a:fld id="{2BBB5E19-F10A-4C2F-BF6F-11C513378A2E}" type="slidenum">
              <a:rPr kumimoji="0" lang="en-US" smtClean="0"/>
              <a:pPr algn="ctr" eaLnBrk="1" latinLnBrk="0" hangingPunct="1"/>
              <a:t>‹#›</a:t>
            </a:fld>
            <a:endParaRPr kumimoji="0"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6F9B8CD-342D-4579-98EC-A8FD6B7370E1}" type="datetimeFigureOut">
              <a:rPr lang="en-US" smtClean="0"/>
              <a:pPr/>
              <a:t>5/15/2011</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2BBB5E19-F10A-4C2F-BF6F-11C513378A2E}" type="slidenum">
              <a:rPr kumimoji="0" lang="en-US" smtClean="0"/>
              <a:pPr/>
              <a:t>‹#›</a:t>
            </a:fld>
            <a:endParaRPr kumimoji="0"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6F9B8CD-342D-4579-98EC-A8FD6B7370E1}" type="datetimeFigureOut">
              <a:rPr lang="en-US" smtClean="0"/>
              <a:pPr/>
              <a:t>5/15/2011</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fld id="{2BBB5E19-F10A-4C2F-BF6F-11C513378A2E}" type="slidenum">
              <a:rPr kumimoji="0" lang="en-US" smtClean="0"/>
              <a:pPr/>
              <a:t>‹#›</a:t>
            </a:fld>
            <a:endParaRPr kumimoji="0"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6F9B8CD-342D-4579-98EC-A8FD6B7370E1}" type="datetimeFigureOut">
              <a:rPr lang="en-US" smtClean="0"/>
              <a:pPr/>
              <a:t>5/15/2011</a:t>
            </a:fld>
            <a:endParaRPr lang="en-US"/>
          </a:p>
        </p:txBody>
      </p:sp>
      <p:sp>
        <p:nvSpPr>
          <p:cNvPr id="8" name="Footer Placeholder 7"/>
          <p:cNvSpPr>
            <a:spLocks noGrp="1"/>
          </p:cNvSpPr>
          <p:nvPr>
            <p:ph type="ftr" sz="quarter" idx="11"/>
          </p:nvPr>
        </p:nvSpPr>
        <p:spPr/>
        <p:txBody>
          <a:bodyPr/>
          <a:lstStyle>
            <a:extLst/>
          </a:lstStyle>
          <a:p>
            <a:endParaRPr kumimoji="0" lang="en-US"/>
          </a:p>
        </p:txBody>
      </p:sp>
      <p:sp>
        <p:nvSpPr>
          <p:cNvPr id="9" name="Slide Number Placeholder 8"/>
          <p:cNvSpPr>
            <a:spLocks noGrp="1"/>
          </p:cNvSpPr>
          <p:nvPr>
            <p:ph type="sldNum" sz="quarter" idx="12"/>
          </p:nvPr>
        </p:nvSpPr>
        <p:spPr/>
        <p:txBody>
          <a:bodyPr/>
          <a:lstStyle>
            <a:extLst/>
          </a:lstStyle>
          <a:p>
            <a:fld id="{2BBB5E19-F10A-4C2F-BF6F-11C513378A2E}" type="slidenum">
              <a:rPr kumimoji="0" lang="en-US" smtClean="0"/>
              <a:pPr/>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pPr algn="r" eaLnBrk="1" latinLnBrk="0" hangingPunct="1"/>
            <a:fld id="{E6F9B8CD-342D-4579-98EC-A8FD6B7370E1}" type="datetimeFigureOut">
              <a:rPr lang="en-US" smtClean="0"/>
              <a:pPr algn="r" eaLnBrk="1" latinLnBrk="0" hangingPunct="1"/>
              <a:t>5/15/2011</a:t>
            </a:fld>
            <a:endParaRPr lang="en-US"/>
          </a:p>
        </p:txBody>
      </p:sp>
      <p:sp>
        <p:nvSpPr>
          <p:cNvPr id="4" name="Footer Placeholder 3"/>
          <p:cNvSpPr>
            <a:spLocks noGrp="1"/>
          </p:cNvSpPr>
          <p:nvPr>
            <p:ph type="ftr" sz="quarter" idx="11"/>
          </p:nvPr>
        </p:nvSpPr>
        <p:spPr/>
        <p:txBody>
          <a:bodyPr/>
          <a:lstStyle>
            <a:extLst/>
          </a:lstStyle>
          <a:p>
            <a:endParaRPr kumimoji="0" lang="en-US"/>
          </a:p>
        </p:txBody>
      </p:sp>
      <p:sp>
        <p:nvSpPr>
          <p:cNvPr id="5" name="Slide Number Placeholder 4"/>
          <p:cNvSpPr>
            <a:spLocks noGrp="1"/>
          </p:cNvSpPr>
          <p:nvPr>
            <p:ph type="sldNum" sz="quarter" idx="12"/>
          </p:nvPr>
        </p:nvSpPr>
        <p:spPr/>
        <p:txBody>
          <a:bodyPr/>
          <a:lstStyle>
            <a:extLst/>
          </a:lstStyle>
          <a:p>
            <a:pPr algn="ctr" eaLnBrk="1" latinLnBrk="0" hangingPunct="1"/>
            <a:fld id="{2BBB5E19-F10A-4C2F-BF6F-11C513378A2E}" type="slidenum">
              <a:rPr kumimoji="0" lang="en-US" smtClean="0"/>
              <a:pPr algn="ctr" eaLnBrk="1" latinLnBrk="0" hangingPunct="1"/>
              <a:t>‹#›</a:t>
            </a:fld>
            <a:endParaRPr kumimoji="0"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6F9B8CD-342D-4579-98EC-A8FD6B7370E1}" type="datetimeFigureOut">
              <a:rPr lang="en-US" smtClean="0"/>
              <a:pPr/>
              <a:t>5/15/2011</a:t>
            </a:fld>
            <a:endParaRPr lang="en-US"/>
          </a:p>
        </p:txBody>
      </p:sp>
      <p:sp>
        <p:nvSpPr>
          <p:cNvPr id="3" name="Footer Placeholder 2"/>
          <p:cNvSpPr>
            <a:spLocks noGrp="1"/>
          </p:cNvSpPr>
          <p:nvPr>
            <p:ph type="ftr" sz="quarter" idx="11"/>
          </p:nvPr>
        </p:nvSpPr>
        <p:spPr/>
        <p:txBody>
          <a:bodyPr/>
          <a:lstStyle>
            <a:extLst/>
          </a:lstStyle>
          <a:p>
            <a:endParaRPr kumimoji="0" lang="en-US"/>
          </a:p>
        </p:txBody>
      </p:sp>
      <p:sp>
        <p:nvSpPr>
          <p:cNvPr id="4" name="Slide Number Placeholder 3"/>
          <p:cNvSpPr>
            <a:spLocks noGrp="1"/>
          </p:cNvSpPr>
          <p:nvPr>
            <p:ph type="sldNum" sz="quarter" idx="12"/>
          </p:nvPr>
        </p:nvSpPr>
        <p:spPr/>
        <p:txBody>
          <a:bodyPr/>
          <a:lstStyle>
            <a:extLst/>
          </a:lstStyle>
          <a:p>
            <a:fld id="{2BBB5E19-F10A-4C2F-BF6F-11C513378A2E}"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pPr algn="r" eaLnBrk="1" latinLnBrk="0" hangingPunct="1"/>
            <a:fld id="{E6F9B8CD-342D-4579-98EC-A8FD6B7370E1}" type="datetimeFigureOut">
              <a:rPr lang="en-US" smtClean="0"/>
              <a:pPr algn="r" eaLnBrk="1" latinLnBrk="0" hangingPunct="1"/>
              <a:t>5/15/2011</a:t>
            </a:fld>
            <a:endParaRPr lang="en-US" dirty="0"/>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algn="ctr" eaLnBrk="1" latinLnBrk="0" hangingPunct="1"/>
            <a:fld id="{2BBB5E19-F10A-4C2F-BF6F-11C513378A2E}" type="slidenum">
              <a:rPr kumimoji="0" lang="en-US" smtClean="0"/>
              <a:pPr algn="ctr" eaLnBrk="1" latinLnBrk="0" hangingPunct="1"/>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pPr algn="r" eaLnBrk="1" latinLnBrk="0" hangingPunct="1"/>
            <a:fld id="{E6F9B8CD-342D-4579-98EC-A8FD6B7370E1}" type="datetimeFigureOut">
              <a:rPr lang="en-US" smtClean="0"/>
              <a:pPr algn="r" eaLnBrk="1" latinLnBrk="0" hangingPunct="1"/>
              <a:t>5/15/2011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kumimoji="0"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pPr algn="ctr" eaLnBrk="1" latinLnBrk="0" hangingPunct="1"/>
            <a:fld id="{2BBB5E19-F10A-4C2F-BF6F-11C513378A2E}" type="slidenum">
              <a:rPr kumimoji="0" lang="en-US" smtClean="0"/>
              <a:pPr algn="ctr" eaLnBrk="1" latinLnBrk="0" hangingPunct="1"/>
              <a:t>‹#›</a:t>
            </a:fld>
            <a:endParaRPr kumimoji="0"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lgn="r" eaLnBrk="1" latinLnBrk="0" hangingPunct="1"/>
            <a:fld id="{E6F9B8CD-342D-4579-98EC-A8FD6B7370E1}" type="datetimeFigureOut">
              <a:rPr lang="en-US" smtClean="0"/>
              <a:pPr algn="r" eaLnBrk="1" latinLnBrk="0" hangingPunct="1"/>
              <a:t>5/15/2011</a:t>
            </a:fld>
            <a:endParaRPr lang="en-US" dirty="0">
              <a:solidFill>
                <a:schemeClr val="tx2"/>
              </a:solidFill>
            </a:endParaRP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lgn="l" eaLnBrk="1" latinLnBrk="0" hangingPunct="1"/>
            <a:endParaRPr kumimoji="0" lang="en-US" dirty="0">
              <a:solidFill>
                <a:schemeClr val="tx2"/>
              </a:solidFill>
            </a:endParaRP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algn="ctr" eaLnBrk="1" latinLnBrk="0" hangingPunct="1"/>
            <a:fld id="{2BBB5E19-F10A-4C2F-BF6F-11C513378A2E}" type="slidenum">
              <a:rPr kumimoji="0" lang="en-US" smtClean="0"/>
              <a:pPr algn="ctr" eaLnBrk="1" latinLnBrk="0" hangingPunct="1"/>
              <a:t>‹#›</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3.xml"/><Relationship Id="rId1" Type="http://schemas.openxmlformats.org/officeDocument/2006/relationships/slideLayout" Target="../slideLayouts/slideLayout5.xml"/><Relationship Id="rId5" Type="http://schemas.openxmlformats.org/officeDocument/2006/relationships/image" Target="../media/image10.jpeg"/><Relationship Id="rId4" Type="http://schemas.openxmlformats.org/officeDocument/2006/relationships/image" Target="../media/image9.jpe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hyperlink" Target="http://www.youtube.com/profile?annotation_id=annotation_797422&amp;user=dokumentalni2&amp;feature=iv" TargetMode="External"/><Relationship Id="rId7" Type="http://schemas.openxmlformats.org/officeDocument/2006/relationships/hyperlink" Target="http://bg.wikipedia.org/wiki/%D0%92%D0%B8%D1%82%D0%B0%D0%BC%D0%B8%D0%BD"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hyperlink" Target="http://spidersport.com/gmo-foods.php" TargetMode="External"/><Relationship Id="rId5" Type="http://schemas.openxmlformats.org/officeDocument/2006/relationships/hyperlink" Target="http://info.biozona.eu/index.php?option=com_content&amp;task=view&amp;id=52&amp;Itemid=52" TargetMode="External"/><Relationship Id="rId4" Type="http://schemas.openxmlformats.org/officeDocument/2006/relationships/hyperlink" Target="http://vbox7.com/play:459012c1"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7158" y="357167"/>
            <a:ext cx="8501122" cy="4357718"/>
          </a:xfrm>
        </p:spPr>
        <p:txBody>
          <a:bodyPr>
            <a:normAutofit fontScale="90000"/>
          </a:bodyPr>
          <a:lstStyle/>
          <a:p>
            <a:r>
              <a:rPr lang="bg-BG" dirty="0" smtClean="0"/>
              <a:t>Каква храна консумираме и защо витамините и минералите са нещо далеч повече от препоръчителното за нашето здраве</a:t>
            </a:r>
            <a:endParaRPr lang="bg-BG"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4282" y="273050"/>
            <a:ext cx="8715436" cy="1143000"/>
          </a:xfrm>
        </p:spPr>
        <p:txBody>
          <a:bodyPr>
            <a:normAutofit/>
          </a:bodyPr>
          <a:lstStyle/>
          <a:p>
            <a:r>
              <a:rPr lang="bg-BG" dirty="0" smtClean="0"/>
              <a:t>Как да ги приемаме(1)</a:t>
            </a:r>
            <a:endParaRPr lang="bg-BG" dirty="0"/>
          </a:p>
        </p:txBody>
      </p:sp>
      <p:sp>
        <p:nvSpPr>
          <p:cNvPr id="5" name="Text Placeholder 4"/>
          <p:cNvSpPr>
            <a:spLocks noGrp="1"/>
          </p:cNvSpPr>
          <p:nvPr>
            <p:ph type="body" idx="1"/>
          </p:nvPr>
        </p:nvSpPr>
        <p:spPr/>
        <p:txBody>
          <a:bodyPr>
            <a:normAutofit lnSpcReduction="10000"/>
          </a:bodyPr>
          <a:lstStyle/>
          <a:p>
            <a:r>
              <a:rPr lang="bg-BG" b="1" dirty="0" smtClean="0"/>
              <a:t>Водноразтворими приемат се с вода </a:t>
            </a:r>
            <a:r>
              <a:rPr lang="bg-BG" b="1" dirty="0" smtClean="0">
                <a:sym typeface="Wingdings" pitchFamily="2" charset="2"/>
              </a:rPr>
              <a:t></a:t>
            </a:r>
            <a:endParaRPr lang="bg-BG" dirty="0"/>
          </a:p>
        </p:txBody>
      </p:sp>
      <p:sp>
        <p:nvSpPr>
          <p:cNvPr id="7" name="Text Placeholder 6"/>
          <p:cNvSpPr>
            <a:spLocks noGrp="1"/>
          </p:cNvSpPr>
          <p:nvPr>
            <p:ph type="body" sz="half" idx="3"/>
          </p:nvPr>
        </p:nvSpPr>
        <p:spPr/>
        <p:txBody>
          <a:bodyPr>
            <a:normAutofit lnSpcReduction="10000"/>
          </a:bodyPr>
          <a:lstStyle/>
          <a:p>
            <a:r>
              <a:rPr lang="bg-BG" b="1" dirty="0" smtClean="0"/>
              <a:t>Мастноразтворими приемат се с мазнини </a:t>
            </a:r>
            <a:r>
              <a:rPr lang="bg-BG" b="1" dirty="0" smtClean="0">
                <a:sym typeface="Wingdings" pitchFamily="2" charset="2"/>
              </a:rPr>
              <a:t></a:t>
            </a:r>
            <a:endParaRPr lang="bg-BG" dirty="0"/>
          </a:p>
        </p:txBody>
      </p:sp>
      <p:sp>
        <p:nvSpPr>
          <p:cNvPr id="6" name="Content Placeholder 5"/>
          <p:cNvSpPr>
            <a:spLocks noGrp="1"/>
          </p:cNvSpPr>
          <p:nvPr>
            <p:ph sz="quarter" idx="2"/>
          </p:nvPr>
        </p:nvSpPr>
        <p:spPr>
          <a:xfrm>
            <a:off x="457200" y="1444294"/>
            <a:ext cx="4040188" cy="4199284"/>
          </a:xfrm>
        </p:spPr>
        <p:txBody>
          <a:bodyPr>
            <a:normAutofit fontScale="92500" lnSpcReduction="20000"/>
          </a:bodyPr>
          <a:lstStyle/>
          <a:p>
            <a:endParaRPr lang="bg-BG" b="1" dirty="0" smtClean="0"/>
          </a:p>
          <a:p>
            <a:r>
              <a:rPr lang="bg-BG" b="1" dirty="0" smtClean="0"/>
              <a:t>Към водноразтворимите спадат:</a:t>
            </a:r>
            <a:r>
              <a:rPr lang="bg-BG" dirty="0" smtClean="0"/>
              <a:t/>
            </a:r>
            <a:br>
              <a:rPr lang="bg-BG" dirty="0" smtClean="0"/>
            </a:br>
            <a:r>
              <a:rPr lang="ru-RU" dirty="0" smtClean="0"/>
              <a:t>Витамин C, витамините  от B-групата: B1 (тиамин), B2 (рибофлавин), В6 (пиридоксин), B12 (цианкобаламин) PР (никотинамид), пантотенова киселина, биотин, фолиева киселина, холин и др.</a:t>
            </a:r>
            <a:br>
              <a:rPr lang="ru-RU" dirty="0" smtClean="0"/>
            </a:br>
            <a:r>
              <a:rPr lang="ru-RU" dirty="0" smtClean="0"/>
              <a:t/>
            </a:r>
            <a:br>
              <a:rPr lang="ru-RU" dirty="0" smtClean="0"/>
            </a:br>
            <a:endParaRPr lang="ru-RU" dirty="0" smtClean="0"/>
          </a:p>
          <a:p>
            <a:endParaRPr lang="bg-BG" dirty="0" smtClean="0"/>
          </a:p>
        </p:txBody>
      </p:sp>
      <p:sp>
        <p:nvSpPr>
          <p:cNvPr id="8" name="Content Placeholder 7"/>
          <p:cNvSpPr>
            <a:spLocks noGrp="1"/>
          </p:cNvSpPr>
          <p:nvPr>
            <p:ph sz="quarter" idx="4"/>
          </p:nvPr>
        </p:nvSpPr>
        <p:spPr>
          <a:xfrm>
            <a:off x="4645025" y="1444294"/>
            <a:ext cx="4284693" cy="3941763"/>
          </a:xfrm>
        </p:spPr>
        <p:txBody>
          <a:bodyPr>
            <a:normAutofit/>
          </a:bodyPr>
          <a:lstStyle/>
          <a:p>
            <a:endParaRPr lang="bg-BG" dirty="0" smtClean="0"/>
          </a:p>
          <a:p>
            <a:endParaRPr lang="bg-BG" dirty="0" smtClean="0"/>
          </a:p>
          <a:p>
            <a:r>
              <a:rPr lang="bg-BG" dirty="0" smtClean="0"/>
              <a:t>Към мастно разтворимите:</a:t>
            </a:r>
          </a:p>
          <a:p>
            <a:pPr>
              <a:buNone/>
            </a:pPr>
            <a:r>
              <a:rPr lang="bg-BG" dirty="0" smtClean="0"/>
              <a:t>  </a:t>
            </a:r>
            <a:r>
              <a:rPr lang="en-US" dirty="0" smtClean="0"/>
              <a:t>A, </a:t>
            </a:r>
            <a:endParaRPr lang="bg-BG" dirty="0" smtClean="0"/>
          </a:p>
          <a:p>
            <a:pPr>
              <a:buNone/>
            </a:pPr>
            <a:r>
              <a:rPr lang="bg-BG" dirty="0" smtClean="0"/>
              <a:t>  </a:t>
            </a:r>
            <a:r>
              <a:rPr lang="en-US" dirty="0" smtClean="0"/>
              <a:t>D, </a:t>
            </a:r>
            <a:endParaRPr lang="bg-BG" dirty="0" smtClean="0"/>
          </a:p>
          <a:p>
            <a:pPr>
              <a:buNone/>
            </a:pPr>
            <a:r>
              <a:rPr lang="bg-BG" dirty="0" smtClean="0"/>
              <a:t>  </a:t>
            </a:r>
            <a:r>
              <a:rPr lang="en-US" dirty="0" smtClean="0"/>
              <a:t>E, </a:t>
            </a:r>
            <a:endParaRPr lang="bg-BG" dirty="0" smtClean="0"/>
          </a:p>
          <a:p>
            <a:pPr>
              <a:buNone/>
            </a:pPr>
            <a:r>
              <a:rPr lang="bg-BG" dirty="0" smtClean="0"/>
              <a:t>  </a:t>
            </a:r>
            <a:r>
              <a:rPr lang="en-US" dirty="0" smtClean="0"/>
              <a:t>K </a:t>
            </a:r>
            <a:r>
              <a:rPr lang="bg-BG" dirty="0" smtClean="0"/>
              <a:t>и </a:t>
            </a:r>
            <a:r>
              <a:rPr lang="en-US" dirty="0" smtClean="0"/>
              <a:t>F,</a:t>
            </a:r>
            <a:endParaRPr lang="bg-BG"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73050"/>
            <a:ext cx="8715436" cy="1143000"/>
          </a:xfrm>
        </p:spPr>
        <p:txBody>
          <a:bodyPr>
            <a:normAutofit/>
          </a:bodyPr>
          <a:lstStyle/>
          <a:p>
            <a:r>
              <a:rPr lang="bg-BG" dirty="0" smtClean="0"/>
              <a:t>Как да ги приемаме(2)</a:t>
            </a:r>
            <a:endParaRPr lang="bg-BG" dirty="0"/>
          </a:p>
        </p:txBody>
      </p:sp>
      <p:sp>
        <p:nvSpPr>
          <p:cNvPr id="3" name="Text Placeholder 2"/>
          <p:cNvSpPr>
            <a:spLocks noGrp="1"/>
          </p:cNvSpPr>
          <p:nvPr>
            <p:ph type="body" idx="1"/>
          </p:nvPr>
        </p:nvSpPr>
        <p:spPr/>
        <p:txBody>
          <a:bodyPr/>
          <a:lstStyle/>
          <a:p>
            <a:r>
              <a:rPr lang="bg-BG" b="1" dirty="0" smtClean="0"/>
              <a:t>Факти</a:t>
            </a:r>
            <a:endParaRPr lang="bg-BG" b="1" dirty="0"/>
          </a:p>
        </p:txBody>
      </p:sp>
      <p:sp>
        <p:nvSpPr>
          <p:cNvPr id="4" name="Text Placeholder 3"/>
          <p:cNvSpPr>
            <a:spLocks noGrp="1"/>
          </p:cNvSpPr>
          <p:nvPr>
            <p:ph type="body" sz="half" idx="3"/>
          </p:nvPr>
        </p:nvSpPr>
        <p:spPr/>
        <p:txBody>
          <a:bodyPr>
            <a:normAutofit/>
          </a:bodyPr>
          <a:lstStyle/>
          <a:p>
            <a:r>
              <a:rPr lang="bg-BG" b="1" dirty="0" smtClean="0"/>
              <a:t>Митове </a:t>
            </a:r>
            <a:endParaRPr lang="bg-BG" b="1" dirty="0"/>
          </a:p>
        </p:txBody>
      </p:sp>
      <p:sp>
        <p:nvSpPr>
          <p:cNvPr id="5" name="Content Placeholder 4"/>
          <p:cNvSpPr>
            <a:spLocks noGrp="1"/>
          </p:cNvSpPr>
          <p:nvPr>
            <p:ph sz="quarter" idx="2"/>
          </p:nvPr>
        </p:nvSpPr>
        <p:spPr/>
        <p:txBody>
          <a:bodyPr>
            <a:normAutofit/>
          </a:bodyPr>
          <a:lstStyle/>
          <a:p>
            <a:r>
              <a:rPr lang="ru-RU" dirty="0" smtClean="0"/>
              <a:t>Витамините, сами по себе си не са достатъчни. Колкото и да са важни, те не могат да постигнат нищо без минералите</a:t>
            </a:r>
            <a:endParaRPr lang="bg-BG" dirty="0" smtClean="0"/>
          </a:p>
          <a:p>
            <a:r>
              <a:rPr lang="bg-BG" dirty="0" smtClean="0"/>
              <a:t>Трябва да приемаме витамините с елементите за тяхното усвояване.</a:t>
            </a:r>
            <a:endParaRPr lang="bg-BG" dirty="0"/>
          </a:p>
        </p:txBody>
      </p:sp>
      <p:sp>
        <p:nvSpPr>
          <p:cNvPr id="6" name="Content Placeholder 5"/>
          <p:cNvSpPr>
            <a:spLocks noGrp="1"/>
          </p:cNvSpPr>
          <p:nvPr>
            <p:ph sz="quarter" idx="4"/>
          </p:nvPr>
        </p:nvSpPr>
        <p:spPr/>
        <p:txBody>
          <a:bodyPr>
            <a:normAutofit/>
          </a:bodyPr>
          <a:lstStyle/>
          <a:p>
            <a:r>
              <a:rPr lang="bg-BG" b="1" dirty="0" smtClean="0"/>
              <a:t>Мит  </a:t>
            </a:r>
            <a:r>
              <a:rPr lang="bg-BG" dirty="0" smtClean="0"/>
              <a:t>- Само витамините са достатъчни</a:t>
            </a:r>
          </a:p>
          <a:p>
            <a:endParaRPr lang="bg-BG" dirty="0" smtClean="0"/>
          </a:p>
          <a:p>
            <a:r>
              <a:rPr lang="bg-BG" b="1" dirty="0" smtClean="0"/>
              <a:t>Мит</a:t>
            </a:r>
            <a:r>
              <a:rPr lang="bg-BG" dirty="0" smtClean="0"/>
              <a:t> - Витамините трябва да се взимат преди ядене за да могат да се усвоят по-добре.</a:t>
            </a:r>
            <a:endParaRPr lang="bg-BG"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73050"/>
            <a:ext cx="8715436" cy="1143000"/>
          </a:xfrm>
        </p:spPr>
        <p:txBody>
          <a:bodyPr>
            <a:normAutofit fontScale="90000"/>
          </a:bodyPr>
          <a:lstStyle/>
          <a:p>
            <a:r>
              <a:rPr lang="bg-BG" dirty="0" smtClean="0"/>
              <a:t>И накрая : Какво не са витамините</a:t>
            </a:r>
            <a:endParaRPr lang="bg-BG" dirty="0"/>
          </a:p>
        </p:txBody>
      </p:sp>
      <p:sp>
        <p:nvSpPr>
          <p:cNvPr id="7" name="Content Placeholder 6"/>
          <p:cNvSpPr>
            <a:spLocks noGrp="1"/>
          </p:cNvSpPr>
          <p:nvPr>
            <p:ph sz="quarter" idx="2"/>
          </p:nvPr>
        </p:nvSpPr>
        <p:spPr>
          <a:xfrm>
            <a:off x="357158" y="1785926"/>
            <a:ext cx="8329642" cy="4842226"/>
          </a:xfrm>
        </p:spPr>
        <p:txBody>
          <a:bodyPr/>
          <a:lstStyle/>
          <a:p>
            <a:r>
              <a:rPr lang="ru-RU" dirty="0" smtClean="0"/>
              <a:t>Витамините не са нито хапчета за енергия, нито заместители на храната.</a:t>
            </a:r>
            <a:br>
              <a:rPr lang="ru-RU" dirty="0" smtClean="0"/>
            </a:br>
            <a:r>
              <a:rPr lang="ru-RU" dirty="0" smtClean="0"/>
              <a:t>Витамините не могат да заместят белтъчините или които и да са други хранителни вещества като минерали, въглехидрати и вода; те не могат дори да се заместват взаимно.</a:t>
            </a:r>
            <a:br>
              <a:rPr lang="ru-RU" dirty="0" smtClean="0"/>
            </a:br>
            <a:r>
              <a:rPr lang="ru-RU" dirty="0" smtClean="0"/>
              <a:t>Витамините, сами по себе си, не са елементи на строежа на организма.</a:t>
            </a:r>
            <a:endParaRPr lang="bg-BG"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g-BG" dirty="0" smtClean="0"/>
              <a:t>Минералите</a:t>
            </a:r>
            <a:endParaRPr lang="bg-BG" dirty="0"/>
          </a:p>
        </p:txBody>
      </p:sp>
      <p:sp>
        <p:nvSpPr>
          <p:cNvPr id="3" name="Text Placeholder 2"/>
          <p:cNvSpPr>
            <a:spLocks noGrp="1"/>
          </p:cNvSpPr>
          <p:nvPr>
            <p:ph type="body" idx="1"/>
          </p:nvPr>
        </p:nvSpPr>
        <p:spPr/>
        <p:txBody>
          <a:bodyPr/>
          <a:lstStyle/>
          <a:p>
            <a:r>
              <a:rPr lang="bg-BG" dirty="0" smtClean="0"/>
              <a:t>Същност</a:t>
            </a:r>
            <a:endParaRPr lang="bg-BG" dirty="0"/>
          </a:p>
        </p:txBody>
      </p:sp>
      <p:sp>
        <p:nvSpPr>
          <p:cNvPr id="4" name="Text Placeholder 3"/>
          <p:cNvSpPr>
            <a:spLocks noGrp="1"/>
          </p:cNvSpPr>
          <p:nvPr>
            <p:ph type="body" sz="half" idx="3"/>
          </p:nvPr>
        </p:nvSpPr>
        <p:spPr/>
        <p:txBody>
          <a:bodyPr/>
          <a:lstStyle/>
          <a:p>
            <a:r>
              <a:rPr lang="bg-BG" dirty="0" smtClean="0"/>
              <a:t>Препоръки</a:t>
            </a:r>
            <a:endParaRPr lang="bg-BG" dirty="0"/>
          </a:p>
        </p:txBody>
      </p:sp>
      <p:sp>
        <p:nvSpPr>
          <p:cNvPr id="5" name="Content Placeholder 4"/>
          <p:cNvSpPr>
            <a:spLocks noGrp="1"/>
          </p:cNvSpPr>
          <p:nvPr>
            <p:ph sz="quarter" idx="2"/>
          </p:nvPr>
        </p:nvSpPr>
        <p:spPr>
          <a:xfrm>
            <a:off x="457200" y="1444294"/>
            <a:ext cx="4040188" cy="4056408"/>
          </a:xfrm>
        </p:spPr>
        <p:txBody>
          <a:bodyPr>
            <a:normAutofit fontScale="77500" lnSpcReduction="20000"/>
          </a:bodyPr>
          <a:lstStyle/>
          <a:p>
            <a:r>
              <a:rPr lang="bg-BG" dirty="0" smtClean="0"/>
              <a:t>Съществуват три типа минерали</a:t>
            </a:r>
          </a:p>
          <a:p>
            <a:r>
              <a:rPr lang="ru-RU" dirty="0" smtClean="0"/>
              <a:t>растенията вече не съдържат минерали от никакъв вид. Тях ги няма вече в почвата, няма ги и в растенията. </a:t>
            </a:r>
            <a:endParaRPr lang="bg-BG" dirty="0" smtClean="0"/>
          </a:p>
          <a:p>
            <a:r>
              <a:rPr lang="bg-BG" dirty="0" smtClean="0"/>
              <a:t>Минералите не могат да се синтезират от човешкото тяло</a:t>
            </a:r>
          </a:p>
          <a:p>
            <a:r>
              <a:rPr lang="ru-RU" dirty="0" smtClean="0"/>
              <a:t>При експериментите върху лабораторни животни, стана ясно, че около 7 минерала удвояват продължителността на техния живот</a:t>
            </a:r>
            <a:endParaRPr lang="bg-BG" dirty="0"/>
          </a:p>
        </p:txBody>
      </p:sp>
      <p:sp>
        <p:nvSpPr>
          <p:cNvPr id="8" name="Content Placeholder 7"/>
          <p:cNvSpPr>
            <a:spLocks noGrp="1"/>
          </p:cNvSpPr>
          <p:nvPr>
            <p:ph sz="quarter" idx="4"/>
          </p:nvPr>
        </p:nvSpPr>
        <p:spPr/>
        <p:txBody>
          <a:bodyPr>
            <a:normAutofit fontScale="77500" lnSpcReduction="20000"/>
          </a:bodyPr>
          <a:lstStyle/>
          <a:p>
            <a:r>
              <a:rPr lang="ru-RU" dirty="0" smtClean="0"/>
              <a:t>Напълно нормално е да се приема витамин С – двойна доза, витамин А – двойна доза. Нищо лошо няма да се случи. Не по-малко важно е да се приема цинк, рибофлавин, молибден и т.н. Но една група вещества са особено полезни. В нея влизат три компонента: витамин Е, бетакаротин и селен. Тези три компонента се приемат в двойни дози за деня. Ако при това Вие извлечете 50 % полза, вече е добре</a:t>
            </a:r>
            <a:endParaRPr lang="bg-BG"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42852"/>
            <a:ext cx="8229600" cy="1143000"/>
          </a:xfrm>
        </p:spPr>
        <p:txBody>
          <a:bodyPr>
            <a:normAutofit/>
          </a:bodyPr>
          <a:lstStyle/>
          <a:p>
            <a:r>
              <a:rPr lang="bg-BG" dirty="0" smtClean="0"/>
              <a:t>Типове минерали</a:t>
            </a:r>
            <a:endParaRPr lang="bg-BG" dirty="0"/>
          </a:p>
        </p:txBody>
      </p:sp>
      <p:sp>
        <p:nvSpPr>
          <p:cNvPr id="15" name="TextBox 14"/>
          <p:cNvSpPr txBox="1"/>
          <p:nvPr/>
        </p:nvSpPr>
        <p:spPr>
          <a:xfrm>
            <a:off x="285720" y="1285860"/>
            <a:ext cx="5715040" cy="1477328"/>
          </a:xfrm>
          <a:prstGeom prst="rect">
            <a:avLst/>
          </a:prstGeom>
          <a:noFill/>
        </p:spPr>
        <p:txBody>
          <a:bodyPr wrap="square" rtlCol="0">
            <a:spAutoFit/>
          </a:bodyPr>
          <a:lstStyle/>
          <a:p>
            <a:r>
              <a:rPr lang="ru-RU" dirty="0" smtClean="0"/>
              <a:t>Метални минерали – това са тези минерали, които основно се добиват от каменни пароди. Те се усвояват само 8 – 12 %. А когато станете на 25 – 40 години, тяхната усвояемост пада на 3 – 5 %</a:t>
            </a:r>
            <a:endParaRPr lang="bg-BG" dirty="0"/>
          </a:p>
        </p:txBody>
      </p:sp>
      <p:sp>
        <p:nvSpPr>
          <p:cNvPr id="16" name="TextBox 15"/>
          <p:cNvSpPr txBox="1"/>
          <p:nvPr/>
        </p:nvSpPr>
        <p:spPr>
          <a:xfrm>
            <a:off x="285720" y="2786058"/>
            <a:ext cx="5572164" cy="1754326"/>
          </a:xfrm>
          <a:prstGeom prst="rect">
            <a:avLst/>
          </a:prstGeom>
          <a:noFill/>
        </p:spPr>
        <p:txBody>
          <a:bodyPr wrap="square" rtlCol="0">
            <a:spAutoFit/>
          </a:bodyPr>
          <a:lstStyle/>
          <a:p>
            <a:r>
              <a:rPr lang="ru-RU" dirty="0" smtClean="0"/>
              <a:t>Хелатни минерали- тези минерали са метални минерали с аминокиселини, протеини или ензими, които обвиват металния атом. Тази форма на минералите увеличава усвояването им на 40 %. Точно затова хранителната промишленост се нахвърли върху тази идея. </a:t>
            </a:r>
            <a:endParaRPr lang="bg-BG" dirty="0"/>
          </a:p>
        </p:txBody>
      </p:sp>
      <p:sp>
        <p:nvSpPr>
          <p:cNvPr id="17" name="TextBox 16"/>
          <p:cNvSpPr txBox="1"/>
          <p:nvPr/>
        </p:nvSpPr>
        <p:spPr>
          <a:xfrm>
            <a:off x="285720" y="4643446"/>
            <a:ext cx="5357850" cy="2031325"/>
          </a:xfrm>
          <a:prstGeom prst="rect">
            <a:avLst/>
          </a:prstGeom>
          <a:noFill/>
        </p:spPr>
        <p:txBody>
          <a:bodyPr wrap="square" rtlCol="0">
            <a:spAutoFit/>
          </a:bodyPr>
          <a:lstStyle/>
          <a:p>
            <a:r>
              <a:rPr lang="ru-RU" dirty="0" smtClean="0"/>
              <a:t>Колоидни минерали.-те имат най-висока усвояемост. Именно усвояването най-много ни вълнува. Колоидните минерали се усвояват 98 %, което е 2,5 пъти повече от хелатните и 10 пъти повече от металните. Колоидните минерали могат да бъдат само в течен вид и на много дребни частици</a:t>
            </a:r>
            <a:endParaRPr lang="bg-BG" dirty="0"/>
          </a:p>
        </p:txBody>
      </p:sp>
      <p:pic>
        <p:nvPicPr>
          <p:cNvPr id="7171" name="Picture 3" descr="C:\Documents and Settings\Martin\Desktop\incir.gif"/>
          <p:cNvPicPr>
            <a:picLocks noChangeAspect="1" noChangeArrowheads="1"/>
          </p:cNvPicPr>
          <p:nvPr/>
        </p:nvPicPr>
        <p:blipFill>
          <a:blip r:embed="rId3"/>
          <a:srcRect/>
          <a:stretch>
            <a:fillRect/>
          </a:stretch>
        </p:blipFill>
        <p:spPr bwMode="auto">
          <a:xfrm>
            <a:off x="6786578" y="3157544"/>
            <a:ext cx="1428750" cy="1200150"/>
          </a:xfrm>
          <a:prstGeom prst="rect">
            <a:avLst/>
          </a:prstGeom>
          <a:noFill/>
        </p:spPr>
      </p:pic>
      <p:pic>
        <p:nvPicPr>
          <p:cNvPr id="7173" name="Picture 5" descr="C:\Documents and Settings\Martin\Desktop\apple.jpeg"/>
          <p:cNvPicPr>
            <a:picLocks noChangeAspect="1" noChangeArrowheads="1"/>
          </p:cNvPicPr>
          <p:nvPr/>
        </p:nvPicPr>
        <p:blipFill>
          <a:blip r:embed="rId4"/>
          <a:srcRect/>
          <a:stretch>
            <a:fillRect/>
          </a:stretch>
        </p:blipFill>
        <p:spPr bwMode="auto">
          <a:xfrm>
            <a:off x="6643702" y="4651066"/>
            <a:ext cx="1714512" cy="1706892"/>
          </a:xfrm>
          <a:prstGeom prst="rect">
            <a:avLst/>
          </a:prstGeom>
          <a:noFill/>
        </p:spPr>
      </p:pic>
      <p:pic>
        <p:nvPicPr>
          <p:cNvPr id="7174" name="Picture 6" descr="C:\Documents and Settings\Martin\Desktop\minerals.jpeg"/>
          <p:cNvPicPr>
            <a:picLocks noChangeAspect="1" noChangeArrowheads="1"/>
          </p:cNvPicPr>
          <p:nvPr/>
        </p:nvPicPr>
        <p:blipFill>
          <a:blip r:embed="rId5"/>
          <a:srcRect/>
          <a:stretch>
            <a:fillRect/>
          </a:stretch>
        </p:blipFill>
        <p:spPr bwMode="auto">
          <a:xfrm>
            <a:off x="6858016" y="1000108"/>
            <a:ext cx="1362534" cy="1469771"/>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smtClean="0"/>
              <a:t>Изводи и препоръки</a:t>
            </a:r>
            <a:endParaRPr lang="bg-BG" dirty="0"/>
          </a:p>
        </p:txBody>
      </p:sp>
      <p:sp>
        <p:nvSpPr>
          <p:cNvPr id="5" name="Content Placeholder 4"/>
          <p:cNvSpPr>
            <a:spLocks noGrp="1"/>
          </p:cNvSpPr>
          <p:nvPr>
            <p:ph sz="quarter" idx="2"/>
          </p:nvPr>
        </p:nvSpPr>
        <p:spPr>
          <a:xfrm>
            <a:off x="457200" y="1444294"/>
            <a:ext cx="4043362" cy="3941763"/>
          </a:xfrm>
        </p:spPr>
        <p:txBody>
          <a:bodyPr>
            <a:normAutofit fontScale="25000" lnSpcReduction="20000"/>
          </a:bodyPr>
          <a:lstStyle/>
          <a:p>
            <a:r>
              <a:rPr lang="ru-RU" sz="8000" dirty="0" smtClean="0"/>
              <a:t>Синтетичните витамини са по-щадящи за бюджета, но не и за стомаха.</a:t>
            </a:r>
            <a:br>
              <a:rPr lang="ru-RU" sz="8000" dirty="0" smtClean="0"/>
            </a:br>
            <a:r>
              <a:rPr lang="ru-RU" sz="8000" dirty="0" smtClean="0"/>
              <a:t>Макар че синтетичните витамини и минерали дават задоволителни резултати, ползата от естествените е далеч по-голяма, на най-различни нива. Химическите анализи на двата вида изглеждат еднакви, но естествените витамини са много по-ценни. Често природата ги съчета с други важни вещества, които действат синергично  и с по-голяма сила в организма.</a:t>
            </a:r>
            <a:endParaRPr lang="bg-BG" sz="7600" dirty="0" smtClean="0"/>
          </a:p>
        </p:txBody>
      </p:sp>
      <p:sp>
        <p:nvSpPr>
          <p:cNvPr id="6" name="Content Placeholder 5"/>
          <p:cNvSpPr>
            <a:spLocks noGrp="1"/>
          </p:cNvSpPr>
          <p:nvPr>
            <p:ph sz="quarter" idx="4"/>
          </p:nvPr>
        </p:nvSpPr>
        <p:spPr>
          <a:xfrm>
            <a:off x="4500563" y="1444294"/>
            <a:ext cx="4186238" cy="4485036"/>
          </a:xfrm>
        </p:spPr>
        <p:txBody>
          <a:bodyPr>
            <a:normAutofit fontScale="92500" lnSpcReduction="20000"/>
          </a:bodyPr>
          <a:lstStyle/>
          <a:p>
            <a:r>
              <a:rPr lang="ru-RU" dirty="0" smtClean="0"/>
              <a:t>На теория едно балансирано и здравословно хранене би могло да осигури всички нужди на организма от витамини. Но на практика нещата стоят съвсем по друг начин. </a:t>
            </a:r>
          </a:p>
          <a:p>
            <a:r>
              <a:rPr lang="ru-RU" dirty="0" smtClean="0"/>
              <a:t>За усвояването на витамините са нужни и други вещества.</a:t>
            </a:r>
          </a:p>
          <a:p>
            <a:r>
              <a:rPr lang="ru-RU" dirty="0" smtClean="0"/>
              <a:t>Всеки път когато Вие пропускате да вземете минералите си за деня, Вие съкращавате живота си.</a:t>
            </a:r>
            <a:endParaRPr lang="bg-BG"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a:bodyPr>
          <a:lstStyle/>
          <a:p>
            <a:r>
              <a:rPr lang="en-US" dirty="0" smtClean="0">
                <a:hlinkClick r:id="rId3"/>
              </a:rPr>
              <a:t>http://www.youtube.com/profile?annotation_id=annotation_797422&amp;user=dokumentalni2&amp;feature=iv#p/c/0/Up46CzCylYM</a:t>
            </a:r>
            <a:r>
              <a:rPr lang="bg-BG" dirty="0" smtClean="0"/>
              <a:t> </a:t>
            </a:r>
            <a:endParaRPr lang="en-US" dirty="0" smtClean="0"/>
          </a:p>
          <a:p>
            <a:r>
              <a:rPr lang="en-US" dirty="0" smtClean="0">
                <a:hlinkClick r:id="rId4"/>
              </a:rPr>
              <a:t>http://vbox7.com/play:459012c1</a:t>
            </a:r>
            <a:endParaRPr lang="en-US" dirty="0" smtClean="0"/>
          </a:p>
          <a:p>
            <a:r>
              <a:rPr lang="en-US" dirty="0" smtClean="0">
                <a:hlinkClick r:id="rId5"/>
              </a:rPr>
              <a:t>http://info.biozona.eu/index.php?option=com_content&amp;task=view&amp;id=52&amp;Itemid=52</a:t>
            </a:r>
            <a:endParaRPr lang="en-US" dirty="0" smtClean="0"/>
          </a:p>
          <a:p>
            <a:r>
              <a:rPr lang="en-US" dirty="0" smtClean="0">
                <a:hlinkClick r:id="rId6"/>
              </a:rPr>
              <a:t>http://spidersport.com/gmo-foods.php</a:t>
            </a:r>
            <a:r>
              <a:rPr lang="en-US" dirty="0" smtClean="0"/>
              <a:t> </a:t>
            </a:r>
          </a:p>
          <a:p>
            <a:r>
              <a:rPr lang="en-US" dirty="0" smtClean="0">
                <a:hlinkClick r:id="rId7"/>
              </a:rPr>
              <a:t>http://bg.wikipedia.org/wiki/%D0%92%D0%B8%D1%82%D0%B0%D0%BC%D0%B8%D0%BD</a:t>
            </a:r>
            <a:endParaRPr lang="en-US" dirty="0" smtClean="0"/>
          </a:p>
          <a:p>
            <a:endParaRPr lang="en-US" dirty="0" smtClean="0"/>
          </a:p>
          <a:p>
            <a:endParaRPr lang="bg-BG" dirty="0" smtClean="0"/>
          </a:p>
          <a:p>
            <a:pPr>
              <a:buNone/>
            </a:pPr>
            <a:endParaRPr lang="bg-BG" dirty="0"/>
          </a:p>
        </p:txBody>
      </p:sp>
      <p:sp>
        <p:nvSpPr>
          <p:cNvPr id="2" name="Title 1"/>
          <p:cNvSpPr>
            <a:spLocks noGrp="1"/>
          </p:cNvSpPr>
          <p:nvPr>
            <p:ph type="title"/>
          </p:nvPr>
        </p:nvSpPr>
        <p:spPr/>
        <p:txBody>
          <a:bodyPr/>
          <a:lstStyle/>
          <a:p>
            <a:r>
              <a:rPr lang="bg-BG" dirty="0" smtClean="0"/>
              <a:t>Използвана информация</a:t>
            </a:r>
            <a:endParaRPr lang="bg-BG"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bg-BG" dirty="0" smtClean="0"/>
              <a:t>Ако живеете някъде, където можете да произвеждате чиста, необработена, генно немодифицирана храна или някой произвежда за вас такава, значи сте щастливец. Ако ли пък не, препоръчвам ви да се осведомите за качеството и същността на храната от големите хранителни вериги.</a:t>
            </a:r>
          </a:p>
          <a:p>
            <a:endParaRPr lang="bg-BG" dirty="0" smtClean="0"/>
          </a:p>
          <a:p>
            <a:pPr>
              <a:buNone/>
            </a:pPr>
            <a:endParaRPr lang="bg-BG" dirty="0" smtClean="0"/>
          </a:p>
          <a:p>
            <a:endParaRPr lang="bg-BG"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Martin\Desktop\cattle farm.jpg"/>
          <p:cNvPicPr>
            <a:picLocks noChangeAspect="1" noChangeArrowheads="1"/>
          </p:cNvPicPr>
          <p:nvPr/>
        </p:nvPicPr>
        <p:blipFill>
          <a:blip r:embed="rId3"/>
          <a:srcRect/>
          <a:stretch>
            <a:fillRect/>
          </a:stretch>
        </p:blipFill>
        <p:spPr bwMode="auto">
          <a:xfrm>
            <a:off x="5357818" y="3857628"/>
            <a:ext cx="3643338" cy="2739790"/>
          </a:xfrm>
          <a:prstGeom prst="rect">
            <a:avLst/>
          </a:prstGeom>
          <a:noFill/>
        </p:spPr>
      </p:pic>
      <p:sp>
        <p:nvSpPr>
          <p:cNvPr id="2" name="Content Placeholder 1"/>
          <p:cNvSpPr>
            <a:spLocks noGrp="1"/>
          </p:cNvSpPr>
          <p:nvPr>
            <p:ph idx="1"/>
          </p:nvPr>
        </p:nvSpPr>
        <p:spPr>
          <a:xfrm>
            <a:off x="0" y="1071546"/>
            <a:ext cx="8929718" cy="4954591"/>
          </a:xfrm>
        </p:spPr>
        <p:txBody>
          <a:bodyPr>
            <a:normAutofit fontScale="92500" lnSpcReduction="20000"/>
          </a:bodyPr>
          <a:lstStyle/>
          <a:p>
            <a:r>
              <a:rPr lang="bg-BG" dirty="0" smtClean="0"/>
              <a:t>Колко от нас знаят как се отглежда храната ни?</a:t>
            </a:r>
          </a:p>
          <a:p>
            <a:pPr>
              <a:buNone/>
            </a:pPr>
            <a:r>
              <a:rPr lang="bg-BG" dirty="0" smtClean="0"/>
              <a:t>   Най-вече тези, които я отглеждат за                   промишлено или лично ползване,</a:t>
            </a:r>
          </a:p>
          <a:p>
            <a:pPr>
              <a:buNone/>
            </a:pPr>
            <a:r>
              <a:rPr lang="bg-BG" dirty="0" smtClean="0"/>
              <a:t>   нищожен процент от нас.	 </a:t>
            </a:r>
          </a:p>
          <a:p>
            <a:r>
              <a:rPr lang="bg-BG" dirty="0" smtClean="0"/>
              <a:t>Защо се знае толкова малко?</a:t>
            </a:r>
          </a:p>
          <a:p>
            <a:pPr>
              <a:buNone/>
            </a:pPr>
            <a:r>
              <a:rPr lang="bg-BG" dirty="0" smtClean="0"/>
              <a:t>    Защото ако знаехте повече сигурно би ви се   </a:t>
            </a:r>
            <a:r>
              <a:rPr lang="en-US" dirty="0" smtClean="0"/>
              <a:t> </a:t>
            </a:r>
            <a:r>
              <a:rPr lang="bg-BG" dirty="0" smtClean="0"/>
              <a:t>отяло</a:t>
            </a:r>
            <a:r>
              <a:rPr lang="bg-BG" dirty="0" smtClean="0"/>
              <a:t>.</a:t>
            </a:r>
          </a:p>
          <a:p>
            <a:r>
              <a:rPr lang="bg-BG" dirty="0" smtClean="0"/>
              <a:t>По законите на хранителната индустрия:</a:t>
            </a:r>
          </a:p>
          <a:p>
            <a:pPr>
              <a:buNone/>
            </a:pPr>
            <a:r>
              <a:rPr lang="bg-BG" dirty="0" smtClean="0"/>
              <a:t>   </a:t>
            </a:r>
            <a:r>
              <a:rPr lang="bg-BG" dirty="0" smtClean="0"/>
              <a:t>Повече,</a:t>
            </a:r>
            <a:r>
              <a:rPr lang="en-US" dirty="0" smtClean="0"/>
              <a:t> </a:t>
            </a:r>
            <a:r>
              <a:rPr lang="bg-BG" dirty="0" smtClean="0"/>
              <a:t>по-евтино</a:t>
            </a:r>
            <a:r>
              <a:rPr lang="bg-BG" dirty="0" smtClean="0"/>
              <a:t>, по-бързо.</a:t>
            </a:r>
          </a:p>
          <a:p>
            <a:pPr>
              <a:buNone/>
            </a:pPr>
            <a:r>
              <a:rPr lang="bg-BG" dirty="0" smtClean="0"/>
              <a:t>   На всеки би му станало поне </a:t>
            </a:r>
          </a:p>
          <a:p>
            <a:pPr>
              <a:buNone/>
            </a:pPr>
            <a:r>
              <a:rPr lang="bg-BG" dirty="0" smtClean="0"/>
              <a:t>   малко </a:t>
            </a:r>
            <a:r>
              <a:rPr lang="bg-BG" dirty="0" smtClean="0"/>
              <a:t>ясно</a:t>
            </a:r>
            <a:r>
              <a:rPr lang="en-US" dirty="0" smtClean="0"/>
              <a:t> o</a:t>
            </a:r>
            <a:r>
              <a:rPr lang="bg-BG" dirty="0" smtClean="0"/>
              <a:t>т </a:t>
            </a:r>
            <a:r>
              <a:rPr lang="bg-BG" dirty="0" smtClean="0"/>
              <a:t>къде идва </a:t>
            </a:r>
            <a:endParaRPr lang="en-US" dirty="0" smtClean="0"/>
          </a:p>
          <a:p>
            <a:pPr>
              <a:buNone/>
            </a:pPr>
            <a:r>
              <a:rPr lang="en-US" dirty="0" smtClean="0"/>
              <a:t>	 </a:t>
            </a:r>
            <a:r>
              <a:rPr lang="bg-BG" dirty="0" smtClean="0"/>
              <a:t>храната</a:t>
            </a:r>
            <a:r>
              <a:rPr lang="en-US" dirty="0" smtClean="0"/>
              <a:t>.</a:t>
            </a:r>
            <a:endParaRPr lang="bg-BG" dirty="0" smtClean="0"/>
          </a:p>
          <a:p>
            <a:pPr>
              <a:buNone/>
            </a:pPr>
            <a:r>
              <a:rPr lang="bg-BG" dirty="0" smtClean="0"/>
              <a:t>    </a:t>
            </a:r>
          </a:p>
        </p:txBody>
      </p:sp>
      <p:sp>
        <p:nvSpPr>
          <p:cNvPr id="3" name="Title 2"/>
          <p:cNvSpPr>
            <a:spLocks noGrp="1"/>
          </p:cNvSpPr>
          <p:nvPr>
            <p:ph type="title"/>
          </p:nvPr>
        </p:nvSpPr>
        <p:spPr>
          <a:xfrm>
            <a:off x="642910" y="0"/>
            <a:ext cx="8229600" cy="1143000"/>
          </a:xfrm>
        </p:spPr>
        <p:txBody>
          <a:bodyPr>
            <a:normAutofit/>
          </a:bodyPr>
          <a:lstStyle/>
          <a:p>
            <a:r>
              <a:rPr lang="bg-BG" dirty="0" smtClean="0"/>
              <a:t>От къде идва храната ???</a:t>
            </a:r>
            <a:endParaRPr lang="bg-BG"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472518" cy="869934"/>
          </a:xfrm>
        </p:spPr>
        <p:txBody>
          <a:bodyPr>
            <a:normAutofit fontScale="90000"/>
          </a:bodyPr>
          <a:lstStyle/>
          <a:p>
            <a:r>
              <a:rPr lang="bg-BG" dirty="0" smtClean="0"/>
              <a:t>Евтиното никога не излиза евтино</a:t>
            </a:r>
            <a:endParaRPr lang="bg-BG" dirty="0"/>
          </a:p>
        </p:txBody>
      </p:sp>
      <p:sp>
        <p:nvSpPr>
          <p:cNvPr id="5" name="Content Placeholder 4"/>
          <p:cNvSpPr>
            <a:spLocks noGrp="1"/>
          </p:cNvSpPr>
          <p:nvPr>
            <p:ph sz="quarter" idx="2"/>
          </p:nvPr>
        </p:nvSpPr>
        <p:spPr>
          <a:xfrm>
            <a:off x="457200" y="1285860"/>
            <a:ext cx="4040188" cy="5214974"/>
          </a:xfrm>
        </p:spPr>
        <p:txBody>
          <a:bodyPr>
            <a:normAutofit/>
          </a:bodyPr>
          <a:lstStyle/>
          <a:p>
            <a:r>
              <a:rPr lang="bg-BG" dirty="0" smtClean="0"/>
              <a:t>Евтина храна – скъпи лекарства</a:t>
            </a:r>
          </a:p>
          <a:p>
            <a:r>
              <a:rPr lang="bg-BG" dirty="0" smtClean="0"/>
              <a:t>Евтина храна – замърсена околна среда</a:t>
            </a:r>
          </a:p>
          <a:p>
            <a:r>
              <a:rPr lang="bg-BG" dirty="0" smtClean="0"/>
              <a:t>Евтина храна – евтин, нерегламентиран и незащитен  труд</a:t>
            </a:r>
          </a:p>
          <a:p>
            <a:r>
              <a:rPr lang="bg-BG" dirty="0" smtClean="0"/>
              <a:t>Евтина храна –изцяло петролно зависима</a:t>
            </a:r>
          </a:p>
          <a:p>
            <a:r>
              <a:rPr lang="bg-BG" dirty="0" smtClean="0"/>
              <a:t>Евтина храна ама друг път</a:t>
            </a:r>
          </a:p>
          <a:p>
            <a:endParaRPr lang="bg-BG" dirty="0" smtClean="0"/>
          </a:p>
          <a:p>
            <a:endParaRPr lang="bg-BG" dirty="0"/>
          </a:p>
        </p:txBody>
      </p:sp>
      <p:sp>
        <p:nvSpPr>
          <p:cNvPr id="10" name="Content Placeholder 9"/>
          <p:cNvSpPr>
            <a:spLocks noGrp="1"/>
          </p:cNvSpPr>
          <p:nvPr>
            <p:ph sz="quarter" idx="4"/>
          </p:nvPr>
        </p:nvSpPr>
        <p:spPr/>
        <p:txBody>
          <a:bodyPr/>
          <a:lstStyle/>
          <a:p>
            <a:endParaRPr lang="bg-BG" dirty="0"/>
          </a:p>
        </p:txBody>
      </p:sp>
      <p:pic>
        <p:nvPicPr>
          <p:cNvPr id="2050" name="Picture 2" descr="C:\Documents and Settings\Martin\Desktop\fast food.jpeg"/>
          <p:cNvPicPr>
            <a:picLocks noChangeAspect="1" noChangeArrowheads="1"/>
          </p:cNvPicPr>
          <p:nvPr/>
        </p:nvPicPr>
        <p:blipFill>
          <a:blip r:embed="rId3"/>
          <a:srcRect/>
          <a:stretch>
            <a:fillRect/>
          </a:stretch>
        </p:blipFill>
        <p:spPr bwMode="auto">
          <a:xfrm>
            <a:off x="4643438" y="1357298"/>
            <a:ext cx="4071966" cy="4090145"/>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g-BG" dirty="0" smtClean="0"/>
              <a:t>Разнообразие от еднообразие</a:t>
            </a:r>
            <a:endParaRPr lang="bg-BG" dirty="0"/>
          </a:p>
        </p:txBody>
      </p:sp>
      <p:sp>
        <p:nvSpPr>
          <p:cNvPr id="3" name="Text Placeholder 2"/>
          <p:cNvSpPr>
            <a:spLocks noGrp="1"/>
          </p:cNvSpPr>
          <p:nvPr>
            <p:ph type="body" idx="1"/>
          </p:nvPr>
        </p:nvSpPr>
        <p:spPr/>
        <p:txBody>
          <a:bodyPr>
            <a:normAutofit lnSpcReduction="10000"/>
          </a:bodyPr>
          <a:lstStyle/>
          <a:p>
            <a:r>
              <a:rPr lang="bg-BG" dirty="0" smtClean="0"/>
              <a:t>Големите компании с големите интереси</a:t>
            </a:r>
            <a:endParaRPr lang="bg-BG" dirty="0"/>
          </a:p>
        </p:txBody>
      </p:sp>
      <p:sp>
        <p:nvSpPr>
          <p:cNvPr id="4" name="Text Placeholder 3"/>
          <p:cNvSpPr>
            <a:spLocks noGrp="1"/>
          </p:cNvSpPr>
          <p:nvPr>
            <p:ph type="body" sz="half" idx="3"/>
          </p:nvPr>
        </p:nvSpPr>
        <p:spPr/>
        <p:txBody>
          <a:bodyPr>
            <a:normAutofit lnSpcReduction="10000"/>
          </a:bodyPr>
          <a:lstStyle/>
          <a:p>
            <a:r>
              <a:rPr lang="bg-BG" dirty="0" smtClean="0"/>
              <a:t>Малкият потребител с големите илюзии</a:t>
            </a:r>
            <a:endParaRPr lang="bg-BG" dirty="0"/>
          </a:p>
        </p:txBody>
      </p:sp>
      <p:sp>
        <p:nvSpPr>
          <p:cNvPr id="5" name="Content Placeholder 4"/>
          <p:cNvSpPr>
            <a:spLocks noGrp="1"/>
          </p:cNvSpPr>
          <p:nvPr>
            <p:ph sz="quarter" idx="2"/>
          </p:nvPr>
        </p:nvSpPr>
        <p:spPr/>
        <p:txBody>
          <a:bodyPr>
            <a:normAutofit/>
          </a:bodyPr>
          <a:lstStyle/>
          <a:p>
            <a:r>
              <a:rPr lang="bg-BG" dirty="0" smtClean="0"/>
              <a:t>Средно в един голям супермаркет има около 50 000 вида продукти.</a:t>
            </a:r>
          </a:p>
          <a:p>
            <a:r>
              <a:rPr lang="bg-BG" dirty="0" smtClean="0"/>
              <a:t>Всички те се правят от няколко вида култури</a:t>
            </a:r>
          </a:p>
          <a:p>
            <a:endParaRPr lang="bg-BG" dirty="0" smtClean="0"/>
          </a:p>
          <a:p>
            <a:r>
              <a:rPr lang="bg-BG" dirty="0" smtClean="0"/>
              <a:t>Фирмите, които ги произвеждат се броят на пръсти</a:t>
            </a:r>
            <a:endParaRPr lang="bg-BG" dirty="0"/>
          </a:p>
        </p:txBody>
      </p:sp>
      <p:sp>
        <p:nvSpPr>
          <p:cNvPr id="8" name="Content Placeholder 7"/>
          <p:cNvSpPr>
            <a:spLocks noGrp="1"/>
          </p:cNvSpPr>
          <p:nvPr>
            <p:ph sz="quarter" idx="4"/>
          </p:nvPr>
        </p:nvSpPr>
        <p:spPr>
          <a:xfrm>
            <a:off x="4572000" y="1214422"/>
            <a:ext cx="4214842" cy="4171635"/>
          </a:xfrm>
        </p:spPr>
        <p:txBody>
          <a:bodyPr>
            <a:normAutofit/>
          </a:bodyPr>
          <a:lstStyle/>
          <a:p>
            <a:endParaRPr lang="bg-BG" dirty="0" smtClean="0"/>
          </a:p>
          <a:p>
            <a:endParaRPr lang="bg-BG" dirty="0" smtClean="0"/>
          </a:p>
          <a:p>
            <a:endParaRPr lang="bg-BG" dirty="0" smtClean="0"/>
          </a:p>
          <a:p>
            <a:endParaRPr lang="bg-BG" dirty="0" smtClean="0"/>
          </a:p>
          <a:p>
            <a:endParaRPr lang="bg-BG" dirty="0" smtClean="0"/>
          </a:p>
          <a:p>
            <a:pPr>
              <a:buNone/>
            </a:pPr>
            <a:endParaRPr lang="bg-BG" dirty="0" smtClean="0"/>
          </a:p>
          <a:p>
            <a:pPr>
              <a:buNone/>
            </a:pPr>
            <a:r>
              <a:rPr lang="bg-BG" dirty="0" smtClean="0"/>
              <a:t>Голяма част от храната се произвежда от хитро преработена царевица</a:t>
            </a:r>
          </a:p>
          <a:p>
            <a:endParaRPr lang="bg-BG" dirty="0"/>
          </a:p>
        </p:txBody>
      </p:sp>
      <p:pic>
        <p:nvPicPr>
          <p:cNvPr id="3074" name="Picture 2" descr="C:\Documents and Settings\Martin\Desktop\corn.jpeg"/>
          <p:cNvPicPr>
            <a:picLocks noChangeAspect="1" noChangeArrowheads="1"/>
          </p:cNvPicPr>
          <p:nvPr/>
        </p:nvPicPr>
        <p:blipFill>
          <a:blip r:embed="rId3"/>
          <a:srcRect/>
          <a:stretch>
            <a:fillRect/>
          </a:stretch>
        </p:blipFill>
        <p:spPr bwMode="auto">
          <a:xfrm>
            <a:off x="5640388" y="1357313"/>
            <a:ext cx="2466975" cy="1857375"/>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smtClean="0"/>
              <a:t>Какво искаме да кажем (1)</a:t>
            </a:r>
            <a:endParaRPr lang="bg-BG" dirty="0"/>
          </a:p>
        </p:txBody>
      </p:sp>
      <p:sp>
        <p:nvSpPr>
          <p:cNvPr id="3" name="Text Placeholder 2"/>
          <p:cNvSpPr>
            <a:spLocks noGrp="1"/>
          </p:cNvSpPr>
          <p:nvPr>
            <p:ph type="body" idx="1"/>
          </p:nvPr>
        </p:nvSpPr>
        <p:spPr/>
        <p:txBody>
          <a:bodyPr>
            <a:normAutofit fontScale="92500"/>
          </a:bodyPr>
          <a:lstStyle/>
          <a:p>
            <a:r>
              <a:rPr lang="bg-BG" dirty="0" smtClean="0"/>
              <a:t>Купувайте храната си от производители на дребно</a:t>
            </a:r>
          </a:p>
        </p:txBody>
      </p:sp>
      <p:sp>
        <p:nvSpPr>
          <p:cNvPr id="4" name="Text Placeholder 3"/>
          <p:cNvSpPr>
            <a:spLocks noGrp="1"/>
          </p:cNvSpPr>
          <p:nvPr>
            <p:ph type="body" sz="half" idx="3"/>
          </p:nvPr>
        </p:nvSpPr>
        <p:spPr/>
        <p:txBody>
          <a:bodyPr>
            <a:normAutofit fontScale="55000" lnSpcReduction="20000"/>
          </a:bodyPr>
          <a:lstStyle/>
          <a:p>
            <a:endParaRPr lang="bg-BG" dirty="0" smtClean="0"/>
          </a:p>
          <a:p>
            <a:r>
              <a:rPr lang="bg-BG" dirty="0" smtClean="0"/>
              <a:t>Избягвайте обработена ,генно модифицирана и неидентифицирана храна</a:t>
            </a:r>
          </a:p>
          <a:p>
            <a:endParaRPr lang="bg-BG" dirty="0"/>
          </a:p>
        </p:txBody>
      </p:sp>
      <p:sp>
        <p:nvSpPr>
          <p:cNvPr id="5" name="Content Placeholder 4"/>
          <p:cNvSpPr>
            <a:spLocks noGrp="1"/>
          </p:cNvSpPr>
          <p:nvPr>
            <p:ph sz="quarter" idx="2"/>
          </p:nvPr>
        </p:nvSpPr>
        <p:spPr>
          <a:xfrm>
            <a:off x="4572000" y="1357298"/>
            <a:ext cx="4040188" cy="3941763"/>
          </a:xfrm>
        </p:spPr>
        <p:txBody>
          <a:bodyPr>
            <a:normAutofit/>
          </a:bodyPr>
          <a:lstStyle/>
          <a:p>
            <a:r>
              <a:rPr lang="bg-BG" dirty="0" smtClean="0"/>
              <a:t>Докато печалбата контролира пазара храната ще е лоша</a:t>
            </a:r>
          </a:p>
          <a:p>
            <a:r>
              <a:rPr lang="bg-BG" dirty="0" smtClean="0"/>
              <a:t>Бъдете отговорен потребител.Това е основното, което можете да направите.</a:t>
            </a:r>
          </a:p>
          <a:p>
            <a:r>
              <a:rPr lang="bg-BG" dirty="0" smtClean="0"/>
              <a:t>Интересувайте се от произхода на храната си.</a:t>
            </a:r>
            <a:endParaRPr lang="bg-BG" dirty="0"/>
          </a:p>
        </p:txBody>
      </p:sp>
      <p:sp>
        <p:nvSpPr>
          <p:cNvPr id="6" name="Content Placeholder 5"/>
          <p:cNvSpPr>
            <a:spLocks noGrp="1"/>
          </p:cNvSpPr>
          <p:nvPr>
            <p:ph sz="quarter" idx="4"/>
          </p:nvPr>
        </p:nvSpPr>
        <p:spPr>
          <a:xfrm>
            <a:off x="428596" y="1357298"/>
            <a:ext cx="4041775" cy="3941763"/>
          </a:xfrm>
        </p:spPr>
        <p:txBody>
          <a:bodyPr>
            <a:normAutofit fontScale="92500" lnSpcReduction="20000"/>
          </a:bodyPr>
          <a:lstStyle/>
          <a:p>
            <a:endParaRPr lang="bg-BG" dirty="0" smtClean="0"/>
          </a:p>
          <a:p>
            <a:endParaRPr lang="bg-BG" dirty="0" smtClean="0"/>
          </a:p>
          <a:p>
            <a:endParaRPr lang="bg-BG" dirty="0" smtClean="0"/>
          </a:p>
          <a:p>
            <a:endParaRPr lang="bg-BG" dirty="0" smtClean="0"/>
          </a:p>
          <a:p>
            <a:endParaRPr lang="bg-BG" dirty="0" smtClean="0"/>
          </a:p>
          <a:p>
            <a:endParaRPr lang="bg-BG" dirty="0" smtClean="0"/>
          </a:p>
          <a:p>
            <a:endParaRPr lang="bg-BG" dirty="0" smtClean="0"/>
          </a:p>
          <a:p>
            <a:endParaRPr lang="bg-BG" dirty="0" smtClean="0"/>
          </a:p>
          <a:p>
            <a:endParaRPr lang="bg-BG" dirty="0" smtClean="0"/>
          </a:p>
          <a:p>
            <a:endParaRPr lang="bg-BG" dirty="0" smtClean="0"/>
          </a:p>
          <a:p>
            <a:r>
              <a:rPr lang="bg-BG" dirty="0" smtClean="0"/>
              <a:t>В големите хранителни вериги много голям процент от храната не струва </a:t>
            </a:r>
          </a:p>
          <a:p>
            <a:endParaRPr lang="bg-BG" dirty="0" smtClean="0"/>
          </a:p>
        </p:txBody>
      </p:sp>
      <p:pic>
        <p:nvPicPr>
          <p:cNvPr id="4098" name="Picture 2" descr="C:\Documents and Settings\Martin\Desktop\bio.jpeg"/>
          <p:cNvPicPr>
            <a:picLocks noChangeAspect="1" noChangeArrowheads="1"/>
          </p:cNvPicPr>
          <p:nvPr/>
        </p:nvPicPr>
        <p:blipFill>
          <a:blip r:embed="rId3"/>
          <a:srcRect/>
          <a:stretch>
            <a:fillRect/>
          </a:stretch>
        </p:blipFill>
        <p:spPr bwMode="auto">
          <a:xfrm>
            <a:off x="928662" y="1264226"/>
            <a:ext cx="3021038" cy="2440999"/>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smtClean="0"/>
              <a:t>Какво искаме да кажем (2)</a:t>
            </a:r>
            <a:endParaRPr lang="bg-BG" dirty="0"/>
          </a:p>
        </p:txBody>
      </p:sp>
      <p:sp>
        <p:nvSpPr>
          <p:cNvPr id="3" name="Text Placeholder 2"/>
          <p:cNvSpPr>
            <a:spLocks noGrp="1"/>
          </p:cNvSpPr>
          <p:nvPr>
            <p:ph type="body" idx="1"/>
          </p:nvPr>
        </p:nvSpPr>
        <p:spPr/>
        <p:txBody>
          <a:bodyPr>
            <a:normAutofit lnSpcReduction="10000"/>
          </a:bodyPr>
          <a:lstStyle/>
          <a:p>
            <a:r>
              <a:rPr lang="bg-BG" dirty="0" smtClean="0"/>
              <a:t>Като начало трябва ти добра храна.</a:t>
            </a:r>
            <a:endParaRPr lang="bg-BG" dirty="0"/>
          </a:p>
        </p:txBody>
      </p:sp>
      <p:sp>
        <p:nvSpPr>
          <p:cNvPr id="4" name="Text Placeholder 3"/>
          <p:cNvSpPr>
            <a:spLocks noGrp="1"/>
          </p:cNvSpPr>
          <p:nvPr>
            <p:ph type="body" sz="half" idx="3"/>
          </p:nvPr>
        </p:nvSpPr>
        <p:spPr/>
        <p:txBody>
          <a:bodyPr>
            <a:normAutofit fontScale="70000" lnSpcReduction="20000"/>
          </a:bodyPr>
          <a:lstStyle/>
          <a:p>
            <a:r>
              <a:rPr lang="bg-BG" dirty="0" smtClean="0"/>
              <a:t>В големите маркети добрата храна е на още </a:t>
            </a:r>
            <a:r>
              <a:rPr lang="en-US" dirty="0" smtClean="0"/>
              <a:t>‘</a:t>
            </a:r>
            <a:r>
              <a:rPr lang="bg-BG" dirty="0" smtClean="0"/>
              <a:t>по-добра</a:t>
            </a:r>
            <a:r>
              <a:rPr lang="en-US" dirty="0" smtClean="0"/>
              <a:t>’</a:t>
            </a:r>
            <a:r>
              <a:rPr lang="bg-BG" dirty="0" smtClean="0"/>
              <a:t> </a:t>
            </a:r>
            <a:r>
              <a:rPr lang="bg-BG" dirty="0" smtClean="0"/>
              <a:t>цена</a:t>
            </a:r>
            <a:endParaRPr lang="bg-BG" dirty="0"/>
          </a:p>
        </p:txBody>
      </p:sp>
      <p:sp>
        <p:nvSpPr>
          <p:cNvPr id="5" name="Content Placeholder 4"/>
          <p:cNvSpPr>
            <a:spLocks noGrp="1"/>
          </p:cNvSpPr>
          <p:nvPr>
            <p:ph sz="quarter" idx="2"/>
          </p:nvPr>
        </p:nvSpPr>
        <p:spPr>
          <a:xfrm>
            <a:off x="457200" y="1444294"/>
            <a:ext cx="4471990" cy="3941763"/>
          </a:xfrm>
        </p:spPr>
        <p:txBody>
          <a:bodyPr>
            <a:normAutofit/>
          </a:bodyPr>
          <a:lstStyle/>
          <a:p>
            <a:endParaRPr lang="bg-BG" b="1" dirty="0" smtClean="0"/>
          </a:p>
          <a:p>
            <a:endParaRPr lang="bg-BG" b="1" dirty="0" smtClean="0"/>
          </a:p>
          <a:p>
            <a:endParaRPr lang="bg-BG" b="1" dirty="0" smtClean="0"/>
          </a:p>
          <a:p>
            <a:endParaRPr lang="bg-BG" b="1" dirty="0" smtClean="0"/>
          </a:p>
          <a:p>
            <a:endParaRPr lang="bg-BG" b="1" dirty="0" smtClean="0"/>
          </a:p>
          <a:p>
            <a:endParaRPr lang="bg-BG" b="1" dirty="0" smtClean="0"/>
          </a:p>
          <a:p>
            <a:r>
              <a:rPr lang="bg-BG" b="1" dirty="0" smtClean="0"/>
              <a:t>Много трудно е да се храниш добре</a:t>
            </a:r>
            <a:endParaRPr lang="bg-BG" dirty="0" smtClean="0"/>
          </a:p>
          <a:p>
            <a:pPr>
              <a:buNone/>
            </a:pPr>
            <a:endParaRPr lang="bg-BG" dirty="0"/>
          </a:p>
        </p:txBody>
      </p:sp>
      <p:sp>
        <p:nvSpPr>
          <p:cNvPr id="6" name="Content Placeholder 5"/>
          <p:cNvSpPr>
            <a:spLocks noGrp="1"/>
          </p:cNvSpPr>
          <p:nvPr>
            <p:ph sz="quarter" idx="4"/>
          </p:nvPr>
        </p:nvSpPr>
        <p:spPr/>
        <p:txBody>
          <a:bodyPr>
            <a:normAutofit fontScale="92500"/>
          </a:bodyPr>
          <a:lstStyle/>
          <a:p>
            <a:r>
              <a:rPr lang="bg-BG" dirty="0" smtClean="0"/>
              <a:t>Не е лесно да си доставиш качествена храна.</a:t>
            </a:r>
          </a:p>
          <a:p>
            <a:r>
              <a:rPr lang="bg-BG" dirty="0" smtClean="0"/>
              <a:t>Защо да купуваме скъпите био храни след като може да стимулираме дребните производители, които предлагат същото качество на разумни цени.</a:t>
            </a:r>
            <a:endParaRPr lang="bg-BG" dirty="0"/>
          </a:p>
        </p:txBody>
      </p:sp>
      <p:pic>
        <p:nvPicPr>
          <p:cNvPr id="5122" name="Picture 2" descr="C:\Documents and Settings\Martin\Desktop\h feeding.jpeg"/>
          <p:cNvPicPr>
            <a:picLocks noChangeAspect="1" noChangeArrowheads="1"/>
          </p:cNvPicPr>
          <p:nvPr/>
        </p:nvPicPr>
        <p:blipFill>
          <a:blip r:embed="rId3"/>
          <a:srcRect/>
          <a:stretch>
            <a:fillRect/>
          </a:stretch>
        </p:blipFill>
        <p:spPr bwMode="auto">
          <a:xfrm>
            <a:off x="1214414" y="1428736"/>
            <a:ext cx="2800780" cy="2428892"/>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500034" y="1071546"/>
            <a:ext cx="7786710" cy="5214974"/>
          </a:xfrm>
        </p:spPr>
        <p:txBody>
          <a:bodyPr>
            <a:normAutofit lnSpcReduction="10000"/>
          </a:bodyPr>
          <a:lstStyle/>
          <a:p>
            <a:r>
              <a:rPr lang="bg-BG" dirty="0" smtClean="0"/>
              <a:t>Приемайте много витамини.</a:t>
            </a:r>
          </a:p>
          <a:p>
            <a:r>
              <a:rPr lang="bg-BG" dirty="0" smtClean="0"/>
              <a:t>Отдавна известно е, че те не са просто полезни, те са животоподдържащи.</a:t>
            </a:r>
          </a:p>
          <a:p>
            <a:r>
              <a:rPr lang="bg-BG" dirty="0" smtClean="0"/>
              <a:t>Витамините не лекуват симптоми, те лекуват болестта.</a:t>
            </a:r>
          </a:p>
          <a:p>
            <a:r>
              <a:rPr lang="bg-BG" dirty="0" smtClean="0"/>
              <a:t>За бизнеса витамините не са изгодни</a:t>
            </a:r>
          </a:p>
          <a:p>
            <a:pPr>
              <a:buNone/>
            </a:pPr>
            <a:r>
              <a:rPr lang="bg-BG" dirty="0" smtClean="0"/>
              <a:t>  -първо, хапчетата са по-скъпи</a:t>
            </a:r>
          </a:p>
          <a:p>
            <a:pPr>
              <a:buNone/>
            </a:pPr>
            <a:r>
              <a:rPr lang="bg-BG" dirty="0" smtClean="0"/>
              <a:t>  -второ, хапчетата не лекуват, а облекчават и пристрастяват, което ги прави много печеливши.</a:t>
            </a:r>
          </a:p>
          <a:p>
            <a:pPr>
              <a:buNone/>
            </a:pPr>
            <a:r>
              <a:rPr lang="bg-BG" dirty="0" smtClean="0"/>
              <a:t>  -и трето, поради първите два фактора, витамините не са популярни на широката маса като средство за лекуване</a:t>
            </a:r>
            <a:endParaRPr lang="bg-BG" dirty="0"/>
          </a:p>
        </p:txBody>
      </p:sp>
      <p:sp>
        <p:nvSpPr>
          <p:cNvPr id="2" name="Title 1"/>
          <p:cNvSpPr>
            <a:spLocks noGrp="1"/>
          </p:cNvSpPr>
          <p:nvPr>
            <p:ph type="title"/>
          </p:nvPr>
        </p:nvSpPr>
        <p:spPr>
          <a:xfrm>
            <a:off x="428596" y="0"/>
            <a:ext cx="8229600" cy="1143000"/>
          </a:xfrm>
        </p:spPr>
        <p:txBody>
          <a:bodyPr>
            <a:normAutofit/>
          </a:bodyPr>
          <a:lstStyle/>
          <a:p>
            <a:r>
              <a:rPr lang="bg-BG" dirty="0" smtClean="0"/>
              <a:t>За витамините</a:t>
            </a:r>
            <a:endParaRPr lang="bg-BG"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0" y="1857364"/>
            <a:ext cx="9144000" cy="5376672"/>
          </a:xfrm>
        </p:spPr>
        <p:txBody>
          <a:bodyPr>
            <a:normAutofit fontScale="85000" lnSpcReduction="20000"/>
          </a:bodyPr>
          <a:lstStyle/>
          <a:p>
            <a:r>
              <a:rPr lang="bg-BG" dirty="0" smtClean="0"/>
              <a:t>Регулатори на жизнените   </a:t>
            </a:r>
          </a:p>
          <a:p>
            <a:pPr>
              <a:buNone/>
            </a:pPr>
            <a:r>
              <a:rPr lang="bg-BG" dirty="0" smtClean="0"/>
              <a:t>        процеси в организма.</a:t>
            </a:r>
          </a:p>
          <a:p>
            <a:r>
              <a:rPr lang="bg-BG" dirty="0" smtClean="0"/>
              <a:t>Малък спектър от действия:</a:t>
            </a:r>
          </a:p>
          <a:p>
            <a:pPr>
              <a:buNone/>
            </a:pPr>
            <a:r>
              <a:rPr lang="ru-RU" dirty="0" smtClean="0"/>
              <a:t>  	     Повишават имунната устойчивост,</a:t>
            </a:r>
          </a:p>
          <a:p>
            <a:pPr>
              <a:buNone/>
            </a:pPr>
            <a:r>
              <a:rPr lang="ru-RU" dirty="0" smtClean="0"/>
              <a:t>       стимулират образуването на кръвни </a:t>
            </a:r>
          </a:p>
          <a:p>
            <a:pPr>
              <a:buNone/>
            </a:pPr>
            <a:r>
              <a:rPr lang="ru-RU" dirty="0" smtClean="0"/>
              <a:t>       клетки и функционирането на черния </a:t>
            </a:r>
          </a:p>
          <a:p>
            <a:pPr>
              <a:buNone/>
            </a:pPr>
            <a:r>
              <a:rPr lang="ru-RU" dirty="0" smtClean="0"/>
              <a:t>       дроб и жлезите с вътрешна секреция, </a:t>
            </a:r>
          </a:p>
          <a:p>
            <a:pPr>
              <a:buNone/>
            </a:pPr>
            <a:r>
              <a:rPr lang="ru-RU" dirty="0" smtClean="0"/>
              <a:t>       повлияват възбудителните и задържащите </a:t>
            </a:r>
          </a:p>
          <a:p>
            <a:pPr>
              <a:buNone/>
            </a:pPr>
            <a:r>
              <a:rPr lang="ru-RU" dirty="0" smtClean="0"/>
              <a:t>       процеси в централната нервна система и др.</a:t>
            </a:r>
            <a:br>
              <a:rPr lang="ru-RU" dirty="0" smtClean="0"/>
            </a:br>
            <a:r>
              <a:rPr lang="ru-RU" dirty="0" smtClean="0"/>
              <a:t/>
            </a:r>
            <a:br>
              <a:rPr lang="ru-RU" dirty="0" smtClean="0"/>
            </a:br>
            <a:endParaRPr lang="ru-RU" dirty="0" smtClean="0"/>
          </a:p>
          <a:p>
            <a:endParaRPr lang="bg-BG" dirty="0" smtClean="0"/>
          </a:p>
          <a:p>
            <a:endParaRPr lang="bg-BG" dirty="0" smtClean="0"/>
          </a:p>
          <a:p>
            <a:pPr>
              <a:buNone/>
            </a:pPr>
            <a:endParaRPr lang="bg-BG" dirty="0" smtClean="0"/>
          </a:p>
          <a:p>
            <a:pPr>
              <a:buNone/>
            </a:pPr>
            <a:r>
              <a:rPr lang="bg-BG" dirty="0" smtClean="0"/>
              <a:t> </a:t>
            </a:r>
          </a:p>
          <a:p>
            <a:endParaRPr lang="bg-BG" dirty="0" smtClean="0"/>
          </a:p>
          <a:p>
            <a:pPr lvl="1"/>
            <a:endParaRPr lang="bg-BG" dirty="0" smtClean="0"/>
          </a:p>
        </p:txBody>
      </p:sp>
      <p:sp>
        <p:nvSpPr>
          <p:cNvPr id="2" name="Title 1"/>
          <p:cNvSpPr>
            <a:spLocks noGrp="1"/>
          </p:cNvSpPr>
          <p:nvPr>
            <p:ph type="title"/>
          </p:nvPr>
        </p:nvSpPr>
        <p:spPr/>
        <p:txBody>
          <a:bodyPr>
            <a:normAutofit/>
          </a:bodyPr>
          <a:lstStyle/>
          <a:p>
            <a:r>
              <a:rPr lang="bg-BG" dirty="0" smtClean="0"/>
              <a:t>Какво всъщност са витамините</a:t>
            </a:r>
            <a:endParaRPr lang="bg-BG" dirty="0"/>
          </a:p>
        </p:txBody>
      </p:sp>
      <p:pic>
        <p:nvPicPr>
          <p:cNvPr id="6146" name="Picture 2" descr="C:\Documents and Settings\Martin\Desktop\vitamins.jpeg"/>
          <p:cNvPicPr>
            <a:picLocks noChangeAspect="1" noChangeArrowheads="1"/>
          </p:cNvPicPr>
          <p:nvPr/>
        </p:nvPicPr>
        <p:blipFill>
          <a:blip r:embed="rId3"/>
          <a:srcRect/>
          <a:stretch>
            <a:fillRect/>
          </a:stretch>
        </p:blipFill>
        <p:spPr bwMode="auto">
          <a:xfrm>
            <a:off x="6786578" y="1928802"/>
            <a:ext cx="1645175" cy="2071702"/>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890</TotalTime>
  <Words>909</Words>
  <Application>Microsoft Office PowerPoint</Application>
  <PresentationFormat>On-screen Show (4:3)</PresentationFormat>
  <Paragraphs>148</Paragraphs>
  <Slides>16</Slides>
  <Notes>15</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Concourse</vt:lpstr>
      <vt:lpstr>Каква храна консумираме и защо витамините и минералите са нещо далеч повече от препоръчителното за нашето здраве</vt:lpstr>
      <vt:lpstr>Slide 2</vt:lpstr>
      <vt:lpstr>От къде идва храната ???</vt:lpstr>
      <vt:lpstr>Евтиното никога не излиза евтино</vt:lpstr>
      <vt:lpstr>Разнообразие от еднообразие</vt:lpstr>
      <vt:lpstr>Какво искаме да кажем (1)</vt:lpstr>
      <vt:lpstr>Какво искаме да кажем (2)</vt:lpstr>
      <vt:lpstr>За витамините</vt:lpstr>
      <vt:lpstr>Какво всъщност са витамините</vt:lpstr>
      <vt:lpstr>Как да ги приемаме(1)</vt:lpstr>
      <vt:lpstr>Как да ги приемаме(2)</vt:lpstr>
      <vt:lpstr>И накрая : Какво не са витамините</vt:lpstr>
      <vt:lpstr>Минералите</vt:lpstr>
      <vt:lpstr>Типове минерали</vt:lpstr>
      <vt:lpstr>Изводи и препоръки</vt:lpstr>
      <vt:lpstr>Използвана информация</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Правилно хранене и диети</dc:title>
  <dc:creator>jordanka</dc:creator>
  <cp:lastModifiedBy>nqqm</cp:lastModifiedBy>
  <cp:revision>95</cp:revision>
  <dcterms:created xsi:type="dcterms:W3CDTF">2011-05-14T14:05:31Z</dcterms:created>
  <dcterms:modified xsi:type="dcterms:W3CDTF">2011-05-15T11:37:00Z</dcterms:modified>
</cp:coreProperties>
</file>