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859" r:id="rId3"/>
    <p:sldId id="1107" r:id="rId4"/>
    <p:sldId id="1108" r:id="rId5"/>
    <p:sldId id="1091" r:id="rId6"/>
    <p:sldId id="1128" r:id="rId7"/>
    <p:sldId id="1129" r:id="rId8"/>
    <p:sldId id="932" r:id="rId9"/>
    <p:sldId id="1092" r:id="rId10"/>
    <p:sldId id="1093" r:id="rId11"/>
    <p:sldId id="1097" r:id="rId12"/>
    <p:sldId id="1103" r:id="rId13"/>
    <p:sldId id="1094" r:id="rId14"/>
    <p:sldId id="1105" r:id="rId15"/>
    <p:sldId id="1099" r:id="rId16"/>
    <p:sldId id="1095" r:id="rId17"/>
    <p:sldId id="1130" r:id="rId18"/>
    <p:sldId id="1109" r:id="rId19"/>
    <p:sldId id="1083" r:id="rId20"/>
    <p:sldId id="1127" r:id="rId21"/>
    <p:sldId id="1110" r:id="rId22"/>
    <p:sldId id="315" r:id="rId23"/>
    <p:sldId id="1114" r:id="rId24"/>
    <p:sldId id="1115" r:id="rId25"/>
    <p:sldId id="1124" r:id="rId26"/>
    <p:sldId id="1125" r:id="rId27"/>
    <p:sldId id="1126" r:id="rId28"/>
    <p:sldId id="1119" r:id="rId29"/>
    <p:sldId id="1118" r:id="rId30"/>
    <p:sldId id="1120" r:id="rId31"/>
    <p:sldId id="1117" r:id="rId32"/>
    <p:sldId id="106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1C07C-78B5-4680-B4BC-058769CB653C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52829-99BF-40A8-84FB-6F60A323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3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B0F87-0288-2D41-8DCD-D73271A53DCE}" type="datetime1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BDF1-64B5-D54F-A2CC-5B65528D021D}" type="datetime1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6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39C93-3B51-274D-A241-801FF8187FE1}" type="datetime1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5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5E9D-B6A2-F84B-8FD5-B57E9F5235D6}" type="datetime1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4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A9B2-C2C9-7A48-AB6C-6255C9528D58}" type="datetime1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5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2331-2009-DD48-A160-873B7C975A3D}" type="datetime1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D9DFB-71B4-FA40-8FCA-F80D57CC7774}" type="datetime1">
              <a:rPr lang="en-US" smtClean="0"/>
              <a:t>10/21/20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9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B0EF-FD0E-9C48-AA1D-1A337D3F1B99}" type="datetime1">
              <a:rPr lang="en-US" smtClean="0"/>
              <a:t>10/21/20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6BABB-0F83-464A-8B54-451F6234E1ED}" type="datetime1">
              <a:rPr lang="en-US" smtClean="0"/>
              <a:t>10/21/20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CE06-3FD6-D844-B0E9-EC89769623D6}" type="datetime1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1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558DD-AEA5-CE4F-A4FB-FEF7E74A03FE}" type="datetime1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4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72A4D-BE4C-9545-AF3C-ACCB5C1AF4D9}" type="datetime1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8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9/05/20/health/cancer-artificial-intelligence-ct-scans.html" TargetMode="External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4514" y="447447"/>
            <a:ext cx="9383485" cy="2850923"/>
          </a:xfrm>
        </p:spPr>
        <p:txBody>
          <a:bodyPr>
            <a:normAutofit/>
          </a:bodyPr>
          <a:lstStyle/>
          <a:p>
            <a:r>
              <a:rPr lang="en-US" sz="4000" b="1" dirty="0"/>
              <a:t>Applied Artificial Intelligence</a:t>
            </a:r>
            <a:br>
              <a:rPr lang="en-US" sz="3600" dirty="0"/>
            </a:br>
            <a:br>
              <a:rPr lang="en-US" sz="3600" dirty="0"/>
            </a:br>
            <a:r>
              <a:rPr lang="en-US" sz="3600" b="1" dirty="0">
                <a:solidFill>
                  <a:srgbClr val="C00000"/>
                </a:solidFill>
              </a:rPr>
              <a:t>Lecture 14</a:t>
            </a:r>
            <a:br>
              <a:rPr lang="en-US" sz="3600" dirty="0"/>
            </a:br>
            <a:r>
              <a:rPr lang="en-US" sz="3600" b="1" dirty="0"/>
              <a:t> Applied AI in Image Analysis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613257"/>
            <a:ext cx="9144000" cy="1655762"/>
          </a:xfrm>
        </p:spPr>
        <p:txBody>
          <a:bodyPr/>
          <a:lstStyle/>
          <a:p>
            <a:r>
              <a:rPr lang="en-US" dirty="0"/>
              <a:t>Arthur Kordon</a:t>
            </a:r>
          </a:p>
          <a:p>
            <a:r>
              <a:rPr lang="en-US" dirty="0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889504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Image classification - issues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 err="1"/>
              <a:t>Deep_Learning_course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3073" name="Picture 1" descr="page18image113342272">
            <a:extLst>
              <a:ext uri="{FF2B5EF4-FFF2-40B4-BE49-F238E27FC236}">
                <a16:creationId xmlns:a16="http://schemas.microsoft.com/office/drawing/2014/main" id="{E9A743C2-0343-1E47-9DC8-7901467F7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27762"/>
            <a:ext cx="3786692" cy="375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CDB258-5605-3D44-AD71-2A7AE4C694C6}"/>
              </a:ext>
            </a:extLst>
          </p:cNvPr>
          <p:cNvSpPr txBox="1"/>
          <p:nvPr/>
        </p:nvSpPr>
        <p:spPr>
          <a:xfrm>
            <a:off x="1257749" y="5064746"/>
            <a:ext cx="200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Sheepdog or mop? </a:t>
            </a:r>
          </a:p>
        </p:txBody>
      </p:sp>
      <p:pic>
        <p:nvPicPr>
          <p:cNvPr id="3074" name="Picture 2" descr="page19image113872128">
            <a:extLst>
              <a:ext uri="{FF2B5EF4-FFF2-40B4-BE49-F238E27FC236}">
                <a16:creationId xmlns:a16="http://schemas.microsoft.com/office/drawing/2014/main" id="{AC46AB25-9D0D-4143-9F43-AF8402C47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889" y="1127762"/>
            <a:ext cx="3757564" cy="375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469B5A-27CD-6841-9108-6A6C7B091FC1}"/>
              </a:ext>
            </a:extLst>
          </p:cNvPr>
          <p:cNvSpPr txBox="1"/>
          <p:nvPr/>
        </p:nvSpPr>
        <p:spPr>
          <a:xfrm>
            <a:off x="6961095" y="5064746"/>
            <a:ext cx="231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Chihuahua or muffin?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022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Image classification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4482" y="6181644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Intro to Deep Learning for Computer Vision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2EF862-28A2-5D44-A911-553593A1C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600" y="938382"/>
            <a:ext cx="5411000" cy="464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30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Image localization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4482" y="6181644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https://data--flair-</a:t>
            </a:r>
            <a:r>
              <a:rPr lang="en-US" sz="1400" b="1" dirty="0" err="1"/>
              <a:t>training.cdn.ampproject.org</a:t>
            </a:r>
            <a:r>
              <a:rPr lang="en-US" sz="1400" b="1" dirty="0"/>
              <a:t>/c/s/data-</a:t>
            </a:r>
            <a:r>
              <a:rPr lang="en-US" sz="1400" b="1" dirty="0" err="1"/>
              <a:t>flair.training</a:t>
            </a:r>
            <a:r>
              <a:rPr lang="en-US" sz="1400" b="1" dirty="0"/>
              <a:t>/blogs/machine-learning-tutorial/amp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2E4FA-734E-D045-968F-0B6814A13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706" y="763676"/>
            <a:ext cx="6873145" cy="569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93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Object detection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4482" y="6181644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Intro to Deep Learning for Computer Vision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885E4-2459-C14D-8AC4-07B1B20A1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589" y="824900"/>
            <a:ext cx="7609808" cy="5295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DE674B-AE84-6241-8D92-989A11E05226}"/>
              </a:ext>
            </a:extLst>
          </p:cNvPr>
          <p:cNvSpPr txBox="1"/>
          <p:nvPr/>
        </p:nvSpPr>
        <p:spPr>
          <a:xfrm>
            <a:off x="9604005" y="4084983"/>
            <a:ext cx="198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371686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Object detection: from input image to object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4482" y="6181644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Intro to Deep Learning for Computer Vision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4BED96-8337-5641-904F-E3964989A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560" y="761514"/>
            <a:ext cx="6157353" cy="533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02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Object detection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4482" y="6181644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Intro to Deep Learning for Computer Vision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025" name="Picture 1" descr="page19image113445520">
            <a:extLst>
              <a:ext uri="{FF2B5EF4-FFF2-40B4-BE49-F238E27FC236}">
                <a16:creationId xmlns:a16="http://schemas.microsoft.com/office/drawing/2014/main" id="{54DE8D78-AE70-7A47-B06C-146CA4BCB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228" y="938382"/>
            <a:ext cx="7061200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288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ge20image113278192">
            <a:extLst>
              <a:ext uri="{FF2B5EF4-FFF2-40B4-BE49-F238E27FC236}">
                <a16:creationId xmlns:a16="http://schemas.microsoft.com/office/drawing/2014/main" id="{9634CD8C-2DC8-E444-A7D8-5A605B32B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646" y="575305"/>
            <a:ext cx="5162954" cy="25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Image segmentation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4482" y="6181644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Intro to Deep Learning for Computer Vision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3F3774-5432-C047-A60F-A4AD460E42C6}"/>
              </a:ext>
            </a:extLst>
          </p:cNvPr>
          <p:cNvSpPr txBox="1"/>
          <p:nvPr/>
        </p:nvSpPr>
        <p:spPr>
          <a:xfrm>
            <a:off x="9079455" y="1992631"/>
            <a:ext cx="215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Segmentation using a Pixel Mask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AB19D-264F-5D41-ACA5-4300C5CA4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829" y="4818008"/>
            <a:ext cx="5529192" cy="1371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29BA18-9408-2E42-8833-B326BFC64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480" y="3134772"/>
            <a:ext cx="6810487" cy="15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29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A7B2C4-1882-6A4B-BFFB-7B587A2F1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53" y="668896"/>
            <a:ext cx="7995747" cy="5782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14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725990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17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682526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Face recognition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075" y="2252192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64B6EE-D15A-944F-92A1-A018A097B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510" y="763677"/>
            <a:ext cx="6624245" cy="19136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4175CF-4814-8346-A1E0-7BBAF1B70D68}"/>
              </a:ext>
            </a:extLst>
          </p:cNvPr>
          <p:cNvSpPr txBox="1"/>
          <p:nvPr/>
        </p:nvSpPr>
        <p:spPr>
          <a:xfrm>
            <a:off x="553123" y="3666963"/>
            <a:ext cx="67988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Access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Finding lost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Tracking down criminals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Finding your soulmate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Recognizing regular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Organizing photos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C656C-81DD-7D4E-941F-A52210C78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8654" y="4355421"/>
            <a:ext cx="1632174" cy="18427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F48C37-F8B8-7445-9946-27F3E700C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353" y="4319702"/>
            <a:ext cx="2010784" cy="1878496"/>
          </a:xfrm>
          <a:prstGeom prst="rect">
            <a:avLst/>
          </a:prstGeom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EF255155-7DAE-A747-B588-FDBEDAD87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6982" y="3524166"/>
            <a:ext cx="2323344" cy="6373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spAutoFit/>
          </a:bodyPr>
          <a:lstStyle/>
          <a:p>
            <a:pPr marL="241093" indent="-241093">
              <a:spcBef>
                <a:spcPct val="20000"/>
              </a:spcBef>
            </a:pPr>
            <a:r>
              <a:rPr lang="en-US" b="1" dirty="0"/>
              <a:t>Distant identification</a:t>
            </a:r>
          </a:p>
          <a:p>
            <a:pPr marL="241093" indent="-241093">
              <a:spcBef>
                <a:spcPct val="20000"/>
              </a:spcBef>
            </a:pPr>
            <a:r>
              <a:rPr lang="en-US" sz="1600" b="1" dirty="0"/>
              <a:t>(</a:t>
            </a:r>
            <a:r>
              <a:rPr lang="en-US" sz="1600" b="1" dirty="0" err="1"/>
              <a:t>Evrotrust</a:t>
            </a:r>
            <a:r>
              <a:rPr lang="en-US" sz="1600" b="1" dirty="0"/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F1F90E-6FC8-6741-B6D6-00B583444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075" y="3534930"/>
            <a:ext cx="3358552" cy="170693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F539B5-67DB-A84C-9C19-982217A6BC73}"/>
              </a:ext>
            </a:extLst>
          </p:cNvPr>
          <p:cNvCxnSpPr/>
          <p:nvPr/>
        </p:nvCxnSpPr>
        <p:spPr>
          <a:xfrm flipV="1">
            <a:off x="3216536" y="4355421"/>
            <a:ext cx="953539" cy="87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452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Image search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075" y="2252192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5C609D-A8D9-ED47-B560-0CA5B846D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90" y="1013860"/>
            <a:ext cx="10435964" cy="584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7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7EC7F8-6144-A042-8579-26EB6F9DC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50" y="1399138"/>
            <a:ext cx="10531736" cy="4027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14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614" y="1940220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931654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GANs application areas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075" y="2252192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20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7179DB-1E39-0947-8C19-1D678AF8D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904" y="824881"/>
            <a:ext cx="8877106" cy="547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84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GANs application areas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075" y="2252192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968D8-19E9-C541-9C0A-05CE75F45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246" y="943809"/>
            <a:ext cx="7730065" cy="541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04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252" y="141113"/>
            <a:ext cx="9144000" cy="661277"/>
          </a:xfrm>
        </p:spPr>
        <p:txBody>
          <a:bodyPr>
            <a:normAutofit/>
          </a:bodyPr>
          <a:lstStyle/>
          <a:p>
            <a:r>
              <a:rPr lang="en-US" sz="2400" dirty="0"/>
              <a:t>GANs delivers sharper images of galaxies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657" y="668865"/>
            <a:ext cx="6626773" cy="2291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942" y="2960832"/>
            <a:ext cx="4530619" cy="2484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4714" y="5467475"/>
            <a:ext cx="753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Trained with 4550 galaxies from the Sloan Digital Sky Survey Data Release 12</a:t>
            </a:r>
          </a:p>
          <a:p>
            <a:r>
              <a:rPr lang="en-US" dirty="0"/>
              <a:t>Generative Adversarial Network (GAN)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3477" y="6113806"/>
            <a:ext cx="8619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Royal Astronomical Society. "Neural networks promise sharpest ever images." </a:t>
            </a:r>
            <a:r>
              <a:rPr lang="en-US" dirty="0" err="1"/>
              <a:t>ScienceDaily</a:t>
            </a:r>
            <a:r>
              <a:rPr lang="en-US" dirty="0"/>
              <a:t>. </a:t>
            </a:r>
            <a:r>
              <a:rPr lang="en-US" dirty="0" err="1"/>
              <a:t>ScienceDaily</a:t>
            </a:r>
            <a:r>
              <a:rPr lang="en-US" dirty="0"/>
              <a:t>, 23 February 2017. </a:t>
            </a:r>
          </a:p>
        </p:txBody>
      </p:sp>
    </p:spTree>
    <p:extLst>
      <p:ext uri="{BB962C8B-B14F-4D97-AF65-F5344CB8AC3E}">
        <p14:creationId xmlns:p14="http://schemas.microsoft.com/office/powerpoint/2010/main" val="3849886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GANs applications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075" y="2252192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7099CF-0FE1-B64F-93B8-367DB2DC6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62" y="926964"/>
            <a:ext cx="9983096" cy="509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12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GANs applications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075" y="2252192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0828DA-905C-F141-9D21-A3808E469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" y="755548"/>
            <a:ext cx="10026127" cy="560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09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008CC-C9AE-0F4E-9109-021DE7205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is a medical diagnostics process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82694D-3576-0C4E-8B38-B3A9B20A3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FC1F77-0A50-B241-ACFA-A374A43DF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25</a:t>
            </a:fld>
            <a:endParaRPr lang="en-US"/>
          </a:p>
        </p:txBody>
      </p:sp>
      <p:pic>
        <p:nvPicPr>
          <p:cNvPr id="8193" name="Picture 1" descr="page4image181082208">
            <a:extLst>
              <a:ext uri="{FF2B5EF4-FFF2-40B4-BE49-F238E27FC236}">
                <a16:creationId xmlns:a16="http://schemas.microsoft.com/office/drawing/2014/main" id="{FFE43688-D0BB-5143-9A83-B6FD395B1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071" y="1421955"/>
            <a:ext cx="10015369" cy="426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748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0559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Example: early diagnostic system for lung cancer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85CF6D78-875C-7344-95F6-7E328388F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055" y="5416387"/>
            <a:ext cx="6616345" cy="3726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spAutoFit/>
          </a:bodyPr>
          <a:lstStyle/>
          <a:p>
            <a:pPr marL="241093" indent="-241093">
              <a:spcBef>
                <a:spcPct val="20000"/>
              </a:spcBef>
            </a:pPr>
            <a:r>
              <a:rPr lang="en-US" sz="2000" b="1" dirty="0"/>
              <a:t>Diagnostic system is based on deep learning neural networks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2EFF36-A7C6-5145-847F-7658E048C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644" y="1205981"/>
            <a:ext cx="5556922" cy="370099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403DD35-214F-4348-ADBE-64AE4757E862}"/>
              </a:ext>
            </a:extLst>
          </p:cNvPr>
          <p:cNvSpPr txBox="1">
            <a:spLocks/>
          </p:cNvSpPr>
          <p:nvPr/>
        </p:nvSpPr>
        <p:spPr>
          <a:xfrm>
            <a:off x="74407" y="6215641"/>
            <a:ext cx="7281372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1400" dirty="0">
                <a:hlinkClick r:id="rId3"/>
              </a:rPr>
              <a:t>https://www.nytimes.com/2019/05/20/health/cancer-artificial-intelligence-ct-scans.html</a:t>
            </a:r>
            <a:br>
              <a:rPr lang="en-US" sz="2000" dirty="0"/>
            </a:br>
            <a:endParaRPr lang="en-US" sz="2000" dirty="0"/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F9E8EB6E-91CC-7D42-947F-E6E39CDE6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4251758"/>
            <a:ext cx="2323344" cy="10498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spAutoFit/>
          </a:bodyPr>
          <a:lstStyle/>
          <a:p>
            <a:pPr marL="241093" indent="-241093">
              <a:spcBef>
                <a:spcPct val="20000"/>
              </a:spcBef>
            </a:pPr>
            <a:r>
              <a:rPr lang="en-US" b="1" dirty="0"/>
              <a:t>Lung cancer caused </a:t>
            </a:r>
            <a:r>
              <a:rPr lang="en-US" sz="2800" b="1" dirty="0"/>
              <a:t>160,000</a:t>
            </a:r>
            <a:r>
              <a:rPr lang="en-US" b="1" dirty="0"/>
              <a:t> deaths in the United States</a:t>
            </a:r>
            <a:r>
              <a:rPr lang="en-US" dirty="0"/>
              <a:t> </a:t>
            </a:r>
            <a:endParaRPr lang="en-US" sz="1600" b="1" dirty="0"/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4AB17ACF-18AF-1347-B49A-5A4A3A2DE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9449" y="1313193"/>
            <a:ext cx="2984351" cy="852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spAutoFit/>
          </a:bodyPr>
          <a:lstStyle/>
          <a:p>
            <a:pPr marL="241093" indent="-241093" algn="ctr">
              <a:spcBef>
                <a:spcPct val="20000"/>
              </a:spcBef>
            </a:pPr>
            <a:r>
              <a:rPr lang="en-US" sz="1600" b="1" dirty="0"/>
              <a:t>AI system has identified the lung cancer with 94% accuracy</a:t>
            </a:r>
          </a:p>
          <a:p>
            <a:pPr marL="241093" indent="-241093" algn="ctr">
              <a:spcBef>
                <a:spcPct val="20000"/>
              </a:spcBef>
            </a:pPr>
            <a:r>
              <a:rPr lang="en-US" sz="1600" b="1" dirty="0"/>
              <a:t>for 6716 cases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FF88A946-2227-294C-8A85-5C0462C8D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6961" y="2448002"/>
            <a:ext cx="2889325" cy="14499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spAutoFit/>
          </a:bodyPr>
          <a:lstStyle/>
          <a:p>
            <a:pPr marL="241093" indent="-241093">
              <a:spcBef>
                <a:spcPct val="20000"/>
              </a:spcBef>
            </a:pPr>
            <a:r>
              <a:rPr lang="en-US" dirty="0"/>
              <a:t>Model outperformed all six radiologists in the study with absolute reductions of 11% in false positives and 5% in false negatives.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915366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0559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Example: early diagnostic system for breast cancer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27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85CF6D78-875C-7344-95F6-7E328388F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055" y="5416387"/>
            <a:ext cx="6616345" cy="3726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spAutoFit/>
          </a:bodyPr>
          <a:lstStyle/>
          <a:p>
            <a:pPr marL="241093" indent="-241093">
              <a:spcBef>
                <a:spcPct val="20000"/>
              </a:spcBef>
            </a:pPr>
            <a:r>
              <a:rPr lang="en-US" sz="2000" b="1" dirty="0"/>
              <a:t>Diagnostic system is based on deep learning neural networks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92B08F01-B71E-0E45-8EA6-661B1CB7C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226" y="693748"/>
            <a:ext cx="7384224" cy="341919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spAutoFit/>
          </a:bodyPr>
          <a:lstStyle/>
          <a:p>
            <a:pPr marL="241093" indent="-241093">
              <a:spcBef>
                <a:spcPct val="20000"/>
              </a:spcBef>
            </a:pPr>
            <a:r>
              <a:rPr lang="en-US" b="1" dirty="0"/>
              <a:t>Reliable automatically early diagnostic system of breast cancer can save lives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403DD35-214F-4348-ADBE-64AE4757E862}"/>
              </a:ext>
            </a:extLst>
          </p:cNvPr>
          <p:cNvSpPr txBox="1">
            <a:spLocks/>
          </p:cNvSpPr>
          <p:nvPr/>
        </p:nvSpPr>
        <p:spPr>
          <a:xfrm>
            <a:off x="74407" y="6215641"/>
            <a:ext cx="7281372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1400" dirty="0"/>
              <a:t>AI system outperforms experts in spotting breast cancer | Society | The Guardian.</a:t>
            </a:r>
            <a:br>
              <a:rPr lang="en-US" sz="2000" dirty="0"/>
            </a:br>
            <a:endParaRPr lang="en-US" sz="2000" dirty="0"/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FF88A946-2227-294C-8A85-5C0462C8D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6961" y="2448002"/>
            <a:ext cx="2889325" cy="11729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spAutoFit/>
          </a:bodyPr>
          <a:lstStyle/>
          <a:p>
            <a:r>
              <a:rPr lang="en-US" dirty="0"/>
              <a:t>When compared with the US system, the AI produced 5.7% fewer false positives and 9.4% fewer false negatives. </a:t>
            </a: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0674C-E679-B641-A522-3332740BF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31" y="1468462"/>
            <a:ext cx="57531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56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Image-based industrial quality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ECAC46-9FBF-AA45-931F-A3949889C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48" y="763676"/>
            <a:ext cx="3200725" cy="29799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D4F3D-39B9-DE46-9D12-0DD0E2A76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506" y="2903579"/>
            <a:ext cx="8875059" cy="31280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A074B4-15F9-264E-923C-94DD4D457946}"/>
              </a:ext>
            </a:extLst>
          </p:cNvPr>
          <p:cNvSpPr txBox="1"/>
          <p:nvPr/>
        </p:nvSpPr>
        <p:spPr>
          <a:xfrm>
            <a:off x="6609153" y="2341097"/>
            <a:ext cx="288984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Inventory management</a:t>
            </a:r>
          </a:p>
        </p:txBody>
      </p:sp>
    </p:spTree>
    <p:extLst>
      <p:ext uri="{BB962C8B-B14F-4D97-AF65-F5344CB8AC3E}">
        <p14:creationId xmlns:p14="http://schemas.microsoft.com/office/powerpoint/2010/main" val="1941926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Image-based automated food quality inspection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075" y="2252192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A1A0CC-61E0-A141-9CDD-45F654BA7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97" y="1240417"/>
            <a:ext cx="3984214" cy="1791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F7BFBE-D56A-8146-A962-E0592EFE4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76" y="3508876"/>
            <a:ext cx="4555265" cy="1999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3F62FF-BD50-674B-888F-690240376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629" y="1302859"/>
            <a:ext cx="2710771" cy="42055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958B19-72AE-EE4D-AC33-C05FCCF39ACF}"/>
              </a:ext>
            </a:extLst>
          </p:cNvPr>
          <p:cNvSpPr txBox="1"/>
          <p:nvPr/>
        </p:nvSpPr>
        <p:spPr>
          <a:xfrm>
            <a:off x="14051" y="6047609"/>
            <a:ext cx="7591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radiostud.io</a:t>
            </a:r>
            <a:r>
              <a:rPr lang="en-US" sz="1600" dirty="0"/>
              <a:t>/machine-learning-automated-food-quality-inspection/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266468-DB5A-2C40-B04F-DA25E326C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0452" y="2452312"/>
            <a:ext cx="3599778" cy="188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1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Convolution network principle (loop)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802" y="118718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F2E4D-D846-8443-B389-6DAEF1602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187" y="967634"/>
            <a:ext cx="7425626" cy="518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25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57" y="219016"/>
            <a:ext cx="10515600" cy="398550"/>
          </a:xfrm>
        </p:spPr>
        <p:txBody>
          <a:bodyPr>
            <a:noAutofit/>
          </a:bodyPr>
          <a:lstStyle/>
          <a:p>
            <a:pPr fontAlgn="base"/>
            <a:r>
              <a:rPr lang="en-US" sz="2400" dirty="0"/>
              <a:t>Image-based industrial quality control: Wind Turbine Surface Damage Detection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30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1B3709-7C7B-2948-9BFD-AF722A9FC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505" y="1527743"/>
            <a:ext cx="3111425" cy="14461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0E46C0-F4F4-674A-8AA5-E30F2D57C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7" y="774808"/>
            <a:ext cx="7465807" cy="5267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30B152-4B60-5148-993F-1DF25FD20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433" y="3408337"/>
            <a:ext cx="5988797" cy="29480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0B7AB8-3CFC-644E-9FB5-472ECD0151E0}"/>
              </a:ext>
            </a:extLst>
          </p:cNvPr>
          <p:cNvSpPr txBox="1"/>
          <p:nvPr/>
        </p:nvSpPr>
        <p:spPr>
          <a:xfrm>
            <a:off x="-44065" y="6199108"/>
            <a:ext cx="7591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Wind Turbine Surface Damage Detection using Deep Learning Algorithm</a:t>
            </a:r>
          </a:p>
        </p:txBody>
      </p:sp>
    </p:spTree>
    <p:extLst>
      <p:ext uri="{BB962C8B-B14F-4D97-AF65-F5344CB8AC3E}">
        <p14:creationId xmlns:p14="http://schemas.microsoft.com/office/powerpoint/2010/main" val="1289367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83" y="203715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Some potential applications from images generated by autonomous vehicles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075" y="2252192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82412-A4FE-934A-B663-762074451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00" y="763676"/>
            <a:ext cx="4508500" cy="25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BACEA0-8EC6-7A44-B5A8-B6B959C2E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500" y="4204220"/>
            <a:ext cx="7632700" cy="2235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3EE3D3-30B3-2D49-8989-9060D5D517B2}"/>
              </a:ext>
            </a:extLst>
          </p:cNvPr>
          <p:cNvSpPr txBox="1"/>
          <p:nvPr/>
        </p:nvSpPr>
        <p:spPr>
          <a:xfrm>
            <a:off x="1983365" y="3433063"/>
            <a:ext cx="874596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New opportunities to monetize new customer, product and operational insights based upon the autonomous vehicle’s interaction with its environment</a:t>
            </a:r>
          </a:p>
        </p:txBody>
      </p:sp>
    </p:spTree>
    <p:extLst>
      <p:ext uri="{BB962C8B-B14F-4D97-AF65-F5344CB8AC3E}">
        <p14:creationId xmlns:p14="http://schemas.microsoft.com/office/powerpoint/2010/main" val="3327772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1282C-5D2B-274A-B038-A8FA3895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21" y="30251"/>
            <a:ext cx="10515600" cy="570057"/>
          </a:xfrm>
        </p:spPr>
        <p:txBody>
          <a:bodyPr>
            <a:normAutofit/>
          </a:bodyPr>
          <a:lstStyle/>
          <a:p>
            <a:r>
              <a:rPr lang="en-US" sz="2800" dirty="0"/>
              <a:t>Lecture 14 “Applied AI in Image Analysis”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D6F00-9AE7-3140-A438-4C979CDEA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84" y="221028"/>
            <a:ext cx="11151586" cy="5467678"/>
          </a:xfrm>
        </p:spPr>
        <p:txBody>
          <a:bodyPr>
            <a:noAutofit/>
          </a:bodyPr>
          <a:lstStyle/>
          <a:p>
            <a:pPr marL="0" indent="0" hangingPunct="0">
              <a:buNone/>
            </a:pPr>
            <a:endParaRPr lang="en-US" sz="2400" b="1" dirty="0"/>
          </a:p>
          <a:p>
            <a:r>
              <a:rPr lang="en-US" sz="2400" b="1" dirty="0"/>
              <a:t>Convolution deep learning networks, Generative Adversary Networks (GANs) </a:t>
            </a:r>
          </a:p>
          <a:p>
            <a:pPr marL="0" indent="0">
              <a:buNone/>
            </a:pPr>
            <a:r>
              <a:rPr lang="en-US" sz="2400" b="1" dirty="0"/>
              <a:t>   and autoencoders are at the basis of applied AI in image analysis</a:t>
            </a:r>
          </a:p>
          <a:p>
            <a:r>
              <a:rPr lang="en-US" altLang="en-US" sz="2400" b="1" dirty="0"/>
              <a:t>The key capabilities of </a:t>
            </a:r>
            <a:r>
              <a:rPr lang="en-US" sz="2400" b="1" dirty="0"/>
              <a:t>applied AI image analysis are image classification, localization and segmentation, and object detection</a:t>
            </a:r>
            <a:endParaRPr lang="en-US" altLang="en-US" sz="2400" dirty="0"/>
          </a:p>
          <a:p>
            <a:r>
              <a:rPr lang="en-US" sz="2400" b="1" dirty="0"/>
              <a:t>Applying AI to image analysis requires image data sets</a:t>
            </a:r>
          </a:p>
          <a:p>
            <a:r>
              <a:rPr lang="en-US" sz="2400" b="1" dirty="0"/>
              <a:t>Face recognition and image search are the most used AI-based image analysis applications</a:t>
            </a:r>
          </a:p>
          <a:p>
            <a:r>
              <a:rPr lang="en-US" sz="2400" b="1" dirty="0"/>
              <a:t>GANs are growing in popular applications of images with super resolution, image-to-image translation, and captioning</a:t>
            </a:r>
          </a:p>
          <a:p>
            <a:r>
              <a:rPr lang="en-US" sz="2400" b="1" dirty="0"/>
              <a:t>Medical diagnostics is an important application area of AI-based image analysis</a:t>
            </a:r>
          </a:p>
          <a:p>
            <a:pPr hangingPunct="0"/>
            <a:r>
              <a:rPr lang="en-US" sz="2400" b="1" dirty="0"/>
              <a:t>Image-based quality control is another growing application area.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DD6F1C41-E9FB-0E40-9F7E-72FED119A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09426"/>
            <a:ext cx="12192000" cy="12003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 lIns="91435" tIns="45718" rIns="91435" bIns="45718">
            <a:spAutoFit/>
          </a:bodyPr>
          <a:lstStyle/>
          <a:p>
            <a:pPr algn="ctr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The Bottom Line</a:t>
            </a:r>
          </a:p>
          <a:p>
            <a:pPr algn="ctr" hangingPunct="0"/>
            <a:r>
              <a:rPr lang="en-US" sz="2400" b="1" dirty="0">
                <a:solidFill>
                  <a:srgbClr val="FF0000"/>
                </a:solidFill>
                <a:latin typeface="Times" pitchFamily="2" charset="0"/>
              </a:rPr>
              <a:t>Applied AI has enormous capabilities to create value with sophisticated solutions based on image analysis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8DBB4-53F0-544B-AB52-F2950E04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760C78C2-CDE4-4FEF-94FB-F11C578D031C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A0AB3-2D99-E44E-9195-20838386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691155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Convolution network principle (loop)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802" y="118718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58F31B-ED7F-3E4C-B508-61C091DE3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341" y="763676"/>
            <a:ext cx="8292572" cy="593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28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Deep learning networks technologies for image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B87DB3-40BB-F84F-8BF1-EEC452CE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127" y="815905"/>
            <a:ext cx="7694302" cy="2601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FC81E0-5DD6-AD4F-B1F6-5D9689DFF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22" y="3600051"/>
            <a:ext cx="4423035" cy="29388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F60830-623F-9643-AE43-A257A62DC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457" y="4092644"/>
            <a:ext cx="4848343" cy="2263706"/>
          </a:xfrm>
          <a:prstGeom prst="rect">
            <a:avLst/>
          </a:prstGeom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6430257-3FC5-2047-A417-F4B676D0E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5758" y="1562945"/>
            <a:ext cx="2323344" cy="6189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spAutoFit/>
          </a:bodyPr>
          <a:lstStyle/>
          <a:p>
            <a:pPr marL="241093" indent="-241093">
              <a:spcBef>
                <a:spcPct val="20000"/>
              </a:spcBef>
            </a:pPr>
            <a:r>
              <a:rPr lang="en-US" b="1" dirty="0"/>
              <a:t>Deep convolution neural networks</a:t>
            </a:r>
            <a:endParaRPr lang="en-US" sz="1600" b="1" dirty="0"/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6D1F2042-1064-0F44-81EE-612EBEEC0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565" y="3750725"/>
            <a:ext cx="3292931" cy="341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spAutoFit/>
          </a:bodyPr>
          <a:lstStyle/>
          <a:p>
            <a:pPr marL="241093" indent="-241093">
              <a:spcBef>
                <a:spcPct val="20000"/>
              </a:spcBef>
            </a:pPr>
            <a:r>
              <a:rPr lang="en-US" b="1" dirty="0"/>
              <a:t>Generative Adversarial Networks</a:t>
            </a:r>
            <a:endParaRPr lang="en-US" sz="1600" b="1" dirty="0"/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0A0125D4-2053-0B46-B0F2-5978C5514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3808" y="3727519"/>
            <a:ext cx="1553583" cy="3419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spAutoFit/>
          </a:bodyPr>
          <a:lstStyle/>
          <a:p>
            <a:pPr marL="241093" indent="-241093">
              <a:spcBef>
                <a:spcPct val="20000"/>
              </a:spcBef>
            </a:pPr>
            <a:r>
              <a:rPr lang="en-US" b="1" dirty="0"/>
              <a:t>Autoencoders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45632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GANs algebra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075" y="2252192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807FC-3FF7-A84A-B381-2A95978B7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776" y="1076325"/>
            <a:ext cx="9372265" cy="546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77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0A9D88-0EA2-D04F-84A4-04977C1B0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03118"/>
            <a:ext cx="9989858" cy="5713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14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889" y="2843863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7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966D3E-C0EE-C143-9D21-F0A8033B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9324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Key tasks of image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4482" y="6181644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https://data--flair-</a:t>
            </a:r>
            <a:r>
              <a:rPr lang="en-US" sz="1400" b="1" dirty="0" err="1"/>
              <a:t>training.cdn.ampproject.org</a:t>
            </a:r>
            <a:r>
              <a:rPr lang="en-US" sz="1400" b="1" dirty="0"/>
              <a:t>/c/s/data-</a:t>
            </a:r>
            <a:r>
              <a:rPr lang="en-US" sz="1400" b="1" dirty="0" err="1"/>
              <a:t>flair.training</a:t>
            </a:r>
            <a:r>
              <a:rPr lang="en-US" sz="1400" b="1" dirty="0"/>
              <a:t>/blogs/machine-learning-tutorial/amp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843325-ED2D-1743-B0FB-5C5033113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44" y="1047863"/>
            <a:ext cx="10348856" cy="502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32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Image libraries (data sets)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4482" y="6181644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https://data--flair-</a:t>
            </a:r>
            <a:r>
              <a:rPr lang="en-US" sz="1400" b="1" dirty="0" err="1"/>
              <a:t>training.cdn.ampproject.org</a:t>
            </a:r>
            <a:r>
              <a:rPr lang="en-US" sz="1400" b="1" dirty="0"/>
              <a:t>/c/s/data-</a:t>
            </a:r>
            <a:r>
              <a:rPr lang="en-US" sz="1400" b="1" dirty="0" err="1"/>
              <a:t>flair.training</a:t>
            </a:r>
            <a:r>
              <a:rPr lang="en-US" sz="1400" b="1" dirty="0"/>
              <a:t>/blogs/machine-learning-tutorial/amp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51B83-E23A-9249-ABD1-0F9DA9F52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434" y="763676"/>
            <a:ext cx="7009131" cy="507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1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178791</TotalTime>
  <Words>770</Words>
  <Application>Microsoft Macintosh PowerPoint</Application>
  <PresentationFormat>Widescreen</PresentationFormat>
  <Paragraphs>146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Times</vt:lpstr>
      <vt:lpstr>Times New Roman</vt:lpstr>
      <vt:lpstr>Office Theme</vt:lpstr>
      <vt:lpstr>Applied Artificial Intelligence  Lecture 14  Applied AI in Image Analysis</vt:lpstr>
      <vt:lpstr>Lecture 14 agenda</vt:lpstr>
      <vt:lpstr>Convolution network principle (loop)</vt:lpstr>
      <vt:lpstr>Convolution network principle (loop)</vt:lpstr>
      <vt:lpstr>Deep learning networks technologies for image analysis</vt:lpstr>
      <vt:lpstr>GANs algebra</vt:lpstr>
      <vt:lpstr>Lecture 14 agenda</vt:lpstr>
      <vt:lpstr>Key tasks of image analysis</vt:lpstr>
      <vt:lpstr>Image libraries (data sets)</vt:lpstr>
      <vt:lpstr>Image classification - issues</vt:lpstr>
      <vt:lpstr>Image classification</vt:lpstr>
      <vt:lpstr>Image localization</vt:lpstr>
      <vt:lpstr>Object detection</vt:lpstr>
      <vt:lpstr>Object detection: from input image to object proposal</vt:lpstr>
      <vt:lpstr>Object detection</vt:lpstr>
      <vt:lpstr>Image segmentation</vt:lpstr>
      <vt:lpstr>Lecture 14 agenda</vt:lpstr>
      <vt:lpstr>Face recognition</vt:lpstr>
      <vt:lpstr>Image search</vt:lpstr>
      <vt:lpstr>GANs application areas</vt:lpstr>
      <vt:lpstr>GANs application areas</vt:lpstr>
      <vt:lpstr>GANs delivers sharper images of galaxies</vt:lpstr>
      <vt:lpstr>GANs applications</vt:lpstr>
      <vt:lpstr>GANs applications</vt:lpstr>
      <vt:lpstr>What is a medical diagnostics process</vt:lpstr>
      <vt:lpstr>Example: early diagnostic system for lung cancer</vt:lpstr>
      <vt:lpstr>Example: early diagnostic system for breast cancer</vt:lpstr>
      <vt:lpstr>Image-based industrial quality control</vt:lpstr>
      <vt:lpstr>Image-based automated food quality inspection</vt:lpstr>
      <vt:lpstr>Image-based industrial quality control: Wind Turbine Surface Damage Detection</vt:lpstr>
      <vt:lpstr>Some potential applications from images generated by autonomous vehicles</vt:lpstr>
      <vt:lpstr>Lecture 14 “Applied AI in Image Analysis”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Analytics Work Process</dc:title>
  <dc:creator>Kordon, Arthur (Non-Employee)</dc:creator>
  <cp:lastModifiedBy>Arthur Kordon</cp:lastModifiedBy>
  <cp:revision>1097</cp:revision>
  <cp:lastPrinted>2020-05-15T22:07:03Z</cp:lastPrinted>
  <dcterms:created xsi:type="dcterms:W3CDTF">2017-01-12T15:32:32Z</dcterms:created>
  <dcterms:modified xsi:type="dcterms:W3CDTF">2020-10-23T19:43:43Z</dcterms:modified>
</cp:coreProperties>
</file>