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35"/>
  </p:notesMasterIdLst>
  <p:handoutMasterIdLst>
    <p:handoutMasterId r:id="rId36"/>
  </p:handoutMasterIdLst>
  <p:sldIdLst>
    <p:sldId id="319" r:id="rId2"/>
    <p:sldId id="320" r:id="rId3"/>
    <p:sldId id="287" r:id="rId4"/>
    <p:sldId id="289" r:id="rId5"/>
    <p:sldId id="290" r:id="rId6"/>
    <p:sldId id="321" r:id="rId7"/>
    <p:sldId id="275" r:id="rId8"/>
    <p:sldId id="323" r:id="rId9"/>
    <p:sldId id="294" r:id="rId10"/>
    <p:sldId id="295" r:id="rId11"/>
    <p:sldId id="279" r:id="rId12"/>
    <p:sldId id="29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15"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2" autoAdjust="0"/>
    <p:restoredTop sz="94660"/>
  </p:normalViewPr>
  <p:slideViewPr>
    <p:cSldViewPr>
      <p:cViewPr>
        <p:scale>
          <a:sx n="89" d="100"/>
          <a:sy n="89" d="100"/>
        </p:scale>
        <p:origin x="-5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25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25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25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91169E9-F18C-423C-BB15-4DB4B2D0F274}" type="slidenum">
              <a:rPr lang="en-US"/>
              <a:pPr>
                <a:defRPr/>
              </a:pPr>
              <a:t>‹#›</a:t>
            </a:fld>
            <a:endParaRPr lang="en-US"/>
          </a:p>
        </p:txBody>
      </p:sp>
    </p:spTree>
    <p:extLst>
      <p:ext uri="{BB962C8B-B14F-4D97-AF65-F5344CB8AC3E}">
        <p14:creationId xmlns:p14="http://schemas.microsoft.com/office/powerpoint/2010/main" val="135092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56A2DE-FADD-4D8D-A006-8F640919DD8C}" type="datetimeFigureOut">
              <a:rPr lang="bg-BG" smtClean="0"/>
              <a:t>18.11.2021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C12BAF-6098-4280-BA4F-C3B7696E53C3}" type="slidenum">
              <a:rPr lang="bg-BG" smtClean="0"/>
              <a:t>‹#›</a:t>
            </a:fld>
            <a:endParaRPr lang="bg-BG"/>
          </a:p>
        </p:txBody>
      </p:sp>
    </p:spTree>
    <p:extLst>
      <p:ext uri="{BB962C8B-B14F-4D97-AF65-F5344CB8AC3E}">
        <p14:creationId xmlns:p14="http://schemas.microsoft.com/office/powerpoint/2010/main" val="125761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D3C12BAF-6098-4280-BA4F-C3B7696E53C3}" type="slidenum">
              <a:rPr lang="bg-BG" smtClean="0"/>
              <a:t>6</a:t>
            </a:fld>
            <a:endParaRPr lang="bg-BG"/>
          </a:p>
        </p:txBody>
      </p:sp>
    </p:spTree>
    <p:extLst>
      <p:ext uri="{BB962C8B-B14F-4D97-AF65-F5344CB8AC3E}">
        <p14:creationId xmlns:p14="http://schemas.microsoft.com/office/powerpoint/2010/main" val="1322913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bg-BG"/>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bg-BG"/>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kumimoji="1" lang="bg-BG"/>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58"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grpSp>
              <p:sp>
                <p:nvSpPr>
                  <p:cNvPr id="51"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52"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53"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54"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55"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56"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grpSp>
            <p:pic>
              <p:nvPicPr>
                <p:cNvPr id="42" name="Picture 1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0"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bg-BG"/>
            </a:p>
          </p:txBody>
        </p:sp>
        <p:sp>
          <p:nvSpPr>
            <p:cNvPr id="11"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bg-BG"/>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6"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bg-BG"/>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bg-BG"/>
            </a:p>
          </p:txBody>
        </p:sp>
        <p:sp>
          <p:nvSpPr>
            <p:cNvPr id="18"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bg-BG"/>
            </a:p>
          </p:txBody>
        </p:sp>
        <p:sp>
          <p:nvSpPr>
            <p:cNvPr id="19" name="AutoShape 56"/>
            <p:cNvSpPr>
              <a:spLocks noChangeArrowheads="1"/>
            </p:cNvSpPr>
            <p:nvPr/>
          </p:nvSpPr>
          <p:spPr bwMode="hidden">
            <a:xfrm rot="5400000">
              <a:off x="2724" y="2089"/>
              <a:ext cx="4320" cy="142"/>
            </a:xfrm>
            <a:custGeom>
              <a:avLst/>
              <a:gdLst>
                <a:gd name="T0" fmla="*/ 170 w 21600"/>
                <a:gd name="T1" fmla="*/ 0 h 21600"/>
                <a:gd name="T2" fmla="*/ 86 w 21600"/>
                <a:gd name="T3" fmla="*/ 0 h 21600"/>
                <a:gd name="T4" fmla="*/ 2 w 21600"/>
                <a:gd name="T5" fmla="*/ 0 h 21600"/>
                <a:gd name="T6" fmla="*/ 86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bg-BG"/>
            </a:p>
          </p:txBody>
        </p:sp>
      </p:grpSp>
      <p:sp>
        <p:nvSpPr>
          <p:cNvPr id="222265" name="Rectangle 57"/>
          <p:cNvSpPr>
            <a:spLocks noGrp="1" noChangeArrowheads="1"/>
          </p:cNvSpPr>
          <p:nvPr>
            <p:ph type="ctrTitle" sz="quarter"/>
          </p:nvPr>
        </p:nvSpPr>
        <p:spPr>
          <a:xfrm>
            <a:off x="685800" y="1370013"/>
            <a:ext cx="6965950" cy="2057400"/>
          </a:xfrm>
        </p:spPr>
        <p:txBody>
          <a:bodyPr/>
          <a:lstStyle>
            <a:lvl1pPr>
              <a:defRPr/>
            </a:lvl1pPr>
          </a:lstStyle>
          <a:p>
            <a:pPr lvl="0"/>
            <a:r>
              <a:rPr lang="en-US" noProof="0" smtClean="0"/>
              <a:t>Click to edit Master title style</a:t>
            </a:r>
          </a:p>
        </p:txBody>
      </p:sp>
      <p:sp>
        <p:nvSpPr>
          <p:cNvPr id="222266"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noProof="0" smtClean="0"/>
              <a:t>Click to edit Master subtitle style</a:t>
            </a:r>
          </a:p>
        </p:txBody>
      </p:sp>
      <p:sp>
        <p:nvSpPr>
          <p:cNvPr id="59" name="Rectangle 59"/>
          <p:cNvSpPr>
            <a:spLocks noGrp="1" noChangeArrowheads="1"/>
          </p:cNvSpPr>
          <p:nvPr>
            <p:ph type="dt" sz="quarter" idx="10"/>
          </p:nvPr>
        </p:nvSpPr>
        <p:spPr/>
        <p:txBody>
          <a:bodyPr/>
          <a:lstStyle>
            <a:lvl1pPr>
              <a:defRPr/>
            </a:lvl1pPr>
          </a:lstStyle>
          <a:p>
            <a:pPr>
              <a:defRPr/>
            </a:pPr>
            <a:endParaRPr lang="en-US"/>
          </a:p>
        </p:txBody>
      </p:sp>
      <p:sp>
        <p:nvSpPr>
          <p:cNvPr id="60" name="Rectangle 60"/>
          <p:cNvSpPr>
            <a:spLocks noGrp="1" noChangeArrowheads="1"/>
          </p:cNvSpPr>
          <p:nvPr>
            <p:ph type="ftr" sz="quarter" idx="11"/>
          </p:nvPr>
        </p:nvSpPr>
        <p:spPr/>
        <p:txBody>
          <a:bodyPr/>
          <a:lstStyle>
            <a:lvl1pPr>
              <a:defRPr/>
            </a:lvl1pPr>
          </a:lstStyle>
          <a:p>
            <a:pPr>
              <a:defRPr/>
            </a:pPr>
            <a:endParaRPr lang="en-US"/>
          </a:p>
        </p:txBody>
      </p:sp>
      <p:sp>
        <p:nvSpPr>
          <p:cNvPr id="61" name="Rectangle 61"/>
          <p:cNvSpPr>
            <a:spLocks noGrp="1" noChangeArrowheads="1"/>
          </p:cNvSpPr>
          <p:nvPr>
            <p:ph type="sldNum" sz="quarter" idx="12"/>
          </p:nvPr>
        </p:nvSpPr>
        <p:spPr/>
        <p:txBody>
          <a:bodyPr/>
          <a:lstStyle>
            <a:lvl1pPr>
              <a:defRPr/>
            </a:lvl1pPr>
          </a:lstStyle>
          <a:p>
            <a:pPr>
              <a:defRPr/>
            </a:pPr>
            <a:fld id="{59E61382-93B8-4E4B-9340-B18A2E482A63}" type="slidenum">
              <a:rPr lang="en-US"/>
              <a:pPr>
                <a:defRPr/>
              </a:pPr>
              <a:t>‹#›</a:t>
            </a:fld>
            <a:endParaRPr lang="en-US"/>
          </a:p>
        </p:txBody>
      </p:sp>
    </p:spTree>
    <p:extLst>
      <p:ext uri="{BB962C8B-B14F-4D97-AF65-F5344CB8AC3E}">
        <p14:creationId xmlns:p14="http://schemas.microsoft.com/office/powerpoint/2010/main" val="236333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0E337BD8-2F44-4BB5-8430-35D319A59AAB}" type="slidenum">
              <a:rPr lang="en-US"/>
              <a:pPr>
                <a:defRPr/>
              </a:pPr>
              <a:t>‹#›</a:t>
            </a:fld>
            <a:endParaRPr lang="en-US"/>
          </a:p>
        </p:txBody>
      </p:sp>
    </p:spTree>
    <p:extLst>
      <p:ext uri="{BB962C8B-B14F-4D97-AF65-F5344CB8AC3E}">
        <p14:creationId xmlns:p14="http://schemas.microsoft.com/office/powerpoint/2010/main" val="289044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5827713" y="227013"/>
            <a:ext cx="1868487" cy="5868987"/>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219075" y="227013"/>
            <a:ext cx="5456238" cy="5868987"/>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A7EB5529-D8AD-4C8C-A991-CD83AA162A11}" type="slidenum">
              <a:rPr lang="en-US"/>
              <a:pPr>
                <a:defRPr/>
              </a:pPr>
              <a:t>‹#›</a:t>
            </a:fld>
            <a:endParaRPr lang="en-US"/>
          </a:p>
        </p:txBody>
      </p:sp>
    </p:spTree>
    <p:extLst>
      <p:ext uri="{BB962C8B-B14F-4D97-AF65-F5344CB8AC3E}">
        <p14:creationId xmlns:p14="http://schemas.microsoft.com/office/powerpoint/2010/main" val="91797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лавие, текст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19075" y="227013"/>
            <a:ext cx="7477125" cy="1143000"/>
          </a:xfrm>
        </p:spPr>
        <p:txBody>
          <a:bodyPr/>
          <a:lstStyle/>
          <a:p>
            <a:r>
              <a:rPr lang="bg-BG" smtClean="0"/>
              <a:t>Редакт. стил загл. образец</a:t>
            </a:r>
            <a:endParaRPr lang="bg-BG"/>
          </a:p>
        </p:txBody>
      </p:sp>
      <p:sp>
        <p:nvSpPr>
          <p:cNvPr id="3" name="Текстов контейнер 2"/>
          <p:cNvSpPr>
            <a:spLocks noGrp="1"/>
          </p:cNvSpPr>
          <p:nvPr>
            <p:ph type="body" sz="half" idx="1"/>
          </p:nvPr>
        </p:nvSpPr>
        <p:spPr>
          <a:xfrm>
            <a:off x="263525" y="1598613"/>
            <a:ext cx="3616325" cy="4497387"/>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032250" y="1598613"/>
            <a:ext cx="3617913" cy="4497387"/>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0CDBC9C4-D448-4B99-990A-488F10EC5954}" type="slidenum">
              <a:rPr lang="en-US"/>
              <a:pPr>
                <a:defRPr/>
              </a:pPr>
              <a:t>‹#›</a:t>
            </a:fld>
            <a:endParaRPr lang="en-US"/>
          </a:p>
        </p:txBody>
      </p:sp>
    </p:spTree>
    <p:extLst>
      <p:ext uri="{BB962C8B-B14F-4D97-AF65-F5344CB8AC3E}">
        <p14:creationId xmlns:p14="http://schemas.microsoft.com/office/powerpoint/2010/main" val="1463283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Заглавие, съдържание и текст">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19075" y="227013"/>
            <a:ext cx="7477125" cy="1143000"/>
          </a:xfrm>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263525" y="1598613"/>
            <a:ext cx="3616325" cy="4497387"/>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032250" y="1598613"/>
            <a:ext cx="3617913" cy="4497387"/>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20A48280-3263-48E8-BA59-910E62D1B400}" type="slidenum">
              <a:rPr lang="en-US"/>
              <a:pPr>
                <a:defRPr/>
              </a:pPr>
              <a:t>‹#›</a:t>
            </a:fld>
            <a:endParaRPr lang="en-US"/>
          </a:p>
        </p:txBody>
      </p:sp>
    </p:spTree>
    <p:extLst>
      <p:ext uri="{BB962C8B-B14F-4D97-AF65-F5344CB8AC3E}">
        <p14:creationId xmlns:p14="http://schemas.microsoft.com/office/powerpoint/2010/main" val="1138111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Заглавие и текст над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19075" y="227013"/>
            <a:ext cx="7477125" cy="1143000"/>
          </a:xfrm>
        </p:spPr>
        <p:txBody>
          <a:bodyPr/>
          <a:lstStyle/>
          <a:p>
            <a:r>
              <a:rPr lang="bg-BG" smtClean="0"/>
              <a:t>Редакт. стил загл. образец</a:t>
            </a:r>
            <a:endParaRPr lang="bg-BG"/>
          </a:p>
        </p:txBody>
      </p:sp>
      <p:sp>
        <p:nvSpPr>
          <p:cNvPr id="3" name="Текстов контейнер 2"/>
          <p:cNvSpPr>
            <a:spLocks noGrp="1"/>
          </p:cNvSpPr>
          <p:nvPr>
            <p:ph type="body" sz="half" idx="1"/>
          </p:nvPr>
        </p:nvSpPr>
        <p:spPr>
          <a:xfrm>
            <a:off x="263525" y="1598613"/>
            <a:ext cx="7386638" cy="21717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263525" y="3922713"/>
            <a:ext cx="7386638" cy="2173287"/>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08BF3D29-7E24-47D6-9C47-468A993CEF15}" type="slidenum">
              <a:rPr lang="en-US"/>
              <a:pPr>
                <a:defRPr/>
              </a:pPr>
              <a:t>‹#›</a:t>
            </a:fld>
            <a:endParaRPr lang="en-US"/>
          </a:p>
        </p:txBody>
      </p:sp>
    </p:spTree>
    <p:extLst>
      <p:ext uri="{BB962C8B-B14F-4D97-AF65-F5344CB8AC3E}">
        <p14:creationId xmlns:p14="http://schemas.microsoft.com/office/powerpoint/2010/main" val="220830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556F4801-16AB-4115-A8AA-7BC4EA188CE7}" type="slidenum">
              <a:rPr lang="en-US"/>
              <a:pPr>
                <a:defRPr/>
              </a:pPr>
              <a:t>‹#›</a:t>
            </a:fld>
            <a:endParaRPr lang="en-US"/>
          </a:p>
        </p:txBody>
      </p:sp>
    </p:spTree>
    <p:extLst>
      <p:ext uri="{BB962C8B-B14F-4D97-AF65-F5344CB8AC3E}">
        <p14:creationId xmlns:p14="http://schemas.microsoft.com/office/powerpoint/2010/main" val="251585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1B379147-760E-47EC-B745-CA0687F057D7}" type="slidenum">
              <a:rPr lang="en-US"/>
              <a:pPr>
                <a:defRPr/>
              </a:pPr>
              <a:t>‹#›</a:t>
            </a:fld>
            <a:endParaRPr lang="en-US"/>
          </a:p>
        </p:txBody>
      </p:sp>
    </p:spTree>
    <p:extLst>
      <p:ext uri="{BB962C8B-B14F-4D97-AF65-F5344CB8AC3E}">
        <p14:creationId xmlns:p14="http://schemas.microsoft.com/office/powerpoint/2010/main" val="70158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8C57510A-39DD-4DFA-ACC6-D7601A375FF1}" type="slidenum">
              <a:rPr lang="en-US"/>
              <a:pPr>
                <a:defRPr/>
              </a:pPr>
              <a:t>‹#›</a:t>
            </a:fld>
            <a:endParaRPr lang="en-US"/>
          </a:p>
        </p:txBody>
      </p:sp>
    </p:spTree>
    <p:extLst>
      <p:ext uri="{BB962C8B-B14F-4D97-AF65-F5344CB8AC3E}">
        <p14:creationId xmlns:p14="http://schemas.microsoft.com/office/powerpoint/2010/main" val="1712241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pPr>
              <a:defRPr/>
            </a:pPr>
            <a:fld id="{EE31BDEE-6A8B-4C78-9DEB-85A2A9A97A03}" type="slidenum">
              <a:rPr lang="en-US"/>
              <a:pPr>
                <a:defRPr/>
              </a:pPr>
              <a:t>‹#›</a:t>
            </a:fld>
            <a:endParaRPr lang="en-US"/>
          </a:p>
        </p:txBody>
      </p:sp>
    </p:spTree>
    <p:extLst>
      <p:ext uri="{BB962C8B-B14F-4D97-AF65-F5344CB8AC3E}">
        <p14:creationId xmlns:p14="http://schemas.microsoft.com/office/powerpoint/2010/main" val="121746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pPr>
              <a:defRPr/>
            </a:pPr>
            <a:fld id="{3767C665-B6E9-4BCE-AD9B-E21DA5D4BD49}" type="slidenum">
              <a:rPr lang="en-US"/>
              <a:pPr>
                <a:defRPr/>
              </a:pPr>
              <a:t>‹#›</a:t>
            </a:fld>
            <a:endParaRPr lang="en-US"/>
          </a:p>
        </p:txBody>
      </p:sp>
    </p:spTree>
    <p:extLst>
      <p:ext uri="{BB962C8B-B14F-4D97-AF65-F5344CB8AC3E}">
        <p14:creationId xmlns:p14="http://schemas.microsoft.com/office/powerpoint/2010/main" val="245259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pPr>
              <a:defRPr/>
            </a:pPr>
            <a:fld id="{C1A7F9A8-FB54-4B96-930F-66797700672F}" type="slidenum">
              <a:rPr lang="en-US"/>
              <a:pPr>
                <a:defRPr/>
              </a:pPr>
              <a:t>‹#›</a:t>
            </a:fld>
            <a:endParaRPr lang="en-US"/>
          </a:p>
        </p:txBody>
      </p:sp>
    </p:spTree>
    <p:extLst>
      <p:ext uri="{BB962C8B-B14F-4D97-AF65-F5344CB8AC3E}">
        <p14:creationId xmlns:p14="http://schemas.microsoft.com/office/powerpoint/2010/main" val="74899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AC139412-16B0-485F-89D5-C0EF1C303D5A}" type="slidenum">
              <a:rPr lang="en-US"/>
              <a:pPr>
                <a:defRPr/>
              </a:pPr>
              <a:t>‹#›</a:t>
            </a:fld>
            <a:endParaRPr lang="en-US"/>
          </a:p>
        </p:txBody>
      </p:sp>
    </p:spTree>
    <p:extLst>
      <p:ext uri="{BB962C8B-B14F-4D97-AF65-F5344CB8AC3E}">
        <p14:creationId xmlns:p14="http://schemas.microsoft.com/office/powerpoint/2010/main" val="332423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DBB88F3F-C916-4EB8-802D-440B7B763B36}" type="slidenum">
              <a:rPr lang="en-US"/>
              <a:pPr>
                <a:defRPr/>
              </a:pPr>
              <a:t>‹#›</a:t>
            </a:fld>
            <a:endParaRPr lang="en-US"/>
          </a:p>
        </p:txBody>
      </p:sp>
    </p:spTree>
    <p:extLst>
      <p:ext uri="{BB962C8B-B14F-4D97-AF65-F5344CB8AC3E}">
        <p14:creationId xmlns:p14="http://schemas.microsoft.com/office/powerpoint/2010/main" val="326284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wmf"/><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70700"/>
            <a:chOff x="0" y="0"/>
            <a:chExt cx="5770" cy="4328"/>
          </a:xfrm>
        </p:grpSpPr>
        <p:sp>
          <p:nvSpPr>
            <p:cNvPr id="1032"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bg-BG"/>
            </a:p>
          </p:txBody>
        </p:sp>
        <p:sp>
          <p:nvSpPr>
            <p:cNvPr id="1033"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bg-BG"/>
            </a:p>
          </p:txBody>
        </p:sp>
        <p:sp>
          <p:nvSpPr>
            <p:cNvPr id="221189"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kumimoji="1" lang="bg-BG"/>
            </a:p>
          </p:txBody>
        </p:sp>
        <p:grpSp>
          <p:nvGrpSpPr>
            <p:cNvPr id="1035" name="Group 6"/>
            <p:cNvGrpSpPr>
              <a:grpSpLocks/>
            </p:cNvGrpSpPr>
            <p:nvPr/>
          </p:nvGrpSpPr>
          <p:grpSpPr bwMode="auto">
            <a:xfrm>
              <a:off x="4944" y="1"/>
              <a:ext cx="816" cy="3974"/>
              <a:chOff x="4944" y="1"/>
              <a:chExt cx="816" cy="3974"/>
            </a:xfrm>
          </p:grpSpPr>
          <p:grpSp>
            <p:nvGrpSpPr>
              <p:cNvPr id="1047" name="Group 7"/>
              <p:cNvGrpSpPr>
                <a:grpSpLocks/>
              </p:cNvGrpSpPr>
              <p:nvPr userDrawn="1"/>
            </p:nvGrpSpPr>
            <p:grpSpPr bwMode="auto">
              <a:xfrm>
                <a:off x="5280" y="1"/>
                <a:ext cx="480" cy="1430"/>
                <a:chOff x="5280" y="1"/>
                <a:chExt cx="480" cy="1430"/>
              </a:xfrm>
            </p:grpSpPr>
            <p:grpSp>
              <p:nvGrpSpPr>
                <p:cNvPr id="1068" name="Group 8"/>
                <p:cNvGrpSpPr>
                  <a:grpSpLocks/>
                </p:cNvGrpSpPr>
                <p:nvPr userDrawn="1"/>
              </p:nvGrpSpPr>
              <p:grpSpPr bwMode="auto">
                <a:xfrm rot="-5400000">
                  <a:off x="5484" y="0"/>
                  <a:ext cx="174" cy="176"/>
                  <a:chOff x="1657" y="323"/>
                  <a:chExt cx="1691" cy="2560"/>
                </a:xfrm>
              </p:grpSpPr>
              <p:grpSp>
                <p:nvGrpSpPr>
                  <p:cNvPr id="1077" name="Group 9"/>
                  <p:cNvGrpSpPr>
                    <a:grpSpLocks/>
                  </p:cNvGrpSpPr>
                  <p:nvPr/>
                </p:nvGrpSpPr>
                <p:grpSpPr bwMode="auto">
                  <a:xfrm>
                    <a:off x="1657" y="323"/>
                    <a:ext cx="1691" cy="2560"/>
                    <a:chOff x="1657" y="323"/>
                    <a:chExt cx="1691" cy="2560"/>
                  </a:xfrm>
                </p:grpSpPr>
                <p:sp>
                  <p:nvSpPr>
                    <p:cNvPr id="1084"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085"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grpSp>
              <p:sp>
                <p:nvSpPr>
                  <p:cNvPr id="1078"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079"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080"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081"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082"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083"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grpSp>
            <p:pic>
              <p:nvPicPr>
                <p:cNvPr id="1069" name="Picture 18"/>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0" name="Picture 19"/>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1" name="Picture 20"/>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2" name="Picture 2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3" name="Picture 2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4" name="Picture 2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 name="Picture 2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6" name="Picture 25"/>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48" name="Group 26"/>
              <p:cNvGrpSpPr>
                <a:grpSpLocks/>
              </p:cNvGrpSpPr>
              <p:nvPr userDrawn="1"/>
            </p:nvGrpSpPr>
            <p:grpSpPr bwMode="auto">
              <a:xfrm>
                <a:off x="4944" y="1008"/>
                <a:ext cx="522" cy="2967"/>
                <a:chOff x="4944" y="1008"/>
                <a:chExt cx="522" cy="2967"/>
              </a:xfrm>
            </p:grpSpPr>
            <p:pic>
              <p:nvPicPr>
                <p:cNvPr id="1049" name="Picture 27"/>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8"/>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9"/>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30"/>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3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5"/>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6"/>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7"/>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8"/>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9"/>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40"/>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Picture 4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Picture 4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 name="Picture 4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6" name="Picture 4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Picture 45"/>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036"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221231"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bg-BG"/>
            </a:p>
          </p:txBody>
        </p:sp>
        <p:sp>
          <p:nvSpPr>
            <p:cNvPr id="221232"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bg-BG"/>
            </a:p>
          </p:txBody>
        </p:sp>
        <p:sp>
          <p:nvSpPr>
            <p:cNvPr id="1039"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7"/>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040"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7"/>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041"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042"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221237"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bg-BG"/>
            </a:p>
          </p:txBody>
        </p:sp>
        <p:sp>
          <p:nvSpPr>
            <p:cNvPr id="104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bg-BG"/>
            </a:p>
          </p:txBody>
        </p:sp>
        <p:sp>
          <p:nvSpPr>
            <p:cNvPr id="221239"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bg-BG"/>
            </a:p>
          </p:txBody>
        </p:sp>
        <p:sp>
          <p:nvSpPr>
            <p:cNvPr id="1046" name="AutoShape 56"/>
            <p:cNvSpPr>
              <a:spLocks noChangeArrowheads="1"/>
            </p:cNvSpPr>
            <p:nvPr/>
          </p:nvSpPr>
          <p:spPr bwMode="hidden">
            <a:xfrm rot="5400000">
              <a:off x="2724" y="2089"/>
              <a:ext cx="4320" cy="142"/>
            </a:xfrm>
            <a:custGeom>
              <a:avLst/>
              <a:gdLst>
                <a:gd name="T0" fmla="*/ 170 w 21600"/>
                <a:gd name="T1" fmla="*/ 0 h 21600"/>
                <a:gd name="T2" fmla="*/ 86 w 21600"/>
                <a:gd name="T3" fmla="*/ 0 h 21600"/>
                <a:gd name="T4" fmla="*/ 2 w 21600"/>
                <a:gd name="T5" fmla="*/ 0 h 21600"/>
                <a:gd name="T6" fmla="*/ 86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bg-BG"/>
            </a:p>
          </p:txBody>
        </p:sp>
      </p:grpSp>
      <p:sp>
        <p:nvSpPr>
          <p:cNvPr id="1027" name="Rectangle 57"/>
          <p:cNvSpPr>
            <a:spLocks noGrp="1" noChangeArrowheads="1"/>
          </p:cNvSpPr>
          <p:nvPr>
            <p:ph type="title"/>
          </p:nvPr>
        </p:nvSpPr>
        <p:spPr bwMode="auto">
          <a:xfrm>
            <a:off x="219075" y="227013"/>
            <a:ext cx="7477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58"/>
          <p:cNvSpPr>
            <a:spLocks noGrp="1" noChangeArrowheads="1"/>
          </p:cNvSpPr>
          <p:nvPr>
            <p:ph type="body" idx="1"/>
          </p:nvPr>
        </p:nvSpPr>
        <p:spPr bwMode="auto">
          <a:xfrm>
            <a:off x="263525" y="1598613"/>
            <a:ext cx="7386638"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1243" name="Rectangle 59"/>
          <p:cNvSpPr>
            <a:spLocks noGrp="1" noChangeArrowheads="1"/>
          </p:cNvSpPr>
          <p:nvPr>
            <p:ph type="dt" sz="half" idx="2"/>
          </p:nvPr>
        </p:nvSpPr>
        <p:spPr bwMode="auto">
          <a:xfrm>
            <a:off x="301625" y="6242050"/>
            <a:ext cx="17827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221244" name="Rectangle 60"/>
          <p:cNvSpPr>
            <a:spLocks noGrp="1" noChangeArrowheads="1"/>
          </p:cNvSpPr>
          <p:nvPr>
            <p:ph type="ftr" sz="quarter" idx="3"/>
          </p:nvPr>
        </p:nvSpPr>
        <p:spPr bwMode="auto">
          <a:xfrm>
            <a:off x="2257425" y="6248400"/>
            <a:ext cx="34559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221245" name="Rectangle 61"/>
          <p:cNvSpPr>
            <a:spLocks noGrp="1" noChangeArrowheads="1"/>
          </p:cNvSpPr>
          <p:nvPr>
            <p:ph type="sldNum" sz="quarter" idx="4"/>
          </p:nvPr>
        </p:nvSpPr>
        <p:spPr bwMode="auto">
          <a:xfrm>
            <a:off x="5867400" y="6248400"/>
            <a:ext cx="175577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a:defRPr/>
            </a:pPr>
            <a:fld id="{686D52AA-C96E-4B94-8E17-ACEA463FC0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5"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7200" algn="l" rtl="0" fontAlgn="base">
        <a:spcBef>
          <a:spcPct val="0"/>
        </a:spcBef>
        <a:spcAft>
          <a:spcPct val="0"/>
        </a:spcAft>
        <a:defRPr sz="4000">
          <a:solidFill>
            <a:schemeClr val="tx2"/>
          </a:solidFill>
          <a:latin typeface="Arial" charset="0"/>
          <a:cs typeface="Arial" charset="0"/>
        </a:defRPr>
      </a:lvl6pPr>
      <a:lvl7pPr marL="914400" algn="l" rtl="0" fontAlgn="base">
        <a:spcBef>
          <a:spcPct val="0"/>
        </a:spcBef>
        <a:spcAft>
          <a:spcPct val="0"/>
        </a:spcAft>
        <a:defRPr sz="4000">
          <a:solidFill>
            <a:schemeClr val="tx2"/>
          </a:solidFill>
          <a:latin typeface="Arial" charset="0"/>
          <a:cs typeface="Arial" charset="0"/>
        </a:defRPr>
      </a:lvl7pPr>
      <a:lvl8pPr marL="1371600" algn="l" rtl="0" fontAlgn="base">
        <a:spcBef>
          <a:spcPct val="0"/>
        </a:spcBef>
        <a:spcAft>
          <a:spcPct val="0"/>
        </a:spcAft>
        <a:defRPr sz="4000">
          <a:solidFill>
            <a:schemeClr val="tx2"/>
          </a:solidFill>
          <a:latin typeface="Arial" charset="0"/>
          <a:cs typeface="Arial" charset="0"/>
        </a:defRPr>
      </a:lvl8pPr>
      <a:lvl9pPr marL="1828800" algn="l" rtl="0" fontAlgn="base">
        <a:spcBef>
          <a:spcPct val="0"/>
        </a:spcBef>
        <a:spcAft>
          <a:spcPct val="0"/>
        </a:spcAft>
        <a:defRPr sz="40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Blip>
          <a:blip r:embed="rId18"/>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9"/>
        </a:buBlip>
        <a:defRPr sz="2800">
          <a:solidFill>
            <a:schemeClr val="tx1"/>
          </a:solidFill>
          <a:latin typeface="+mn-lt"/>
          <a:cs typeface="+mn-cs"/>
        </a:defRPr>
      </a:lvl2pPr>
      <a:lvl3pPr marL="1143000" indent="-228600" algn="l" rtl="0" eaLnBrk="0" fontAlgn="base" hangingPunct="0">
        <a:spcBef>
          <a:spcPct val="20000"/>
        </a:spcBef>
        <a:spcAft>
          <a:spcPct val="0"/>
        </a:spcAft>
        <a:buSzPct val="70000"/>
        <a:buBlip>
          <a:blip r:embed="rId20"/>
        </a:buBlip>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bg-BG" sz="2400" dirty="0" smtClean="0"/>
              <a:t>Специалности: </a:t>
            </a:r>
            <a:r>
              <a:rPr lang="bg-BG" sz="2400" dirty="0" err="1" smtClean="0"/>
              <a:t>Кореистика</a:t>
            </a:r>
            <a:r>
              <a:rPr lang="bg-BG" sz="2400" dirty="0" smtClean="0"/>
              <a:t> и ЮИЮА,</a:t>
            </a:r>
            <a:br>
              <a:rPr lang="bg-BG" sz="2400" dirty="0" smtClean="0"/>
            </a:br>
            <a:r>
              <a:rPr lang="bg-BG" sz="2400" dirty="0" smtClean="0"/>
              <a:t>СУ „Св. Климент Охридски“</a:t>
            </a:r>
            <a:br>
              <a:rPr lang="bg-BG" sz="2400" dirty="0" smtClean="0"/>
            </a:br>
            <a:endParaRPr lang="bg-BG" sz="2400" dirty="0"/>
          </a:p>
        </p:txBody>
      </p:sp>
      <p:sp>
        <p:nvSpPr>
          <p:cNvPr id="3" name="Текстов контейнер 2"/>
          <p:cNvSpPr>
            <a:spLocks noGrp="1"/>
          </p:cNvSpPr>
          <p:nvPr>
            <p:ph type="body" idx="1"/>
          </p:nvPr>
        </p:nvSpPr>
        <p:spPr/>
        <p:txBody>
          <a:bodyPr/>
          <a:lstStyle/>
          <a:p>
            <a:pPr lvl="0"/>
            <a:r>
              <a:rPr lang="bg-BG" sz="3200" b="1" dirty="0">
                <a:solidFill>
                  <a:srgbClr val="000000"/>
                </a:solidFill>
              </a:rPr>
              <a:t>Отношения и обмен </a:t>
            </a:r>
            <a:r>
              <a:rPr lang="bg-BG" sz="3200" b="1" dirty="0" smtClean="0">
                <a:solidFill>
                  <a:srgbClr val="000000"/>
                </a:solidFill>
              </a:rPr>
              <a:t>между </a:t>
            </a:r>
            <a:r>
              <a:rPr lang="bg-BG" sz="3200" b="1" dirty="0">
                <a:solidFill>
                  <a:srgbClr val="000000"/>
                </a:solidFill>
              </a:rPr>
              <a:t>Азия и Европа</a:t>
            </a:r>
          </a:p>
          <a:p>
            <a:endParaRPr lang="bg-BG" dirty="0"/>
          </a:p>
        </p:txBody>
      </p:sp>
    </p:spTree>
    <p:extLst>
      <p:ext uri="{BB962C8B-B14F-4D97-AF65-F5344CB8AC3E}">
        <p14:creationId xmlns:p14="http://schemas.microsoft.com/office/powerpoint/2010/main" val="2398660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sz="half" idx="2"/>
          </p:nvPr>
        </p:nvSpPr>
        <p:spPr>
          <a:xfrm>
            <a:off x="457200" y="457200"/>
            <a:ext cx="3008313" cy="6172200"/>
          </a:xfrm>
        </p:spPr>
        <p:txBody>
          <a:bodyPr/>
          <a:lstStyle/>
          <a:p>
            <a:pPr marL="285750" indent="-285750">
              <a:buFont typeface="Wingdings" pitchFamily="2" charset="2"/>
              <a:buChar char="q"/>
            </a:pPr>
            <a:r>
              <a:rPr lang="bg-BG" sz="2000" b="1" dirty="0"/>
              <a:t>Артур Шопенхауер (1788-1860) - </a:t>
            </a:r>
            <a:r>
              <a:rPr lang="bg-BG" sz="2000" dirty="0"/>
              <a:t>„първият будист в Европа</a:t>
            </a:r>
            <a:r>
              <a:rPr lang="bg-BG" sz="2000" dirty="0" smtClean="0"/>
              <a:t>“;</a:t>
            </a:r>
          </a:p>
          <a:p>
            <a:endParaRPr lang="bg-BG" sz="2000" dirty="0" smtClean="0"/>
          </a:p>
          <a:p>
            <a:pPr marL="285750" indent="-285750">
              <a:buFont typeface="Wingdings" pitchFamily="2" charset="2"/>
              <a:buChar char="q"/>
            </a:pPr>
            <a:r>
              <a:rPr lang="bg-BG" sz="2000" dirty="0" smtClean="0"/>
              <a:t>Открива, че будистките възгледи потвърждават собствената му философска доктрина, изложена в произведението му „Светът като воля и представа“ (1819). </a:t>
            </a:r>
          </a:p>
          <a:p>
            <a:pPr marL="285750" indent="-285750">
              <a:buFont typeface="Wingdings" pitchFamily="2" charset="2"/>
              <a:buChar char="q"/>
            </a:pPr>
            <a:endParaRPr lang="bg-BG" sz="2000" dirty="0" smtClean="0"/>
          </a:p>
          <a:p>
            <a:endParaRPr lang="bg-BG" sz="1600" dirty="0" smtClean="0"/>
          </a:p>
        </p:txBody>
      </p:sp>
      <p:pic>
        <p:nvPicPr>
          <p:cNvPr id="3" name="Контейнер за съдържание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990600"/>
            <a:ext cx="5111750" cy="3809999"/>
          </a:xfrm>
          <a:prstGeom prst="rect">
            <a:avLst/>
          </a:prstGeom>
          <a:ln>
            <a:noFill/>
          </a:ln>
          <a:effectLst>
            <a:softEdge rad="112500"/>
          </a:effectLst>
        </p:spPr>
      </p:pic>
    </p:spTree>
    <p:extLst>
      <p:ext uri="{BB962C8B-B14F-4D97-AF65-F5344CB8AC3E}">
        <p14:creationId xmlns:p14="http://schemas.microsoft.com/office/powerpoint/2010/main" val="652675909"/>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263525" y="609600"/>
            <a:ext cx="7386638" cy="5714999"/>
          </a:xfrm>
        </p:spPr>
        <p:txBody>
          <a:bodyPr/>
          <a:lstStyle/>
          <a:p>
            <a:pPr algn="just" eaLnBrk="1" hangingPunct="1">
              <a:lnSpc>
                <a:spcPct val="90000"/>
              </a:lnSpc>
            </a:pPr>
            <a:r>
              <a:rPr lang="bg-BG" sz="1800" dirty="0" smtClean="0"/>
              <a:t>Може да се каже, че Шопенхауер приема първата благородна истина на будизма, а именно, че животът е страдание. За него проблемът за страданието е централна тема, така както в будизма. Но, разбира се без идеята за прераждане. Шопенхауер разглежда прераждането като илюзия, предизвикана от влизането в битието на нещото в себе си, тоест волята, която по начало е извън времето и пространството. Шопенхауер, също като будистите отрича и </a:t>
            </a:r>
            <a:r>
              <a:rPr lang="bg-BG" sz="1800" dirty="0" err="1" smtClean="0"/>
              <a:t>атман</a:t>
            </a:r>
            <a:r>
              <a:rPr lang="bg-BG" sz="1800" dirty="0" smtClean="0"/>
              <a:t>, и брахман; след това обаче тръгва по свой път и замества разбирането за душа с това за воля.</a:t>
            </a:r>
          </a:p>
          <a:p>
            <a:pPr marL="0" indent="0" algn="just" eaLnBrk="1" hangingPunct="1">
              <a:lnSpc>
                <a:spcPct val="90000"/>
              </a:lnSpc>
              <a:buNone/>
            </a:pPr>
            <a:endParaRPr lang="bg-BG" sz="1800" dirty="0" smtClean="0"/>
          </a:p>
          <a:p>
            <a:pPr algn="just" eaLnBrk="1" hangingPunct="1">
              <a:lnSpc>
                <a:spcPct val="90000"/>
              </a:lnSpc>
            </a:pPr>
            <a:r>
              <a:rPr lang="bg-BG" sz="1800" dirty="0" smtClean="0"/>
              <a:t>Като цяло Шопенхауер следва идеите на ранния/оригиналния будизъм, въпреки че някои негови твърдения са съпоставими с </a:t>
            </a:r>
            <a:r>
              <a:rPr lang="bg-BG" sz="1800" dirty="0" err="1" smtClean="0"/>
              <a:t>махаянската</a:t>
            </a:r>
            <a:r>
              <a:rPr lang="bg-BG" sz="1800" dirty="0" smtClean="0"/>
              <a:t> доктрина за </a:t>
            </a:r>
            <a:r>
              <a:rPr lang="bg-BG" sz="1800" dirty="0" err="1" smtClean="0"/>
              <a:t>бодхисатва</a:t>
            </a:r>
            <a:r>
              <a:rPr lang="bg-BG" sz="1800" dirty="0" smtClean="0"/>
              <a:t>. Той не използва директно будисткия термин, но внушава, че човек трябва „да спаси всички същества“, тоест излага своите размишления за състраданието. </a:t>
            </a:r>
            <a:endParaRPr lang="bg-BG" sz="1800" dirty="0" smtClean="0"/>
          </a:p>
        </p:txBody>
      </p:sp>
    </p:spTree>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z="2400" dirty="0" smtClean="0"/>
              <a:t>Георг Вилхелм Фридрих Хегел (1770-1831)</a:t>
            </a:r>
            <a:endParaRPr lang="bg-BG" sz="2400" dirty="0"/>
          </a:p>
        </p:txBody>
      </p:sp>
      <p:sp>
        <p:nvSpPr>
          <p:cNvPr id="4" name="Текстов контейнер 3"/>
          <p:cNvSpPr>
            <a:spLocks noGrp="1"/>
          </p:cNvSpPr>
          <p:nvPr>
            <p:ph type="body" sz="half" idx="2"/>
          </p:nvPr>
        </p:nvSpPr>
        <p:spPr>
          <a:xfrm>
            <a:off x="457200" y="1435100"/>
            <a:ext cx="3008313" cy="4965700"/>
          </a:xfrm>
        </p:spPr>
        <p:txBody>
          <a:bodyPr/>
          <a:lstStyle/>
          <a:p>
            <a:pPr marL="285750" indent="-285750">
              <a:buFont typeface="Wingdings" pitchFamily="2" charset="2"/>
              <a:buChar char="q"/>
            </a:pPr>
            <a:r>
              <a:rPr lang="bg-BG" sz="1600" dirty="0" smtClean="0"/>
              <a:t>В периода, когато Хегел се занимава с будизма, започва последователното академично изучаване на будизма в Европа. Той обаче не се осланя в своята интерпретация на будизма върху академичните изследвания, а по-скоро върху нихилистичната интерпретация на йезуитските мисионери, която е в синхрон с неговия прочит на будисткото учение. </a:t>
            </a:r>
            <a:endParaRPr lang="bg-BG" sz="1600" dirty="0" smtClean="0"/>
          </a:p>
        </p:txBody>
      </p:sp>
      <p:pic>
        <p:nvPicPr>
          <p:cNvPr id="5" name="Контейнер за съдържание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762637"/>
            <a:ext cx="5111750" cy="2873939"/>
          </a:xfrm>
          <a:prstGeom prst="rect">
            <a:avLst/>
          </a:prstGeom>
          <a:ln>
            <a:noFill/>
          </a:ln>
          <a:effectLst>
            <a:softEdge rad="112500"/>
          </a:effectLst>
        </p:spPr>
      </p:pic>
    </p:spTree>
    <p:extLst>
      <p:ext uri="{BB962C8B-B14F-4D97-AF65-F5344CB8AC3E}">
        <p14:creationId xmlns:p14="http://schemas.microsoft.com/office/powerpoint/2010/main" val="2480295952"/>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lstStyle/>
          <a:p>
            <a:pPr algn="just"/>
            <a:r>
              <a:rPr lang="bg-BG" sz="2000" dirty="0" smtClean="0"/>
              <a:t>В своите лекции върху Философия на религиите (1832), той разглежда будизма, както между впрочем и хиндуизма, като религия на природата, за разлика, да речем от старогръцката, която определя като религия на красотата и християнството, което според неговата класификация е религия на духовността. </a:t>
            </a:r>
          </a:p>
          <a:p>
            <a:pPr algn="just"/>
            <a:r>
              <a:rPr lang="bg-BG" sz="2000" dirty="0" smtClean="0"/>
              <a:t>Хегел се отнася към будизма като към религията на „да бъдеш вътре в себе си“ и уточнява, че това е първата религия, която разбира </a:t>
            </a:r>
            <a:r>
              <a:rPr lang="bg-BG" sz="2000" dirty="0" err="1" smtClean="0"/>
              <a:t>абсолюта</a:t>
            </a:r>
            <a:r>
              <a:rPr lang="bg-BG" sz="2000" dirty="0" smtClean="0"/>
              <a:t> като субстанция – „като същност“, като „сила или господство“, което отчита „създаването и поддържането на света, природата и всички неща”.</a:t>
            </a:r>
            <a:endParaRPr lang="bg-BG" sz="2000" dirty="0"/>
          </a:p>
        </p:txBody>
      </p:sp>
    </p:spTree>
    <p:extLst>
      <p:ext uri="{BB962C8B-B14F-4D97-AF65-F5344CB8AC3E}">
        <p14:creationId xmlns:p14="http://schemas.microsoft.com/office/powerpoint/2010/main" val="3925032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lstStyle/>
          <a:p>
            <a:r>
              <a:rPr lang="bg-BG" sz="2000" dirty="0" smtClean="0"/>
              <a:t>Хегел посочва, че Будизмът говори за „издигане над непосредственото, единствено съзнание... издигане над желанието и единствената воля” и по този начин предполага „прекратяване на желанието“, което разбира се е препратка към третата от четирите благородни истини на будизма, а именно че прекратяването на страданието се осъществява чрез прекратяване на желанието, копнежа (</a:t>
            </a:r>
            <a:r>
              <a:rPr lang="bg-BG" sz="2000" i="1" dirty="0" err="1" smtClean="0"/>
              <a:t>тришна</a:t>
            </a:r>
            <a:r>
              <a:rPr lang="bg-BG" sz="2000" dirty="0" smtClean="0"/>
              <a:t>/</a:t>
            </a:r>
            <a:r>
              <a:rPr lang="bg-BG" sz="2000" i="1" dirty="0" err="1" smtClean="0"/>
              <a:t>танха</a:t>
            </a:r>
            <a:r>
              <a:rPr lang="bg-BG" sz="2000" dirty="0" smtClean="0"/>
              <a:t>). Будизмът в този смисъл, според Хегел, отрича индивидуалната човешка воля и постулира, че нищо или не-битие е това най-високо състояние, тъй като „всичко възниква от нищото, всичко се връща в нищото."</a:t>
            </a:r>
            <a:endParaRPr lang="bg-BG" sz="2000" dirty="0"/>
          </a:p>
        </p:txBody>
      </p:sp>
    </p:spTree>
    <p:extLst>
      <p:ext uri="{BB962C8B-B14F-4D97-AF65-F5344CB8AC3E}">
        <p14:creationId xmlns:p14="http://schemas.microsoft.com/office/powerpoint/2010/main" val="86673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63525" y="685801"/>
            <a:ext cx="7386638" cy="5410200"/>
          </a:xfrm>
        </p:spPr>
        <p:txBody>
          <a:bodyPr/>
          <a:lstStyle/>
          <a:p>
            <a:pPr algn="just"/>
            <a:r>
              <a:rPr lang="bg-BG" sz="2000" dirty="0" smtClean="0"/>
              <a:t>Разсъжденията на Хегел относно негативната концепция на будизма за божественото показва, че будизмът играе много значителна роля в неговата обща интерпретация на религията. За Хегел будизмът е „определен и необходим етап на религиозността”. Изобщо за Хегел будизмът започва процеса на достигане до истинското разбиране за Бог, защото това е първата религия, в която „само Бог е, само Бог е единственият, истинска реалност“. </a:t>
            </a:r>
          </a:p>
          <a:p>
            <a:pPr algn="just"/>
            <a:r>
              <a:rPr lang="bg-BG" sz="2000" dirty="0" smtClean="0"/>
              <a:t>Той коментира и концепцията на будизма за прераждането, като подчертава, че за да се разбере правилно тази идея, трябва да се осъзнае, че в будизма „душата се схваща като безсмъртна“ (в известен смисъл погрешна интерпретация!).</a:t>
            </a:r>
            <a:endParaRPr lang="bg-BG" sz="2000" dirty="0"/>
          </a:p>
        </p:txBody>
      </p:sp>
    </p:spTree>
    <p:extLst>
      <p:ext uri="{BB962C8B-B14F-4D97-AF65-F5344CB8AC3E}">
        <p14:creationId xmlns:p14="http://schemas.microsoft.com/office/powerpoint/2010/main" val="306903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a:t>Мартин </a:t>
            </a:r>
            <a:r>
              <a:rPr lang="bg-BG" dirty="0" err="1" smtClean="0"/>
              <a:t>Хайдегер</a:t>
            </a:r>
            <a:r>
              <a:rPr lang="bg-BG" dirty="0" smtClean="0"/>
              <a:t> </a:t>
            </a:r>
            <a:r>
              <a:rPr lang="bg-BG" dirty="0"/>
              <a:t>(1889-1976)</a:t>
            </a:r>
          </a:p>
        </p:txBody>
      </p:sp>
      <p:pic>
        <p:nvPicPr>
          <p:cNvPr id="5" name="Контейнер за съдържание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4609" y="1143000"/>
            <a:ext cx="4812632" cy="5029200"/>
          </a:xfrm>
          <a:prstGeom prst="rect">
            <a:avLst/>
          </a:prstGeom>
          <a:ln>
            <a:noFill/>
          </a:ln>
          <a:effectLst>
            <a:softEdge rad="112500"/>
          </a:effectLst>
        </p:spPr>
      </p:pic>
      <p:sp>
        <p:nvSpPr>
          <p:cNvPr id="4" name="Текстов контейнер 3"/>
          <p:cNvSpPr>
            <a:spLocks noGrp="1"/>
          </p:cNvSpPr>
          <p:nvPr>
            <p:ph type="body" sz="half" idx="2"/>
          </p:nvPr>
        </p:nvSpPr>
        <p:spPr>
          <a:xfrm>
            <a:off x="457200" y="1435100"/>
            <a:ext cx="3008313" cy="5041900"/>
          </a:xfrm>
        </p:spPr>
        <p:txBody>
          <a:bodyPr/>
          <a:lstStyle/>
          <a:p>
            <a:pPr marL="285750" indent="-285750">
              <a:buFont typeface="Wingdings" pitchFamily="2" charset="2"/>
              <a:buChar char="q"/>
            </a:pPr>
            <a:r>
              <a:rPr lang="bg-BG" dirty="0" smtClean="0"/>
              <a:t>Той се запознава с дзен будизма през 30-те години (37-38 г.) чрез книгата на Д. </a:t>
            </a:r>
            <a:r>
              <a:rPr lang="bg-BG" dirty="0" err="1" smtClean="0"/>
              <a:t>Судзуки</a:t>
            </a:r>
            <a:r>
              <a:rPr lang="bg-BG" dirty="0" smtClean="0"/>
              <a:t> „Есета  за Дзен Будизма“. Но още преди това, през 20-години общува с много японци, които следват в Германия и по-конкретно в университетите във </a:t>
            </a:r>
            <a:r>
              <a:rPr lang="bg-BG" dirty="0" err="1" smtClean="0"/>
              <a:t>Фрайбург</a:t>
            </a:r>
            <a:r>
              <a:rPr lang="bg-BG" dirty="0" smtClean="0"/>
              <a:t> и </a:t>
            </a:r>
            <a:r>
              <a:rPr lang="bg-BG" dirty="0" err="1" smtClean="0"/>
              <a:t>Марбург</a:t>
            </a:r>
            <a:r>
              <a:rPr lang="bg-BG" dirty="0" smtClean="0"/>
              <a:t>, където той преподава. Сред тях е и бъдещият създател на школата в Киото </a:t>
            </a:r>
            <a:r>
              <a:rPr lang="bg-BG" dirty="0" err="1" smtClean="0"/>
              <a:t>Ниенда</a:t>
            </a:r>
            <a:r>
              <a:rPr lang="bg-BG" dirty="0" smtClean="0"/>
              <a:t> </a:t>
            </a:r>
            <a:r>
              <a:rPr lang="bg-BG" dirty="0" err="1" smtClean="0"/>
              <a:t>Китаро</a:t>
            </a:r>
            <a:r>
              <a:rPr lang="bg-BG" dirty="0" smtClean="0"/>
              <a:t>.</a:t>
            </a:r>
          </a:p>
          <a:p>
            <a:pPr marL="285750" indent="-285750">
              <a:buFont typeface="Wingdings" pitchFamily="2" charset="2"/>
              <a:buChar char="q"/>
            </a:pPr>
            <a:r>
              <a:rPr lang="bg-BG" dirty="0" smtClean="0"/>
              <a:t>Това, което е привличало </a:t>
            </a:r>
            <a:r>
              <a:rPr lang="bg-BG" dirty="0" err="1" smtClean="0"/>
              <a:t>Хайдигер</a:t>
            </a:r>
            <a:r>
              <a:rPr lang="bg-BG" dirty="0" smtClean="0"/>
              <a:t> към будизма и в по-общ план към източните учения е бил различният начин на мислене и осмисляне на битието, а оттук и различният тип обговаряне на темата за истината. </a:t>
            </a:r>
            <a:endParaRPr lang="bg-BG" dirty="0"/>
          </a:p>
        </p:txBody>
      </p:sp>
    </p:spTree>
    <p:extLst>
      <p:ext uri="{BB962C8B-B14F-4D97-AF65-F5344CB8AC3E}">
        <p14:creationId xmlns:p14="http://schemas.microsoft.com/office/powerpoint/2010/main" val="47153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63525" y="2057400"/>
            <a:ext cx="7386638" cy="4038600"/>
          </a:xfrm>
        </p:spPr>
        <p:txBody>
          <a:bodyPr/>
          <a:lstStyle/>
          <a:p>
            <a:r>
              <a:rPr lang="bg-BG" sz="2400" dirty="0" smtClean="0"/>
              <a:t>Откриват  се интересни пресечни точки между неговите философски идеи и будистката доктрина – например за битието, за нищото, за смъртта и в тази връзка за страха от смъртта. Той пише, че: „Страхът показва на човека както нищото, така и битието, като по този начин битието става достъпно за човека благодарение на нищото“ (</a:t>
            </a:r>
            <a:r>
              <a:rPr lang="bg-BG" sz="2400" dirty="0" err="1" smtClean="0"/>
              <a:t>цит</a:t>
            </a:r>
            <a:r>
              <a:rPr lang="bg-BG" sz="2400" dirty="0" smtClean="0"/>
              <a:t>. по Камбуров). </a:t>
            </a:r>
            <a:endParaRPr lang="bg-BG" sz="2400" dirty="0"/>
          </a:p>
        </p:txBody>
      </p:sp>
    </p:spTree>
    <p:extLst>
      <p:ext uri="{BB962C8B-B14F-4D97-AF65-F5344CB8AC3E}">
        <p14:creationId xmlns:p14="http://schemas.microsoft.com/office/powerpoint/2010/main" val="143728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a:t>Хорхе Луис Борхес (1899-1986)</a:t>
            </a:r>
          </a:p>
        </p:txBody>
      </p:sp>
      <p:pic>
        <p:nvPicPr>
          <p:cNvPr id="5" name="Контейнер за съдържание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447800"/>
            <a:ext cx="5111750" cy="3124200"/>
          </a:xfrm>
          <a:prstGeom prst="rect">
            <a:avLst/>
          </a:prstGeom>
          <a:ln>
            <a:noFill/>
          </a:ln>
          <a:effectLst>
            <a:softEdge rad="112500"/>
          </a:effectLst>
        </p:spPr>
      </p:pic>
      <p:sp>
        <p:nvSpPr>
          <p:cNvPr id="4" name="Текстов контейнер 3"/>
          <p:cNvSpPr>
            <a:spLocks noGrp="1"/>
          </p:cNvSpPr>
          <p:nvPr>
            <p:ph type="body" sz="half" idx="2"/>
          </p:nvPr>
        </p:nvSpPr>
        <p:spPr/>
        <p:txBody>
          <a:bodyPr/>
          <a:lstStyle/>
          <a:p>
            <a:pPr marL="285750" indent="-285750">
              <a:buFont typeface="Wingdings" pitchFamily="2" charset="2"/>
              <a:buChar char="q"/>
            </a:pPr>
            <a:r>
              <a:rPr lang="bg-BG" sz="1600" dirty="0" smtClean="0"/>
              <a:t>„Всички възможни философии, от материализма до най-крайните форми на идеализма – всичко е измислено първо от индийците и китайците, но по различен начин и след това ние сме се посветили на това да преосмислим каквото вече се измислили в Индия и Китай“.</a:t>
            </a:r>
            <a:endParaRPr lang="bg-BG" sz="1600" dirty="0"/>
          </a:p>
        </p:txBody>
      </p:sp>
    </p:spTree>
    <p:extLst>
      <p:ext uri="{BB962C8B-B14F-4D97-AF65-F5344CB8AC3E}">
        <p14:creationId xmlns:p14="http://schemas.microsoft.com/office/powerpoint/2010/main" val="1652204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lstStyle/>
          <a:p>
            <a:r>
              <a:rPr lang="bg-BG" sz="2000" dirty="0" smtClean="0"/>
              <a:t>В младежките си години пише есето „Нищото на личността“ (1922), а през 1950 г. „Личността и Буда“. През 1976 г. изнася цикъл от лекции на тема „Какво е будизмът?“, те биват по-късно публикувани като при записването им му помага </a:t>
            </a:r>
            <a:r>
              <a:rPr lang="bg-BG" sz="2000" dirty="0" err="1" smtClean="0"/>
              <a:t>Алисия</a:t>
            </a:r>
            <a:r>
              <a:rPr lang="bg-BG" sz="2000" dirty="0" smtClean="0"/>
              <a:t> </a:t>
            </a:r>
            <a:r>
              <a:rPr lang="bg-BG" sz="2000" dirty="0" err="1" smtClean="0"/>
              <a:t>Джуардо</a:t>
            </a:r>
            <a:r>
              <a:rPr lang="bg-BG" sz="2000" dirty="0" smtClean="0"/>
              <a:t>, защото по това време той вече е напълно сляп. Самият той споделя, че е посветил на будизма много години от живота си, но го познава малко. </a:t>
            </a:r>
          </a:p>
          <a:p>
            <a:pPr marL="0" indent="0">
              <a:buNone/>
            </a:pPr>
            <a:endParaRPr lang="bg-BG" sz="2000" dirty="0" smtClean="0"/>
          </a:p>
          <a:p>
            <a:r>
              <a:rPr lang="bg-BG" sz="2000" dirty="0" smtClean="0"/>
              <a:t>Будистките идеи намират своята рефлексия и в много негови произведения.</a:t>
            </a:r>
          </a:p>
          <a:p>
            <a:pPr marL="0" indent="0">
              <a:buNone/>
            </a:pPr>
            <a:endParaRPr lang="bg-BG" sz="2000" dirty="0" smtClean="0"/>
          </a:p>
          <a:p>
            <a:endParaRPr lang="bg-BG" sz="2000" dirty="0"/>
          </a:p>
        </p:txBody>
      </p:sp>
    </p:spTree>
    <p:extLst>
      <p:ext uri="{BB962C8B-B14F-4D97-AF65-F5344CB8AC3E}">
        <p14:creationId xmlns:p14="http://schemas.microsoft.com/office/powerpoint/2010/main" val="362736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sz="quarter"/>
          </p:nvPr>
        </p:nvSpPr>
        <p:spPr/>
        <p:txBody>
          <a:bodyPr/>
          <a:lstStyle/>
          <a:p>
            <a:pPr algn="ctr"/>
            <a:r>
              <a:rPr lang="bg-BG" sz="3600" b="1" dirty="0" err="1" smtClean="0"/>
              <a:t>Дхарма</a:t>
            </a:r>
            <a:r>
              <a:rPr lang="bg-BG" sz="3600" b="1" dirty="0" smtClean="0"/>
              <a:t> отвъд Азия: изучаването на будизма в Европа </a:t>
            </a:r>
            <a:endParaRPr lang="bg-BG" sz="3600" b="1" dirty="0"/>
          </a:p>
        </p:txBody>
      </p:sp>
      <p:sp>
        <p:nvSpPr>
          <p:cNvPr id="3" name="Подзаглавие 2"/>
          <p:cNvSpPr>
            <a:spLocks noGrp="1"/>
          </p:cNvSpPr>
          <p:nvPr>
            <p:ph type="subTitle" sz="quarter" idx="1"/>
          </p:nvPr>
        </p:nvSpPr>
        <p:spPr/>
        <p:txBody>
          <a:bodyPr/>
          <a:lstStyle/>
          <a:p>
            <a:r>
              <a:rPr lang="bg-BG" sz="2400" dirty="0" smtClean="0"/>
              <a:t>Милена Братоева, </a:t>
            </a:r>
          </a:p>
          <a:p>
            <a:r>
              <a:rPr lang="bg-BG" sz="2400" dirty="0" smtClean="0"/>
              <a:t>СУ „Св. Климент Охридски“</a:t>
            </a:r>
          </a:p>
          <a:p>
            <a:r>
              <a:rPr lang="bg-BG" sz="2400" dirty="0" smtClean="0"/>
              <a:t>18 ноември 2021</a:t>
            </a:r>
            <a:endParaRPr lang="bg-BG" sz="2400" dirty="0"/>
          </a:p>
        </p:txBody>
      </p:sp>
    </p:spTree>
    <p:extLst>
      <p:ext uri="{BB962C8B-B14F-4D97-AF65-F5344CB8AC3E}">
        <p14:creationId xmlns:p14="http://schemas.microsoft.com/office/powerpoint/2010/main" val="143301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63525" y="1828800"/>
            <a:ext cx="7386638" cy="3886200"/>
          </a:xfrm>
        </p:spPr>
        <p:txBody>
          <a:bodyPr/>
          <a:lstStyle/>
          <a:p>
            <a:pPr algn="just"/>
            <a:r>
              <a:rPr lang="bg-BG" sz="2000" dirty="0" smtClean="0"/>
              <a:t>Борхес е очарован от богатството на гледни точки, които открива в тази философия. Например, той е дълбоко впечатлен от отсъствието на идея за фиксирано пространство и време, които са крайъгълен камък на западния възглед за свят. Характеристика, която Борхес много цени в будизма, е, че ключовите му учения са по-скоро процес на критично проучване, отколкото формулиране и отстояване на  неоспорими постулати. И не на последно място, аржентинският писател изпитва истинско преклонение пред толерантността, която е емблематична за будисткото учение.</a:t>
            </a:r>
            <a:endParaRPr lang="bg-BG" sz="2000" dirty="0"/>
          </a:p>
        </p:txBody>
      </p:sp>
    </p:spTree>
    <p:extLst>
      <p:ext uri="{BB962C8B-B14F-4D97-AF65-F5344CB8AC3E}">
        <p14:creationId xmlns:p14="http://schemas.microsoft.com/office/powerpoint/2010/main" val="2817533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ru-RU" dirty="0" err="1"/>
              <a:t>Ювал</a:t>
            </a:r>
            <a:r>
              <a:rPr lang="ru-RU" dirty="0"/>
              <a:t> </a:t>
            </a:r>
            <a:r>
              <a:rPr lang="ru-RU" dirty="0" err="1"/>
              <a:t>Ноа</a:t>
            </a:r>
            <a:r>
              <a:rPr lang="ru-RU" dirty="0"/>
              <a:t> </a:t>
            </a:r>
            <a:r>
              <a:rPr lang="ru-RU" dirty="0" err="1"/>
              <a:t>Харари</a:t>
            </a:r>
            <a:r>
              <a:rPr lang="ru-RU" dirty="0"/>
              <a:t> (р. 1976 г.)</a:t>
            </a:r>
            <a:endParaRPr lang="bg-BG" dirty="0"/>
          </a:p>
        </p:txBody>
      </p:sp>
      <p:pic>
        <p:nvPicPr>
          <p:cNvPr id="5" name="Контейнер за съдържание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495690"/>
            <a:ext cx="4806950" cy="3407833"/>
          </a:xfrm>
          <a:prstGeom prst="rect">
            <a:avLst/>
          </a:prstGeom>
          <a:ln>
            <a:noFill/>
          </a:ln>
          <a:effectLst>
            <a:softEdge rad="112500"/>
          </a:effectLst>
        </p:spPr>
      </p:pic>
      <p:sp>
        <p:nvSpPr>
          <p:cNvPr id="4" name="Текстов контейнер 3"/>
          <p:cNvSpPr>
            <a:spLocks noGrp="1"/>
          </p:cNvSpPr>
          <p:nvPr>
            <p:ph type="body" sz="half" idx="2"/>
          </p:nvPr>
        </p:nvSpPr>
        <p:spPr/>
        <p:txBody>
          <a:bodyPr/>
          <a:lstStyle/>
          <a:p>
            <a:pPr marL="285750" indent="-285750">
              <a:buFont typeface="Wingdings" pitchFamily="2" charset="2"/>
              <a:buChar char="q"/>
            </a:pPr>
            <a:r>
              <a:rPr lang="bg-BG" sz="1800" dirty="0" smtClean="0"/>
              <a:t>Израелски професор по история и автор на два международни бестселъра – „</a:t>
            </a:r>
            <a:r>
              <a:rPr lang="bg-BG" sz="1800" dirty="0" err="1" smtClean="0"/>
              <a:t>Sapiens</a:t>
            </a:r>
            <a:r>
              <a:rPr lang="bg-BG" sz="1800" dirty="0" smtClean="0"/>
              <a:t>. Кратка история на човечеството“ и „</a:t>
            </a:r>
            <a:r>
              <a:rPr lang="bg-BG" sz="1800" dirty="0" err="1" smtClean="0"/>
              <a:t>Homo</a:t>
            </a:r>
            <a:r>
              <a:rPr lang="bg-BG" sz="1800" dirty="0" smtClean="0"/>
              <a:t> </a:t>
            </a:r>
            <a:r>
              <a:rPr lang="bg-BG" sz="1800" dirty="0" err="1" smtClean="0"/>
              <a:t>Deus</a:t>
            </a:r>
            <a:r>
              <a:rPr lang="bg-BG" sz="1800" dirty="0" smtClean="0"/>
              <a:t>. Кратка история на утрешния ден“. </a:t>
            </a:r>
          </a:p>
          <a:p>
            <a:pPr marL="285750" indent="-285750">
              <a:buFont typeface="Wingdings" pitchFamily="2" charset="2"/>
              <a:buChar char="q"/>
            </a:pPr>
            <a:r>
              <a:rPr lang="bg-BG" sz="1800" dirty="0" smtClean="0"/>
              <a:t>Става известен през 2014 г., когато книгата му „</a:t>
            </a:r>
            <a:r>
              <a:rPr lang="bg-BG" sz="1800" dirty="0" err="1" smtClean="0"/>
              <a:t>Sapiens</a:t>
            </a:r>
            <a:r>
              <a:rPr lang="bg-BG" sz="1800" dirty="0" smtClean="0"/>
              <a:t>“ е преведена на английски и добива огромна популярност. </a:t>
            </a:r>
            <a:endParaRPr lang="bg-BG" sz="1800" dirty="0"/>
          </a:p>
        </p:txBody>
      </p:sp>
    </p:spTree>
    <p:extLst>
      <p:ext uri="{BB962C8B-B14F-4D97-AF65-F5344CB8AC3E}">
        <p14:creationId xmlns:p14="http://schemas.microsoft.com/office/powerpoint/2010/main" val="216777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63525" y="914401"/>
            <a:ext cx="7386638" cy="5181600"/>
          </a:xfrm>
        </p:spPr>
        <p:txBody>
          <a:bodyPr/>
          <a:lstStyle/>
          <a:p>
            <a:r>
              <a:rPr lang="bg-BG" sz="2000" dirty="0" smtClean="0"/>
              <a:t>В книгата си „</a:t>
            </a:r>
            <a:r>
              <a:rPr lang="bg-BG" sz="2000" dirty="0" err="1" smtClean="0"/>
              <a:t>Homo</a:t>
            </a:r>
            <a:r>
              <a:rPr lang="bg-BG" sz="2000" dirty="0" smtClean="0"/>
              <a:t> </a:t>
            </a:r>
            <a:r>
              <a:rPr lang="bg-BG" sz="2000" dirty="0" err="1" smtClean="0"/>
              <a:t>Deus</a:t>
            </a:r>
            <a:r>
              <a:rPr lang="bg-BG" sz="2000" dirty="0" smtClean="0"/>
              <a:t>“ той благодари на създателя на </a:t>
            </a:r>
            <a:r>
              <a:rPr lang="bg-BG" sz="2000" i="1" dirty="0" err="1" smtClean="0"/>
              <a:t>випасана</a:t>
            </a:r>
            <a:r>
              <a:rPr lang="bg-BG" sz="2000" dirty="0" err="1" smtClean="0"/>
              <a:t>-</a:t>
            </a:r>
            <a:r>
              <a:rPr lang="bg-BG" sz="2000" dirty="0" smtClean="0"/>
              <a:t> медитацията, </a:t>
            </a:r>
            <a:r>
              <a:rPr lang="bg-BG" sz="2000" dirty="0" err="1" smtClean="0"/>
              <a:t>Гоенка</a:t>
            </a:r>
            <a:r>
              <a:rPr lang="bg-BG" sz="2000" dirty="0" smtClean="0"/>
              <a:t>, чиито курсове посещава. </a:t>
            </a:r>
            <a:r>
              <a:rPr lang="bg-BG" sz="2000" i="1" dirty="0" err="1" smtClean="0"/>
              <a:t>Випасана</a:t>
            </a:r>
            <a:r>
              <a:rPr lang="bg-BG" sz="2000" i="1" dirty="0" smtClean="0"/>
              <a:t> </a:t>
            </a:r>
            <a:r>
              <a:rPr lang="bg-BG" sz="2000" dirty="0" smtClean="0"/>
              <a:t>е будистка техника на медитация, създадена, според нейните последователи, в дълбока древност от самия Буда. </a:t>
            </a:r>
          </a:p>
          <a:p>
            <a:pPr algn="just"/>
            <a:r>
              <a:rPr lang="bg-BG" sz="2000" dirty="0" smtClean="0"/>
              <a:t>Споделя ето това във връзка с връзката между практикуването на </a:t>
            </a:r>
            <a:r>
              <a:rPr lang="bg-BG" sz="2000" i="1" dirty="0" err="1" smtClean="0"/>
              <a:t>випасана</a:t>
            </a:r>
            <a:r>
              <a:rPr lang="bg-BG" sz="2000" dirty="0" smtClean="0"/>
              <a:t> и академичните си занимания: </a:t>
            </a:r>
            <a:r>
              <a:rPr lang="bg-BG" sz="2000" i="1" dirty="0" smtClean="0"/>
              <a:t>Практикувам медитацията на </a:t>
            </a:r>
            <a:r>
              <a:rPr lang="bg-BG" sz="2000" i="1" dirty="0" err="1" smtClean="0"/>
              <a:t>випасана</a:t>
            </a:r>
            <a:r>
              <a:rPr lang="bg-BG" sz="2000" i="1" dirty="0" smtClean="0"/>
              <a:t>, която е метод за наблюдение на съзнанието по систематичен и обективен начин. Умът непрекъснато е в контакт с усещанията на тялото. Във всеки момент винаги изпитваме някакво усещане в тялото и умът реагира на него.</a:t>
            </a:r>
          </a:p>
          <a:p>
            <a:pPr marL="0" indent="0">
              <a:buNone/>
            </a:pPr>
            <a:endParaRPr lang="bg-BG" sz="2000" dirty="0"/>
          </a:p>
        </p:txBody>
      </p:sp>
    </p:spTree>
    <p:extLst>
      <p:ext uri="{BB962C8B-B14F-4D97-AF65-F5344CB8AC3E}">
        <p14:creationId xmlns:p14="http://schemas.microsoft.com/office/powerpoint/2010/main" val="737252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63525" y="1219199"/>
            <a:ext cx="7386638" cy="4648201"/>
          </a:xfrm>
        </p:spPr>
        <p:txBody>
          <a:bodyPr/>
          <a:lstStyle/>
          <a:p>
            <a:pPr algn="just"/>
            <a:r>
              <a:rPr lang="bg-BG" sz="2000" i="1" dirty="0" smtClean="0"/>
              <a:t>Медитацията не е бягство от реалността. Тя се свързва с реалността. Най-малко два часа в денонощието действително наблюдавам реалността, докато за останалите 22 часа се затрупвам с имейли, </a:t>
            </a:r>
            <a:r>
              <a:rPr lang="bg-BG" sz="2000" i="1" dirty="0" err="1" smtClean="0"/>
              <a:t>туитове</a:t>
            </a:r>
            <a:r>
              <a:rPr lang="bg-BG" sz="2000" i="1" dirty="0" smtClean="0"/>
              <a:t> и забавни видеоклипове за котки. Без яснотата и прозрението, които придобих от практикуването на </a:t>
            </a:r>
            <a:r>
              <a:rPr lang="bg-BG" sz="2000" i="1" dirty="0" err="1" smtClean="0"/>
              <a:t>випасана</a:t>
            </a:r>
            <a:r>
              <a:rPr lang="bg-BG" sz="2000" i="1" dirty="0" smtClean="0"/>
              <a:t>, не бих могъл да напиша „Сапиенс“ и „</a:t>
            </a:r>
            <a:r>
              <a:rPr lang="bg-BG" sz="2000" i="1" dirty="0" err="1" smtClean="0"/>
              <a:t>Хомо</a:t>
            </a:r>
            <a:r>
              <a:rPr lang="bg-BG" sz="2000" i="1" dirty="0" smtClean="0"/>
              <a:t> </a:t>
            </a:r>
            <a:r>
              <a:rPr lang="bg-BG" sz="2000" i="1" dirty="0" err="1" smtClean="0"/>
              <a:t>Деус</a:t>
            </a:r>
            <a:r>
              <a:rPr lang="bg-BG" sz="2000" i="1" dirty="0" smtClean="0"/>
              <a:t>“.</a:t>
            </a:r>
          </a:p>
          <a:p>
            <a:pPr algn="just"/>
            <a:r>
              <a:rPr lang="bg-BG" sz="2000" dirty="0" err="1" smtClean="0"/>
              <a:t>Харари</a:t>
            </a:r>
            <a:r>
              <a:rPr lang="bg-BG" sz="2000" dirty="0" smtClean="0"/>
              <a:t> е един добър пример за нарасналата популярност на будистката медитативна техника по света и в частност в Европа. </a:t>
            </a:r>
            <a:r>
              <a:rPr lang="bg-BG" sz="2000" i="1" dirty="0" err="1" smtClean="0"/>
              <a:t>Випасана</a:t>
            </a:r>
            <a:r>
              <a:rPr lang="bg-BG" sz="2000" dirty="0" smtClean="0"/>
              <a:t> медитацията и нейните различни светските формати се практикуват все по-често като модерна форма за намаляване на стреса и развиване на </a:t>
            </a:r>
            <a:r>
              <a:rPr lang="bg-BG" sz="2000" dirty="0" err="1" smtClean="0"/>
              <a:t>осъзнатост</a:t>
            </a:r>
            <a:r>
              <a:rPr lang="bg-BG" sz="2000" dirty="0" smtClean="0"/>
              <a:t>.</a:t>
            </a:r>
            <a:endParaRPr lang="bg-BG" sz="2000" dirty="0"/>
          </a:p>
        </p:txBody>
      </p:sp>
    </p:spTree>
    <p:extLst>
      <p:ext uri="{BB962C8B-B14F-4D97-AF65-F5344CB8AC3E}">
        <p14:creationId xmlns:p14="http://schemas.microsoft.com/office/powerpoint/2010/main" val="167410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z="2400" b="1" dirty="0" smtClean="0"/>
              <a:t>Начало на академичното изучаване на будизма в Европа през втората половина на 19 в.</a:t>
            </a:r>
            <a:br>
              <a:rPr lang="bg-BG" sz="2400" b="1" dirty="0" smtClean="0"/>
            </a:br>
            <a:endParaRPr lang="bg-BG" sz="2400" b="1" dirty="0"/>
          </a:p>
        </p:txBody>
      </p:sp>
      <p:sp>
        <p:nvSpPr>
          <p:cNvPr id="3" name="Контейнер за съдържание 2"/>
          <p:cNvSpPr>
            <a:spLocks noGrp="1"/>
          </p:cNvSpPr>
          <p:nvPr>
            <p:ph idx="1"/>
          </p:nvPr>
        </p:nvSpPr>
        <p:spPr/>
        <p:txBody>
          <a:bodyPr/>
          <a:lstStyle/>
          <a:p>
            <a:r>
              <a:rPr lang="bg-BG" sz="2000" dirty="0" smtClean="0"/>
              <a:t>Шопенхауер стимулира активната преводаческа дейност по отношение на каноничната будистка литература през 50-те години на 19 в. и </a:t>
            </a:r>
            <a:r>
              <a:rPr lang="bg-BG" sz="2000" dirty="0" err="1" smtClean="0"/>
              <a:t>нач</a:t>
            </a:r>
            <a:r>
              <a:rPr lang="bg-BG" sz="2000" dirty="0" smtClean="0"/>
              <a:t>. на 20 в. Тя е свързана с двама от първите крупни европейски изследователи на будизма – Томас Рис </a:t>
            </a:r>
            <a:r>
              <a:rPr lang="bg-BG" sz="2000" dirty="0" err="1" smtClean="0"/>
              <a:t>Дейвидс</a:t>
            </a:r>
            <a:r>
              <a:rPr lang="bg-BG" sz="2000" dirty="0" smtClean="0"/>
              <a:t> (1843-1922) и Херман </a:t>
            </a:r>
            <a:r>
              <a:rPr lang="bg-BG" sz="2000" dirty="0" err="1" smtClean="0"/>
              <a:t>Олденберг</a:t>
            </a:r>
            <a:r>
              <a:rPr lang="bg-BG" sz="2000" dirty="0" smtClean="0"/>
              <a:t> (1854-1920</a:t>
            </a:r>
            <a:r>
              <a:rPr lang="bg-BG" sz="2000" smtClean="0"/>
              <a:t>). </a:t>
            </a:r>
          </a:p>
          <a:p>
            <a:pPr marL="0" indent="0">
              <a:buNone/>
            </a:pPr>
            <a:endParaRPr lang="bg-BG" sz="2000" dirty="0" smtClean="0"/>
          </a:p>
          <a:p>
            <a:r>
              <a:rPr lang="bg-BG" sz="2000" dirty="0" smtClean="0"/>
              <a:t>През 1881 г. Томас Рис </a:t>
            </a:r>
            <a:r>
              <a:rPr lang="bg-BG" sz="2000" dirty="0" err="1" smtClean="0"/>
              <a:t>Дейвидс</a:t>
            </a:r>
            <a:r>
              <a:rPr lang="bg-BG" sz="2000" dirty="0" smtClean="0"/>
              <a:t> основава т.нар. e </a:t>
            </a:r>
            <a:r>
              <a:rPr lang="bg-BG" sz="2000" dirty="0" err="1" smtClean="0"/>
              <a:t>Pāli</a:t>
            </a:r>
            <a:r>
              <a:rPr lang="bg-BG" sz="2000" dirty="0" smtClean="0"/>
              <a:t> </a:t>
            </a:r>
            <a:r>
              <a:rPr lang="bg-BG" sz="2000" dirty="0" err="1" smtClean="0"/>
              <a:t>Text</a:t>
            </a:r>
            <a:r>
              <a:rPr lang="bg-BG" sz="2000" dirty="0" smtClean="0"/>
              <a:t> </a:t>
            </a:r>
            <a:r>
              <a:rPr lang="bg-BG" sz="2000" dirty="0" err="1" smtClean="0"/>
              <a:t>Society</a:t>
            </a:r>
            <a:r>
              <a:rPr lang="bg-BG" sz="2000" dirty="0" smtClean="0"/>
              <a:t> в Лондон, което, както е записано в устава му, е създадено, за да насърчава изучаването на </a:t>
            </a:r>
            <a:r>
              <a:rPr lang="bg-BG" sz="2000" dirty="0" err="1" smtClean="0"/>
              <a:t>палийските</a:t>
            </a:r>
            <a:r>
              <a:rPr lang="bg-BG" sz="2000" dirty="0" smtClean="0"/>
              <a:t> текстове. </a:t>
            </a:r>
            <a:endParaRPr lang="bg-BG" sz="2000" dirty="0"/>
          </a:p>
        </p:txBody>
      </p:sp>
    </p:spTree>
    <p:extLst>
      <p:ext uri="{BB962C8B-B14F-4D97-AF65-F5344CB8AC3E}">
        <p14:creationId xmlns:p14="http://schemas.microsoft.com/office/powerpoint/2010/main" val="4153851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 контейнер 2"/>
          <p:cNvSpPr>
            <a:spLocks noGrp="1"/>
          </p:cNvSpPr>
          <p:nvPr>
            <p:ph type="body" sz="half" idx="1"/>
          </p:nvPr>
        </p:nvSpPr>
        <p:spPr>
          <a:xfrm>
            <a:off x="263525" y="1143001"/>
            <a:ext cx="3616325" cy="5486400"/>
          </a:xfrm>
        </p:spPr>
        <p:txBody>
          <a:bodyPr/>
          <a:lstStyle/>
          <a:p>
            <a:r>
              <a:rPr lang="bg-BG" sz="1800" dirty="0" smtClean="0"/>
              <a:t>Обществото е действащо и до днес. Негови президенти са били във времето едни от най-големите </a:t>
            </a:r>
            <a:r>
              <a:rPr lang="bg-BG" sz="1800" dirty="0" err="1" smtClean="0"/>
              <a:t>будолози</a:t>
            </a:r>
            <a:r>
              <a:rPr lang="bg-BG" sz="1800" dirty="0" smtClean="0"/>
              <a:t> в световната наука като Кенет Рой Норман, Ричард </a:t>
            </a:r>
            <a:r>
              <a:rPr lang="bg-BG" sz="1800" dirty="0" err="1" smtClean="0"/>
              <a:t>Гомбрич</a:t>
            </a:r>
            <a:r>
              <a:rPr lang="bg-BG" sz="1800" dirty="0" smtClean="0"/>
              <a:t> и т.н. Понастоящем президент на </a:t>
            </a:r>
            <a:r>
              <a:rPr lang="bg-BG" sz="1800" dirty="0" err="1" smtClean="0"/>
              <a:t>Pāli</a:t>
            </a:r>
            <a:r>
              <a:rPr lang="bg-BG" sz="1800" dirty="0" smtClean="0"/>
              <a:t> </a:t>
            </a:r>
            <a:r>
              <a:rPr lang="bg-BG" sz="1800" dirty="0" err="1" smtClean="0"/>
              <a:t>Text</a:t>
            </a:r>
            <a:r>
              <a:rPr lang="bg-BG" sz="1800" dirty="0" smtClean="0"/>
              <a:t> </a:t>
            </a:r>
            <a:r>
              <a:rPr lang="bg-BG" sz="1800" dirty="0" err="1" smtClean="0"/>
              <a:t>Society</a:t>
            </a:r>
            <a:r>
              <a:rPr lang="bg-BG" sz="1800" dirty="0" smtClean="0"/>
              <a:t>  е </a:t>
            </a:r>
            <a:r>
              <a:rPr lang="bg-BG" sz="1800" dirty="0" err="1" smtClean="0"/>
              <a:t>Рупарт</a:t>
            </a:r>
            <a:r>
              <a:rPr lang="bg-BG" sz="1800" dirty="0" smtClean="0"/>
              <a:t> Марк </a:t>
            </a:r>
            <a:r>
              <a:rPr lang="bg-BG" sz="1800" dirty="0" err="1" smtClean="0"/>
              <a:t>Ловел</a:t>
            </a:r>
            <a:r>
              <a:rPr lang="bg-BG" sz="1800" dirty="0" smtClean="0"/>
              <a:t> </a:t>
            </a:r>
            <a:r>
              <a:rPr lang="bg-BG" sz="1800" dirty="0" err="1" smtClean="0"/>
              <a:t>Гетин</a:t>
            </a:r>
            <a:r>
              <a:rPr lang="bg-BG" sz="1800" dirty="0" smtClean="0"/>
              <a:t>. То извършва огромна работа по издаването на будисткия канон, както и други канонични и неканонични будистки текстове. Томас </a:t>
            </a:r>
            <a:r>
              <a:rPr lang="bg-BG" sz="1800" dirty="0" err="1" smtClean="0"/>
              <a:t>Дейвидс</a:t>
            </a:r>
            <a:r>
              <a:rPr lang="bg-BG" sz="1800" dirty="0" smtClean="0"/>
              <a:t> съставя и първия речник на пали.</a:t>
            </a:r>
            <a:endParaRPr lang="bg-BG" sz="1800" dirty="0"/>
          </a:p>
        </p:txBody>
      </p:sp>
      <p:pic>
        <p:nvPicPr>
          <p:cNvPr id="5" name="Контейнер за съдържание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9644" y="1295400"/>
            <a:ext cx="2545556" cy="2438399"/>
          </a:xfrm>
          <a:prstGeom prst="rect">
            <a:avLst/>
          </a:prstGeom>
          <a:ln>
            <a:noFill/>
          </a:ln>
          <a:effectLst>
            <a:softEdge rad="112500"/>
          </a:effectLst>
        </p:spPr>
      </p:pic>
    </p:spTree>
    <p:extLst>
      <p:ext uri="{BB962C8B-B14F-4D97-AF65-F5344CB8AC3E}">
        <p14:creationId xmlns:p14="http://schemas.microsoft.com/office/powerpoint/2010/main" val="2881714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63525" y="1143001"/>
            <a:ext cx="7386638" cy="4953000"/>
          </a:xfrm>
        </p:spPr>
        <p:txBody>
          <a:bodyPr/>
          <a:lstStyle/>
          <a:p>
            <a:pPr algn="just"/>
            <a:r>
              <a:rPr lang="bg-BG" sz="2000" dirty="0" smtClean="0"/>
              <a:t>През 1881 г. </a:t>
            </a:r>
            <a:r>
              <a:rPr lang="bg-BG" sz="2000" dirty="0" err="1" smtClean="0"/>
              <a:t>Дейвидс</a:t>
            </a:r>
            <a:r>
              <a:rPr lang="bg-BG" sz="2000" dirty="0" smtClean="0"/>
              <a:t> е поканен да изнесе публична лекция. Темата на лекцията му е: „Произход и развитие на религията, илюстрирани с някои примери от историята на индийския будизъм“. По време на лекцията си той отбелязва: „Свещените книги на ранните будисти са съхранили за нас единственото описание на единственото религиозно движение в световната история, което има някаква близка прилика с християнството; и не е твърде пресилено да се каже, че публикуването на тази уникална литература няма да бъде по-малко важно за изучаването на историята и особено</a:t>
            </a:r>
            <a:r>
              <a:rPr lang="en-GB" sz="2000" dirty="0" smtClean="0"/>
              <a:t> </a:t>
            </a:r>
            <a:r>
              <a:rPr lang="bg-BG" sz="2000" dirty="0" smtClean="0"/>
              <a:t>на</a:t>
            </a:r>
            <a:r>
              <a:rPr lang="en-GB" sz="2000" dirty="0" smtClean="0"/>
              <a:t> </a:t>
            </a:r>
            <a:r>
              <a:rPr lang="bg-BG" sz="2000" dirty="0" smtClean="0"/>
              <a:t>религиозната история, отколкото публикуването на Ведите,което вече е сторено“. И така обяснява мотивацията си да основе тази организация</a:t>
            </a:r>
            <a:r>
              <a:rPr lang="ru-RU" sz="2000" dirty="0" smtClean="0"/>
              <a:t>.</a:t>
            </a:r>
            <a:endParaRPr lang="bg-BG" sz="2000" dirty="0"/>
          </a:p>
        </p:txBody>
      </p:sp>
    </p:spTree>
    <p:extLst>
      <p:ext uri="{BB962C8B-B14F-4D97-AF65-F5344CB8AC3E}">
        <p14:creationId xmlns:p14="http://schemas.microsoft.com/office/powerpoint/2010/main" val="2773257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 контейнер 2"/>
          <p:cNvSpPr>
            <a:spLocks noGrp="1"/>
          </p:cNvSpPr>
          <p:nvPr>
            <p:ph type="body" sz="half" idx="1"/>
          </p:nvPr>
        </p:nvSpPr>
        <p:spPr>
          <a:xfrm>
            <a:off x="263525" y="762000"/>
            <a:ext cx="3616325" cy="5334000"/>
          </a:xfrm>
        </p:spPr>
        <p:txBody>
          <a:bodyPr/>
          <a:lstStyle/>
          <a:p>
            <a:pPr marL="0" indent="0">
              <a:buNone/>
            </a:pPr>
            <a:r>
              <a:rPr lang="bg-BG" sz="2000" dirty="0" smtClean="0"/>
              <a:t>За неговото отношение към будизма са показателни думите му:</a:t>
            </a:r>
          </a:p>
          <a:p>
            <a:pPr marL="0" indent="0">
              <a:buNone/>
            </a:pPr>
            <a:r>
              <a:rPr lang="bg-BG" sz="2000" dirty="0" smtClean="0"/>
              <a:t>„Будист или не будист, аз изследвах всяка една от великите религиозни системи на света и в нито една от тях не открих нещо, което да </a:t>
            </a:r>
            <a:r>
              <a:rPr lang="bg-BG" sz="2000" dirty="0" err="1" smtClean="0"/>
              <a:t>надмин</a:t>
            </a:r>
            <a:r>
              <a:rPr lang="en-GB" sz="2000" dirty="0" smtClean="0"/>
              <a:t>e</a:t>
            </a:r>
            <a:r>
              <a:rPr lang="bg-BG" sz="2000" dirty="0" smtClean="0"/>
              <a:t> по красота и всеобхватност, Благородния </a:t>
            </a:r>
            <a:r>
              <a:rPr lang="bg-BG" sz="2000" dirty="0" err="1" smtClean="0"/>
              <a:t>Осмичен</a:t>
            </a:r>
            <a:r>
              <a:rPr lang="bg-BG" sz="2000" dirty="0" smtClean="0"/>
              <a:t> Път на Буда“. </a:t>
            </a:r>
          </a:p>
          <a:p>
            <a:pPr marL="0" indent="0">
              <a:buNone/>
            </a:pPr>
            <a:r>
              <a:rPr lang="bg-BG" sz="2000" dirty="0" smtClean="0"/>
              <a:t>Рис </a:t>
            </a:r>
            <a:r>
              <a:rPr lang="bg-BG" sz="2000" dirty="0" err="1" smtClean="0"/>
              <a:t>Дейвидс</a:t>
            </a:r>
            <a:r>
              <a:rPr lang="bg-BG" sz="2000" dirty="0" smtClean="0"/>
              <a:t> разглежда будизма като „наука за ума“ и като „етическа психология“.</a:t>
            </a:r>
          </a:p>
          <a:p>
            <a:pPr marL="0" indent="0">
              <a:buNone/>
            </a:pPr>
            <a:endParaRPr lang="bg-BG" sz="2000" dirty="0"/>
          </a:p>
        </p:txBody>
      </p:sp>
      <p:pic>
        <p:nvPicPr>
          <p:cNvPr id="5" name="Контейнер за съдържание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32250" y="1752601"/>
            <a:ext cx="3617913" cy="3886199"/>
          </a:xfrm>
        </p:spPr>
      </p:pic>
    </p:spTree>
    <p:extLst>
      <p:ext uri="{BB962C8B-B14F-4D97-AF65-F5344CB8AC3E}">
        <p14:creationId xmlns:p14="http://schemas.microsoft.com/office/powerpoint/2010/main" val="45755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a:t>Херман </a:t>
            </a:r>
            <a:r>
              <a:rPr lang="bg-BG" dirty="0" err="1" smtClean="0"/>
              <a:t>Олденберг</a:t>
            </a:r>
            <a:r>
              <a:rPr lang="bg-BG" dirty="0" smtClean="0"/>
              <a:t> </a:t>
            </a:r>
            <a:br>
              <a:rPr lang="bg-BG" dirty="0" smtClean="0"/>
            </a:br>
            <a:r>
              <a:rPr lang="bg-BG" dirty="0" smtClean="0"/>
              <a:t>(1854-1920)</a:t>
            </a:r>
            <a:endParaRPr lang="bg-BG" dirty="0"/>
          </a:p>
        </p:txBody>
      </p:sp>
      <p:pic>
        <p:nvPicPr>
          <p:cNvPr id="5" name="Контейнер за съдържание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9546" y="838201"/>
            <a:ext cx="4022758" cy="4572000"/>
          </a:xfrm>
          <a:prstGeom prst="rect">
            <a:avLst/>
          </a:prstGeom>
          <a:ln>
            <a:noFill/>
          </a:ln>
          <a:effectLst>
            <a:softEdge rad="112500"/>
          </a:effectLst>
        </p:spPr>
      </p:pic>
      <p:sp>
        <p:nvSpPr>
          <p:cNvPr id="4" name="Текстов контейнер 3"/>
          <p:cNvSpPr>
            <a:spLocks noGrp="1"/>
          </p:cNvSpPr>
          <p:nvPr>
            <p:ph type="body" sz="half" idx="2"/>
          </p:nvPr>
        </p:nvSpPr>
        <p:spPr/>
        <p:txBody>
          <a:bodyPr/>
          <a:lstStyle/>
          <a:p>
            <a:pPr marL="285750" indent="-285750">
              <a:buFont typeface="Wingdings" pitchFamily="2" charset="2"/>
              <a:buChar char="q"/>
            </a:pPr>
            <a:r>
              <a:rPr lang="bg-BG" sz="1800" dirty="0" smtClean="0"/>
              <a:t>Верен съмишленик на Томас Рис </a:t>
            </a:r>
            <a:r>
              <a:rPr lang="bg-BG" sz="1800" dirty="0" err="1" smtClean="0"/>
              <a:t>Дейвидс</a:t>
            </a:r>
            <a:r>
              <a:rPr lang="bg-BG" sz="1800" dirty="0" smtClean="0"/>
              <a:t>, който заедно с него превежда от пали на английски език три тома на </a:t>
            </a:r>
            <a:r>
              <a:rPr lang="bg-BG" sz="1800" dirty="0" err="1" smtClean="0"/>
              <a:t>Тхеравада</a:t>
            </a:r>
            <a:r>
              <a:rPr lang="bg-BG" sz="1800" dirty="0" smtClean="0"/>
              <a:t> </a:t>
            </a:r>
            <a:r>
              <a:rPr lang="bg-BG" sz="1800" dirty="0" err="1" smtClean="0"/>
              <a:t>Виная</a:t>
            </a:r>
            <a:r>
              <a:rPr lang="bg-BG" sz="1800" dirty="0" smtClean="0"/>
              <a:t>. Той е автор и на една от първите задълбочени академични монографии посветени на Буда и неговото учение - </a:t>
            </a:r>
            <a:r>
              <a:rPr lang="bg-BG" sz="1800" dirty="0" err="1" smtClean="0"/>
              <a:t>Buddha</a:t>
            </a:r>
            <a:r>
              <a:rPr lang="bg-BG" sz="1800" dirty="0" smtClean="0"/>
              <a:t>: </a:t>
            </a:r>
            <a:r>
              <a:rPr lang="bg-BG" sz="1800" dirty="0" err="1" smtClean="0"/>
              <a:t>Sein</a:t>
            </a:r>
            <a:r>
              <a:rPr lang="bg-BG" sz="1800" dirty="0" smtClean="0"/>
              <a:t> </a:t>
            </a:r>
            <a:r>
              <a:rPr lang="bg-BG" sz="1800" dirty="0" err="1" smtClean="0"/>
              <a:t>Leben</a:t>
            </a:r>
            <a:r>
              <a:rPr lang="bg-BG" sz="1800" dirty="0" smtClean="0"/>
              <a:t>, </a:t>
            </a:r>
            <a:r>
              <a:rPr lang="bg-BG" sz="1800" dirty="0" err="1" smtClean="0"/>
              <a:t>seine</a:t>
            </a:r>
            <a:r>
              <a:rPr lang="bg-BG" sz="1800" dirty="0" smtClean="0"/>
              <a:t> </a:t>
            </a:r>
            <a:r>
              <a:rPr lang="bg-BG" sz="1800" dirty="0" err="1" smtClean="0"/>
              <a:t>Lehre</a:t>
            </a:r>
            <a:r>
              <a:rPr lang="bg-BG" sz="1800" dirty="0" smtClean="0"/>
              <a:t>, </a:t>
            </a:r>
            <a:r>
              <a:rPr lang="bg-BG" sz="1800" dirty="0" err="1" smtClean="0"/>
              <a:t>seine</a:t>
            </a:r>
            <a:r>
              <a:rPr lang="bg-BG" sz="1800" dirty="0" smtClean="0"/>
              <a:t> </a:t>
            </a:r>
            <a:r>
              <a:rPr lang="bg-BG" sz="1800" dirty="0" err="1" smtClean="0"/>
              <a:t>Gemeinde</a:t>
            </a:r>
            <a:r>
              <a:rPr lang="bg-BG" sz="1800" dirty="0" smtClean="0"/>
              <a:t> (1881). </a:t>
            </a:r>
            <a:endParaRPr lang="bg-BG" sz="1800" dirty="0"/>
          </a:p>
        </p:txBody>
      </p:sp>
    </p:spTree>
    <p:extLst>
      <p:ext uri="{BB962C8B-B14F-4D97-AF65-F5344CB8AC3E}">
        <p14:creationId xmlns:p14="http://schemas.microsoft.com/office/powerpoint/2010/main" val="2854917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63525" y="1219201"/>
            <a:ext cx="7386638" cy="4876800"/>
          </a:xfrm>
        </p:spPr>
        <p:txBody>
          <a:bodyPr/>
          <a:lstStyle/>
          <a:p>
            <a:r>
              <a:rPr lang="bg-BG" sz="2000" dirty="0" smtClean="0"/>
              <a:t>Така се поставя началото на </a:t>
            </a:r>
            <a:r>
              <a:rPr lang="bg-BG" sz="2000" dirty="0" err="1" smtClean="0"/>
              <a:t>германско-английскта</a:t>
            </a:r>
            <a:r>
              <a:rPr lang="bg-BG" sz="2000" dirty="0" smtClean="0"/>
              <a:t> школа в </a:t>
            </a:r>
            <a:r>
              <a:rPr lang="bg-BG" sz="2000" dirty="0" err="1" smtClean="0"/>
              <a:t>будологията</a:t>
            </a:r>
            <a:r>
              <a:rPr lang="bg-BG" sz="2000" dirty="0" smtClean="0"/>
              <a:t>. Другите две школи са </a:t>
            </a:r>
            <a:r>
              <a:rPr lang="bg-BG" sz="2000" dirty="0" err="1" smtClean="0"/>
              <a:t>френско-белгийскта</a:t>
            </a:r>
            <a:r>
              <a:rPr lang="bg-BG" sz="2000" dirty="0" smtClean="0"/>
              <a:t> и руската. </a:t>
            </a:r>
          </a:p>
          <a:p>
            <a:r>
              <a:rPr lang="bg-BG" sz="2000" dirty="0" smtClean="0"/>
              <a:t>През този период засиленият интерес към </a:t>
            </a:r>
            <a:r>
              <a:rPr lang="bg-BG" sz="2000" dirty="0" err="1"/>
              <a:t>т</a:t>
            </a:r>
            <a:r>
              <a:rPr lang="bg-BG" sz="2000" dirty="0" err="1" smtClean="0"/>
              <a:t>херавада</a:t>
            </a:r>
            <a:r>
              <a:rPr lang="bg-BG" sz="2000" dirty="0" smtClean="0"/>
              <a:t> будизма довежда до инициирането на различни будистки организации, напр. Дружеството на будистката мисия в Германия, създадено през 1903 г. със седалище в Лайпциг от </a:t>
            </a:r>
            <a:r>
              <a:rPr lang="bg-BG" sz="2000" dirty="0" err="1" smtClean="0"/>
              <a:t>индолога</a:t>
            </a:r>
            <a:r>
              <a:rPr lang="bg-BG" sz="2000" dirty="0" smtClean="0"/>
              <a:t> Карл </a:t>
            </a:r>
            <a:r>
              <a:rPr lang="bg-BG" sz="2000" dirty="0" err="1" smtClean="0"/>
              <a:t>Зайденщюкер</a:t>
            </a:r>
            <a:r>
              <a:rPr lang="bg-BG" sz="2000" dirty="0" smtClean="0"/>
              <a:t>; чрез разпространяването на брошури, книги, изнасяне на лекции той и неговите </a:t>
            </a:r>
            <a:r>
              <a:rPr lang="bg-BG" sz="2000" dirty="0" err="1" smtClean="0"/>
              <a:t>съратници</a:t>
            </a:r>
            <a:r>
              <a:rPr lang="bg-BG" sz="2000" dirty="0" smtClean="0"/>
              <a:t> се опитват да привлекат към учението на </a:t>
            </a:r>
            <a:r>
              <a:rPr lang="bg-BG" sz="2000" dirty="0" err="1"/>
              <a:t>т</a:t>
            </a:r>
            <a:r>
              <a:rPr lang="bg-BG" sz="2000" dirty="0" err="1" smtClean="0"/>
              <a:t>херавада</a:t>
            </a:r>
            <a:r>
              <a:rPr lang="bg-BG" sz="2000" dirty="0" smtClean="0"/>
              <a:t> представители на образованите, висши прослойки на обществото като поставят акцента върху това, че будизмът е религия, основана на разума и прозрението</a:t>
            </a:r>
            <a:r>
              <a:rPr lang="ru-RU" sz="2400" dirty="0" smtClean="0"/>
              <a:t>.</a:t>
            </a:r>
            <a:endParaRPr lang="bg-BG" sz="2400" dirty="0"/>
          </a:p>
        </p:txBody>
      </p:sp>
    </p:spTree>
    <p:extLst>
      <p:ext uri="{BB962C8B-B14F-4D97-AF65-F5344CB8AC3E}">
        <p14:creationId xmlns:p14="http://schemas.microsoft.com/office/powerpoint/2010/main" val="20381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лавие 1"/>
          <p:cNvSpPr>
            <a:spLocks noGrp="1"/>
          </p:cNvSpPr>
          <p:nvPr>
            <p:ph type="title"/>
          </p:nvPr>
        </p:nvSpPr>
        <p:spPr/>
        <p:txBody>
          <a:bodyPr/>
          <a:lstStyle/>
          <a:p>
            <a:pPr algn="ctr"/>
            <a:r>
              <a:rPr lang="bg-BG" b="1" i="1" dirty="0" smtClean="0"/>
              <a:t>Съдържание</a:t>
            </a:r>
            <a:endParaRPr lang="bg-BG" b="1" i="1" dirty="0" smtClean="0"/>
          </a:p>
        </p:txBody>
      </p:sp>
      <p:sp>
        <p:nvSpPr>
          <p:cNvPr id="3" name="Контейнер за съдържание 2"/>
          <p:cNvSpPr>
            <a:spLocks noGrp="1"/>
          </p:cNvSpPr>
          <p:nvPr>
            <p:ph idx="1"/>
          </p:nvPr>
        </p:nvSpPr>
        <p:spPr>
          <a:xfrm>
            <a:off x="263525" y="1598613"/>
            <a:ext cx="7386638" cy="4954587"/>
          </a:xfrm>
        </p:spPr>
        <p:txBody>
          <a:bodyPr/>
          <a:lstStyle/>
          <a:p>
            <a:pPr marL="0" indent="0">
              <a:buNone/>
              <a:defRPr/>
            </a:pPr>
            <a:r>
              <a:rPr lang="bg-BG" sz="2000" b="1" dirty="0">
                <a:latin typeface="+mj-lt"/>
                <a:ea typeface="Calibri"/>
              </a:rPr>
              <a:t>Влиянието на будистките идеи и ценности върху възгледите на </a:t>
            </a:r>
            <a:r>
              <a:rPr lang="bg-BG" sz="2000" b="1" dirty="0" smtClean="0">
                <a:latin typeface="+mj-lt"/>
                <a:ea typeface="Calibri"/>
              </a:rPr>
              <a:t>забележителните европейски </a:t>
            </a:r>
            <a:r>
              <a:rPr lang="bg-BG" sz="2000" b="1" dirty="0">
                <a:latin typeface="+mj-lt"/>
                <a:ea typeface="Calibri"/>
              </a:rPr>
              <a:t>философи, учени и </a:t>
            </a:r>
            <a:r>
              <a:rPr lang="bg-BG" sz="2000" b="1" dirty="0" smtClean="0">
                <a:latin typeface="+mj-lt"/>
                <a:ea typeface="Calibri"/>
              </a:rPr>
              <a:t>творци:</a:t>
            </a:r>
            <a:endParaRPr lang="bg-BG" sz="2000" b="1" dirty="0" smtClean="0">
              <a:latin typeface="+mj-lt"/>
            </a:endParaRPr>
          </a:p>
          <a:p>
            <a:pPr>
              <a:buFont typeface="Wingdings" pitchFamily="2" charset="2"/>
              <a:buChar char="q"/>
              <a:defRPr/>
            </a:pPr>
            <a:r>
              <a:rPr lang="bg-BG" sz="2000" dirty="0" smtClean="0">
                <a:latin typeface="+mj-lt"/>
              </a:rPr>
              <a:t>Будизмът и Шопенхауер;</a:t>
            </a:r>
          </a:p>
          <a:p>
            <a:pPr>
              <a:buFont typeface="Wingdings" pitchFamily="2" charset="2"/>
              <a:buChar char="q"/>
              <a:defRPr/>
            </a:pPr>
            <a:r>
              <a:rPr lang="bg-BG" sz="2000" dirty="0" smtClean="0">
                <a:latin typeface="+mj-lt"/>
              </a:rPr>
              <a:t>Будизмът и Хегел;</a:t>
            </a:r>
          </a:p>
          <a:p>
            <a:pPr>
              <a:buFont typeface="Wingdings" pitchFamily="2" charset="2"/>
              <a:buChar char="q"/>
              <a:defRPr/>
            </a:pPr>
            <a:r>
              <a:rPr lang="bg-BG" sz="2000" dirty="0" smtClean="0">
                <a:latin typeface="+mj-lt"/>
              </a:rPr>
              <a:t>Будизмът и </a:t>
            </a:r>
            <a:r>
              <a:rPr lang="bg-BG" sz="2000" dirty="0" err="1" smtClean="0">
                <a:latin typeface="+mj-lt"/>
              </a:rPr>
              <a:t>Хайдегер</a:t>
            </a:r>
            <a:r>
              <a:rPr lang="bg-BG" sz="2000" dirty="0" smtClean="0">
                <a:latin typeface="+mj-lt"/>
              </a:rPr>
              <a:t>;</a:t>
            </a:r>
          </a:p>
          <a:p>
            <a:pPr>
              <a:buFont typeface="Wingdings" pitchFamily="2" charset="2"/>
              <a:buChar char="q"/>
              <a:defRPr/>
            </a:pPr>
            <a:r>
              <a:rPr lang="bg-BG" sz="2000" dirty="0" smtClean="0">
                <a:latin typeface="+mj-lt"/>
              </a:rPr>
              <a:t>Будизмът и Хорхе Луис Борхес;</a:t>
            </a:r>
          </a:p>
          <a:p>
            <a:pPr>
              <a:buFont typeface="Wingdings" pitchFamily="2" charset="2"/>
              <a:buChar char="q"/>
              <a:defRPr/>
            </a:pPr>
            <a:r>
              <a:rPr lang="bg-BG" sz="2000" dirty="0" smtClean="0">
                <a:latin typeface="+mj-lt"/>
              </a:rPr>
              <a:t>Будизмът и </a:t>
            </a:r>
            <a:r>
              <a:rPr lang="bg-BG" sz="2000" dirty="0" err="1" smtClean="0">
                <a:latin typeface="+mj-lt"/>
              </a:rPr>
              <a:t>Ювал</a:t>
            </a:r>
            <a:r>
              <a:rPr lang="bg-BG" sz="2000" dirty="0" smtClean="0">
                <a:latin typeface="+mj-lt"/>
              </a:rPr>
              <a:t> </a:t>
            </a:r>
            <a:r>
              <a:rPr lang="bg-BG" sz="2000" dirty="0" err="1" smtClean="0">
                <a:latin typeface="+mj-lt"/>
              </a:rPr>
              <a:t>Ноа</a:t>
            </a:r>
            <a:r>
              <a:rPr lang="bg-BG" sz="2000" dirty="0" smtClean="0">
                <a:latin typeface="+mj-lt"/>
              </a:rPr>
              <a:t> </a:t>
            </a:r>
            <a:r>
              <a:rPr lang="bg-BG" sz="2000" dirty="0" err="1" smtClean="0">
                <a:latin typeface="+mj-lt"/>
              </a:rPr>
              <a:t>Харари</a:t>
            </a:r>
            <a:r>
              <a:rPr lang="bg-BG" sz="2000" dirty="0" smtClean="0">
                <a:latin typeface="+mj-lt"/>
              </a:rPr>
              <a:t>.</a:t>
            </a:r>
          </a:p>
          <a:p>
            <a:pPr marL="0" lvl="0" indent="0" algn="just">
              <a:lnSpc>
                <a:spcPct val="150000"/>
              </a:lnSpc>
              <a:spcAft>
                <a:spcPts val="1000"/>
              </a:spcAft>
              <a:buNone/>
            </a:pPr>
            <a:r>
              <a:rPr lang="bg-BG" sz="2000" b="1" dirty="0" smtClean="0">
                <a:latin typeface="+mj-lt"/>
                <a:ea typeface="Calibri"/>
                <a:cs typeface="Mangal"/>
              </a:rPr>
              <a:t>Начало </a:t>
            </a:r>
            <a:r>
              <a:rPr lang="bg-BG" sz="2000" b="1" dirty="0">
                <a:latin typeface="+mj-lt"/>
                <a:ea typeface="Calibri"/>
                <a:cs typeface="Mangal"/>
              </a:rPr>
              <a:t>на академичното изучаване на будизма </a:t>
            </a:r>
            <a:r>
              <a:rPr lang="bg-BG" sz="2000" b="1" dirty="0" smtClean="0">
                <a:latin typeface="+mj-lt"/>
                <a:ea typeface="Calibri"/>
                <a:cs typeface="Mangal"/>
              </a:rPr>
              <a:t>в Европа през </a:t>
            </a:r>
            <a:r>
              <a:rPr lang="bg-BG" sz="2000" b="1" dirty="0">
                <a:latin typeface="+mj-lt"/>
                <a:ea typeface="Calibri"/>
                <a:cs typeface="Mangal"/>
              </a:rPr>
              <a:t>втората половина на 19 в.</a:t>
            </a:r>
          </a:p>
          <a:p>
            <a:pPr marL="0" indent="0">
              <a:buNone/>
              <a:defRPr/>
            </a:pPr>
            <a:endParaRPr lang="bg-BG" sz="2000" dirty="0" smtClean="0">
              <a:latin typeface="+mj-lt"/>
            </a:endParaRPr>
          </a:p>
          <a:p>
            <a:pPr>
              <a:buFont typeface="Wingdings" pitchFamily="2" charset="2"/>
              <a:buChar char="Ø"/>
              <a:defRPr/>
            </a:pPr>
            <a:endParaRPr lang="bg-BG" sz="2400" dirty="0" smtClean="0"/>
          </a:p>
          <a:p>
            <a:pPr>
              <a:buFont typeface="Wingdings" pitchFamily="2" charset="2"/>
              <a:buChar char="q"/>
              <a:defRPr/>
            </a:pPr>
            <a:endParaRPr lang="bg-BG" sz="2400" dirty="0"/>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63525" y="1219199"/>
            <a:ext cx="7386638" cy="4876801"/>
          </a:xfrm>
        </p:spPr>
        <p:txBody>
          <a:bodyPr/>
          <a:lstStyle/>
          <a:p>
            <a:pPr algn="just"/>
            <a:r>
              <a:rPr lang="bg-BG" sz="2400" dirty="0" smtClean="0"/>
              <a:t>Интересът към будизма се засилва след Първата световна война като вече се появява потребността не само да се изучава будизма, но и да се практикува. Водещи немски будисти, например Георг Грим и Паул </a:t>
            </a:r>
            <a:r>
              <a:rPr lang="bg-BG" sz="2400" dirty="0" err="1" smtClean="0"/>
              <a:t>Далке</a:t>
            </a:r>
            <a:r>
              <a:rPr lang="bg-BG" sz="2400" dirty="0" smtClean="0"/>
              <a:t> създават т.нар. будистки енории, които се превръщат в центрове на будистката практика. През 1924 г. </a:t>
            </a:r>
            <a:r>
              <a:rPr lang="bg-BG" sz="2400" dirty="0" err="1" smtClean="0"/>
              <a:t>Далке</a:t>
            </a:r>
            <a:r>
              <a:rPr lang="bg-BG" sz="2400" dirty="0" smtClean="0"/>
              <a:t> основава много известната Будистка къща край Берлин и започва да живее там като будистки монах.</a:t>
            </a:r>
            <a:endParaRPr lang="bg-BG" sz="2400" dirty="0"/>
          </a:p>
        </p:txBody>
      </p:sp>
    </p:spTree>
    <p:extLst>
      <p:ext uri="{BB962C8B-B14F-4D97-AF65-F5344CB8AC3E}">
        <p14:creationId xmlns:p14="http://schemas.microsoft.com/office/powerpoint/2010/main" val="3571414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lstStyle/>
          <a:p>
            <a:r>
              <a:rPr lang="bg-BG" sz="2000" dirty="0" smtClean="0"/>
              <a:t>През 1928 г. в Лондон е открит будистки манастир (</a:t>
            </a:r>
            <a:r>
              <a:rPr lang="bg-BG" sz="2000" i="1" dirty="0" err="1" smtClean="0"/>
              <a:t>вихара</a:t>
            </a:r>
            <a:r>
              <a:rPr lang="bg-BG" sz="2000" dirty="0" smtClean="0"/>
              <a:t>) от прочутия </a:t>
            </a:r>
            <a:r>
              <a:rPr lang="bg-BG" sz="2000" dirty="0" err="1" smtClean="0"/>
              <a:t>шриланкийски</a:t>
            </a:r>
            <a:r>
              <a:rPr lang="bg-BG" sz="2000" dirty="0" smtClean="0"/>
              <a:t>/цейлонски реформатор и будисткия монах </a:t>
            </a:r>
            <a:r>
              <a:rPr lang="bg-BG" sz="2000" dirty="0" err="1" smtClean="0"/>
              <a:t>Ангарика</a:t>
            </a:r>
            <a:r>
              <a:rPr lang="bg-BG" sz="2000" dirty="0" smtClean="0"/>
              <a:t> </a:t>
            </a:r>
            <a:r>
              <a:rPr lang="bg-BG" sz="2000" dirty="0" err="1" smtClean="0"/>
              <a:t>Дхармапала</a:t>
            </a:r>
            <a:r>
              <a:rPr lang="bg-BG" sz="2000" dirty="0" smtClean="0"/>
              <a:t> (</a:t>
            </a:r>
            <a:r>
              <a:rPr lang="bg-BG" sz="2000" dirty="0" err="1" smtClean="0"/>
              <a:t>Хевавитарне</a:t>
            </a:r>
            <a:r>
              <a:rPr lang="bg-BG" sz="2000" dirty="0" smtClean="0"/>
              <a:t>, 1864-1933), който още през 1891 г. основава </a:t>
            </a:r>
            <a:r>
              <a:rPr lang="bg-BG" sz="2000" dirty="0" err="1" smtClean="0"/>
              <a:t>Mahā</a:t>
            </a:r>
            <a:r>
              <a:rPr lang="bg-BG" sz="2000" dirty="0" smtClean="0"/>
              <a:t> </a:t>
            </a:r>
            <a:r>
              <a:rPr lang="bg-BG" sz="2000" dirty="0" err="1" smtClean="0"/>
              <a:t>Bodhi</a:t>
            </a:r>
            <a:r>
              <a:rPr lang="bg-BG" sz="2000" dirty="0" smtClean="0"/>
              <a:t> </a:t>
            </a:r>
            <a:r>
              <a:rPr lang="bg-BG" sz="2000" dirty="0" err="1" smtClean="0"/>
              <a:t>Society</a:t>
            </a:r>
            <a:r>
              <a:rPr lang="bg-BG" sz="2000" dirty="0" smtClean="0"/>
              <a:t>. </a:t>
            </a:r>
          </a:p>
          <a:p>
            <a:pPr marL="0" indent="0">
              <a:buNone/>
            </a:pPr>
            <a:endParaRPr lang="bg-BG" sz="2000" dirty="0" smtClean="0"/>
          </a:p>
          <a:p>
            <a:r>
              <a:rPr lang="bg-BG" sz="2000" dirty="0" smtClean="0"/>
              <a:t>Трябва да се отбележи, че до към средата на 20 в. център на разпространението на будизма са преди всичко Англия и Германия. В останалите европейски държави броят на будистките общества и организации е изключително малък. </a:t>
            </a:r>
          </a:p>
          <a:p>
            <a:pPr marL="0" indent="0">
              <a:buNone/>
            </a:pPr>
            <a:endParaRPr lang="bg-BG" sz="2000" dirty="0"/>
          </a:p>
        </p:txBody>
      </p:sp>
    </p:spTree>
    <p:extLst>
      <p:ext uri="{BB962C8B-B14F-4D97-AF65-F5344CB8AC3E}">
        <p14:creationId xmlns:p14="http://schemas.microsoft.com/office/powerpoint/2010/main" val="2384018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lstStyle/>
          <a:p>
            <a:r>
              <a:rPr lang="bg-BG" sz="2000" dirty="0" smtClean="0"/>
              <a:t>Ситуацията се променя съществено през втората половина на 20 в., особено през 60-те години, когато на стария континент започва да се разпространяват различните </a:t>
            </a:r>
            <a:r>
              <a:rPr lang="bg-BG" sz="2000" dirty="0" err="1" smtClean="0"/>
              <a:t>махаянски</a:t>
            </a:r>
            <a:r>
              <a:rPr lang="bg-BG" sz="2000" dirty="0" smtClean="0"/>
              <a:t> школи и най-вече японския будизъм -  </a:t>
            </a:r>
            <a:r>
              <a:rPr lang="bg-BG" sz="2000" dirty="0" err="1" smtClean="0"/>
              <a:t>Ничерин</a:t>
            </a:r>
            <a:r>
              <a:rPr lang="bg-BG" sz="2000" dirty="0" smtClean="0"/>
              <a:t>, Дзен.</a:t>
            </a:r>
          </a:p>
          <a:p>
            <a:pPr marL="0" indent="0">
              <a:buNone/>
            </a:pPr>
            <a:endParaRPr lang="bg-BG" sz="2000" dirty="0" smtClean="0"/>
          </a:p>
          <a:p>
            <a:r>
              <a:rPr lang="bg-BG" sz="2000" dirty="0" smtClean="0"/>
              <a:t>Приоритет придобиват будистките медитативни практики за сметка на изучаването на текстовете – канонични и не канонични. Бумът на Дзен будизма е последван от този на Тибетския будизъм. </a:t>
            </a:r>
          </a:p>
          <a:p>
            <a:r>
              <a:rPr lang="bg-BG" sz="2000" dirty="0" smtClean="0"/>
              <a:t>„Походът“ на тибетските лами към Европа през 70-те години на миналия век. </a:t>
            </a:r>
          </a:p>
          <a:p>
            <a:endParaRPr lang="bg-BG" sz="2000" dirty="0" smtClean="0"/>
          </a:p>
          <a:p>
            <a:endParaRPr lang="bg-BG" sz="2000" dirty="0" smtClean="0"/>
          </a:p>
          <a:p>
            <a:endParaRPr lang="ru-RU" dirty="0"/>
          </a:p>
          <a:p>
            <a:endParaRPr lang="ru-RU" dirty="0"/>
          </a:p>
          <a:p>
            <a:endParaRPr lang="ru-RU" dirty="0"/>
          </a:p>
          <a:p>
            <a:endParaRPr lang="bg-BG" dirty="0"/>
          </a:p>
        </p:txBody>
      </p:sp>
    </p:spTree>
    <p:extLst>
      <p:ext uri="{BB962C8B-B14F-4D97-AF65-F5344CB8AC3E}">
        <p14:creationId xmlns:p14="http://schemas.microsoft.com/office/powerpoint/2010/main" val="768859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04800" y="1600200"/>
            <a:ext cx="7477125" cy="3505201"/>
          </a:xfrm>
        </p:spPr>
        <p:txBody>
          <a:bodyPr/>
          <a:lstStyle/>
          <a:p>
            <a:pPr algn="ctr"/>
            <a:r>
              <a:rPr lang="bg-BG" b="1" dirty="0" smtClean="0"/>
              <a:t>Благодаря за вниманието</a:t>
            </a:r>
            <a:r>
              <a:rPr lang="en-US" b="1" dirty="0" smtClean="0"/>
              <a:t>!</a:t>
            </a:r>
            <a:endParaRPr lang="bg-BG" b="1" dirty="0"/>
          </a:p>
        </p:txBody>
      </p:sp>
    </p:spTree>
    <p:extLst>
      <p:ext uri="{BB962C8B-B14F-4D97-AF65-F5344CB8AC3E}">
        <p14:creationId xmlns:p14="http://schemas.microsoft.com/office/powerpoint/2010/main" val="1352540789"/>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1"/>
          <p:cNvSpPr>
            <a:spLocks noGrp="1"/>
          </p:cNvSpPr>
          <p:nvPr>
            <p:ph idx="1"/>
          </p:nvPr>
        </p:nvSpPr>
        <p:spPr>
          <a:xfrm>
            <a:off x="263525" y="1371600"/>
            <a:ext cx="7386638" cy="5257800"/>
          </a:xfrm>
        </p:spPr>
        <p:txBody>
          <a:bodyPr/>
          <a:lstStyle/>
          <a:p>
            <a:r>
              <a:rPr lang="bg-BG" sz="2400" dirty="0" smtClean="0"/>
              <a:t>Каква е ползата от разбирането на будистката традиция за Европа и европейците? </a:t>
            </a:r>
          </a:p>
          <a:p>
            <a:pPr marL="0" indent="0">
              <a:buNone/>
            </a:pPr>
            <a:endParaRPr lang="bg-BG" sz="2400" dirty="0" smtClean="0"/>
          </a:p>
          <a:p>
            <a:r>
              <a:rPr lang="bg-BG" sz="2400" dirty="0" smtClean="0"/>
              <a:t>Защо изобщо европейците са привлечени от учението на Първоучителя?</a:t>
            </a:r>
          </a:p>
          <a:p>
            <a:pPr marL="0" indent="0">
              <a:buNone/>
            </a:pPr>
            <a:endParaRPr lang="bg-BG" sz="2400" dirty="0" smtClean="0"/>
          </a:p>
          <a:p>
            <a:r>
              <a:rPr lang="bg-BG" sz="2400" dirty="0" smtClean="0"/>
              <a:t>Защо будизмът продължава, под една или друга форма, да вълнува ума на западния човек? </a:t>
            </a:r>
            <a:endParaRPr lang="bg-BG" sz="2400" dirty="0"/>
          </a:p>
        </p:txBody>
      </p:sp>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63525" y="1219199"/>
            <a:ext cx="7386638" cy="4495801"/>
          </a:xfrm>
        </p:spPr>
        <p:txBody>
          <a:bodyPr/>
          <a:lstStyle/>
          <a:p>
            <a:pPr marL="0" indent="0" algn="just">
              <a:buFontTx/>
              <a:buNone/>
              <a:defRPr/>
            </a:pPr>
            <a:endParaRPr lang="en-US" sz="2000" b="1" dirty="0" smtClean="0"/>
          </a:p>
          <a:p>
            <a:pPr>
              <a:defRPr/>
            </a:pPr>
            <a:r>
              <a:rPr lang="bg-BG" sz="2400" dirty="0" err="1" smtClean="0"/>
              <a:t>Европоцентризмът</a:t>
            </a:r>
            <a:r>
              <a:rPr lang="bg-BG" sz="2400" dirty="0" smtClean="0"/>
              <a:t> и общата теорията за цивилизациите, и двете, са пример за подреждане на ума, което отбеляза феноменален напредък през последното хилядолетие. Западният ум търси място, за да се придвижи смислено в плуралистичната вселена, докато е вкоренен  в собственото си мислене и разбиране.</a:t>
            </a:r>
            <a:endParaRPr lang="bg-BG" sz="2400" dirty="0" smtClean="0"/>
          </a:p>
          <a:p>
            <a:pPr marL="0" indent="0" algn="r">
              <a:buNone/>
              <a:defRPr/>
            </a:pPr>
            <a:r>
              <a:rPr lang="bg-BG" sz="2400" dirty="0" err="1" smtClean="0"/>
              <a:t>Локеш</a:t>
            </a:r>
            <a:r>
              <a:rPr lang="bg-BG" sz="2400" dirty="0" smtClean="0"/>
              <a:t> </a:t>
            </a:r>
            <a:r>
              <a:rPr lang="bg-BG" sz="2400" dirty="0" err="1" smtClean="0"/>
              <a:t>Чандра</a:t>
            </a:r>
            <a:endParaRPr lang="bg-BG" sz="2400" dirty="0"/>
          </a:p>
        </p:txBody>
      </p:sp>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i="1" dirty="0">
                <a:latin typeface="Times New Roman"/>
                <a:ea typeface="Calibri"/>
              </a:rPr>
              <a:t>Въпросите на </a:t>
            </a:r>
            <a:r>
              <a:rPr lang="bg-BG" i="1" dirty="0" err="1">
                <a:latin typeface="Times New Roman"/>
                <a:ea typeface="Calibri"/>
              </a:rPr>
              <a:t>Милинда</a:t>
            </a:r>
            <a:r>
              <a:rPr lang="bg-BG" dirty="0">
                <a:latin typeface="Times New Roman"/>
                <a:ea typeface="Calibri"/>
              </a:rPr>
              <a:t> (</a:t>
            </a:r>
            <a:r>
              <a:rPr lang="bg-BG" i="1" dirty="0" err="1" smtClean="0">
                <a:latin typeface="Times New Roman"/>
                <a:ea typeface="Calibri"/>
              </a:rPr>
              <a:t>Milindapañha</a:t>
            </a:r>
            <a:r>
              <a:rPr lang="bg-BG" i="1" dirty="0" smtClean="0">
                <a:latin typeface="Times New Roman"/>
                <a:ea typeface="Calibri"/>
              </a:rPr>
              <a:t>)</a:t>
            </a:r>
            <a:endParaRPr lang="bg-BG" dirty="0"/>
          </a:p>
        </p:txBody>
      </p:sp>
      <p:pic>
        <p:nvPicPr>
          <p:cNvPr id="5" name="Контейнер за съдържание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838200"/>
            <a:ext cx="4121150" cy="4278312"/>
          </a:xfrm>
          <a:prstGeom prst="rect">
            <a:avLst/>
          </a:prstGeom>
          <a:ln>
            <a:noFill/>
          </a:ln>
          <a:effectLst>
            <a:softEdge rad="112500"/>
          </a:effectLst>
        </p:spPr>
      </p:pic>
      <p:sp>
        <p:nvSpPr>
          <p:cNvPr id="4" name="Текстов контейнер 3"/>
          <p:cNvSpPr>
            <a:spLocks noGrp="1"/>
          </p:cNvSpPr>
          <p:nvPr>
            <p:ph type="body" sz="half" idx="2"/>
          </p:nvPr>
        </p:nvSpPr>
        <p:spPr/>
        <p:txBody>
          <a:bodyPr/>
          <a:lstStyle/>
          <a:p>
            <a:pPr marL="285750" indent="-285750">
              <a:buFont typeface="Wingdings" pitchFamily="2" charset="2"/>
              <a:buChar char="q"/>
            </a:pPr>
            <a:r>
              <a:rPr lang="bg-BG" sz="1800" dirty="0" smtClean="0"/>
              <a:t>Едно от най-ранните свидетелства за срещата на европейската цивилизация с будисткото учение.</a:t>
            </a:r>
          </a:p>
          <a:p>
            <a:endParaRPr lang="bg-BG" sz="1800" dirty="0" smtClean="0"/>
          </a:p>
          <a:p>
            <a:pPr marL="285750" indent="-285750">
              <a:buFont typeface="Wingdings" pitchFamily="2" charset="2"/>
              <a:buChar char="q"/>
            </a:pPr>
            <a:r>
              <a:rPr lang="bg-BG" sz="1800" dirty="0" smtClean="0"/>
              <a:t>Диалог между </a:t>
            </a:r>
            <a:r>
              <a:rPr lang="bg-BG" sz="1800" dirty="0" err="1" smtClean="0"/>
              <a:t>индо-гръцкия</a:t>
            </a:r>
            <a:r>
              <a:rPr lang="bg-BG" sz="1800" dirty="0" smtClean="0"/>
              <a:t> </a:t>
            </a:r>
            <a:r>
              <a:rPr lang="bg-BG" sz="1800" dirty="0" err="1" smtClean="0"/>
              <a:t>владел</a:t>
            </a:r>
            <a:r>
              <a:rPr lang="bg-BG" sz="1800" dirty="0" smtClean="0"/>
              <a:t> </a:t>
            </a:r>
            <a:r>
              <a:rPr lang="bg-BG" sz="1800" dirty="0" err="1" smtClean="0"/>
              <a:t>Менандър</a:t>
            </a:r>
            <a:r>
              <a:rPr lang="bg-BG" sz="1800" dirty="0" smtClean="0"/>
              <a:t> и будистки монах на име </a:t>
            </a:r>
            <a:r>
              <a:rPr lang="bg-BG" sz="1800" dirty="0" err="1" smtClean="0"/>
              <a:t>Нагасена</a:t>
            </a:r>
            <a:r>
              <a:rPr lang="bg-BG" sz="1800" dirty="0" smtClean="0"/>
              <a:t>.</a:t>
            </a:r>
          </a:p>
          <a:p>
            <a:endParaRPr lang="bg-BG" sz="1800" dirty="0" smtClean="0"/>
          </a:p>
          <a:p>
            <a:endParaRPr lang="bg-BG" sz="1800" dirty="0" smtClean="0"/>
          </a:p>
        </p:txBody>
      </p:sp>
    </p:spTree>
    <p:extLst>
      <p:ext uri="{BB962C8B-B14F-4D97-AF65-F5344CB8AC3E}">
        <p14:creationId xmlns:p14="http://schemas.microsoft.com/office/powerpoint/2010/main" val="259952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28600" y="457200"/>
            <a:ext cx="7386638" cy="5716587"/>
          </a:xfrm>
        </p:spPr>
        <p:txBody>
          <a:bodyPr/>
          <a:lstStyle/>
          <a:p>
            <a:pPr marL="0" indent="0" eaLnBrk="1" hangingPunct="1">
              <a:buNone/>
            </a:pPr>
            <a:endParaRPr lang="bg-BG" sz="1800" i="1" dirty="0" smtClean="0"/>
          </a:p>
          <a:p>
            <a:pPr marL="533400" indent="-533400" eaLnBrk="1" hangingPunct="1"/>
            <a:r>
              <a:rPr lang="bg-BG" sz="1800" i="1" dirty="0" smtClean="0"/>
              <a:t>Из „Въпросите на </a:t>
            </a:r>
            <a:r>
              <a:rPr lang="bg-BG" sz="1800" i="1" dirty="0" err="1" smtClean="0"/>
              <a:t>Милинда</a:t>
            </a:r>
            <a:r>
              <a:rPr lang="bg-BG" sz="1800" i="1" dirty="0" smtClean="0"/>
              <a:t>“: И след това царят </a:t>
            </a:r>
            <a:r>
              <a:rPr lang="bg-BG" sz="1800" i="1" dirty="0" err="1" smtClean="0"/>
              <a:t>Милинда</a:t>
            </a:r>
            <a:r>
              <a:rPr lang="bg-BG" sz="1800" i="1" dirty="0" smtClean="0"/>
              <a:t> изпитал истинска наслада от мъдростта на монаха (</a:t>
            </a:r>
            <a:r>
              <a:rPr lang="bg-BG" sz="1800" i="1" dirty="0" err="1" smtClean="0"/>
              <a:t>букв</a:t>
            </a:r>
            <a:r>
              <a:rPr lang="bg-BG" sz="1800" i="1" dirty="0" smtClean="0"/>
              <a:t>. „стареца“, </a:t>
            </a:r>
            <a:r>
              <a:rPr lang="bg-BG" sz="1800" i="1" dirty="0" err="1" smtClean="0"/>
              <a:t>тхеравадин</a:t>
            </a:r>
            <a:r>
              <a:rPr lang="bg-BG" sz="1800" i="1" dirty="0" smtClean="0"/>
              <a:t>), поверил царството на сина си, отказал се от живота на глава на семейство, достигнал до върховно прозрение и станал </a:t>
            </a:r>
            <a:r>
              <a:rPr lang="bg-BG" sz="1800" i="1" dirty="0" err="1" smtClean="0"/>
              <a:t>архат</a:t>
            </a:r>
            <a:r>
              <a:rPr lang="bg-BG" sz="1800" dirty="0" smtClean="0"/>
              <a:t>.</a:t>
            </a:r>
          </a:p>
          <a:p>
            <a:pPr marL="0" indent="0" eaLnBrk="1" hangingPunct="1">
              <a:buNone/>
            </a:pPr>
            <a:endParaRPr lang="bg-BG" sz="1800" dirty="0" smtClean="0"/>
          </a:p>
          <a:p>
            <a:pPr marL="533400" indent="-533400" eaLnBrk="1" hangingPunct="1"/>
            <a:r>
              <a:rPr lang="bg-BG" sz="1800" dirty="0" smtClean="0"/>
              <a:t>Векове по-късно тази наслада, която изпитва </a:t>
            </a:r>
            <a:r>
              <a:rPr lang="bg-BG" sz="1800" dirty="0" err="1" smtClean="0"/>
              <a:t>Менандър</a:t>
            </a:r>
            <a:r>
              <a:rPr lang="bg-BG" sz="1800" dirty="0" smtClean="0"/>
              <a:t> от мъдрите будистки послания, преживяват плеяда философи, творци и учени в Европа.</a:t>
            </a:r>
          </a:p>
          <a:p>
            <a:pPr marL="0" indent="0" eaLnBrk="1" hangingPunct="1">
              <a:buNone/>
            </a:pPr>
            <a:endParaRPr lang="bg-BG" sz="1800" dirty="0" smtClean="0"/>
          </a:p>
          <a:p>
            <a:pPr marL="533400" indent="-533400" eaLnBrk="1" hangingPunct="1"/>
            <a:r>
              <a:rPr lang="bg-BG" sz="1800" dirty="0" err="1" smtClean="0"/>
              <a:t>Милиндапанха</a:t>
            </a:r>
            <a:r>
              <a:rPr lang="bg-BG" sz="1800" dirty="0" smtClean="0"/>
              <a:t> всъщност е един от първите продукти на диалога между две велики цивилизации – елинистична Гърция и будистка Индия, когато мъдростта на Изтока се среща с тогавашния западен свят.</a:t>
            </a:r>
            <a:endParaRPr lang="bg-BG" sz="1800" dirty="0" smtClean="0"/>
          </a:p>
        </p:txBody>
      </p:sp>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z="2800" dirty="0">
                <a:solidFill>
                  <a:srgbClr val="666729"/>
                </a:solidFill>
              </a:rPr>
              <a:t>Първото запознанство на Европа </a:t>
            </a:r>
            <a:br>
              <a:rPr lang="bg-BG" sz="2800" dirty="0">
                <a:solidFill>
                  <a:srgbClr val="666729"/>
                </a:solidFill>
              </a:rPr>
            </a:br>
            <a:r>
              <a:rPr lang="bg-BG" sz="2800" dirty="0">
                <a:solidFill>
                  <a:srgbClr val="666729"/>
                </a:solidFill>
              </a:rPr>
              <a:t>с будистките идеи и религиозни вярвания </a:t>
            </a:r>
            <a:endParaRPr lang="bg-BG" dirty="0"/>
          </a:p>
        </p:txBody>
      </p:sp>
      <p:sp>
        <p:nvSpPr>
          <p:cNvPr id="3" name="Контейнер за съдържание 2"/>
          <p:cNvSpPr>
            <a:spLocks noGrp="1"/>
          </p:cNvSpPr>
          <p:nvPr>
            <p:ph idx="1"/>
          </p:nvPr>
        </p:nvSpPr>
        <p:spPr/>
        <p:txBody>
          <a:bodyPr/>
          <a:lstStyle/>
          <a:p>
            <a:pPr lvl="0"/>
            <a:r>
              <a:rPr lang="bg-BG" sz="2000" dirty="0" smtClean="0">
                <a:solidFill>
                  <a:srgbClr val="000000"/>
                </a:solidFill>
              </a:rPr>
              <a:t>Ролята на християнските, йезуитски мисионери, които съобщават за някакъв фалшив, както го наричат бог Бод(х) в писма, които изпращат от Китай и Япония, Индия и други страни в Югоизточна Азия.</a:t>
            </a:r>
          </a:p>
          <a:p>
            <a:pPr lvl="0"/>
            <a:r>
              <a:rPr lang="bg-BG" sz="2000" dirty="0" smtClean="0">
                <a:solidFill>
                  <a:srgbClr val="000000"/>
                </a:solidFill>
              </a:rPr>
              <a:t>Те подчертават нихилистичната природа на будистките учения, които се концентрират върху концепциите за „тленността“, „непостоянството“ и „</a:t>
            </a:r>
            <a:r>
              <a:rPr lang="bg-BG" sz="2000" dirty="0" err="1" smtClean="0">
                <a:solidFill>
                  <a:srgbClr val="000000"/>
                </a:solidFill>
              </a:rPr>
              <a:t>не-Аза</a:t>
            </a:r>
            <a:r>
              <a:rPr lang="bg-BG" sz="2000" dirty="0" smtClean="0">
                <a:solidFill>
                  <a:srgbClr val="000000"/>
                </a:solidFill>
              </a:rPr>
              <a:t>“ (</a:t>
            </a:r>
            <a:r>
              <a:rPr lang="bg-BG" sz="2000" dirty="0" err="1" smtClean="0">
                <a:solidFill>
                  <a:srgbClr val="000000"/>
                </a:solidFill>
              </a:rPr>
              <a:t>анатман</a:t>
            </a:r>
            <a:r>
              <a:rPr lang="bg-BG" sz="2000" dirty="0" smtClean="0">
                <a:solidFill>
                  <a:srgbClr val="000000"/>
                </a:solidFill>
              </a:rPr>
              <a:t>/</a:t>
            </a:r>
            <a:r>
              <a:rPr lang="bg-BG" sz="2000" dirty="0" err="1" smtClean="0">
                <a:solidFill>
                  <a:srgbClr val="000000"/>
                </a:solidFill>
              </a:rPr>
              <a:t>анатта</a:t>
            </a:r>
            <a:r>
              <a:rPr lang="bg-BG" sz="2000" dirty="0" smtClean="0">
                <a:solidFill>
                  <a:srgbClr val="000000"/>
                </a:solidFill>
              </a:rPr>
              <a:t>). </a:t>
            </a:r>
          </a:p>
          <a:p>
            <a:pPr lvl="0"/>
            <a:r>
              <a:rPr lang="bg-BG" sz="2000" dirty="0" smtClean="0">
                <a:solidFill>
                  <a:srgbClr val="000000"/>
                </a:solidFill>
              </a:rPr>
              <a:t>„</a:t>
            </a:r>
            <a:r>
              <a:rPr lang="bg-BG" sz="2000" dirty="0">
                <a:solidFill>
                  <a:srgbClr val="000000"/>
                </a:solidFill>
              </a:rPr>
              <a:t>Внимателният прочит на мисионерските писма от 16 в.  показва, че йезуитите от този период са знаели много повече по отношение на будизма като жива традиция, отколкото много ориенталисти от деветнадесети век”  (</a:t>
            </a:r>
            <a:r>
              <a:rPr lang="bg-BG" sz="2000" dirty="0" err="1">
                <a:solidFill>
                  <a:srgbClr val="000000"/>
                </a:solidFill>
              </a:rPr>
              <a:t>Оферманс</a:t>
            </a:r>
            <a:r>
              <a:rPr lang="bg-BG" sz="2000" dirty="0">
                <a:solidFill>
                  <a:srgbClr val="000000"/>
                </a:solidFill>
              </a:rPr>
              <a:t>, 2005)</a:t>
            </a:r>
          </a:p>
          <a:p>
            <a:pPr lvl="0"/>
            <a:endParaRPr lang="bg-BG" sz="2000" dirty="0">
              <a:solidFill>
                <a:srgbClr val="000000"/>
              </a:solidFill>
            </a:endParaRPr>
          </a:p>
          <a:p>
            <a:endParaRPr lang="bg-BG" dirty="0"/>
          </a:p>
        </p:txBody>
      </p:sp>
    </p:spTree>
    <p:extLst>
      <p:ext uri="{BB962C8B-B14F-4D97-AF65-F5344CB8AC3E}">
        <p14:creationId xmlns:p14="http://schemas.microsoft.com/office/powerpoint/2010/main" val="3828661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a:t>Готфрид Вилхелм Лайбниц (1646-1716)</a:t>
            </a:r>
            <a:endParaRPr lang="bg-BG" dirty="0"/>
          </a:p>
        </p:txBody>
      </p:sp>
      <p:sp>
        <p:nvSpPr>
          <p:cNvPr id="4" name="Текстов контейнер 3"/>
          <p:cNvSpPr>
            <a:spLocks noGrp="1"/>
          </p:cNvSpPr>
          <p:nvPr>
            <p:ph type="body" sz="half" idx="2"/>
          </p:nvPr>
        </p:nvSpPr>
        <p:spPr>
          <a:xfrm>
            <a:off x="457200" y="1435100"/>
            <a:ext cx="3008313" cy="4813300"/>
          </a:xfrm>
        </p:spPr>
        <p:txBody>
          <a:bodyPr/>
          <a:lstStyle/>
          <a:p>
            <a:pPr marL="285750" indent="-285750">
              <a:buFont typeface="Wingdings" pitchFamily="2" charset="2"/>
              <a:buChar char="q"/>
            </a:pPr>
            <a:r>
              <a:rPr lang="bg-BG" sz="1600" dirty="0" smtClean="0"/>
              <a:t>„</a:t>
            </a:r>
            <a:r>
              <a:rPr lang="bg-BG" sz="1600" dirty="0" err="1" smtClean="0"/>
              <a:t>Теодицея</a:t>
            </a:r>
            <a:r>
              <a:rPr lang="bg-BG" sz="1600" dirty="0" smtClean="0"/>
              <a:t> : Есета за Божията доброта, свободата на човека и произхода на злото“ (1710);</a:t>
            </a:r>
          </a:p>
          <a:p>
            <a:pPr marL="285750" indent="-285750">
              <a:buFont typeface="Wingdings" pitchFamily="2" charset="2"/>
              <a:buChar char="q"/>
            </a:pPr>
            <a:r>
              <a:rPr lang="bg-BG" sz="1600" dirty="0" smtClean="0"/>
              <a:t>Заключава, че учението на тази непозната досега източна вяра се характеризира с това, че провъзгласява „нищото“ като първи принцип на съществуването. </a:t>
            </a:r>
          </a:p>
          <a:p>
            <a:pPr marL="285750" indent="-285750">
              <a:buFont typeface="Wingdings" pitchFamily="2" charset="2"/>
              <a:buChar char="q"/>
            </a:pPr>
            <a:r>
              <a:rPr lang="bg-BG" sz="1600" dirty="0" smtClean="0"/>
              <a:t>Силно влияние върху размишленията на следващите философи, които са привлечени от идеите на будизма.</a:t>
            </a:r>
            <a:endParaRPr lang="bg-BG" sz="1600" dirty="0"/>
          </a:p>
        </p:txBody>
      </p:sp>
      <p:pic>
        <p:nvPicPr>
          <p:cNvPr id="6" name="Контейнер за съдържание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914400"/>
            <a:ext cx="3886199" cy="4825206"/>
          </a:xfrm>
          <a:prstGeom prst="rect">
            <a:avLst/>
          </a:prstGeom>
          <a:ln>
            <a:noFill/>
          </a:ln>
          <a:effectLst>
            <a:softEdge rad="112500"/>
          </a:effectLst>
        </p:spPr>
      </p:pic>
    </p:spTree>
    <p:extLst>
      <p:ext uri="{BB962C8B-B14F-4D97-AF65-F5344CB8AC3E}">
        <p14:creationId xmlns:p14="http://schemas.microsoft.com/office/powerpoint/2010/main" val="4228493887"/>
      </p:ext>
    </p:extLst>
  </p:cSld>
  <p:clrMapOvr>
    <a:masterClrMapping/>
  </p:clrMapOvr>
  <p:transition spd="slow">
    <p:pull/>
  </p:transition>
</p:sld>
</file>

<file path=ppt/theme/theme1.xml><?xml version="1.0" encoding="utf-8"?>
<a:theme xmlns:a="http://schemas.openxmlformats.org/drawingml/2006/main" name="Kimono">
  <a:themeElements>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fontScheme name="Kimono">
      <a:majorFont>
        <a:latin typeface="Arial"/>
        <a:ea typeface=""/>
        <a:cs typeface="Arial"/>
      </a:majorFont>
      <a:minorFont>
        <a:latin typeface="Arial"/>
        <a:ea typeface=""/>
        <a:cs typeface="Arial"/>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Kimono</Template>
  <TotalTime>1675</TotalTime>
  <Words>2497</Words>
  <Application>Microsoft Office PowerPoint</Application>
  <PresentationFormat>Презентация на цял екран (4:3)</PresentationFormat>
  <Paragraphs>98</Paragraphs>
  <Slides>33</Slides>
  <Notes>1</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33</vt:i4>
      </vt:variant>
    </vt:vector>
  </HeadingPairs>
  <TitlesOfParts>
    <vt:vector size="34" baseType="lpstr">
      <vt:lpstr>Kimono</vt:lpstr>
      <vt:lpstr>Специалности: Кореистика и ЮИЮА, СУ „Св. Климент Охридски“ </vt:lpstr>
      <vt:lpstr>Дхарма отвъд Азия: изучаването на будизма в Европа </vt:lpstr>
      <vt:lpstr>Съдържание</vt:lpstr>
      <vt:lpstr>Презентация на PowerPoint</vt:lpstr>
      <vt:lpstr>Презентация на PowerPoint</vt:lpstr>
      <vt:lpstr>Въпросите на Милинда (Milindapañha)</vt:lpstr>
      <vt:lpstr>Презентация на PowerPoint</vt:lpstr>
      <vt:lpstr>Първото запознанство на Европа  с будистките идеи и религиозни вярвания </vt:lpstr>
      <vt:lpstr>Готфрид Вилхелм Лайбниц (1646-1716)</vt:lpstr>
      <vt:lpstr>Презентация на PowerPoint</vt:lpstr>
      <vt:lpstr>Презентация на PowerPoint</vt:lpstr>
      <vt:lpstr>Георг Вилхелм Фридрих Хегел (1770-1831)</vt:lpstr>
      <vt:lpstr>Презентация на PowerPoint</vt:lpstr>
      <vt:lpstr>Презентация на PowerPoint</vt:lpstr>
      <vt:lpstr>Презентация на PowerPoint</vt:lpstr>
      <vt:lpstr>Мартин Хайдегер (1889-1976)</vt:lpstr>
      <vt:lpstr>Презентация на PowerPoint</vt:lpstr>
      <vt:lpstr>Хорхе Луис Борхес (1899-1986)</vt:lpstr>
      <vt:lpstr>Презентация на PowerPoint</vt:lpstr>
      <vt:lpstr>Презентация на PowerPoint</vt:lpstr>
      <vt:lpstr>Ювал Ноа Харари (р. 1976 г.)</vt:lpstr>
      <vt:lpstr>Презентация на PowerPoint</vt:lpstr>
      <vt:lpstr>Презентация на PowerPoint</vt:lpstr>
      <vt:lpstr>Начало на академичното изучаване на будизма в Европа през втората половина на 19 в. </vt:lpstr>
      <vt:lpstr>Презентация на PowerPoint</vt:lpstr>
      <vt:lpstr>Презентация на PowerPoint</vt:lpstr>
      <vt:lpstr>Презентация на PowerPoint</vt:lpstr>
      <vt:lpstr>Херман Олденберг  (1854-1920)</vt:lpstr>
      <vt:lpstr>Презентация на PowerPoint</vt:lpstr>
      <vt:lpstr>Презентация на PowerPoint</vt:lpstr>
      <vt:lpstr>Презентация на PowerPoint</vt:lpstr>
      <vt:lpstr>Презентация на PowerPoint</vt:lpstr>
      <vt:lpstr>Благодаря за вниманието!</vt:lpstr>
    </vt:vector>
  </TitlesOfParts>
  <Company>Gustavus Adolphus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Hinduism vs. Christianity</dc:title>
  <dc:creator>Information Technology</dc:creator>
  <cp:lastModifiedBy>Windows User</cp:lastModifiedBy>
  <cp:revision>344</cp:revision>
  <dcterms:created xsi:type="dcterms:W3CDTF">2005-11-07T23:53:19Z</dcterms:created>
  <dcterms:modified xsi:type="dcterms:W3CDTF">2021-11-18T05:19:11Z</dcterms:modified>
</cp:coreProperties>
</file>