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sldIdLst>
    <p:sldId id="256" r:id="rId2"/>
    <p:sldId id="859" r:id="rId3"/>
    <p:sldId id="260" r:id="rId4"/>
    <p:sldId id="1160" r:id="rId5"/>
    <p:sldId id="311" r:id="rId6"/>
    <p:sldId id="1172" r:id="rId7"/>
    <p:sldId id="514" r:id="rId8"/>
    <p:sldId id="1161" r:id="rId9"/>
    <p:sldId id="516" r:id="rId10"/>
    <p:sldId id="517" r:id="rId11"/>
    <p:sldId id="518" r:id="rId12"/>
    <p:sldId id="312" r:id="rId13"/>
    <p:sldId id="1162" r:id="rId14"/>
    <p:sldId id="1182" r:id="rId15"/>
    <p:sldId id="1180" r:id="rId16"/>
    <p:sldId id="1181" r:id="rId17"/>
    <p:sldId id="1174" r:id="rId18"/>
    <p:sldId id="1163" r:id="rId19"/>
    <p:sldId id="519" r:id="rId20"/>
    <p:sldId id="1175" r:id="rId21"/>
    <p:sldId id="406" r:id="rId22"/>
    <p:sldId id="407" r:id="rId23"/>
    <p:sldId id="1164" r:id="rId24"/>
    <p:sldId id="1177" r:id="rId25"/>
    <p:sldId id="1183" r:id="rId26"/>
    <p:sldId id="1165" r:id="rId27"/>
    <p:sldId id="1171" r:id="rId28"/>
    <p:sldId id="1176" r:id="rId29"/>
    <p:sldId id="1166" r:id="rId30"/>
    <p:sldId id="1178" r:id="rId31"/>
    <p:sldId id="1017" r:id="rId32"/>
    <p:sldId id="1179" r:id="rId33"/>
    <p:sldId id="1064" r:id="rId34"/>
    <p:sldId id="7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0" autoAdjust="0"/>
    <p:restoredTop sz="94660"/>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1C07C-78B5-4680-B4BC-058769CB653C}" type="datetimeFigureOut">
              <a:rPr lang="en-US" smtClean="0"/>
              <a:t>10/28/20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52829-99BF-40A8-84FB-6F60A3237202}" type="slidenum">
              <a:rPr lang="en-US" smtClean="0"/>
              <a:t>‹#›</a:t>
            </a:fld>
            <a:endParaRPr lang="en-US"/>
          </a:p>
        </p:txBody>
      </p:sp>
    </p:spTree>
    <p:extLst>
      <p:ext uri="{BB962C8B-B14F-4D97-AF65-F5344CB8AC3E}">
        <p14:creationId xmlns:p14="http://schemas.microsoft.com/office/powerpoint/2010/main" val="4120931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xfrm>
            <a:off x="3884156" y="8685545"/>
            <a:ext cx="2972665" cy="456363"/>
          </a:xfrm>
          <a:prstGeom prst="rect">
            <a:avLst/>
          </a:prstGeom>
          <a:ln/>
        </p:spPr>
        <p:txBody>
          <a:bodyPr/>
          <a:lstStyle/>
          <a:p>
            <a:fld id="{B8846858-A10C-461F-A25E-ABB05ACAE6C8}" type="slidenum">
              <a:rPr lang="en-US"/>
              <a:pPr/>
              <a:t>3</a:t>
            </a:fld>
            <a:endParaRPr lang="en-US"/>
          </a:p>
        </p:txBody>
      </p:sp>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p:txBody>
          <a:bodyPr/>
          <a:lstStyle/>
          <a:p>
            <a:endParaRPr lang="en-US"/>
          </a:p>
        </p:txBody>
      </p:sp>
      <p:sp>
        <p:nvSpPr>
          <p:cNvPr id="238596" name="Slide Number Placeholder 3"/>
          <p:cNvSpPr txBox="1">
            <a:spLocks noGrp="1"/>
          </p:cNvSpPr>
          <p:nvPr/>
        </p:nvSpPr>
        <p:spPr bwMode="auto">
          <a:xfrm>
            <a:off x="3885335" y="8685545"/>
            <a:ext cx="2971486" cy="456363"/>
          </a:xfrm>
          <a:prstGeom prst="rect">
            <a:avLst/>
          </a:prstGeom>
          <a:noFill/>
          <a:ln w="9525">
            <a:noFill/>
            <a:miter lim="800000"/>
            <a:headEnd/>
            <a:tailEnd/>
          </a:ln>
        </p:spPr>
        <p:txBody>
          <a:bodyPr lIns="92309" tIns="46154" rIns="92309" bIns="46154" anchor="b"/>
          <a:lstStyle/>
          <a:p>
            <a:pPr algn="r" defTabSz="922338"/>
            <a:fld id="{F87E0211-5801-460D-B733-10E47CA1FCE2}" type="slidenum">
              <a:rPr lang="en-US" sz="1200"/>
              <a:pPr algn="r" defTabSz="922338"/>
              <a:t>3</a:t>
            </a:fld>
            <a:endParaRPr lang="en-US" sz="1200"/>
          </a:p>
        </p:txBody>
      </p:sp>
    </p:spTree>
    <p:extLst>
      <p:ext uri="{BB962C8B-B14F-4D97-AF65-F5344CB8AC3E}">
        <p14:creationId xmlns:p14="http://schemas.microsoft.com/office/powerpoint/2010/main" val="1305881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8CEBECE-5903-40BD-97A7-B7D3F5FF00CE}" type="slidenum">
              <a:rPr lang="en-US" smtClean="0"/>
              <a:pPr>
                <a:defRPr/>
              </a:pPr>
              <a:t>10</a:t>
            </a:fld>
            <a:endParaRPr lang="en-US"/>
          </a:p>
        </p:txBody>
      </p:sp>
    </p:spTree>
    <p:extLst>
      <p:ext uri="{BB962C8B-B14F-4D97-AF65-F5344CB8AC3E}">
        <p14:creationId xmlns:p14="http://schemas.microsoft.com/office/powerpoint/2010/main" val="3609394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99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325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25BD3F-533F-7548-B4D6-CE15EBB66B4D}" type="datetime1">
              <a:rPr lang="en-US" smtClean="0"/>
              <a:t>10/28/20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360186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FDD504-4A92-5D4E-8A8F-3FF48F7B7765}" type="datetime1">
              <a:rPr lang="en-US" smtClean="0"/>
              <a:t>10/28/20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247165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DA5A1A-9346-1E48-9D76-BA80E011B061}" type="datetime1">
              <a:rPr lang="en-US" smtClean="0"/>
              <a:t>10/28/20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878051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381000"/>
            <a:ext cx="11203517" cy="609600"/>
          </a:xfrm>
        </p:spPr>
        <p:txBody>
          <a:bodyPr/>
          <a:lstStyle/>
          <a:p>
            <a:r>
              <a:rPr lang="en-US"/>
              <a:t>Click to edit Master title style</a:t>
            </a:r>
          </a:p>
        </p:txBody>
      </p:sp>
      <p:sp>
        <p:nvSpPr>
          <p:cNvPr id="3" name="Content Placeholder 2"/>
          <p:cNvSpPr>
            <a:spLocks noGrp="1"/>
          </p:cNvSpPr>
          <p:nvPr>
            <p:ph sz="half" idx="1"/>
          </p:nvPr>
        </p:nvSpPr>
        <p:spPr>
          <a:xfrm>
            <a:off x="406400" y="1371600"/>
            <a:ext cx="112776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06400" y="4000500"/>
            <a:ext cx="112776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61">
            <a:extLst>
              <a:ext uri="{FF2B5EF4-FFF2-40B4-BE49-F238E27FC236}">
                <a16:creationId xmlns:a16="http://schemas.microsoft.com/office/drawing/2014/main" id="{5F4DC978-F79D-4CEB-9A78-EBE199457241}"/>
              </a:ext>
            </a:extLst>
          </p:cNvPr>
          <p:cNvSpPr>
            <a:spLocks noGrp="1" noChangeArrowheads="1"/>
          </p:cNvSpPr>
          <p:nvPr>
            <p:ph type="sldNum" sz="quarter" idx="10"/>
          </p:nvPr>
        </p:nvSpPr>
        <p:spPr>
          <a:ln/>
        </p:spPr>
        <p:txBody>
          <a:bodyPr/>
          <a:lstStyle>
            <a:lvl1pPr>
              <a:defRPr/>
            </a:lvl1pPr>
          </a:lstStyle>
          <a:p>
            <a:fld id="{7FBF9806-3712-403C-BC46-95DA6B5DC49C}" type="slidenum">
              <a:rPr lang="en-US" altLang="en-US"/>
              <a:pPr/>
              <a:t>‹#›</a:t>
            </a:fld>
            <a:endParaRPr lang="en-US" altLang="en-US"/>
          </a:p>
        </p:txBody>
      </p:sp>
    </p:spTree>
    <p:extLst>
      <p:ext uri="{BB962C8B-B14F-4D97-AF65-F5344CB8AC3E}">
        <p14:creationId xmlns:p14="http://schemas.microsoft.com/office/powerpoint/2010/main" val="1081420365"/>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7D7918-EEA6-B440-93BF-EA111AC2F5B0}" type="datetime1">
              <a:rPr lang="en-US" smtClean="0"/>
              <a:t>10/28/20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009642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9352FC-5124-E34D-A48A-C5FD57D311D2}" type="datetime1">
              <a:rPr lang="en-US" smtClean="0"/>
              <a:t>10/28/20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11805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A2E18E-AC42-8D4F-81A4-742F89329077}" type="datetime1">
              <a:rPr lang="en-US" smtClean="0"/>
              <a:t>10/28/20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72777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4321CE-425A-364C-9448-73E2AD21268A}" type="datetime1">
              <a:rPr lang="en-US" smtClean="0"/>
              <a:t>10/28/20</a:t>
            </a:fld>
            <a:endParaRPr lang="en-US"/>
          </a:p>
        </p:txBody>
      </p:sp>
      <p:sp>
        <p:nvSpPr>
          <p:cNvPr id="8" name="Footer Placeholder 7"/>
          <p:cNvSpPr>
            <a:spLocks noGrp="1"/>
          </p:cNvSpPr>
          <p:nvPr>
            <p:ph type="ftr" sz="quarter" idx="11"/>
          </p:nvPr>
        </p:nvSpPr>
        <p:spPr/>
        <p:txBody>
          <a:bodyPr/>
          <a:lstStyle/>
          <a:p>
            <a:r>
              <a:rPr lang="en-US"/>
              <a:t>Kordon Consulting LLC</a:t>
            </a:r>
          </a:p>
        </p:txBody>
      </p:sp>
      <p:sp>
        <p:nvSpPr>
          <p:cNvPr id="9" name="Slide Number Placeholder 8"/>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32009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CE1904-4185-7A4F-9317-515F468CF1EE}" type="datetime1">
              <a:rPr lang="en-US" smtClean="0"/>
              <a:t>10/28/20</a:t>
            </a:fld>
            <a:endParaRPr lang="en-US"/>
          </a:p>
        </p:txBody>
      </p:sp>
      <p:sp>
        <p:nvSpPr>
          <p:cNvPr id="4" name="Footer Placeholder 3"/>
          <p:cNvSpPr>
            <a:spLocks noGrp="1"/>
          </p:cNvSpPr>
          <p:nvPr>
            <p:ph type="ftr" sz="quarter" idx="11"/>
          </p:nvPr>
        </p:nvSpPr>
        <p:spPr/>
        <p:txBody>
          <a:bodyPr/>
          <a:lstStyle/>
          <a:p>
            <a:r>
              <a:rPr lang="en-US"/>
              <a:t>Kordon Consulting LLC</a:t>
            </a:r>
          </a:p>
        </p:txBody>
      </p:sp>
      <p:sp>
        <p:nvSpPr>
          <p:cNvPr id="5" name="Slide Number Placeholder 4"/>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4775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6B865E-A3E5-734A-9F42-312D6A5DA7DE}" type="datetime1">
              <a:rPr lang="en-US" smtClean="0"/>
              <a:t>10/28/20</a:t>
            </a:fld>
            <a:endParaRPr lang="en-US"/>
          </a:p>
        </p:txBody>
      </p:sp>
      <p:sp>
        <p:nvSpPr>
          <p:cNvPr id="3" name="Footer Placeholder 2"/>
          <p:cNvSpPr>
            <a:spLocks noGrp="1"/>
          </p:cNvSpPr>
          <p:nvPr>
            <p:ph type="ftr" sz="quarter" idx="11"/>
          </p:nvPr>
        </p:nvSpPr>
        <p:spPr/>
        <p:txBody>
          <a:bodyPr/>
          <a:lstStyle/>
          <a:p>
            <a:r>
              <a:rPr lang="en-US"/>
              <a:t>Kordon Consulting LLC</a:t>
            </a:r>
          </a:p>
        </p:txBody>
      </p:sp>
      <p:sp>
        <p:nvSpPr>
          <p:cNvPr id="4" name="Slide Number Placeholder 3"/>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4310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E68901-69CA-4642-A9FB-1D6BEF35AC54}" type="datetime1">
              <a:rPr lang="en-US" smtClean="0"/>
              <a:t>10/28/20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48521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015BC8-21C2-704C-A7B6-7894901C76B9}" type="datetime1">
              <a:rPr lang="en-US" smtClean="0"/>
              <a:t>10/28/20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68934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65B33-D408-1744-92EE-F0B0A7117144}" type="datetime1">
              <a:rPr lang="en-US" smtClean="0"/>
              <a:t>10/28/20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Kordon Consulting LLC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C78C2-CDE4-4FEF-94FB-F11C578D031C}" type="slidenum">
              <a:rPr lang="en-US" smtClean="0"/>
              <a:t>‹#›</a:t>
            </a:fld>
            <a:endParaRPr lang="en-US"/>
          </a:p>
        </p:txBody>
      </p:sp>
    </p:spTree>
    <p:extLst>
      <p:ext uri="{BB962C8B-B14F-4D97-AF65-F5344CB8AC3E}">
        <p14:creationId xmlns:p14="http://schemas.microsoft.com/office/powerpoint/2010/main" val="1589081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16.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tiff"/><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4514" y="447447"/>
            <a:ext cx="9383485" cy="2850923"/>
          </a:xfrm>
        </p:spPr>
        <p:txBody>
          <a:bodyPr>
            <a:normAutofit/>
          </a:bodyPr>
          <a:lstStyle/>
          <a:p>
            <a:r>
              <a:rPr lang="en-US" sz="4000" b="1" dirty="0"/>
              <a:t>Applied Artificial Intelligence</a:t>
            </a:r>
            <a:br>
              <a:rPr lang="en-US" sz="3600" dirty="0"/>
            </a:br>
            <a:br>
              <a:rPr lang="en-US" sz="3600" dirty="0"/>
            </a:br>
            <a:r>
              <a:rPr lang="en-US" sz="3600" b="1" dirty="0">
                <a:solidFill>
                  <a:srgbClr val="C00000"/>
                </a:solidFill>
              </a:rPr>
              <a:t>Lecture 18</a:t>
            </a:r>
            <a:br>
              <a:rPr lang="en-US" sz="3600" dirty="0"/>
            </a:br>
            <a:r>
              <a:rPr lang="en-US" sz="3600" b="1" dirty="0"/>
              <a:t> Applied AI Solutions to Real-World Problems</a:t>
            </a:r>
            <a:endParaRPr lang="en-US" sz="3600" b="1" dirty="0">
              <a:solidFill>
                <a:srgbClr val="002060"/>
              </a:solidFill>
            </a:endParaRPr>
          </a:p>
        </p:txBody>
      </p:sp>
      <p:sp>
        <p:nvSpPr>
          <p:cNvPr id="3" name="Subtitle 2"/>
          <p:cNvSpPr>
            <a:spLocks noGrp="1"/>
          </p:cNvSpPr>
          <p:nvPr>
            <p:ph type="subTitle" idx="1"/>
          </p:nvPr>
        </p:nvSpPr>
        <p:spPr>
          <a:xfrm>
            <a:off x="1523999" y="4613257"/>
            <a:ext cx="9144000" cy="1655762"/>
          </a:xfrm>
        </p:spPr>
        <p:txBody>
          <a:bodyPr/>
          <a:lstStyle/>
          <a:p>
            <a:r>
              <a:rPr lang="en-US" dirty="0"/>
              <a:t>Arthur Kordon</a:t>
            </a:r>
          </a:p>
          <a:p>
            <a:r>
              <a:rPr lang="en-US" dirty="0"/>
              <a:t>Kordon Consulting LLC</a:t>
            </a:r>
          </a:p>
        </p:txBody>
      </p:sp>
    </p:spTree>
    <p:extLst>
      <p:ext uri="{BB962C8B-B14F-4D97-AF65-F5344CB8AC3E}">
        <p14:creationId xmlns:p14="http://schemas.microsoft.com/office/powerpoint/2010/main" val="2889504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3009900" y="313611"/>
            <a:ext cx="6172200" cy="1143000"/>
          </a:xfrm>
        </p:spPr>
        <p:txBody>
          <a:bodyPr>
            <a:normAutofit/>
          </a:bodyPr>
          <a:lstStyle/>
          <a:p>
            <a:r>
              <a:rPr lang="en-US" sz="2700" dirty="0"/>
              <a:t>Time Series decomposition</a:t>
            </a:r>
            <a:br>
              <a:rPr lang="en-US" sz="2700" dirty="0"/>
            </a:br>
            <a:br>
              <a:rPr lang="en-US" sz="2400" dirty="0"/>
            </a:br>
            <a:endParaRPr lang="en-US" sz="2400" dirty="0"/>
          </a:p>
        </p:txBody>
      </p:sp>
      <p:sp>
        <p:nvSpPr>
          <p:cNvPr id="7" name="Content Placeholder 2"/>
          <p:cNvSpPr>
            <a:spLocks noGrp="1"/>
          </p:cNvSpPr>
          <p:nvPr>
            <p:ph sz="half" idx="1"/>
          </p:nvPr>
        </p:nvSpPr>
        <p:spPr>
          <a:xfrm>
            <a:off x="2838450" y="1850301"/>
            <a:ext cx="2914650" cy="3276600"/>
          </a:xfrm>
        </p:spPr>
        <p:txBody>
          <a:bodyPr>
            <a:normAutofit fontScale="92500" lnSpcReduction="20000"/>
          </a:bodyPr>
          <a:lstStyle/>
          <a:p>
            <a:endParaRPr lang="en-US" sz="1800" dirty="0"/>
          </a:p>
          <a:p>
            <a:r>
              <a:rPr lang="en-US" sz="1800" dirty="0"/>
              <a:t>Start from the observed series</a:t>
            </a:r>
          </a:p>
          <a:p>
            <a:r>
              <a:rPr lang="en-US" sz="1800" dirty="0"/>
              <a:t>We take a trend (average growth) component</a:t>
            </a:r>
          </a:p>
          <a:p>
            <a:r>
              <a:rPr lang="en-US" sz="1800" dirty="0"/>
              <a:t>We include any previous periods that help us model or previous errors that help us model</a:t>
            </a:r>
          </a:p>
          <a:p>
            <a:r>
              <a:rPr lang="en-US" sz="1800" dirty="0"/>
              <a:t>Then we include the seasonal information </a:t>
            </a:r>
          </a:p>
          <a:p>
            <a:r>
              <a:rPr lang="en-US" sz="1800" dirty="0"/>
              <a:t>In the end the error part should look like white noise</a:t>
            </a:r>
          </a:p>
        </p:txBody>
      </p:sp>
      <p:pic>
        <p:nvPicPr>
          <p:cNvPr id="109570" name="Picture 2"/>
          <p:cNvPicPr>
            <a:picLocks noChangeAspect="1" noChangeArrowheads="1"/>
          </p:cNvPicPr>
          <p:nvPr/>
        </p:nvPicPr>
        <p:blipFill>
          <a:blip r:embed="rId3" cstate="print"/>
          <a:srcRect/>
          <a:stretch>
            <a:fillRect/>
          </a:stretch>
        </p:blipFill>
        <p:spPr bwMode="auto">
          <a:xfrm>
            <a:off x="5942706" y="1360268"/>
            <a:ext cx="3421288" cy="45148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217C9D57-B919-4C5A-8253-0C1A1D592D3B}" type="slidenum">
              <a:rPr lang="en-US" smtClean="0"/>
              <a:t>10</a:t>
            </a:fld>
            <a:endParaRPr lang="en-US"/>
          </a:p>
        </p:txBody>
      </p:sp>
    </p:spTree>
    <p:extLst>
      <p:ext uri="{BB962C8B-B14F-4D97-AF65-F5344CB8AC3E}">
        <p14:creationId xmlns:p14="http://schemas.microsoft.com/office/powerpoint/2010/main" val="2271139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263" y="72685"/>
            <a:ext cx="8229600" cy="792162"/>
          </a:xfrm>
        </p:spPr>
        <p:txBody>
          <a:bodyPr>
            <a:normAutofit/>
          </a:bodyPr>
          <a:lstStyle/>
          <a:p>
            <a:r>
              <a:rPr lang="en-US" sz="3200" dirty="0"/>
              <a:t>The forecasting troika</a:t>
            </a:r>
          </a:p>
        </p:txBody>
      </p:sp>
      <p:sp>
        <p:nvSpPr>
          <p:cNvPr id="19" name="Slide Number Placeholder 18"/>
          <p:cNvSpPr>
            <a:spLocks noGrp="1"/>
          </p:cNvSpPr>
          <p:nvPr>
            <p:ph type="sldNum" sz="quarter" idx="12"/>
          </p:nvPr>
        </p:nvSpPr>
        <p:spPr/>
        <p:txBody>
          <a:bodyPr/>
          <a:lstStyle/>
          <a:p>
            <a:fld id="{F503E04F-8368-4C52-858F-C77EC5079363}" type="slidenum">
              <a:rPr lang="en-US" smtClean="0"/>
              <a:pPr/>
              <a:t>11</a:t>
            </a:fld>
            <a:endParaRPr lang="en-US"/>
          </a:p>
        </p:txBody>
      </p:sp>
      <p:grpSp>
        <p:nvGrpSpPr>
          <p:cNvPr id="5" name="Group 4">
            <a:extLst>
              <a:ext uri="{FF2B5EF4-FFF2-40B4-BE49-F238E27FC236}">
                <a16:creationId xmlns:a16="http://schemas.microsoft.com/office/drawing/2014/main" id="{F575E899-B6DD-A14D-BAE3-339643A52A26}"/>
              </a:ext>
            </a:extLst>
          </p:cNvPr>
          <p:cNvGrpSpPr/>
          <p:nvPr/>
        </p:nvGrpSpPr>
        <p:grpSpPr>
          <a:xfrm>
            <a:off x="1620263" y="779316"/>
            <a:ext cx="8874072" cy="4324313"/>
            <a:chOff x="1676400" y="1268413"/>
            <a:chExt cx="8858250" cy="4503737"/>
          </a:xfrm>
        </p:grpSpPr>
        <p:grpSp>
          <p:nvGrpSpPr>
            <p:cNvPr id="3" name="Group 4"/>
            <p:cNvGrpSpPr>
              <a:grpSpLocks/>
            </p:cNvGrpSpPr>
            <p:nvPr/>
          </p:nvGrpSpPr>
          <p:grpSpPr bwMode="auto">
            <a:xfrm>
              <a:off x="2640013" y="1268413"/>
              <a:ext cx="5086350" cy="2532062"/>
              <a:chOff x="1292" y="799"/>
              <a:chExt cx="3204" cy="1595"/>
            </a:xfrm>
          </p:grpSpPr>
          <p:pic>
            <p:nvPicPr>
              <p:cNvPr id="7" name="Picture 5"/>
              <p:cNvPicPr>
                <a:picLocks noChangeAspect="1" noChangeArrowheads="1"/>
              </p:cNvPicPr>
              <p:nvPr/>
            </p:nvPicPr>
            <p:blipFill>
              <a:blip r:embed="rId2" cstate="print"/>
              <a:srcRect/>
              <a:stretch>
                <a:fillRect/>
              </a:stretch>
            </p:blipFill>
            <p:spPr bwMode="auto">
              <a:xfrm>
                <a:off x="1292" y="799"/>
                <a:ext cx="3204" cy="1595"/>
              </a:xfrm>
              <a:prstGeom prst="rect">
                <a:avLst/>
              </a:prstGeom>
              <a:noFill/>
              <a:ln>
                <a:noFill/>
              </a:ln>
              <a:effectLst/>
            </p:spPr>
          </p:pic>
          <p:sp>
            <p:nvSpPr>
              <p:cNvPr id="8" name="Line 6"/>
              <p:cNvSpPr>
                <a:spLocks noChangeShapeType="1"/>
              </p:cNvSpPr>
              <p:nvPr/>
            </p:nvSpPr>
            <p:spPr bwMode="auto">
              <a:xfrm>
                <a:off x="1610" y="1071"/>
                <a:ext cx="1769" cy="0"/>
              </a:xfrm>
              <a:prstGeom prst="line">
                <a:avLst/>
              </a:prstGeom>
              <a:noFill/>
              <a:ln w="9525">
                <a:solidFill>
                  <a:schemeClr val="tx1"/>
                </a:solidFill>
                <a:round/>
                <a:headEnd type="arrow" w="med" len="med"/>
                <a:tailEnd type="arrow" w="med" len="med"/>
              </a:ln>
              <a:effectLst/>
            </p:spPr>
            <p:txBody>
              <a:bodyPr/>
              <a:lstStyle/>
              <a:p>
                <a:endParaRPr lang="en-US"/>
              </a:p>
            </p:txBody>
          </p:sp>
          <p:sp>
            <p:nvSpPr>
              <p:cNvPr id="9" name="Line 7"/>
              <p:cNvSpPr>
                <a:spLocks noChangeShapeType="1"/>
              </p:cNvSpPr>
              <p:nvPr/>
            </p:nvSpPr>
            <p:spPr bwMode="auto">
              <a:xfrm>
                <a:off x="3424" y="935"/>
                <a:ext cx="0" cy="953"/>
              </a:xfrm>
              <a:prstGeom prst="line">
                <a:avLst/>
              </a:prstGeom>
              <a:noFill/>
              <a:ln w="9525">
                <a:solidFill>
                  <a:schemeClr val="tx1"/>
                </a:solidFill>
                <a:prstDash val="dash"/>
                <a:round/>
                <a:headEnd/>
                <a:tailEnd/>
              </a:ln>
              <a:effectLst/>
            </p:spPr>
            <p:txBody>
              <a:bodyPr/>
              <a:lstStyle/>
              <a:p>
                <a:endParaRPr lang="en-US"/>
              </a:p>
            </p:txBody>
          </p:sp>
          <p:sp>
            <p:nvSpPr>
              <p:cNvPr id="10" name="Text Box 8"/>
              <p:cNvSpPr txBox="1">
                <a:spLocks noChangeArrowheads="1"/>
              </p:cNvSpPr>
              <p:nvPr/>
            </p:nvSpPr>
            <p:spPr bwMode="auto">
              <a:xfrm>
                <a:off x="2200" y="890"/>
                <a:ext cx="515" cy="192"/>
              </a:xfrm>
              <a:prstGeom prst="rect">
                <a:avLst/>
              </a:prstGeom>
              <a:noFill/>
              <a:ln w="9525">
                <a:noFill/>
                <a:miter lim="800000"/>
                <a:headEnd/>
                <a:tailEnd/>
              </a:ln>
              <a:effectLst/>
            </p:spPr>
            <p:txBody>
              <a:bodyPr wrap="none">
                <a:spAutoFit/>
              </a:bodyPr>
              <a:lstStyle/>
              <a:p>
                <a:pPr eaLnBrk="0" hangingPunct="0"/>
                <a:r>
                  <a:rPr lang="en-US" sz="1400">
                    <a:latin typeface="Verdana" pitchFamily="34" charset="0"/>
                  </a:rPr>
                  <a:t>History</a:t>
                </a:r>
              </a:p>
            </p:txBody>
          </p:sp>
          <p:sp>
            <p:nvSpPr>
              <p:cNvPr id="11" name="Text Box 9"/>
              <p:cNvSpPr txBox="1">
                <a:spLocks noChangeArrowheads="1"/>
              </p:cNvSpPr>
              <p:nvPr/>
            </p:nvSpPr>
            <p:spPr bwMode="auto">
              <a:xfrm>
                <a:off x="3470" y="890"/>
                <a:ext cx="354" cy="192"/>
              </a:xfrm>
              <a:prstGeom prst="rect">
                <a:avLst/>
              </a:prstGeom>
              <a:noFill/>
              <a:ln w="9525">
                <a:noFill/>
                <a:miter lim="800000"/>
                <a:headEnd/>
                <a:tailEnd/>
              </a:ln>
              <a:effectLst/>
            </p:spPr>
            <p:txBody>
              <a:bodyPr wrap="none">
                <a:spAutoFit/>
              </a:bodyPr>
              <a:lstStyle/>
              <a:p>
                <a:pPr eaLnBrk="0" hangingPunct="0"/>
                <a:r>
                  <a:rPr lang="en-US" sz="1400">
                    <a:latin typeface="Verdana" pitchFamily="34" charset="0"/>
                  </a:rPr>
                  <a:t>Test</a:t>
                </a:r>
              </a:p>
            </p:txBody>
          </p:sp>
          <p:sp>
            <p:nvSpPr>
              <p:cNvPr id="12" name="Text Box 10"/>
              <p:cNvSpPr txBox="1">
                <a:spLocks noChangeArrowheads="1"/>
              </p:cNvSpPr>
              <p:nvPr/>
            </p:nvSpPr>
            <p:spPr bwMode="auto">
              <a:xfrm>
                <a:off x="3787" y="890"/>
                <a:ext cx="590" cy="192"/>
              </a:xfrm>
              <a:prstGeom prst="rect">
                <a:avLst/>
              </a:prstGeom>
              <a:noFill/>
              <a:ln w="9525">
                <a:noFill/>
                <a:miter lim="800000"/>
                <a:headEnd/>
                <a:tailEnd/>
              </a:ln>
              <a:effectLst/>
            </p:spPr>
            <p:txBody>
              <a:bodyPr>
                <a:spAutoFit/>
              </a:bodyPr>
              <a:lstStyle/>
              <a:p>
                <a:pPr eaLnBrk="0" hangingPunct="0"/>
                <a:r>
                  <a:rPr lang="en-US" sz="1400">
                    <a:latin typeface="Verdana" pitchFamily="34" charset="0"/>
                  </a:rPr>
                  <a:t>Forecast</a:t>
                </a:r>
              </a:p>
            </p:txBody>
          </p:sp>
          <p:sp>
            <p:nvSpPr>
              <p:cNvPr id="13" name="Line 11"/>
              <p:cNvSpPr>
                <a:spLocks noChangeShapeType="1"/>
              </p:cNvSpPr>
              <p:nvPr/>
            </p:nvSpPr>
            <p:spPr bwMode="auto">
              <a:xfrm>
                <a:off x="3470" y="1071"/>
                <a:ext cx="317" cy="0"/>
              </a:xfrm>
              <a:prstGeom prst="line">
                <a:avLst/>
              </a:prstGeom>
              <a:noFill/>
              <a:ln w="9525">
                <a:solidFill>
                  <a:schemeClr val="tx1"/>
                </a:solidFill>
                <a:round/>
                <a:headEnd type="arrow" w="med" len="med"/>
                <a:tailEnd type="arrow" w="med" len="med"/>
              </a:ln>
              <a:effectLst/>
            </p:spPr>
            <p:txBody>
              <a:bodyPr/>
              <a:lstStyle/>
              <a:p>
                <a:endParaRPr lang="en-US"/>
              </a:p>
            </p:txBody>
          </p:sp>
          <p:sp>
            <p:nvSpPr>
              <p:cNvPr id="14" name="Line 12"/>
              <p:cNvSpPr>
                <a:spLocks noChangeShapeType="1"/>
              </p:cNvSpPr>
              <p:nvPr/>
            </p:nvSpPr>
            <p:spPr bwMode="auto">
              <a:xfrm>
                <a:off x="3833" y="1071"/>
                <a:ext cx="544" cy="0"/>
              </a:xfrm>
              <a:prstGeom prst="line">
                <a:avLst/>
              </a:prstGeom>
              <a:noFill/>
              <a:ln w="9525">
                <a:solidFill>
                  <a:schemeClr val="tx1"/>
                </a:solidFill>
                <a:round/>
                <a:headEnd type="arrow" w="med" len="med"/>
                <a:tailEnd type="arrow" w="med" len="med"/>
              </a:ln>
              <a:effectLst/>
            </p:spPr>
            <p:txBody>
              <a:bodyPr/>
              <a:lstStyle/>
              <a:p>
                <a:endParaRPr lang="en-US"/>
              </a:p>
            </p:txBody>
          </p:sp>
        </p:grpSp>
        <p:sp>
          <p:nvSpPr>
            <p:cNvPr id="15" name="Rectangle 3"/>
            <p:cNvSpPr txBox="1">
              <a:spLocks/>
            </p:cNvSpPr>
            <p:nvPr/>
          </p:nvSpPr>
          <p:spPr>
            <a:xfrm>
              <a:off x="1905000" y="4038601"/>
              <a:ext cx="8229600" cy="1668463"/>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000" dirty="0">
                  <a:latin typeface="Arial" charset="0"/>
                </a:rPr>
                <a:t>History region (with history data)</a:t>
              </a:r>
            </a:p>
            <a:p>
              <a:pPr marL="342900" indent="-342900">
                <a:spcBef>
                  <a:spcPct val="20000"/>
                </a:spcBef>
                <a:buFont typeface="Arial" pitchFamily="34" charset="0"/>
                <a:buChar char="•"/>
                <a:defRPr/>
              </a:pPr>
              <a:r>
                <a:rPr lang="en-US" sz="2000" dirty="0">
                  <a:latin typeface="Arial" charset="0"/>
                </a:rPr>
                <a:t>Hold-out data (with testing data)</a:t>
              </a:r>
            </a:p>
            <a:p>
              <a:pPr marL="342900" indent="-342900">
                <a:spcBef>
                  <a:spcPct val="20000"/>
                </a:spcBef>
                <a:buFont typeface="Arial" pitchFamily="34" charset="0"/>
                <a:buChar char="•"/>
                <a:defRPr/>
              </a:pPr>
              <a:r>
                <a:rPr lang="en-US" sz="2000" dirty="0">
                  <a:latin typeface="Arial" charset="0"/>
                </a:rPr>
                <a:t>Forecasting region</a:t>
              </a:r>
            </a:p>
            <a:p>
              <a:pPr marL="342900" indent="-342900">
                <a:spcBef>
                  <a:spcPct val="20000"/>
                </a:spcBef>
                <a:buFont typeface="Arial" pitchFamily="34" charset="0"/>
                <a:buChar char="•"/>
                <a:defRPr/>
              </a:pPr>
              <a:r>
                <a:rPr lang="en-US" sz="2000" dirty="0">
                  <a:latin typeface="Arial" charset="0"/>
                </a:rPr>
                <a:t>Confidence region </a:t>
              </a:r>
            </a:p>
          </p:txBody>
        </p:sp>
        <p:sp>
          <p:nvSpPr>
            <p:cNvPr id="20" name="Rectangle 19"/>
            <p:cNvSpPr/>
            <p:nvPr/>
          </p:nvSpPr>
          <p:spPr>
            <a:xfrm>
              <a:off x="1676400" y="3657600"/>
              <a:ext cx="62484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Forecasting troika: Forecast + Confidence limits + Forecasting horizon</a:t>
              </a:r>
            </a:p>
          </p:txBody>
        </p:sp>
        <p:pic>
          <p:nvPicPr>
            <p:cNvPr id="28674" name="Picture 2"/>
            <p:cNvPicPr>
              <a:picLocks noChangeAspect="1" noChangeArrowheads="1"/>
            </p:cNvPicPr>
            <p:nvPr/>
          </p:nvPicPr>
          <p:blipFill>
            <a:blip r:embed="rId3" cstate="print"/>
            <a:srcRect/>
            <a:stretch>
              <a:fillRect/>
            </a:stretch>
          </p:blipFill>
          <p:spPr bwMode="auto">
            <a:xfrm>
              <a:off x="7772400" y="2971800"/>
              <a:ext cx="2762250" cy="2800350"/>
            </a:xfrm>
            <a:prstGeom prst="rect">
              <a:avLst/>
            </a:prstGeom>
            <a:noFill/>
            <a:ln w="9525">
              <a:noFill/>
              <a:miter lim="800000"/>
              <a:headEnd/>
              <a:tailEnd/>
            </a:ln>
          </p:spPr>
        </p:pic>
        <p:pic>
          <p:nvPicPr>
            <p:cNvPr id="21" name="Picture 13"/>
            <p:cNvPicPr>
              <a:picLocks noChangeAspect="1" noChangeArrowheads="1"/>
            </p:cNvPicPr>
            <p:nvPr/>
          </p:nvPicPr>
          <p:blipFill>
            <a:blip r:embed="rId4" cstate="print"/>
            <a:srcRect/>
            <a:stretch>
              <a:fillRect/>
            </a:stretch>
          </p:blipFill>
          <p:spPr bwMode="auto">
            <a:xfrm rot="5400000">
              <a:off x="7249807" y="1665593"/>
              <a:ext cx="1502386" cy="762000"/>
            </a:xfrm>
            <a:prstGeom prst="rect">
              <a:avLst/>
            </a:prstGeom>
            <a:noFill/>
            <a:ln w="9525">
              <a:solidFill>
                <a:schemeClr val="tx1"/>
              </a:solidFill>
              <a:miter lim="800000"/>
              <a:headEnd/>
              <a:tailEnd/>
            </a:ln>
            <a:effectLst/>
          </p:spPr>
        </p:pic>
      </p:grpSp>
      <p:sp>
        <p:nvSpPr>
          <p:cNvPr id="22" name="Text Box 6">
            <a:extLst>
              <a:ext uri="{FF2B5EF4-FFF2-40B4-BE49-F238E27FC236}">
                <a16:creationId xmlns:a16="http://schemas.microsoft.com/office/drawing/2014/main" id="{5A6CE0F2-E693-9B48-BF0E-CBB7A5ADEBAA}"/>
              </a:ext>
            </a:extLst>
          </p:cNvPr>
          <p:cNvSpPr txBox="1">
            <a:spLocks noChangeArrowheads="1"/>
          </p:cNvSpPr>
          <p:nvPr/>
        </p:nvSpPr>
        <p:spPr bwMode="auto">
          <a:xfrm>
            <a:off x="1988765" y="5628085"/>
            <a:ext cx="5188212" cy="353939"/>
          </a:xfrm>
          <a:prstGeom prst="rect">
            <a:avLst/>
          </a:prstGeom>
          <a:solidFill>
            <a:srgbClr val="FFDFF5"/>
          </a:solidFill>
          <a:ln>
            <a:noFill/>
          </a:ln>
          <a:effectLst/>
        </p:spPr>
        <p:txBody>
          <a:bodyPr wrap="square" lIns="91435" tIns="45718" rIns="91435" bIns="45718">
            <a:spAutoFit/>
          </a:bodyPr>
          <a:lstStyle/>
          <a:p>
            <a:pPr algn="l">
              <a:buFontTx/>
              <a:buNone/>
            </a:pPr>
            <a:r>
              <a:rPr lang="en-US" sz="1700" b="1" dirty="0">
                <a:solidFill>
                  <a:srgbClr val="000000"/>
                </a:solidFill>
                <a:latin typeface="Times New Roman" charset="0"/>
              </a:rPr>
              <a:t>Insufficient historical data (No history – No forecast)</a:t>
            </a:r>
          </a:p>
        </p:txBody>
      </p:sp>
      <p:sp>
        <p:nvSpPr>
          <p:cNvPr id="23" name="Text Box 6">
            <a:extLst>
              <a:ext uri="{FF2B5EF4-FFF2-40B4-BE49-F238E27FC236}">
                <a16:creationId xmlns:a16="http://schemas.microsoft.com/office/drawing/2014/main" id="{1180D894-7133-4E46-A121-DA0DCF26E048}"/>
              </a:ext>
            </a:extLst>
          </p:cNvPr>
          <p:cNvSpPr txBox="1">
            <a:spLocks noChangeArrowheads="1"/>
          </p:cNvSpPr>
          <p:nvPr/>
        </p:nvSpPr>
        <p:spPr bwMode="auto">
          <a:xfrm>
            <a:off x="1988764" y="6166117"/>
            <a:ext cx="5358333" cy="353939"/>
          </a:xfrm>
          <a:prstGeom prst="rect">
            <a:avLst/>
          </a:prstGeom>
          <a:solidFill>
            <a:schemeClr val="accent1">
              <a:lumMod val="20000"/>
              <a:lumOff val="80000"/>
            </a:schemeClr>
          </a:solidFill>
          <a:ln>
            <a:noFill/>
          </a:ln>
          <a:effectLst/>
        </p:spPr>
        <p:txBody>
          <a:bodyPr wrap="square" lIns="91435" tIns="45718" rIns="91435" bIns="45718">
            <a:spAutoFit/>
          </a:bodyPr>
          <a:lstStyle/>
          <a:p>
            <a:pPr algn="l">
              <a:buFontTx/>
              <a:buNone/>
            </a:pPr>
            <a:r>
              <a:rPr lang="en-US" sz="1700" b="1" dirty="0">
                <a:solidFill>
                  <a:srgbClr val="000000"/>
                </a:solidFill>
                <a:latin typeface="Times New Roman" charset="0"/>
              </a:rPr>
              <a:t>Time series is NOT forecastable (it is a random process)</a:t>
            </a:r>
          </a:p>
        </p:txBody>
      </p:sp>
      <p:pic>
        <p:nvPicPr>
          <p:cNvPr id="27" name="Picture 26">
            <a:extLst>
              <a:ext uri="{FF2B5EF4-FFF2-40B4-BE49-F238E27FC236}">
                <a16:creationId xmlns:a16="http://schemas.microsoft.com/office/drawing/2014/main" id="{6DC8130E-A298-F249-A2F2-A769841BAD94}"/>
              </a:ext>
            </a:extLst>
          </p:cNvPr>
          <p:cNvPicPr>
            <a:picLocks noChangeAspect="1"/>
          </p:cNvPicPr>
          <p:nvPr/>
        </p:nvPicPr>
        <p:blipFill>
          <a:blip r:embed="rId5"/>
          <a:stretch>
            <a:fillRect/>
          </a:stretch>
        </p:blipFill>
        <p:spPr>
          <a:xfrm>
            <a:off x="1079599" y="5720779"/>
            <a:ext cx="769672" cy="769672"/>
          </a:xfrm>
          <a:prstGeom prst="rect">
            <a:avLst/>
          </a:prstGeom>
        </p:spPr>
      </p:pic>
      <p:pic>
        <p:nvPicPr>
          <p:cNvPr id="4" name="Picture 3">
            <a:extLst>
              <a:ext uri="{FF2B5EF4-FFF2-40B4-BE49-F238E27FC236}">
                <a16:creationId xmlns:a16="http://schemas.microsoft.com/office/drawing/2014/main" id="{A260A722-19F2-F74E-8EA7-614EBC4E47AE}"/>
              </a:ext>
            </a:extLst>
          </p:cNvPr>
          <p:cNvPicPr>
            <a:picLocks noChangeAspect="1"/>
          </p:cNvPicPr>
          <p:nvPr/>
        </p:nvPicPr>
        <p:blipFill>
          <a:blip r:embed="rId6"/>
          <a:stretch>
            <a:fillRect/>
          </a:stretch>
        </p:blipFill>
        <p:spPr>
          <a:xfrm>
            <a:off x="7486590" y="6036361"/>
            <a:ext cx="574749" cy="574749"/>
          </a:xfrm>
          <a:prstGeom prst="rect">
            <a:avLst/>
          </a:prstGeom>
        </p:spPr>
      </p:pic>
    </p:spTree>
    <p:extLst>
      <p:ext uri="{BB962C8B-B14F-4D97-AF65-F5344CB8AC3E}">
        <p14:creationId xmlns:p14="http://schemas.microsoft.com/office/powerpoint/2010/main" val="3444239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50" y="137896"/>
            <a:ext cx="10304033" cy="595457"/>
          </a:xfrm>
        </p:spPr>
        <p:txBody>
          <a:bodyPr>
            <a:normAutofit fontScale="90000"/>
          </a:bodyPr>
          <a:lstStyle/>
          <a:p>
            <a:r>
              <a:rPr lang="en-US" sz="2400" dirty="0"/>
              <a:t>Examples of forecasting models: best and worst models for raw materials forecasting</a:t>
            </a:r>
          </a:p>
        </p:txBody>
      </p:sp>
      <p:pic>
        <p:nvPicPr>
          <p:cNvPr id="1026" name="Picture 2"/>
          <p:cNvPicPr>
            <a:picLocks noChangeAspect="1" noChangeArrowheads="1"/>
          </p:cNvPicPr>
          <p:nvPr/>
        </p:nvPicPr>
        <p:blipFill>
          <a:blip r:embed="rId2" cstate="print"/>
          <a:srcRect/>
          <a:stretch>
            <a:fillRect/>
          </a:stretch>
        </p:blipFill>
        <p:spPr bwMode="auto">
          <a:xfrm>
            <a:off x="2570455" y="3804950"/>
            <a:ext cx="5610225" cy="292417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417909" y="870096"/>
            <a:ext cx="5673147" cy="2798111"/>
          </a:xfrm>
          <a:prstGeom prst="rect">
            <a:avLst/>
          </a:prstGeom>
          <a:noFill/>
          <a:ln w="9525">
            <a:noFill/>
            <a:miter lim="800000"/>
            <a:headEnd/>
            <a:tailEnd/>
          </a:ln>
        </p:spPr>
      </p:pic>
      <p:sp>
        <p:nvSpPr>
          <p:cNvPr id="6" name="Text Box 9"/>
          <p:cNvSpPr txBox="1">
            <a:spLocks noChangeArrowheads="1"/>
          </p:cNvSpPr>
          <p:nvPr/>
        </p:nvSpPr>
        <p:spPr bwMode="auto">
          <a:xfrm>
            <a:off x="8007927" y="1327581"/>
            <a:ext cx="2475346" cy="902072"/>
          </a:xfrm>
          <a:prstGeom prst="rect">
            <a:avLst/>
          </a:prstGeom>
          <a:solidFill>
            <a:srgbClr val="CCFF66"/>
          </a:solidFill>
          <a:ln w="9525">
            <a:noFill/>
            <a:miter lim="800000"/>
            <a:headEnd/>
            <a:tailEnd/>
          </a:ln>
          <a:effectLst/>
        </p:spPr>
        <p:txBody>
          <a:bodyPr wrap="square" lIns="64291" tIns="32146" rIns="64291" bIns="32146">
            <a:spAutoFit/>
          </a:bodyPr>
          <a:lstStyle/>
          <a:p>
            <a:pPr marL="241093" indent="-241093">
              <a:spcBef>
                <a:spcPct val="20000"/>
              </a:spcBef>
            </a:pPr>
            <a:r>
              <a:rPr lang="en-US" sz="1600" b="1" dirty="0"/>
              <a:t>Best model</a:t>
            </a:r>
          </a:p>
          <a:p>
            <a:pPr marL="241093" indent="-241093">
              <a:spcBef>
                <a:spcPct val="20000"/>
              </a:spcBef>
            </a:pPr>
            <a:r>
              <a:rPr lang="en-US" sz="1600" b="1" dirty="0"/>
              <a:t>MAPE = 0.68</a:t>
            </a:r>
          </a:p>
          <a:p>
            <a:pPr marL="241093" indent="-241093">
              <a:spcBef>
                <a:spcPct val="20000"/>
              </a:spcBef>
            </a:pPr>
            <a:r>
              <a:rPr lang="en-US" sz="1600" b="1" dirty="0"/>
              <a:t>Hold-out MAPE = 1.01</a:t>
            </a:r>
          </a:p>
        </p:txBody>
      </p:sp>
      <p:sp>
        <p:nvSpPr>
          <p:cNvPr id="7" name="Text Box 9"/>
          <p:cNvSpPr txBox="1">
            <a:spLocks noChangeArrowheads="1"/>
          </p:cNvSpPr>
          <p:nvPr/>
        </p:nvSpPr>
        <p:spPr bwMode="auto">
          <a:xfrm>
            <a:off x="8067963" y="4537217"/>
            <a:ext cx="2475346" cy="902072"/>
          </a:xfrm>
          <a:prstGeom prst="rect">
            <a:avLst/>
          </a:prstGeom>
          <a:solidFill>
            <a:srgbClr val="FFCC99"/>
          </a:solidFill>
          <a:ln w="9525">
            <a:noFill/>
            <a:miter lim="800000"/>
            <a:headEnd/>
            <a:tailEnd/>
          </a:ln>
          <a:effectLst/>
        </p:spPr>
        <p:txBody>
          <a:bodyPr wrap="square" lIns="64291" tIns="32146" rIns="64291" bIns="32146">
            <a:spAutoFit/>
          </a:bodyPr>
          <a:lstStyle/>
          <a:p>
            <a:pPr marL="241093" indent="-241093">
              <a:spcBef>
                <a:spcPct val="20000"/>
              </a:spcBef>
            </a:pPr>
            <a:r>
              <a:rPr lang="en-US" sz="1600" b="1" dirty="0"/>
              <a:t>Worst model</a:t>
            </a:r>
          </a:p>
          <a:p>
            <a:pPr marL="241093" indent="-241093">
              <a:spcBef>
                <a:spcPct val="20000"/>
              </a:spcBef>
            </a:pPr>
            <a:r>
              <a:rPr lang="en-US" sz="1600" b="1" dirty="0"/>
              <a:t>MAPE = 17.97</a:t>
            </a:r>
          </a:p>
          <a:p>
            <a:pPr marL="241093" indent="-241093">
              <a:spcBef>
                <a:spcPct val="20000"/>
              </a:spcBef>
            </a:pPr>
            <a:r>
              <a:rPr lang="en-US" sz="1600" b="1" dirty="0"/>
              <a:t>Hold-out MAPE = 17.62</a:t>
            </a:r>
          </a:p>
        </p:txBody>
      </p:sp>
      <p:sp>
        <p:nvSpPr>
          <p:cNvPr id="8" name="Text Box 9">
            <a:extLst>
              <a:ext uri="{FF2B5EF4-FFF2-40B4-BE49-F238E27FC236}">
                <a16:creationId xmlns:a16="http://schemas.microsoft.com/office/drawing/2014/main" id="{EAB6BB4A-BC4A-4A42-B56A-707165C15FE0}"/>
              </a:ext>
            </a:extLst>
          </p:cNvPr>
          <p:cNvSpPr txBox="1">
            <a:spLocks noChangeArrowheads="1"/>
          </p:cNvSpPr>
          <p:nvPr/>
        </p:nvSpPr>
        <p:spPr bwMode="auto">
          <a:xfrm>
            <a:off x="8391861" y="2893515"/>
            <a:ext cx="2698897" cy="618918"/>
          </a:xfrm>
          <a:prstGeom prst="rect">
            <a:avLst/>
          </a:prstGeom>
          <a:solidFill>
            <a:schemeClr val="accent3">
              <a:lumMod val="20000"/>
              <a:lumOff val="80000"/>
            </a:schemeClr>
          </a:solidFill>
          <a:ln w="9525">
            <a:noFill/>
            <a:miter lim="800000"/>
            <a:headEnd/>
            <a:tailEnd/>
          </a:ln>
          <a:effectLst/>
        </p:spPr>
        <p:txBody>
          <a:bodyPr wrap="square" lIns="64291" tIns="32146" rIns="64291" bIns="32146">
            <a:spAutoFit/>
          </a:bodyPr>
          <a:lstStyle/>
          <a:p>
            <a:pPr marL="241093" indent="-241093">
              <a:spcBef>
                <a:spcPct val="20000"/>
              </a:spcBef>
            </a:pPr>
            <a:r>
              <a:rPr lang="en-US" b="1" dirty="0"/>
              <a:t>MAPE is Mean Absolute Percentage Error</a:t>
            </a:r>
          </a:p>
        </p:txBody>
      </p:sp>
    </p:spTree>
    <p:extLst>
      <p:ext uri="{BB962C8B-B14F-4D97-AF65-F5344CB8AC3E}">
        <p14:creationId xmlns:p14="http://schemas.microsoft.com/office/powerpoint/2010/main" val="2832332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72A6DD-A04E-2643-8B2B-4FB1C833E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817" y="668896"/>
            <a:ext cx="5363783" cy="578223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18 agenda</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13</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9B446DB7-A9A9-9540-908A-09F716D6ACE2}"/>
              </a:ext>
            </a:extLst>
          </p:cNvPr>
          <p:cNvPicPr>
            <a:picLocks noChangeAspect="1"/>
          </p:cNvPicPr>
          <p:nvPr/>
        </p:nvPicPr>
        <p:blipFill>
          <a:blip r:embed="rId3"/>
          <a:stretch>
            <a:fillRect/>
          </a:stretch>
        </p:blipFill>
        <p:spPr>
          <a:xfrm>
            <a:off x="5703764" y="2959651"/>
            <a:ext cx="392236" cy="400241"/>
          </a:xfrm>
          <a:prstGeom prst="rect">
            <a:avLst/>
          </a:prstGeom>
        </p:spPr>
      </p:pic>
    </p:spTree>
    <p:extLst>
      <p:ext uri="{BB962C8B-B14F-4D97-AF65-F5344CB8AC3E}">
        <p14:creationId xmlns:p14="http://schemas.microsoft.com/office/powerpoint/2010/main" val="395032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84B4440E-FE30-4A3A-97E8-D0D1C0EA9206}"/>
              </a:ext>
            </a:extLst>
          </p:cNvPr>
          <p:cNvSpPr>
            <a:spLocks noGrp="1" noChangeArrowheads="1"/>
          </p:cNvSpPr>
          <p:nvPr>
            <p:ph type="title"/>
          </p:nvPr>
        </p:nvSpPr>
        <p:spPr>
          <a:xfrm>
            <a:off x="1524000" y="0"/>
            <a:ext cx="9144000" cy="1143000"/>
          </a:xfrm>
        </p:spPr>
        <p:txBody>
          <a:bodyPr>
            <a:normAutofit/>
          </a:bodyPr>
          <a:lstStyle/>
          <a:p>
            <a:r>
              <a:rPr lang="en-US" sz="2400" b="1" dirty="0"/>
              <a:t>Classification</a:t>
            </a:r>
            <a:endParaRPr lang="en-US" sz="800" dirty="0"/>
          </a:p>
        </p:txBody>
      </p:sp>
      <p:sp>
        <p:nvSpPr>
          <p:cNvPr id="119857" name="Rectangle 78">
            <a:extLst>
              <a:ext uri="{FF2B5EF4-FFF2-40B4-BE49-F238E27FC236}">
                <a16:creationId xmlns:a16="http://schemas.microsoft.com/office/drawing/2014/main" id="{C179D8F8-138C-46C4-B69A-04012999CCE6}"/>
              </a:ext>
            </a:extLst>
          </p:cNvPr>
          <p:cNvSpPr>
            <a:spLocks noChangeArrowheads="1"/>
          </p:cNvSpPr>
          <p:nvPr/>
        </p:nvSpPr>
        <p:spPr bwMode="auto">
          <a:xfrm>
            <a:off x="1762001" y="3779875"/>
            <a:ext cx="53848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r>
              <a:rPr lang="en-US" altLang="en-US" sz="1800" b="1" dirty="0"/>
              <a:t>Examples: Normal/Abnormal process control</a:t>
            </a:r>
          </a:p>
          <a:p>
            <a:pPr eaLnBrk="1" hangingPunct="1"/>
            <a:r>
              <a:rPr lang="en-US" altLang="en-US" sz="1800" b="1" dirty="0"/>
              <a:t>	     In-speck/Out-of-speck products</a:t>
            </a:r>
          </a:p>
          <a:p>
            <a:pPr eaLnBrk="1" hangingPunct="1"/>
            <a:r>
              <a:rPr lang="en-US" altLang="en-US" sz="1800" b="1" dirty="0"/>
              <a:t>	     Normal operation/ Machine break</a:t>
            </a:r>
          </a:p>
          <a:p>
            <a:pPr eaLnBrk="1" hangingPunct="1"/>
            <a:r>
              <a:rPr lang="en-US" altLang="en-US" sz="1800" b="1" dirty="0"/>
              <a:t>	     Customer churn analysis</a:t>
            </a:r>
          </a:p>
        </p:txBody>
      </p:sp>
      <p:sp>
        <p:nvSpPr>
          <p:cNvPr id="119858" name="Slide Number Placeholder 7">
            <a:extLst>
              <a:ext uri="{FF2B5EF4-FFF2-40B4-BE49-F238E27FC236}">
                <a16:creationId xmlns:a16="http://schemas.microsoft.com/office/drawing/2014/main" id="{669D7E89-771D-44AB-A426-4ADB0E24E312}"/>
              </a:ext>
            </a:extLst>
          </p:cNvPr>
          <p:cNvSpPr txBox="1">
            <a:spLocks noGrp="1"/>
          </p:cNvSpPr>
          <p:nvPr/>
        </p:nvSpPr>
        <p:spPr bwMode="auto">
          <a:xfrm>
            <a:off x="8763000" y="6477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r" eaLnBrk="1" hangingPunct="1"/>
            <a:fld id="{D8F8D519-9B02-4BAD-B4A8-148AD3A81C19}" type="slidenum">
              <a:rPr lang="en-US" altLang="en-US" sz="1200" b="1">
                <a:latin typeface="Calibri" panose="020F0502020204030204" pitchFamily="34" charset="0"/>
              </a:rPr>
              <a:pPr algn="r" eaLnBrk="1" hangingPunct="1"/>
              <a:t>14</a:t>
            </a:fld>
            <a:endParaRPr lang="en-US" altLang="en-US" sz="1200" b="1">
              <a:latin typeface="Calibri" panose="020F0502020204030204" pitchFamily="34" charset="0"/>
            </a:endParaRPr>
          </a:p>
        </p:txBody>
      </p:sp>
      <p:sp>
        <p:nvSpPr>
          <p:cNvPr id="8" name="Text Box 8">
            <a:extLst>
              <a:ext uri="{FF2B5EF4-FFF2-40B4-BE49-F238E27FC236}">
                <a16:creationId xmlns:a16="http://schemas.microsoft.com/office/drawing/2014/main" id="{3F88582A-64C7-834D-87C8-25AE150F4904}"/>
              </a:ext>
            </a:extLst>
          </p:cNvPr>
          <p:cNvSpPr txBox="1">
            <a:spLocks noChangeArrowheads="1"/>
          </p:cNvSpPr>
          <p:nvPr/>
        </p:nvSpPr>
        <p:spPr bwMode="auto">
          <a:xfrm>
            <a:off x="1752601" y="854941"/>
            <a:ext cx="7924800" cy="369332"/>
          </a:xfrm>
          <a:prstGeom prst="rect">
            <a:avLst/>
          </a:prstGeom>
          <a:solidFill>
            <a:schemeClr val="accent2">
              <a:lumMod val="20000"/>
              <a:lumOff val="80000"/>
            </a:schemeClr>
          </a:solidFill>
          <a:ln w="9525">
            <a:noFill/>
            <a:miter lim="800000"/>
            <a:headEnd/>
            <a:tailEnd/>
          </a:ln>
          <a:effectLst/>
        </p:spPr>
        <p:txBody>
          <a:bodyPr wrap="square">
            <a:spAutoFit/>
          </a:bodyPr>
          <a:lstStyle/>
          <a:p>
            <a:pPr hangingPunct="0"/>
            <a:r>
              <a:rPr lang="en-US" dirty="0"/>
              <a:t>A systematic arrangement in groups or categories according to established criteria. </a:t>
            </a:r>
            <a:endParaRPr lang="en-US" sz="1600" dirty="0"/>
          </a:p>
        </p:txBody>
      </p:sp>
      <p:pic>
        <p:nvPicPr>
          <p:cNvPr id="2" name="Picture 1">
            <a:extLst>
              <a:ext uri="{FF2B5EF4-FFF2-40B4-BE49-F238E27FC236}">
                <a16:creationId xmlns:a16="http://schemas.microsoft.com/office/drawing/2014/main" id="{A9D0A3CE-FA32-D348-9985-AF83F380A924}"/>
              </a:ext>
            </a:extLst>
          </p:cNvPr>
          <p:cNvPicPr>
            <a:picLocks noChangeAspect="1"/>
          </p:cNvPicPr>
          <p:nvPr/>
        </p:nvPicPr>
        <p:blipFill>
          <a:blip r:embed="rId3"/>
          <a:stretch>
            <a:fillRect/>
          </a:stretch>
        </p:blipFill>
        <p:spPr>
          <a:xfrm>
            <a:off x="3023759" y="1408693"/>
            <a:ext cx="4428193" cy="2186762"/>
          </a:xfrm>
          <a:prstGeom prst="rect">
            <a:avLst/>
          </a:prstGeom>
        </p:spPr>
      </p:pic>
      <p:pic>
        <p:nvPicPr>
          <p:cNvPr id="10" name="Picture 9">
            <a:extLst>
              <a:ext uri="{FF2B5EF4-FFF2-40B4-BE49-F238E27FC236}">
                <a16:creationId xmlns:a16="http://schemas.microsoft.com/office/drawing/2014/main" id="{FF611AC0-122C-384F-A3D1-607D25339E39}"/>
              </a:ext>
            </a:extLst>
          </p:cNvPr>
          <p:cNvPicPr>
            <a:picLocks noChangeAspect="1"/>
          </p:cNvPicPr>
          <p:nvPr/>
        </p:nvPicPr>
        <p:blipFill>
          <a:blip r:embed="rId4"/>
          <a:stretch>
            <a:fillRect/>
          </a:stretch>
        </p:blipFill>
        <p:spPr>
          <a:xfrm>
            <a:off x="1745513" y="5444332"/>
            <a:ext cx="769672" cy="769672"/>
          </a:xfrm>
          <a:prstGeom prst="rect">
            <a:avLst/>
          </a:prstGeom>
        </p:spPr>
      </p:pic>
      <p:sp>
        <p:nvSpPr>
          <p:cNvPr id="11" name="Text Box 6">
            <a:extLst>
              <a:ext uri="{FF2B5EF4-FFF2-40B4-BE49-F238E27FC236}">
                <a16:creationId xmlns:a16="http://schemas.microsoft.com/office/drawing/2014/main" id="{C19FC7E3-9363-F14D-A2C3-F1CC1FCB42E6}"/>
              </a:ext>
            </a:extLst>
          </p:cNvPr>
          <p:cNvSpPr txBox="1">
            <a:spLocks noChangeArrowheads="1"/>
          </p:cNvSpPr>
          <p:nvPr/>
        </p:nvSpPr>
        <p:spPr bwMode="auto">
          <a:xfrm>
            <a:off x="2643749" y="5444332"/>
            <a:ext cx="5724074" cy="353939"/>
          </a:xfrm>
          <a:prstGeom prst="rect">
            <a:avLst/>
          </a:prstGeom>
          <a:solidFill>
            <a:srgbClr val="FFDFF5"/>
          </a:solidFill>
          <a:ln>
            <a:noFill/>
          </a:ln>
          <a:effectLst/>
        </p:spPr>
        <p:txBody>
          <a:bodyPr wrap="square" lIns="91435" tIns="45718" rIns="91435" bIns="45718">
            <a:spAutoFit/>
          </a:bodyPr>
          <a:lstStyle/>
          <a:p>
            <a:pPr algn="l">
              <a:buFontTx/>
              <a:buNone/>
            </a:pPr>
            <a:r>
              <a:rPr lang="en-US" sz="1700" b="1" dirty="0">
                <a:solidFill>
                  <a:srgbClr val="000000"/>
                </a:solidFill>
                <a:latin typeface="Times New Roman" charset="0"/>
              </a:rPr>
              <a:t>Strong data imbalance (majority class &gt; 99.9% of the data)</a:t>
            </a:r>
          </a:p>
        </p:txBody>
      </p:sp>
      <p:sp>
        <p:nvSpPr>
          <p:cNvPr id="12" name="Text Box 6">
            <a:extLst>
              <a:ext uri="{FF2B5EF4-FFF2-40B4-BE49-F238E27FC236}">
                <a16:creationId xmlns:a16="http://schemas.microsoft.com/office/drawing/2014/main" id="{765AE31B-8ADD-9245-9D53-8F9DCB05A76E}"/>
              </a:ext>
            </a:extLst>
          </p:cNvPr>
          <p:cNvSpPr txBox="1">
            <a:spLocks noChangeArrowheads="1"/>
          </p:cNvSpPr>
          <p:nvPr/>
        </p:nvSpPr>
        <p:spPr bwMode="auto">
          <a:xfrm>
            <a:off x="2643749" y="5974087"/>
            <a:ext cx="8024251" cy="353939"/>
          </a:xfrm>
          <a:prstGeom prst="rect">
            <a:avLst/>
          </a:prstGeom>
          <a:solidFill>
            <a:schemeClr val="accent1">
              <a:lumMod val="20000"/>
              <a:lumOff val="80000"/>
            </a:schemeClr>
          </a:solidFill>
          <a:ln>
            <a:noFill/>
          </a:ln>
          <a:effectLst/>
        </p:spPr>
        <p:txBody>
          <a:bodyPr wrap="square" lIns="91435" tIns="45718" rIns="91435" bIns="45718">
            <a:spAutoFit/>
          </a:bodyPr>
          <a:lstStyle/>
          <a:p>
            <a:pPr algn="l">
              <a:buFontTx/>
              <a:buNone/>
            </a:pPr>
            <a:r>
              <a:rPr lang="en-US" sz="1700" b="1" dirty="0">
                <a:solidFill>
                  <a:srgbClr val="000000"/>
                </a:solidFill>
                <a:latin typeface="Times New Roman" charset="0"/>
              </a:rPr>
              <a:t>Time consuming minority class data collection (cannot plan abnormal conditions)</a:t>
            </a:r>
          </a:p>
        </p:txBody>
      </p:sp>
    </p:spTree>
    <p:extLst>
      <p:ext uri="{BB962C8B-B14F-4D97-AF65-F5344CB8AC3E}">
        <p14:creationId xmlns:p14="http://schemas.microsoft.com/office/powerpoint/2010/main" val="1712321409"/>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5AABE-8621-0E49-B473-F0F1776A6777}"/>
              </a:ext>
            </a:extLst>
          </p:cNvPr>
          <p:cNvPicPr>
            <a:picLocks noChangeAspect="1"/>
          </p:cNvPicPr>
          <p:nvPr/>
        </p:nvPicPr>
        <p:blipFill>
          <a:blip r:embed="rId2"/>
          <a:stretch>
            <a:fillRect/>
          </a:stretch>
        </p:blipFill>
        <p:spPr>
          <a:xfrm>
            <a:off x="4791186" y="1411638"/>
            <a:ext cx="5588389" cy="3291407"/>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Classification solutions performance metrics  </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15</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11" name="TextBox 10">
            <a:extLst>
              <a:ext uri="{FF2B5EF4-FFF2-40B4-BE49-F238E27FC236}">
                <a16:creationId xmlns:a16="http://schemas.microsoft.com/office/drawing/2014/main" id="{F34EF1F2-9474-D44F-8F9B-7D54CEFF00B0}"/>
              </a:ext>
            </a:extLst>
          </p:cNvPr>
          <p:cNvSpPr txBox="1"/>
          <p:nvPr/>
        </p:nvSpPr>
        <p:spPr>
          <a:xfrm>
            <a:off x="151055" y="6202461"/>
            <a:ext cx="3431690" cy="307777"/>
          </a:xfrm>
          <a:prstGeom prst="rect">
            <a:avLst/>
          </a:prstGeom>
          <a:noFill/>
        </p:spPr>
        <p:txBody>
          <a:bodyPr wrap="square" rtlCol="0">
            <a:spAutoFit/>
          </a:bodyPr>
          <a:lstStyle/>
          <a:p>
            <a:r>
              <a:rPr lang="en-US" sz="1400" b="1" dirty="0"/>
              <a:t>An Introduction to Classification Models </a:t>
            </a:r>
          </a:p>
        </p:txBody>
      </p:sp>
      <p:pic>
        <p:nvPicPr>
          <p:cNvPr id="4" name="Picture 3">
            <a:extLst>
              <a:ext uri="{FF2B5EF4-FFF2-40B4-BE49-F238E27FC236}">
                <a16:creationId xmlns:a16="http://schemas.microsoft.com/office/drawing/2014/main" id="{BAE5D176-D685-F145-92BD-AFC92477C622}"/>
              </a:ext>
            </a:extLst>
          </p:cNvPr>
          <p:cNvPicPr>
            <a:picLocks noChangeAspect="1"/>
          </p:cNvPicPr>
          <p:nvPr/>
        </p:nvPicPr>
        <p:blipFill>
          <a:blip r:embed="rId3"/>
          <a:stretch>
            <a:fillRect/>
          </a:stretch>
        </p:blipFill>
        <p:spPr>
          <a:xfrm>
            <a:off x="1866900" y="5213087"/>
            <a:ext cx="7493000" cy="495300"/>
          </a:xfrm>
          <a:prstGeom prst="rect">
            <a:avLst/>
          </a:prstGeom>
        </p:spPr>
      </p:pic>
      <p:pic>
        <p:nvPicPr>
          <p:cNvPr id="12" name="Picture 3" descr="page6image39759232">
            <a:extLst>
              <a:ext uri="{FF2B5EF4-FFF2-40B4-BE49-F238E27FC236}">
                <a16:creationId xmlns:a16="http://schemas.microsoft.com/office/drawing/2014/main" id="{0034CED0-69AC-A948-9829-E5A400E45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80" y="1731666"/>
            <a:ext cx="4058268" cy="26466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9">
            <a:extLst>
              <a:ext uri="{FF2B5EF4-FFF2-40B4-BE49-F238E27FC236}">
                <a16:creationId xmlns:a16="http://schemas.microsoft.com/office/drawing/2014/main" id="{C8CA27D9-BFCD-904B-8980-0739B0BD77AC}"/>
              </a:ext>
            </a:extLst>
          </p:cNvPr>
          <p:cNvSpPr txBox="1">
            <a:spLocks noChangeArrowheads="1"/>
          </p:cNvSpPr>
          <p:nvPr/>
        </p:nvSpPr>
        <p:spPr bwMode="auto">
          <a:xfrm>
            <a:off x="6788971" y="870531"/>
            <a:ext cx="2388049" cy="434252"/>
          </a:xfrm>
          <a:prstGeom prst="rect">
            <a:avLst/>
          </a:prstGeom>
          <a:solidFill>
            <a:schemeClr val="accent3">
              <a:lumMod val="20000"/>
              <a:lumOff val="80000"/>
            </a:schemeClr>
          </a:solidFill>
          <a:ln w="9525">
            <a:noFill/>
            <a:miter lim="800000"/>
            <a:headEnd/>
            <a:tailEnd/>
          </a:ln>
          <a:effectLst/>
        </p:spPr>
        <p:txBody>
          <a:bodyPr wrap="square" lIns="64291" tIns="32146" rIns="64291" bIns="32146">
            <a:spAutoFit/>
          </a:bodyPr>
          <a:lstStyle/>
          <a:p>
            <a:pPr marL="241093" indent="-241093">
              <a:spcBef>
                <a:spcPct val="20000"/>
              </a:spcBef>
            </a:pPr>
            <a:r>
              <a:rPr lang="en-US" sz="2400" b="1" dirty="0"/>
              <a:t>Confusion matrix</a:t>
            </a:r>
          </a:p>
        </p:txBody>
      </p:sp>
    </p:spTree>
    <p:extLst>
      <p:ext uri="{BB962C8B-B14F-4D97-AF65-F5344CB8AC3E}">
        <p14:creationId xmlns:p14="http://schemas.microsoft.com/office/powerpoint/2010/main" val="1786237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Precision and recall</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16</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3" name="TextBox 2">
            <a:extLst>
              <a:ext uri="{FF2B5EF4-FFF2-40B4-BE49-F238E27FC236}">
                <a16:creationId xmlns:a16="http://schemas.microsoft.com/office/drawing/2014/main" id="{5B8EBADD-EDFD-8D4B-BAE7-5CC3CFA9D2BF}"/>
              </a:ext>
            </a:extLst>
          </p:cNvPr>
          <p:cNvSpPr txBox="1"/>
          <p:nvPr/>
        </p:nvSpPr>
        <p:spPr>
          <a:xfrm>
            <a:off x="151055" y="6202461"/>
            <a:ext cx="3431690" cy="307777"/>
          </a:xfrm>
          <a:prstGeom prst="rect">
            <a:avLst/>
          </a:prstGeom>
          <a:noFill/>
        </p:spPr>
        <p:txBody>
          <a:bodyPr wrap="square" rtlCol="0">
            <a:spAutoFit/>
          </a:bodyPr>
          <a:lstStyle/>
          <a:p>
            <a:r>
              <a:rPr lang="en-US" sz="1400" b="1" dirty="0"/>
              <a:t>An Introduction to Classification Models </a:t>
            </a:r>
          </a:p>
        </p:txBody>
      </p:sp>
      <p:sp>
        <p:nvSpPr>
          <p:cNvPr id="4" name="TextBox 3">
            <a:extLst>
              <a:ext uri="{FF2B5EF4-FFF2-40B4-BE49-F238E27FC236}">
                <a16:creationId xmlns:a16="http://schemas.microsoft.com/office/drawing/2014/main" id="{66B3FD85-E3B4-F240-B5A4-B5F1B09883A0}"/>
              </a:ext>
            </a:extLst>
          </p:cNvPr>
          <p:cNvSpPr txBox="1"/>
          <p:nvPr/>
        </p:nvSpPr>
        <p:spPr>
          <a:xfrm>
            <a:off x="8500861" y="2075225"/>
            <a:ext cx="3700630" cy="923330"/>
          </a:xfrm>
          <a:prstGeom prst="rect">
            <a:avLst/>
          </a:prstGeom>
          <a:noFill/>
        </p:spPr>
        <p:txBody>
          <a:bodyPr wrap="square" rtlCol="0">
            <a:spAutoFit/>
          </a:bodyPr>
          <a:lstStyle/>
          <a:p>
            <a:r>
              <a:rPr lang="en-US" dirty="0"/>
              <a:t>Mostly, we must pick one over other. It’s almost impossible to have both high Precision and Recall. </a:t>
            </a:r>
          </a:p>
        </p:txBody>
      </p:sp>
      <p:pic>
        <p:nvPicPr>
          <p:cNvPr id="5" name="Picture 4">
            <a:extLst>
              <a:ext uri="{FF2B5EF4-FFF2-40B4-BE49-F238E27FC236}">
                <a16:creationId xmlns:a16="http://schemas.microsoft.com/office/drawing/2014/main" id="{234D1421-3380-B84A-BE38-1C2F8D526D7C}"/>
              </a:ext>
            </a:extLst>
          </p:cNvPr>
          <p:cNvPicPr>
            <a:picLocks noChangeAspect="1"/>
          </p:cNvPicPr>
          <p:nvPr/>
        </p:nvPicPr>
        <p:blipFill>
          <a:blip r:embed="rId2"/>
          <a:stretch>
            <a:fillRect/>
          </a:stretch>
        </p:blipFill>
        <p:spPr>
          <a:xfrm>
            <a:off x="5043851" y="181696"/>
            <a:ext cx="3313314" cy="6020765"/>
          </a:xfrm>
          <a:prstGeom prst="rect">
            <a:avLst/>
          </a:prstGeom>
        </p:spPr>
      </p:pic>
      <p:pic>
        <p:nvPicPr>
          <p:cNvPr id="8194" name="Picture 2" descr="page5image55737216">
            <a:extLst>
              <a:ext uri="{FF2B5EF4-FFF2-40B4-BE49-F238E27FC236}">
                <a16:creationId xmlns:a16="http://schemas.microsoft.com/office/drawing/2014/main" id="{789DCDAA-3B82-6D40-8D38-2F1FE90E6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34" y="708064"/>
            <a:ext cx="4326531" cy="56577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age4image39598512">
            <a:extLst>
              <a:ext uri="{FF2B5EF4-FFF2-40B4-BE49-F238E27FC236}">
                <a16:creationId xmlns:a16="http://schemas.microsoft.com/office/drawing/2014/main" id="{1CF46C2A-D71F-7847-A255-F93FB9C14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4446562"/>
            <a:ext cx="2835859" cy="958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16C79AF-F841-A543-B174-F5A9FD033717}"/>
              </a:ext>
            </a:extLst>
          </p:cNvPr>
          <p:cNvPicPr>
            <a:picLocks noChangeAspect="1"/>
          </p:cNvPicPr>
          <p:nvPr/>
        </p:nvPicPr>
        <p:blipFill>
          <a:blip r:embed="rId5"/>
          <a:stretch>
            <a:fillRect/>
          </a:stretch>
        </p:blipFill>
        <p:spPr>
          <a:xfrm>
            <a:off x="461490" y="4475092"/>
            <a:ext cx="4120871" cy="477646"/>
          </a:xfrm>
          <a:prstGeom prst="rect">
            <a:avLst/>
          </a:prstGeom>
        </p:spPr>
      </p:pic>
      <p:pic>
        <p:nvPicPr>
          <p:cNvPr id="13" name="Picture 12">
            <a:extLst>
              <a:ext uri="{FF2B5EF4-FFF2-40B4-BE49-F238E27FC236}">
                <a16:creationId xmlns:a16="http://schemas.microsoft.com/office/drawing/2014/main" id="{085B74A2-816A-3C40-9BEC-8E76300FD31E}"/>
              </a:ext>
            </a:extLst>
          </p:cNvPr>
          <p:cNvPicPr>
            <a:picLocks noChangeAspect="1"/>
          </p:cNvPicPr>
          <p:nvPr/>
        </p:nvPicPr>
        <p:blipFill>
          <a:blip r:embed="rId6"/>
          <a:stretch>
            <a:fillRect/>
          </a:stretch>
        </p:blipFill>
        <p:spPr>
          <a:xfrm>
            <a:off x="457113" y="5144855"/>
            <a:ext cx="4013200" cy="520700"/>
          </a:xfrm>
          <a:prstGeom prst="rect">
            <a:avLst/>
          </a:prstGeom>
        </p:spPr>
      </p:pic>
    </p:spTree>
    <p:extLst>
      <p:ext uri="{BB962C8B-B14F-4D97-AF65-F5344CB8AC3E}">
        <p14:creationId xmlns:p14="http://schemas.microsoft.com/office/powerpoint/2010/main" val="2347258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Two other performance metrics to complete the confusion</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17</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073" name="Picture 1" descr="page8image38808960">
            <a:extLst>
              <a:ext uri="{FF2B5EF4-FFF2-40B4-BE49-F238E27FC236}">
                <a16:creationId xmlns:a16="http://schemas.microsoft.com/office/drawing/2014/main" id="{FBAA6CF6-ABF8-3647-8E36-53097FA5A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11" y="1528824"/>
            <a:ext cx="5185696" cy="37512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FBE0D75-3C35-5D4C-A2C4-B152F0A2B674}"/>
              </a:ext>
            </a:extLst>
          </p:cNvPr>
          <p:cNvSpPr txBox="1"/>
          <p:nvPr/>
        </p:nvSpPr>
        <p:spPr>
          <a:xfrm>
            <a:off x="151055" y="6202461"/>
            <a:ext cx="3431690" cy="307777"/>
          </a:xfrm>
          <a:prstGeom prst="rect">
            <a:avLst/>
          </a:prstGeom>
          <a:noFill/>
        </p:spPr>
        <p:txBody>
          <a:bodyPr wrap="square" rtlCol="0">
            <a:spAutoFit/>
          </a:bodyPr>
          <a:lstStyle/>
          <a:p>
            <a:r>
              <a:rPr lang="en-US" sz="1400" b="1" dirty="0"/>
              <a:t>An Introduction to Classification Models </a:t>
            </a:r>
          </a:p>
        </p:txBody>
      </p:sp>
      <p:pic>
        <p:nvPicPr>
          <p:cNvPr id="3" name="Picture 2">
            <a:extLst>
              <a:ext uri="{FF2B5EF4-FFF2-40B4-BE49-F238E27FC236}">
                <a16:creationId xmlns:a16="http://schemas.microsoft.com/office/drawing/2014/main" id="{AB693FCF-DD0C-804B-B419-40571FF26037}"/>
              </a:ext>
            </a:extLst>
          </p:cNvPr>
          <p:cNvPicPr>
            <a:picLocks noChangeAspect="1"/>
          </p:cNvPicPr>
          <p:nvPr/>
        </p:nvPicPr>
        <p:blipFill>
          <a:blip r:embed="rId3"/>
          <a:stretch>
            <a:fillRect/>
          </a:stretch>
        </p:blipFill>
        <p:spPr>
          <a:xfrm>
            <a:off x="5831783" y="1369060"/>
            <a:ext cx="5745745" cy="3157967"/>
          </a:xfrm>
          <a:prstGeom prst="rect">
            <a:avLst/>
          </a:prstGeom>
        </p:spPr>
      </p:pic>
      <p:sp>
        <p:nvSpPr>
          <p:cNvPr id="4" name="TextBox 3">
            <a:extLst>
              <a:ext uri="{FF2B5EF4-FFF2-40B4-BE49-F238E27FC236}">
                <a16:creationId xmlns:a16="http://schemas.microsoft.com/office/drawing/2014/main" id="{95C29BE2-36CB-CC4F-AA9F-247766B96B94}"/>
              </a:ext>
            </a:extLst>
          </p:cNvPr>
          <p:cNvSpPr txBox="1"/>
          <p:nvPr/>
        </p:nvSpPr>
        <p:spPr>
          <a:xfrm>
            <a:off x="5584273" y="4625707"/>
            <a:ext cx="6103453" cy="1200329"/>
          </a:xfrm>
          <a:prstGeom prst="rect">
            <a:avLst/>
          </a:prstGeom>
          <a:noFill/>
        </p:spPr>
        <p:txBody>
          <a:bodyPr wrap="square" rtlCol="0">
            <a:spAutoFit/>
          </a:bodyPr>
          <a:lstStyle/>
          <a:p>
            <a:r>
              <a:rPr lang="en-US" dirty="0"/>
              <a:t>The area under the ROC Curve is also known as AUC. It tells us how much the model is capable of distinguishing between classes. Higher the AUC, better the model is at predicting the probability of class YES higher than the probability of class NO.  </a:t>
            </a:r>
          </a:p>
        </p:txBody>
      </p:sp>
      <p:sp>
        <p:nvSpPr>
          <p:cNvPr id="28" name="Text Box 9">
            <a:extLst>
              <a:ext uri="{FF2B5EF4-FFF2-40B4-BE49-F238E27FC236}">
                <a16:creationId xmlns:a16="http://schemas.microsoft.com/office/drawing/2014/main" id="{E6AA2A25-5A84-7447-BD29-02AE3A22932F}"/>
              </a:ext>
            </a:extLst>
          </p:cNvPr>
          <p:cNvSpPr txBox="1">
            <a:spLocks noChangeArrowheads="1"/>
          </p:cNvSpPr>
          <p:nvPr/>
        </p:nvSpPr>
        <p:spPr bwMode="auto">
          <a:xfrm>
            <a:off x="1449043" y="956098"/>
            <a:ext cx="1656107" cy="434252"/>
          </a:xfrm>
          <a:prstGeom prst="rect">
            <a:avLst/>
          </a:prstGeom>
          <a:solidFill>
            <a:schemeClr val="accent3">
              <a:lumMod val="20000"/>
              <a:lumOff val="80000"/>
            </a:schemeClr>
          </a:solidFill>
          <a:ln w="9525">
            <a:noFill/>
            <a:miter lim="800000"/>
            <a:headEnd/>
            <a:tailEnd/>
          </a:ln>
          <a:effectLst/>
        </p:spPr>
        <p:txBody>
          <a:bodyPr wrap="square" lIns="64291" tIns="32146" rIns="64291" bIns="32146">
            <a:spAutoFit/>
          </a:bodyPr>
          <a:lstStyle/>
          <a:p>
            <a:pPr marL="241093" indent="-241093">
              <a:spcBef>
                <a:spcPct val="20000"/>
              </a:spcBef>
            </a:pPr>
            <a:r>
              <a:rPr lang="en-US" sz="2400" b="1" dirty="0"/>
              <a:t>ROC Curve</a:t>
            </a:r>
          </a:p>
        </p:txBody>
      </p:sp>
      <p:sp>
        <p:nvSpPr>
          <p:cNvPr id="29" name="TextBox 28">
            <a:extLst>
              <a:ext uri="{FF2B5EF4-FFF2-40B4-BE49-F238E27FC236}">
                <a16:creationId xmlns:a16="http://schemas.microsoft.com/office/drawing/2014/main" id="{D37C7085-ED6C-B14C-B4D2-046BB631B0C8}"/>
              </a:ext>
            </a:extLst>
          </p:cNvPr>
          <p:cNvSpPr txBox="1"/>
          <p:nvPr/>
        </p:nvSpPr>
        <p:spPr>
          <a:xfrm>
            <a:off x="882650" y="5224524"/>
            <a:ext cx="2615536" cy="307777"/>
          </a:xfrm>
          <a:prstGeom prst="rect">
            <a:avLst/>
          </a:prstGeom>
          <a:noFill/>
        </p:spPr>
        <p:txBody>
          <a:bodyPr wrap="square" rtlCol="0">
            <a:spAutoFit/>
          </a:bodyPr>
          <a:lstStyle/>
          <a:p>
            <a:r>
              <a:rPr lang="en-US" sz="1400" b="1" dirty="0"/>
              <a:t>ROC – Receiver Operator Curve</a:t>
            </a:r>
          </a:p>
        </p:txBody>
      </p:sp>
      <p:pic>
        <p:nvPicPr>
          <p:cNvPr id="6147" name="Picture 3" descr="page1image45375168">
            <a:extLst>
              <a:ext uri="{FF2B5EF4-FFF2-40B4-BE49-F238E27FC236}">
                <a16:creationId xmlns:a16="http://schemas.microsoft.com/office/drawing/2014/main" id="{6066C23C-F435-E348-AE79-3AA8A78A4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653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05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72A6DD-A04E-2643-8B2B-4FB1C833E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817" y="668896"/>
            <a:ext cx="5363783" cy="578223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18 agenda</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18</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9B446DB7-A9A9-9540-908A-09F716D6ACE2}"/>
              </a:ext>
            </a:extLst>
          </p:cNvPr>
          <p:cNvPicPr>
            <a:picLocks noChangeAspect="1"/>
          </p:cNvPicPr>
          <p:nvPr/>
        </p:nvPicPr>
        <p:blipFill>
          <a:blip r:embed="rId3"/>
          <a:stretch>
            <a:fillRect/>
          </a:stretch>
        </p:blipFill>
        <p:spPr>
          <a:xfrm>
            <a:off x="5703764" y="3712686"/>
            <a:ext cx="392236" cy="400241"/>
          </a:xfrm>
          <a:prstGeom prst="rect">
            <a:avLst/>
          </a:prstGeom>
        </p:spPr>
      </p:pic>
    </p:spTree>
    <p:extLst>
      <p:ext uri="{BB962C8B-B14F-4D97-AF65-F5344CB8AC3E}">
        <p14:creationId xmlns:p14="http://schemas.microsoft.com/office/powerpoint/2010/main" val="1697017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84B4440E-FE30-4A3A-97E8-D0D1C0EA9206}"/>
              </a:ext>
            </a:extLst>
          </p:cNvPr>
          <p:cNvSpPr>
            <a:spLocks noGrp="1" noChangeArrowheads="1"/>
          </p:cNvSpPr>
          <p:nvPr>
            <p:ph type="title"/>
          </p:nvPr>
        </p:nvSpPr>
        <p:spPr>
          <a:xfrm>
            <a:off x="1524000" y="0"/>
            <a:ext cx="9144000" cy="577689"/>
          </a:xfrm>
        </p:spPr>
        <p:txBody>
          <a:bodyPr>
            <a:normAutofit/>
          </a:bodyPr>
          <a:lstStyle/>
          <a:p>
            <a:r>
              <a:rPr lang="en-US" sz="2400" b="1" dirty="0"/>
              <a:t>Clustering</a:t>
            </a:r>
            <a:endParaRPr lang="en-US" sz="800" dirty="0"/>
          </a:p>
        </p:txBody>
      </p:sp>
      <p:sp>
        <p:nvSpPr>
          <p:cNvPr id="119857" name="Rectangle 78">
            <a:extLst>
              <a:ext uri="{FF2B5EF4-FFF2-40B4-BE49-F238E27FC236}">
                <a16:creationId xmlns:a16="http://schemas.microsoft.com/office/drawing/2014/main" id="{C179D8F8-138C-46C4-B69A-04012999CCE6}"/>
              </a:ext>
            </a:extLst>
          </p:cNvPr>
          <p:cNvSpPr>
            <a:spLocks noChangeArrowheads="1"/>
          </p:cNvSpPr>
          <p:nvPr/>
        </p:nvSpPr>
        <p:spPr bwMode="auto">
          <a:xfrm>
            <a:off x="2304261" y="4433094"/>
            <a:ext cx="53848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r>
              <a:rPr lang="en-US" altLang="en-US" sz="1800" b="1" dirty="0"/>
              <a:t>Examples: Customer segmentation</a:t>
            </a:r>
          </a:p>
          <a:p>
            <a:pPr eaLnBrk="1" hangingPunct="1"/>
            <a:r>
              <a:rPr lang="en-US" altLang="en-US" sz="1800" b="1" dirty="0"/>
              <a:t>	     Operating regimes identification</a:t>
            </a:r>
          </a:p>
          <a:p>
            <a:pPr eaLnBrk="1" hangingPunct="1"/>
            <a:r>
              <a:rPr lang="en-US" altLang="en-US" sz="1800" b="1" dirty="0"/>
              <a:t>	     Data structure analysis</a:t>
            </a:r>
          </a:p>
        </p:txBody>
      </p:sp>
      <p:sp>
        <p:nvSpPr>
          <p:cNvPr id="119858" name="Slide Number Placeholder 7">
            <a:extLst>
              <a:ext uri="{FF2B5EF4-FFF2-40B4-BE49-F238E27FC236}">
                <a16:creationId xmlns:a16="http://schemas.microsoft.com/office/drawing/2014/main" id="{669D7E89-771D-44AB-A426-4ADB0E24E312}"/>
              </a:ext>
            </a:extLst>
          </p:cNvPr>
          <p:cNvSpPr txBox="1">
            <a:spLocks noGrp="1"/>
          </p:cNvSpPr>
          <p:nvPr/>
        </p:nvSpPr>
        <p:spPr bwMode="auto">
          <a:xfrm>
            <a:off x="8763000" y="6477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r" eaLnBrk="1" hangingPunct="1"/>
            <a:fld id="{D8F8D519-9B02-4BAD-B4A8-148AD3A81C19}" type="slidenum">
              <a:rPr lang="en-US" altLang="en-US" sz="1200" b="1">
                <a:latin typeface="Calibri" panose="020F0502020204030204" pitchFamily="34" charset="0"/>
              </a:rPr>
              <a:pPr algn="r" eaLnBrk="1" hangingPunct="1"/>
              <a:t>19</a:t>
            </a:fld>
            <a:endParaRPr lang="en-US" altLang="en-US" sz="1200" b="1">
              <a:latin typeface="Calibri" panose="020F0502020204030204" pitchFamily="34" charset="0"/>
            </a:endParaRPr>
          </a:p>
        </p:txBody>
      </p:sp>
      <p:sp>
        <p:nvSpPr>
          <p:cNvPr id="8" name="Text Box 8">
            <a:extLst>
              <a:ext uri="{FF2B5EF4-FFF2-40B4-BE49-F238E27FC236}">
                <a16:creationId xmlns:a16="http://schemas.microsoft.com/office/drawing/2014/main" id="{3F88582A-64C7-834D-87C8-25AE150F4904}"/>
              </a:ext>
            </a:extLst>
          </p:cNvPr>
          <p:cNvSpPr txBox="1">
            <a:spLocks noChangeArrowheads="1"/>
          </p:cNvSpPr>
          <p:nvPr/>
        </p:nvSpPr>
        <p:spPr bwMode="auto">
          <a:xfrm>
            <a:off x="1295401" y="718651"/>
            <a:ext cx="7924800" cy="1200329"/>
          </a:xfrm>
          <a:prstGeom prst="rect">
            <a:avLst/>
          </a:prstGeom>
          <a:solidFill>
            <a:schemeClr val="accent2">
              <a:lumMod val="20000"/>
              <a:lumOff val="80000"/>
            </a:schemeClr>
          </a:solidFill>
          <a:ln w="9525">
            <a:noFill/>
            <a:miter lim="800000"/>
            <a:headEnd/>
            <a:tailEnd/>
          </a:ln>
          <a:effectLst/>
        </p:spPr>
        <p:txBody>
          <a:bodyPr wrap="square">
            <a:spAutoFit/>
          </a:bodyPr>
          <a:lstStyle/>
          <a:p>
            <a:pPr hangingPunct="0"/>
            <a:r>
              <a:rPr lang="en-US" dirty="0"/>
              <a:t>Clustering is the task of dividing data points into several groups such that the data points in a group are more like other data points in the same group than to those in other groups. The key objective is to segregate groups with similar qualities and assign them to clusters.</a:t>
            </a:r>
          </a:p>
        </p:txBody>
      </p:sp>
      <p:pic>
        <p:nvPicPr>
          <p:cNvPr id="13" name="Picture 12">
            <a:extLst>
              <a:ext uri="{FF2B5EF4-FFF2-40B4-BE49-F238E27FC236}">
                <a16:creationId xmlns:a16="http://schemas.microsoft.com/office/drawing/2014/main" id="{2469E1BF-3334-264B-B931-CB2FF8950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3624" y="2059942"/>
            <a:ext cx="3006080" cy="2350208"/>
          </a:xfrm>
          <a:prstGeom prst="rect">
            <a:avLst/>
          </a:prstGeom>
        </p:spPr>
      </p:pic>
      <p:pic>
        <p:nvPicPr>
          <p:cNvPr id="14" name="Picture 2">
            <a:extLst>
              <a:ext uri="{FF2B5EF4-FFF2-40B4-BE49-F238E27FC236}">
                <a16:creationId xmlns:a16="http://schemas.microsoft.com/office/drawing/2014/main" id="{730AA4F1-B6CD-E644-AA1A-04D3A5D95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040" y="1918980"/>
            <a:ext cx="2536853" cy="277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9">
            <a:extLst>
              <a:ext uri="{FF2B5EF4-FFF2-40B4-BE49-F238E27FC236}">
                <a16:creationId xmlns:a16="http://schemas.microsoft.com/office/drawing/2014/main" id="{1E6496BE-99D9-9C4C-B7FF-DFF5AB9863BF}"/>
              </a:ext>
            </a:extLst>
          </p:cNvPr>
          <p:cNvSpPr txBox="1">
            <a:spLocks noChangeArrowheads="1"/>
          </p:cNvSpPr>
          <p:nvPr/>
        </p:nvSpPr>
        <p:spPr bwMode="auto">
          <a:xfrm>
            <a:off x="1144621" y="2749301"/>
            <a:ext cx="2093429" cy="372696"/>
          </a:xfrm>
          <a:prstGeom prst="rect">
            <a:avLst/>
          </a:prstGeom>
          <a:solidFill>
            <a:srgbClr val="FFFF00"/>
          </a:solidFill>
          <a:ln w="9525">
            <a:noFill/>
            <a:miter lim="800000"/>
            <a:headEnd/>
            <a:tailEnd/>
          </a:ln>
          <a:effectLst/>
        </p:spPr>
        <p:txBody>
          <a:bodyPr wrap="square" lIns="64291" tIns="32146" rIns="64291" bIns="32146">
            <a:spAutoFit/>
          </a:bodyPr>
          <a:lstStyle/>
          <a:p>
            <a:pPr marL="241093" indent="-241093">
              <a:spcBef>
                <a:spcPct val="20000"/>
              </a:spcBef>
            </a:pPr>
            <a:r>
              <a:rPr lang="en-US" sz="2000" b="1" dirty="0"/>
              <a:t>On synthetic data</a:t>
            </a:r>
          </a:p>
        </p:txBody>
      </p:sp>
      <p:sp>
        <p:nvSpPr>
          <p:cNvPr id="16" name="Text Box 9">
            <a:extLst>
              <a:ext uri="{FF2B5EF4-FFF2-40B4-BE49-F238E27FC236}">
                <a16:creationId xmlns:a16="http://schemas.microsoft.com/office/drawing/2014/main" id="{AF139E2F-83AD-9842-9792-FC91ACC65CCF}"/>
              </a:ext>
            </a:extLst>
          </p:cNvPr>
          <p:cNvSpPr txBox="1">
            <a:spLocks noChangeArrowheads="1"/>
          </p:cNvSpPr>
          <p:nvPr/>
        </p:nvSpPr>
        <p:spPr bwMode="auto">
          <a:xfrm>
            <a:off x="8755751" y="4954238"/>
            <a:ext cx="2093429" cy="372696"/>
          </a:xfrm>
          <a:prstGeom prst="rect">
            <a:avLst/>
          </a:prstGeom>
          <a:solidFill>
            <a:srgbClr val="FFFF00"/>
          </a:solidFill>
          <a:ln w="9525">
            <a:noFill/>
            <a:miter lim="800000"/>
            <a:headEnd/>
            <a:tailEnd/>
          </a:ln>
          <a:effectLst/>
        </p:spPr>
        <p:txBody>
          <a:bodyPr wrap="square" lIns="64291" tIns="32146" rIns="64291" bIns="32146">
            <a:spAutoFit/>
          </a:bodyPr>
          <a:lstStyle/>
          <a:p>
            <a:pPr marL="241093" indent="-241093">
              <a:spcBef>
                <a:spcPct val="20000"/>
              </a:spcBef>
            </a:pPr>
            <a:r>
              <a:rPr lang="en-US" sz="2000" b="1" dirty="0"/>
              <a:t>On industrial data</a:t>
            </a:r>
          </a:p>
        </p:txBody>
      </p:sp>
    </p:spTree>
    <p:extLst>
      <p:ext uri="{BB962C8B-B14F-4D97-AF65-F5344CB8AC3E}">
        <p14:creationId xmlns:p14="http://schemas.microsoft.com/office/powerpoint/2010/main" val="1723731603"/>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72A6DD-A04E-2643-8B2B-4FB1C833E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817" y="668896"/>
            <a:ext cx="5363783" cy="578223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18 agenda</a:t>
            </a:r>
          </a:p>
        </p:txBody>
      </p:sp>
      <p:pic>
        <p:nvPicPr>
          <p:cNvPr id="7" name="Picture 6"/>
          <p:cNvPicPr>
            <a:picLocks noChangeAspect="1"/>
          </p:cNvPicPr>
          <p:nvPr/>
        </p:nvPicPr>
        <p:blipFill>
          <a:blip r:embed="rId3"/>
          <a:stretch>
            <a:fillRect/>
          </a:stretch>
        </p:blipFill>
        <p:spPr>
          <a:xfrm>
            <a:off x="5703764" y="698728"/>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931654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Hierarchical and K-means clustering</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20</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54549CCB-DAC1-3340-A368-650DFFCD3E44}"/>
              </a:ext>
            </a:extLst>
          </p:cNvPr>
          <p:cNvPicPr>
            <a:picLocks noChangeAspect="1"/>
          </p:cNvPicPr>
          <p:nvPr/>
        </p:nvPicPr>
        <p:blipFill>
          <a:blip r:embed="rId2"/>
          <a:stretch>
            <a:fillRect/>
          </a:stretch>
        </p:blipFill>
        <p:spPr>
          <a:xfrm>
            <a:off x="199913" y="1700604"/>
            <a:ext cx="5503851" cy="3718818"/>
          </a:xfrm>
          <a:prstGeom prst="rect">
            <a:avLst/>
          </a:prstGeom>
        </p:spPr>
      </p:pic>
      <p:pic>
        <p:nvPicPr>
          <p:cNvPr id="4" name="Picture 3">
            <a:extLst>
              <a:ext uri="{FF2B5EF4-FFF2-40B4-BE49-F238E27FC236}">
                <a16:creationId xmlns:a16="http://schemas.microsoft.com/office/drawing/2014/main" id="{831B28BC-94C7-514A-BA35-64A235B5531B}"/>
              </a:ext>
            </a:extLst>
          </p:cNvPr>
          <p:cNvPicPr>
            <a:picLocks noChangeAspect="1"/>
          </p:cNvPicPr>
          <p:nvPr/>
        </p:nvPicPr>
        <p:blipFill>
          <a:blip r:embed="rId3"/>
          <a:stretch>
            <a:fillRect/>
          </a:stretch>
        </p:blipFill>
        <p:spPr>
          <a:xfrm>
            <a:off x="6096000" y="1794135"/>
            <a:ext cx="6249891" cy="3528467"/>
          </a:xfrm>
          <a:prstGeom prst="rect">
            <a:avLst/>
          </a:prstGeom>
        </p:spPr>
      </p:pic>
      <p:sp>
        <p:nvSpPr>
          <p:cNvPr id="5" name="TextBox 4">
            <a:extLst>
              <a:ext uri="{FF2B5EF4-FFF2-40B4-BE49-F238E27FC236}">
                <a16:creationId xmlns:a16="http://schemas.microsoft.com/office/drawing/2014/main" id="{39FE6E77-C862-844A-94B6-E83ADD0EC7BE}"/>
              </a:ext>
            </a:extLst>
          </p:cNvPr>
          <p:cNvSpPr txBox="1"/>
          <p:nvPr/>
        </p:nvSpPr>
        <p:spPr>
          <a:xfrm>
            <a:off x="731520" y="5916706"/>
            <a:ext cx="3130475" cy="307777"/>
          </a:xfrm>
          <a:prstGeom prst="rect">
            <a:avLst/>
          </a:prstGeom>
          <a:noFill/>
        </p:spPr>
        <p:txBody>
          <a:bodyPr wrap="square" rtlCol="0">
            <a:spAutoFit/>
          </a:bodyPr>
          <a:lstStyle/>
          <a:p>
            <a:r>
              <a:rPr lang="en-US" sz="1400" b="1" dirty="0"/>
              <a:t>What is Hierarchical Clustering?</a:t>
            </a:r>
          </a:p>
        </p:txBody>
      </p:sp>
    </p:spTree>
    <p:extLst>
      <p:ext uri="{BB962C8B-B14F-4D97-AF65-F5344CB8AC3E}">
        <p14:creationId xmlns:p14="http://schemas.microsoft.com/office/powerpoint/2010/main" val="860477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2" cstate="print"/>
          <a:srcRect/>
          <a:stretch>
            <a:fillRect/>
          </a:stretch>
        </p:blipFill>
        <p:spPr bwMode="auto">
          <a:xfrm>
            <a:off x="2971800" y="1752600"/>
            <a:ext cx="5943600" cy="4135972"/>
          </a:xfrm>
          <a:prstGeom prst="rect">
            <a:avLst/>
          </a:prstGeom>
          <a:noFill/>
          <a:ln w="9525">
            <a:noFill/>
            <a:miter lim="800000"/>
            <a:headEnd/>
            <a:tailEnd/>
          </a:ln>
        </p:spPr>
      </p:pic>
      <p:sp>
        <p:nvSpPr>
          <p:cNvPr id="2" name="Title 1"/>
          <p:cNvSpPr>
            <a:spLocks noGrp="1"/>
          </p:cNvSpPr>
          <p:nvPr>
            <p:ph type="title"/>
          </p:nvPr>
        </p:nvSpPr>
        <p:spPr>
          <a:xfrm>
            <a:off x="614856" y="185953"/>
            <a:ext cx="10657488" cy="715962"/>
          </a:xfrm>
        </p:spPr>
        <p:txBody>
          <a:bodyPr>
            <a:normAutofit fontScale="90000"/>
          </a:bodyPr>
          <a:lstStyle/>
          <a:p>
            <a:r>
              <a:rPr lang="en-US" sz="2800" dirty="0"/>
              <a:t>Example of a clustering application:</a:t>
            </a:r>
            <a:br>
              <a:rPr lang="en-US" sz="2800" dirty="0"/>
            </a:br>
            <a:r>
              <a:rPr lang="en-US" sz="2800" dirty="0"/>
              <a:t>What are the key factors influencing a business before and after recession? (Dow)</a:t>
            </a:r>
          </a:p>
        </p:txBody>
      </p:sp>
      <p:sp>
        <p:nvSpPr>
          <p:cNvPr id="8" name="Text Box 9"/>
          <p:cNvSpPr txBox="1">
            <a:spLocks noChangeArrowheads="1"/>
          </p:cNvSpPr>
          <p:nvPr/>
        </p:nvSpPr>
        <p:spPr bwMode="auto">
          <a:xfrm>
            <a:off x="1987753" y="1183570"/>
            <a:ext cx="8064094" cy="372696"/>
          </a:xfrm>
          <a:prstGeom prst="rect">
            <a:avLst/>
          </a:prstGeom>
          <a:solidFill>
            <a:schemeClr val="accent2">
              <a:lumMod val="20000"/>
              <a:lumOff val="80000"/>
            </a:schemeClr>
          </a:solidFill>
          <a:ln w="9525">
            <a:noFill/>
            <a:miter lim="800000"/>
            <a:headEnd/>
            <a:tailEnd/>
          </a:ln>
          <a:effectLst/>
        </p:spPr>
        <p:txBody>
          <a:bodyPr wrap="square" lIns="64291" tIns="32146" rIns="64291" bIns="32146">
            <a:spAutoFit/>
          </a:bodyPr>
          <a:lstStyle/>
          <a:p>
            <a:pPr marL="241093" indent="-241093">
              <a:spcBef>
                <a:spcPct val="20000"/>
              </a:spcBef>
            </a:pPr>
            <a:r>
              <a:rPr lang="en-US" sz="2000" b="1" dirty="0"/>
              <a:t>Clustering based on 42 economic factors related to key price in a business</a:t>
            </a:r>
          </a:p>
        </p:txBody>
      </p:sp>
      <p:sp>
        <p:nvSpPr>
          <p:cNvPr id="9" name="Oval 8"/>
          <p:cNvSpPr/>
          <p:nvPr/>
        </p:nvSpPr>
        <p:spPr>
          <a:xfrm>
            <a:off x="4495800" y="3048000"/>
            <a:ext cx="15240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8001001" y="3581400"/>
            <a:ext cx="1269581" cy="3197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 Box 9"/>
          <p:cNvSpPr txBox="1">
            <a:spLocks noChangeArrowheads="1"/>
          </p:cNvSpPr>
          <p:nvPr/>
        </p:nvSpPr>
        <p:spPr bwMode="auto">
          <a:xfrm>
            <a:off x="1524000" y="2590800"/>
            <a:ext cx="1905000" cy="742028"/>
          </a:xfrm>
          <a:prstGeom prst="rect">
            <a:avLst/>
          </a:prstGeom>
          <a:solidFill>
            <a:schemeClr val="tx2">
              <a:lumMod val="20000"/>
              <a:lumOff val="80000"/>
            </a:schemeClr>
          </a:solidFill>
          <a:ln w="9525">
            <a:noFill/>
            <a:miter lim="800000"/>
            <a:headEnd/>
            <a:tailEnd/>
          </a:ln>
          <a:effectLst/>
        </p:spPr>
        <p:txBody>
          <a:bodyPr wrap="square" lIns="64291" tIns="32146" rIns="64291" bIns="32146">
            <a:spAutoFit/>
          </a:bodyPr>
          <a:lstStyle/>
          <a:p>
            <a:pPr marL="241093" indent="-241093">
              <a:spcBef>
                <a:spcPct val="20000"/>
              </a:spcBef>
            </a:pPr>
            <a:r>
              <a:rPr lang="en-US" sz="2000" b="1" dirty="0"/>
              <a:t>Before recession</a:t>
            </a:r>
          </a:p>
          <a:p>
            <a:pPr marL="241093" indent="-241093">
              <a:spcBef>
                <a:spcPct val="20000"/>
              </a:spcBef>
            </a:pPr>
            <a:r>
              <a:rPr lang="en-US" sz="2000" b="1" dirty="0"/>
              <a:t>cluster</a:t>
            </a:r>
          </a:p>
        </p:txBody>
      </p:sp>
      <p:sp>
        <p:nvSpPr>
          <p:cNvPr id="13" name="Oval 12"/>
          <p:cNvSpPr/>
          <p:nvPr/>
        </p:nvSpPr>
        <p:spPr>
          <a:xfrm>
            <a:off x="6172200" y="2819400"/>
            <a:ext cx="2133600" cy="152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3276600" y="3352800"/>
            <a:ext cx="12192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 Box 9"/>
          <p:cNvSpPr txBox="1">
            <a:spLocks noChangeArrowheads="1"/>
          </p:cNvSpPr>
          <p:nvPr/>
        </p:nvSpPr>
        <p:spPr bwMode="auto">
          <a:xfrm>
            <a:off x="8763000" y="3048000"/>
            <a:ext cx="1905000" cy="742028"/>
          </a:xfrm>
          <a:prstGeom prst="rect">
            <a:avLst/>
          </a:prstGeom>
          <a:solidFill>
            <a:srgbClr val="FFFF00"/>
          </a:solidFill>
          <a:ln w="9525">
            <a:noFill/>
            <a:miter lim="800000"/>
            <a:headEnd/>
            <a:tailEnd/>
          </a:ln>
          <a:effectLst/>
        </p:spPr>
        <p:txBody>
          <a:bodyPr wrap="square" lIns="64291" tIns="32146" rIns="64291" bIns="32146">
            <a:spAutoFit/>
          </a:bodyPr>
          <a:lstStyle/>
          <a:p>
            <a:pPr marL="241093" indent="-241093">
              <a:spcBef>
                <a:spcPct val="20000"/>
              </a:spcBef>
            </a:pPr>
            <a:r>
              <a:rPr lang="en-US" sz="2000" b="1" dirty="0"/>
              <a:t>After recession</a:t>
            </a:r>
          </a:p>
          <a:p>
            <a:pPr marL="241093" indent="-241093">
              <a:spcBef>
                <a:spcPct val="20000"/>
              </a:spcBef>
            </a:pPr>
            <a:r>
              <a:rPr lang="en-US" sz="2000" b="1" dirty="0"/>
              <a:t>cluster</a:t>
            </a:r>
          </a:p>
        </p:txBody>
      </p:sp>
      <p:cxnSp>
        <p:nvCxnSpPr>
          <p:cNvPr id="18" name="Straight Arrow Connector 17"/>
          <p:cNvCxnSpPr/>
          <p:nvPr/>
        </p:nvCxnSpPr>
        <p:spPr>
          <a:xfrm flipV="1">
            <a:off x="6934200" y="5029200"/>
            <a:ext cx="533400" cy="1066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400800" y="4572000"/>
            <a:ext cx="457200" cy="1219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781800" y="4648200"/>
            <a:ext cx="457200" cy="1219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 Box 9"/>
          <p:cNvSpPr txBox="1">
            <a:spLocks noChangeArrowheads="1"/>
          </p:cNvSpPr>
          <p:nvPr/>
        </p:nvSpPr>
        <p:spPr bwMode="auto">
          <a:xfrm>
            <a:off x="5334000" y="5943600"/>
            <a:ext cx="1447800" cy="372696"/>
          </a:xfrm>
          <a:prstGeom prst="rect">
            <a:avLst/>
          </a:prstGeom>
          <a:solidFill>
            <a:schemeClr val="accent6">
              <a:lumMod val="20000"/>
              <a:lumOff val="80000"/>
            </a:schemeClr>
          </a:solidFill>
          <a:ln w="9525">
            <a:noFill/>
            <a:miter lim="800000"/>
            <a:headEnd/>
            <a:tailEnd/>
          </a:ln>
          <a:effectLst/>
        </p:spPr>
        <p:txBody>
          <a:bodyPr wrap="square" lIns="64291" tIns="32146" rIns="64291" bIns="32146">
            <a:spAutoFit/>
          </a:bodyPr>
          <a:lstStyle/>
          <a:p>
            <a:pPr marL="241093" indent="-241093">
              <a:spcBef>
                <a:spcPct val="20000"/>
              </a:spcBef>
            </a:pPr>
            <a:r>
              <a:rPr lang="en-US" sz="2000" b="1" dirty="0"/>
              <a:t>Recession</a:t>
            </a:r>
          </a:p>
        </p:txBody>
      </p:sp>
      <p:sp>
        <p:nvSpPr>
          <p:cNvPr id="24" name="Text Box 9"/>
          <p:cNvSpPr txBox="1">
            <a:spLocks noChangeArrowheads="1"/>
          </p:cNvSpPr>
          <p:nvPr/>
        </p:nvSpPr>
        <p:spPr bwMode="auto">
          <a:xfrm>
            <a:off x="8382000" y="4953001"/>
            <a:ext cx="1905000" cy="1542247"/>
          </a:xfrm>
          <a:prstGeom prst="rect">
            <a:avLst/>
          </a:prstGeom>
          <a:solidFill>
            <a:schemeClr val="accent3">
              <a:lumMod val="40000"/>
              <a:lumOff val="60000"/>
            </a:schemeClr>
          </a:solidFill>
          <a:ln w="9525">
            <a:noFill/>
            <a:miter lim="800000"/>
            <a:headEnd/>
            <a:tailEnd/>
          </a:ln>
          <a:effectLst/>
        </p:spPr>
        <p:txBody>
          <a:bodyPr wrap="square" lIns="64291" tIns="32146" rIns="64291" bIns="32146">
            <a:spAutoFit/>
          </a:bodyPr>
          <a:lstStyle/>
          <a:p>
            <a:pPr marL="241093" indent="-241093">
              <a:spcBef>
                <a:spcPct val="20000"/>
              </a:spcBef>
            </a:pPr>
            <a:r>
              <a:rPr lang="en-US" sz="1600" b="1" dirty="0"/>
              <a:t>Key question: what is the impact of these factors on the difference before and after recession clusters</a:t>
            </a:r>
          </a:p>
        </p:txBody>
      </p:sp>
    </p:spTree>
    <p:extLst>
      <p:ext uri="{BB962C8B-B14F-4D97-AF65-F5344CB8AC3E}">
        <p14:creationId xmlns:p14="http://schemas.microsoft.com/office/powerpoint/2010/main" val="1168415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807951" y="3002939"/>
            <a:ext cx="4431174" cy="3683754"/>
          </a:xfrm>
          <a:prstGeom prst="rect">
            <a:avLst/>
          </a:prstGeom>
        </p:spPr>
      </p:pic>
      <p:pic>
        <p:nvPicPr>
          <p:cNvPr id="8" name="Picture 7"/>
          <p:cNvPicPr>
            <a:picLocks noChangeAspect="1"/>
          </p:cNvPicPr>
          <p:nvPr/>
        </p:nvPicPr>
        <p:blipFill>
          <a:blip r:embed="rId3"/>
          <a:stretch>
            <a:fillRect/>
          </a:stretch>
        </p:blipFill>
        <p:spPr>
          <a:xfrm>
            <a:off x="4157566" y="984184"/>
            <a:ext cx="3438622" cy="2040186"/>
          </a:xfrm>
          <a:prstGeom prst="rect">
            <a:avLst/>
          </a:prstGeom>
        </p:spPr>
      </p:pic>
      <p:sp>
        <p:nvSpPr>
          <p:cNvPr id="2" name="Title 1"/>
          <p:cNvSpPr>
            <a:spLocks noGrp="1"/>
          </p:cNvSpPr>
          <p:nvPr>
            <p:ph type="title"/>
          </p:nvPr>
        </p:nvSpPr>
        <p:spPr>
          <a:xfrm>
            <a:off x="139849" y="298914"/>
            <a:ext cx="11951745" cy="417558"/>
          </a:xfrm>
        </p:spPr>
        <p:txBody>
          <a:bodyPr>
            <a:noAutofit/>
          </a:bodyPr>
          <a:lstStyle/>
          <a:p>
            <a:r>
              <a:rPr lang="en-US" sz="2400" b="1" dirty="0"/>
              <a:t>Clustering example: Identifying key process variables contributed to an operating regime change</a:t>
            </a:r>
            <a:endParaRPr lang="en-US" sz="2400" dirty="0"/>
          </a:p>
        </p:txBody>
      </p:sp>
      <p:sp>
        <p:nvSpPr>
          <p:cNvPr id="3" name="Slide Number Placeholder 2"/>
          <p:cNvSpPr>
            <a:spLocks noGrp="1"/>
          </p:cNvSpPr>
          <p:nvPr>
            <p:ph type="sldNum" sz="quarter" idx="4294967295"/>
          </p:nvPr>
        </p:nvSpPr>
        <p:spPr>
          <a:xfrm>
            <a:off x="8077200" y="6356351"/>
            <a:ext cx="2133600" cy="365125"/>
          </a:xfrm>
          <a:prstGeom prst="rect">
            <a:avLst/>
          </a:prstGeom>
        </p:spPr>
        <p:txBody>
          <a:bodyPr/>
          <a:lstStyle/>
          <a:p>
            <a:fld id="{5CF05919-1B4C-4DDF-8CA0-37FB8B7D55B6}" type="slidenum">
              <a:rPr lang="en-US" smtClean="0"/>
              <a:t>22</a:t>
            </a:fld>
            <a:endParaRPr lang="en-US"/>
          </a:p>
        </p:txBody>
      </p:sp>
      <p:sp>
        <p:nvSpPr>
          <p:cNvPr id="11" name="Oval 10"/>
          <p:cNvSpPr/>
          <p:nvPr/>
        </p:nvSpPr>
        <p:spPr>
          <a:xfrm>
            <a:off x="6685359" y="3163531"/>
            <a:ext cx="1294145" cy="1879594"/>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Box 4"/>
          <p:cNvSpPr txBox="1"/>
          <p:nvPr/>
        </p:nvSpPr>
        <p:spPr>
          <a:xfrm>
            <a:off x="6578280" y="1060738"/>
            <a:ext cx="1324402" cy="276999"/>
          </a:xfrm>
          <a:prstGeom prst="rect">
            <a:avLst/>
          </a:prstGeom>
          <a:noFill/>
        </p:spPr>
        <p:txBody>
          <a:bodyPr wrap="none" rtlCol="0">
            <a:spAutoFit/>
          </a:bodyPr>
          <a:lstStyle/>
          <a:p>
            <a:r>
              <a:rPr lang="en-US" sz="1200" b="1" dirty="0"/>
              <a:t>Normal operation</a:t>
            </a:r>
          </a:p>
        </p:txBody>
      </p:sp>
      <p:sp>
        <p:nvSpPr>
          <p:cNvPr id="14" name="TextBox 13"/>
          <p:cNvSpPr txBox="1"/>
          <p:nvPr/>
        </p:nvSpPr>
        <p:spPr>
          <a:xfrm>
            <a:off x="4380986" y="1336232"/>
            <a:ext cx="1192378" cy="276999"/>
          </a:xfrm>
          <a:prstGeom prst="rect">
            <a:avLst/>
          </a:prstGeom>
          <a:noFill/>
        </p:spPr>
        <p:txBody>
          <a:bodyPr wrap="none" rtlCol="0">
            <a:spAutoFit/>
          </a:bodyPr>
          <a:lstStyle/>
          <a:p>
            <a:r>
              <a:rPr lang="en-US" sz="1200" b="1" dirty="0"/>
              <a:t>Low production</a:t>
            </a:r>
          </a:p>
        </p:txBody>
      </p:sp>
      <p:cxnSp>
        <p:nvCxnSpPr>
          <p:cNvPr id="7" name="Straight Arrow Connector 6"/>
          <p:cNvCxnSpPr/>
          <p:nvPr/>
        </p:nvCxnSpPr>
        <p:spPr>
          <a:xfrm flipH="1">
            <a:off x="6953250" y="1342232"/>
            <a:ext cx="205000" cy="3599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945419" y="1640732"/>
            <a:ext cx="150632" cy="3032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596188" y="2694405"/>
            <a:ext cx="2363660" cy="461665"/>
          </a:xfrm>
          <a:prstGeom prst="rect">
            <a:avLst/>
          </a:prstGeom>
          <a:solidFill>
            <a:schemeClr val="tx2">
              <a:lumMod val="20000"/>
              <a:lumOff val="80000"/>
            </a:schemeClr>
          </a:solidFill>
        </p:spPr>
        <p:txBody>
          <a:bodyPr wrap="none" rtlCol="0">
            <a:spAutoFit/>
          </a:bodyPr>
          <a:lstStyle/>
          <a:p>
            <a:r>
              <a:rPr lang="en-US" sz="1200" b="1" dirty="0"/>
              <a:t>Key process variables contributed </a:t>
            </a:r>
          </a:p>
          <a:p>
            <a:r>
              <a:rPr lang="en-US" sz="1200" b="1" dirty="0"/>
              <a:t>to an operating regime change</a:t>
            </a:r>
          </a:p>
        </p:txBody>
      </p:sp>
      <p:pic>
        <p:nvPicPr>
          <p:cNvPr id="9" name="Picture 8"/>
          <p:cNvPicPr>
            <a:picLocks noChangeAspect="1"/>
          </p:cNvPicPr>
          <p:nvPr/>
        </p:nvPicPr>
        <p:blipFill>
          <a:blip r:embed="rId4"/>
          <a:stretch>
            <a:fillRect/>
          </a:stretch>
        </p:blipFill>
        <p:spPr>
          <a:xfrm>
            <a:off x="1781045" y="2001791"/>
            <a:ext cx="1553001" cy="2812852"/>
          </a:xfrm>
          <a:prstGeom prst="rect">
            <a:avLst/>
          </a:prstGeom>
        </p:spPr>
      </p:pic>
      <p:cxnSp>
        <p:nvCxnSpPr>
          <p:cNvPr id="18" name="Straight Arrow Connector 17"/>
          <p:cNvCxnSpPr/>
          <p:nvPr/>
        </p:nvCxnSpPr>
        <p:spPr>
          <a:xfrm flipH="1">
            <a:off x="7747195" y="3163531"/>
            <a:ext cx="362120" cy="3447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stretch>
            <a:fillRect/>
          </a:stretch>
        </p:blipFill>
        <p:spPr>
          <a:xfrm>
            <a:off x="4860287" y="2852751"/>
            <a:ext cx="235764" cy="621560"/>
          </a:xfrm>
          <a:prstGeom prst="rect">
            <a:avLst/>
          </a:prstGeom>
        </p:spPr>
      </p:pic>
    </p:spTree>
    <p:extLst>
      <p:ext uri="{BB962C8B-B14F-4D97-AF65-F5344CB8AC3E}">
        <p14:creationId xmlns:p14="http://schemas.microsoft.com/office/powerpoint/2010/main" val="2242027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72A6DD-A04E-2643-8B2B-4FB1C833E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817" y="668896"/>
            <a:ext cx="5363783" cy="578223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18 agenda</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23</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9B446DB7-A9A9-9540-908A-09F716D6ACE2}"/>
              </a:ext>
            </a:extLst>
          </p:cNvPr>
          <p:cNvPicPr>
            <a:picLocks noChangeAspect="1"/>
          </p:cNvPicPr>
          <p:nvPr/>
        </p:nvPicPr>
        <p:blipFill>
          <a:blip r:embed="rId3"/>
          <a:stretch>
            <a:fillRect/>
          </a:stretch>
        </p:blipFill>
        <p:spPr>
          <a:xfrm>
            <a:off x="5703764" y="4519509"/>
            <a:ext cx="392236" cy="400241"/>
          </a:xfrm>
          <a:prstGeom prst="rect">
            <a:avLst/>
          </a:prstGeom>
        </p:spPr>
      </p:pic>
    </p:spTree>
    <p:extLst>
      <p:ext uri="{BB962C8B-B14F-4D97-AF65-F5344CB8AC3E}">
        <p14:creationId xmlns:p14="http://schemas.microsoft.com/office/powerpoint/2010/main" val="174479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Optimization</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3" name="TextBox 2">
            <a:extLst>
              <a:ext uri="{FF2B5EF4-FFF2-40B4-BE49-F238E27FC236}">
                <a16:creationId xmlns:a16="http://schemas.microsoft.com/office/drawing/2014/main" id="{1A85EA86-0255-F747-8EAB-6CC54410F839}"/>
              </a:ext>
            </a:extLst>
          </p:cNvPr>
          <p:cNvSpPr txBox="1"/>
          <p:nvPr/>
        </p:nvSpPr>
        <p:spPr>
          <a:xfrm>
            <a:off x="1244301" y="835644"/>
            <a:ext cx="9703398" cy="646331"/>
          </a:xfrm>
          <a:prstGeom prst="rect">
            <a:avLst/>
          </a:prstGeom>
          <a:solidFill>
            <a:schemeClr val="accent2">
              <a:lumMod val="20000"/>
              <a:lumOff val="80000"/>
            </a:schemeClr>
          </a:solidFill>
        </p:spPr>
        <p:txBody>
          <a:bodyPr wrap="square" rtlCol="0">
            <a:spAutoFit/>
          </a:bodyPr>
          <a:lstStyle/>
          <a:p>
            <a:r>
              <a:rPr lang="en-US" dirty="0"/>
              <a:t>Optimization is finding an alternative with the most cost-effective or highest achievable performance under the given constraints, by maximizing desired factors and minimizing undesired ones.</a:t>
            </a:r>
          </a:p>
        </p:txBody>
      </p:sp>
      <p:sp>
        <p:nvSpPr>
          <p:cNvPr id="13" name="TextBox 12">
            <a:extLst>
              <a:ext uri="{FF2B5EF4-FFF2-40B4-BE49-F238E27FC236}">
                <a16:creationId xmlns:a16="http://schemas.microsoft.com/office/drawing/2014/main" id="{DDF9A6FC-2E2E-2046-A258-A72868ECEDCC}"/>
              </a:ext>
            </a:extLst>
          </p:cNvPr>
          <p:cNvSpPr txBox="1"/>
          <p:nvPr/>
        </p:nvSpPr>
        <p:spPr>
          <a:xfrm>
            <a:off x="2367973" y="1741711"/>
            <a:ext cx="2057423" cy="400110"/>
          </a:xfrm>
          <a:prstGeom prst="rect">
            <a:avLst/>
          </a:prstGeom>
          <a:solidFill>
            <a:schemeClr val="tx2">
              <a:lumMod val="20000"/>
              <a:lumOff val="80000"/>
            </a:schemeClr>
          </a:solidFill>
        </p:spPr>
        <p:txBody>
          <a:bodyPr wrap="none" rtlCol="0">
            <a:spAutoFit/>
          </a:bodyPr>
          <a:lstStyle/>
          <a:p>
            <a:r>
              <a:rPr lang="en-US" sz="2000" b="1" dirty="0"/>
              <a:t>Easy optimization</a:t>
            </a:r>
          </a:p>
        </p:txBody>
      </p:sp>
      <p:sp>
        <p:nvSpPr>
          <p:cNvPr id="14" name="TextBox 13">
            <a:extLst>
              <a:ext uri="{FF2B5EF4-FFF2-40B4-BE49-F238E27FC236}">
                <a16:creationId xmlns:a16="http://schemas.microsoft.com/office/drawing/2014/main" id="{095BD314-13F6-EE4C-8BB1-6FC05BD7ECEB}"/>
              </a:ext>
            </a:extLst>
          </p:cNvPr>
          <p:cNvSpPr txBox="1"/>
          <p:nvPr/>
        </p:nvSpPr>
        <p:spPr>
          <a:xfrm>
            <a:off x="7759347" y="1767345"/>
            <a:ext cx="2492734" cy="400110"/>
          </a:xfrm>
          <a:prstGeom prst="rect">
            <a:avLst/>
          </a:prstGeom>
          <a:solidFill>
            <a:schemeClr val="tx2">
              <a:lumMod val="20000"/>
              <a:lumOff val="80000"/>
            </a:schemeClr>
          </a:solidFill>
        </p:spPr>
        <p:txBody>
          <a:bodyPr wrap="none" rtlCol="0">
            <a:spAutoFit/>
          </a:bodyPr>
          <a:lstStyle/>
          <a:p>
            <a:r>
              <a:rPr lang="en-US" sz="2000" b="1" dirty="0"/>
              <a:t>Difficult  optimization</a:t>
            </a:r>
          </a:p>
        </p:txBody>
      </p:sp>
      <p:pic>
        <p:nvPicPr>
          <p:cNvPr id="4" name="Picture 3">
            <a:extLst>
              <a:ext uri="{FF2B5EF4-FFF2-40B4-BE49-F238E27FC236}">
                <a16:creationId xmlns:a16="http://schemas.microsoft.com/office/drawing/2014/main" id="{DC39E5FD-D70E-5A4D-AB13-41F97B59FDE0}"/>
              </a:ext>
            </a:extLst>
          </p:cNvPr>
          <p:cNvPicPr>
            <a:picLocks noChangeAspect="1"/>
          </p:cNvPicPr>
          <p:nvPr/>
        </p:nvPicPr>
        <p:blipFill>
          <a:blip r:embed="rId2"/>
          <a:stretch>
            <a:fillRect/>
          </a:stretch>
        </p:blipFill>
        <p:spPr>
          <a:xfrm>
            <a:off x="6706416" y="2249055"/>
            <a:ext cx="4932611" cy="3276405"/>
          </a:xfrm>
          <a:prstGeom prst="rect">
            <a:avLst/>
          </a:prstGeom>
        </p:spPr>
      </p:pic>
      <p:pic>
        <p:nvPicPr>
          <p:cNvPr id="5" name="Picture 4">
            <a:extLst>
              <a:ext uri="{FF2B5EF4-FFF2-40B4-BE49-F238E27FC236}">
                <a16:creationId xmlns:a16="http://schemas.microsoft.com/office/drawing/2014/main" id="{AD19F7A9-94ED-0F4D-943D-0576AF98FC0D}"/>
              </a:ext>
            </a:extLst>
          </p:cNvPr>
          <p:cNvPicPr>
            <a:picLocks noChangeAspect="1"/>
          </p:cNvPicPr>
          <p:nvPr/>
        </p:nvPicPr>
        <p:blipFill>
          <a:blip r:embed="rId3"/>
          <a:stretch>
            <a:fillRect/>
          </a:stretch>
        </p:blipFill>
        <p:spPr>
          <a:xfrm>
            <a:off x="1628246" y="2641599"/>
            <a:ext cx="3750577" cy="3054905"/>
          </a:xfrm>
          <a:prstGeom prst="rect">
            <a:avLst/>
          </a:prstGeom>
        </p:spPr>
      </p:pic>
    </p:spTree>
    <p:extLst>
      <p:ext uri="{BB962C8B-B14F-4D97-AF65-F5344CB8AC3E}">
        <p14:creationId xmlns:p14="http://schemas.microsoft.com/office/powerpoint/2010/main" val="2581589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Multi-objective optimization</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25</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11" name="Picture 10">
            <a:extLst>
              <a:ext uri="{FF2B5EF4-FFF2-40B4-BE49-F238E27FC236}">
                <a16:creationId xmlns:a16="http://schemas.microsoft.com/office/drawing/2014/main" id="{9034DBFB-A53A-AF4B-9D42-14B752B19A40}"/>
              </a:ext>
            </a:extLst>
          </p:cNvPr>
          <p:cNvPicPr>
            <a:picLocks noChangeAspect="1"/>
          </p:cNvPicPr>
          <p:nvPr/>
        </p:nvPicPr>
        <p:blipFill>
          <a:blip r:embed="rId2"/>
          <a:stretch>
            <a:fillRect/>
          </a:stretch>
        </p:blipFill>
        <p:spPr>
          <a:xfrm>
            <a:off x="730622" y="2064274"/>
            <a:ext cx="5827468" cy="3970767"/>
          </a:xfrm>
          <a:prstGeom prst="rect">
            <a:avLst/>
          </a:prstGeom>
        </p:spPr>
      </p:pic>
      <p:pic>
        <p:nvPicPr>
          <p:cNvPr id="12" name="Picture 11">
            <a:extLst>
              <a:ext uri="{FF2B5EF4-FFF2-40B4-BE49-F238E27FC236}">
                <a16:creationId xmlns:a16="http://schemas.microsoft.com/office/drawing/2014/main" id="{616F337C-75B5-AC40-A1B2-109B90D211ED}"/>
              </a:ext>
            </a:extLst>
          </p:cNvPr>
          <p:cNvPicPr>
            <a:picLocks noChangeAspect="1"/>
          </p:cNvPicPr>
          <p:nvPr/>
        </p:nvPicPr>
        <p:blipFill>
          <a:blip r:embed="rId3"/>
          <a:stretch>
            <a:fillRect/>
          </a:stretch>
        </p:blipFill>
        <p:spPr>
          <a:xfrm>
            <a:off x="6762974" y="1189916"/>
            <a:ext cx="4343400" cy="2692400"/>
          </a:xfrm>
          <a:prstGeom prst="rect">
            <a:avLst/>
          </a:prstGeom>
        </p:spPr>
      </p:pic>
    </p:spTree>
    <p:extLst>
      <p:ext uri="{BB962C8B-B14F-4D97-AF65-F5344CB8AC3E}">
        <p14:creationId xmlns:p14="http://schemas.microsoft.com/office/powerpoint/2010/main" val="2948089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72A6DD-A04E-2643-8B2B-4FB1C833E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817" y="668896"/>
            <a:ext cx="5363783" cy="578223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18 agenda</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26</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9B446DB7-A9A9-9540-908A-09F716D6ACE2}"/>
              </a:ext>
            </a:extLst>
          </p:cNvPr>
          <p:cNvPicPr>
            <a:picLocks noChangeAspect="1"/>
          </p:cNvPicPr>
          <p:nvPr/>
        </p:nvPicPr>
        <p:blipFill>
          <a:blip r:embed="rId3"/>
          <a:stretch>
            <a:fillRect/>
          </a:stretch>
        </p:blipFill>
        <p:spPr>
          <a:xfrm>
            <a:off x="5703764" y="5251029"/>
            <a:ext cx="392236" cy="400241"/>
          </a:xfrm>
          <a:prstGeom prst="rect">
            <a:avLst/>
          </a:prstGeom>
        </p:spPr>
      </p:pic>
    </p:spTree>
    <p:extLst>
      <p:ext uri="{BB962C8B-B14F-4D97-AF65-F5344CB8AC3E}">
        <p14:creationId xmlns:p14="http://schemas.microsoft.com/office/powerpoint/2010/main" val="369635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217"/>
            <a:ext cx="10515600" cy="398550"/>
          </a:xfrm>
        </p:spPr>
        <p:txBody>
          <a:bodyPr>
            <a:normAutofit fontScale="90000"/>
          </a:bodyPr>
          <a:lstStyle/>
          <a:p>
            <a:r>
              <a:rPr lang="en-US" sz="2800" dirty="0"/>
              <a:t>Associations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27</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6E83053F-4CF4-E34C-8B1C-A5EAE83B962C}"/>
              </a:ext>
            </a:extLst>
          </p:cNvPr>
          <p:cNvPicPr>
            <a:picLocks noChangeAspect="1"/>
          </p:cNvPicPr>
          <p:nvPr/>
        </p:nvPicPr>
        <p:blipFill>
          <a:blip r:embed="rId2"/>
          <a:stretch>
            <a:fillRect/>
          </a:stretch>
        </p:blipFill>
        <p:spPr>
          <a:xfrm>
            <a:off x="4651785" y="2301776"/>
            <a:ext cx="7003229" cy="3254151"/>
          </a:xfrm>
          <a:prstGeom prst="rect">
            <a:avLst/>
          </a:prstGeom>
        </p:spPr>
      </p:pic>
      <p:pic>
        <p:nvPicPr>
          <p:cNvPr id="11" name="Picture 10">
            <a:extLst>
              <a:ext uri="{FF2B5EF4-FFF2-40B4-BE49-F238E27FC236}">
                <a16:creationId xmlns:a16="http://schemas.microsoft.com/office/drawing/2014/main" id="{507870A4-EA87-7849-AFAB-8D1D6DA54254}"/>
              </a:ext>
            </a:extLst>
          </p:cNvPr>
          <p:cNvPicPr/>
          <p:nvPr/>
        </p:nvPicPr>
        <p:blipFill>
          <a:blip r:embed="rId3">
            <a:extLst>
              <a:ext uri="{28A0092B-C50C-407E-A947-70E740481C1C}">
                <a14:useLocalDpi xmlns:a14="http://schemas.microsoft.com/office/drawing/2010/main" val="0"/>
              </a:ext>
            </a:extLst>
          </a:blip>
          <a:stretch>
            <a:fillRect/>
          </a:stretch>
        </p:blipFill>
        <p:spPr>
          <a:xfrm>
            <a:off x="549070" y="2616832"/>
            <a:ext cx="3489530" cy="2116531"/>
          </a:xfrm>
          <a:prstGeom prst="rect">
            <a:avLst/>
          </a:prstGeom>
        </p:spPr>
      </p:pic>
      <p:sp>
        <p:nvSpPr>
          <p:cNvPr id="4" name="TextBox 3">
            <a:extLst>
              <a:ext uri="{FF2B5EF4-FFF2-40B4-BE49-F238E27FC236}">
                <a16:creationId xmlns:a16="http://schemas.microsoft.com/office/drawing/2014/main" id="{5A9D4636-027C-214B-9543-FA6A099299BA}"/>
              </a:ext>
            </a:extLst>
          </p:cNvPr>
          <p:cNvSpPr txBox="1"/>
          <p:nvPr/>
        </p:nvSpPr>
        <p:spPr>
          <a:xfrm>
            <a:off x="978946" y="878607"/>
            <a:ext cx="8509299" cy="1200329"/>
          </a:xfrm>
          <a:prstGeom prst="rect">
            <a:avLst/>
          </a:prstGeom>
          <a:noFill/>
        </p:spPr>
        <p:txBody>
          <a:bodyPr wrap="square" rtlCol="0">
            <a:spAutoFit/>
          </a:bodyPr>
          <a:lstStyle/>
          <a:p>
            <a:pPr hangingPunct="0"/>
            <a:r>
              <a:rPr lang="en-US" dirty="0"/>
              <a:t>Associations are based on the </a:t>
            </a:r>
            <a:r>
              <a:rPr lang="en-US" i="1" dirty="0"/>
              <a:t>a priori</a:t>
            </a:r>
            <a:r>
              <a:rPr lang="en-US" dirty="0"/>
              <a:t> principle:</a:t>
            </a:r>
          </a:p>
          <a:p>
            <a:pPr hangingPunct="0"/>
            <a:r>
              <a:rPr lang="en-US" dirty="0"/>
              <a:t> </a:t>
            </a:r>
          </a:p>
          <a:p>
            <a:pPr hangingPunct="0"/>
            <a:r>
              <a:rPr lang="en-US" dirty="0"/>
              <a:t>If a set of items is frequent, then all its subsets must also be frequent. </a:t>
            </a:r>
          </a:p>
          <a:p>
            <a:endParaRPr lang="en-US" dirty="0"/>
          </a:p>
        </p:txBody>
      </p:sp>
    </p:spTree>
    <p:extLst>
      <p:ext uri="{BB962C8B-B14F-4D97-AF65-F5344CB8AC3E}">
        <p14:creationId xmlns:p14="http://schemas.microsoft.com/office/powerpoint/2010/main" val="3064141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2519"/>
            <a:ext cx="10515600" cy="398550"/>
          </a:xfrm>
        </p:spPr>
        <p:txBody>
          <a:bodyPr>
            <a:normAutofit fontScale="90000"/>
          </a:bodyPr>
          <a:lstStyle/>
          <a:p>
            <a:r>
              <a:rPr lang="en-US" sz="2800" dirty="0"/>
              <a:t>Not all associations are correct …</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28</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4" name="Picture 3">
            <a:extLst>
              <a:ext uri="{FF2B5EF4-FFF2-40B4-BE49-F238E27FC236}">
                <a16:creationId xmlns:a16="http://schemas.microsoft.com/office/drawing/2014/main" id="{874CD3B0-EC9F-954A-A00F-D1786483521E}"/>
              </a:ext>
            </a:extLst>
          </p:cNvPr>
          <p:cNvPicPr>
            <a:picLocks noChangeAspect="1"/>
          </p:cNvPicPr>
          <p:nvPr/>
        </p:nvPicPr>
        <p:blipFill>
          <a:blip r:embed="rId2"/>
          <a:stretch>
            <a:fillRect/>
          </a:stretch>
        </p:blipFill>
        <p:spPr>
          <a:xfrm>
            <a:off x="1373437" y="763676"/>
            <a:ext cx="1592942" cy="2463618"/>
          </a:xfrm>
          <a:prstGeom prst="rect">
            <a:avLst/>
          </a:prstGeom>
        </p:spPr>
      </p:pic>
      <p:pic>
        <p:nvPicPr>
          <p:cNvPr id="5" name="Picture 4">
            <a:extLst>
              <a:ext uri="{FF2B5EF4-FFF2-40B4-BE49-F238E27FC236}">
                <a16:creationId xmlns:a16="http://schemas.microsoft.com/office/drawing/2014/main" id="{058F0D48-8E35-6946-9C25-91AC98144876}"/>
              </a:ext>
            </a:extLst>
          </p:cNvPr>
          <p:cNvPicPr>
            <a:picLocks noChangeAspect="1"/>
          </p:cNvPicPr>
          <p:nvPr/>
        </p:nvPicPr>
        <p:blipFill>
          <a:blip r:embed="rId3"/>
          <a:stretch>
            <a:fillRect/>
          </a:stretch>
        </p:blipFill>
        <p:spPr>
          <a:xfrm>
            <a:off x="537883" y="3518294"/>
            <a:ext cx="9950823" cy="2838056"/>
          </a:xfrm>
          <a:prstGeom prst="rect">
            <a:avLst/>
          </a:prstGeom>
        </p:spPr>
      </p:pic>
      <p:sp>
        <p:nvSpPr>
          <p:cNvPr id="7" name="TextBox 6">
            <a:extLst>
              <a:ext uri="{FF2B5EF4-FFF2-40B4-BE49-F238E27FC236}">
                <a16:creationId xmlns:a16="http://schemas.microsoft.com/office/drawing/2014/main" id="{9C7F8958-25B7-BC41-80DA-FFC76D7829A4}"/>
              </a:ext>
            </a:extLst>
          </p:cNvPr>
          <p:cNvSpPr txBox="1"/>
          <p:nvPr/>
        </p:nvSpPr>
        <p:spPr>
          <a:xfrm>
            <a:off x="4038600" y="656216"/>
            <a:ext cx="6450106" cy="2677656"/>
          </a:xfrm>
          <a:prstGeom prst="rect">
            <a:avLst/>
          </a:prstGeom>
          <a:noFill/>
        </p:spPr>
        <p:txBody>
          <a:bodyPr wrap="square" rtlCol="0">
            <a:spAutoFit/>
          </a:bodyPr>
          <a:lstStyle/>
          <a:p>
            <a:r>
              <a:rPr lang="en-US" sz="1400" dirty="0"/>
              <a:t>This book offers practical guidelines on creating value from the application of data science based on selected artificial intelligence methods. </a:t>
            </a:r>
          </a:p>
          <a:p>
            <a:r>
              <a:rPr lang="en-US" sz="1400" dirty="0"/>
              <a:t>In Part I, the author introduces a problem-driven approach to implementing AI-based data science and offers practical explanations of key technologies: machine learning, deep learning, decision trees and random forests, evolutionary computation, swarm intelligence, and intelligent agents. In Part II, he describes the main steps in creating AI-based data science solutions for business problems, including problem knowledge acquisition, data preparation, data analysis, model development, and model deployment lifecycle. Finally, in Part III the author illustrates the power of AI-based data science with successful applications in manufacturing and business. He also shows how to introduce this technology in a business setting and guides the reader on how to build the appropriate infrastructure and develop the required skillsets.</a:t>
            </a:r>
          </a:p>
        </p:txBody>
      </p:sp>
    </p:spTree>
    <p:extLst>
      <p:ext uri="{BB962C8B-B14F-4D97-AF65-F5344CB8AC3E}">
        <p14:creationId xmlns:p14="http://schemas.microsoft.com/office/powerpoint/2010/main" val="2360652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72A6DD-A04E-2643-8B2B-4FB1C833E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817" y="668896"/>
            <a:ext cx="5363783" cy="578223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18 agenda</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29</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9B446DB7-A9A9-9540-908A-09F716D6ACE2}"/>
              </a:ext>
            </a:extLst>
          </p:cNvPr>
          <p:cNvPicPr>
            <a:picLocks noChangeAspect="1"/>
          </p:cNvPicPr>
          <p:nvPr/>
        </p:nvPicPr>
        <p:blipFill>
          <a:blip r:embed="rId3"/>
          <a:stretch>
            <a:fillRect/>
          </a:stretch>
        </p:blipFill>
        <p:spPr>
          <a:xfrm>
            <a:off x="5703764" y="5985942"/>
            <a:ext cx="392236" cy="400241"/>
          </a:xfrm>
          <a:prstGeom prst="rect">
            <a:avLst/>
          </a:prstGeom>
        </p:spPr>
      </p:pic>
    </p:spTree>
    <p:extLst>
      <p:ext uri="{BB962C8B-B14F-4D97-AF65-F5344CB8AC3E}">
        <p14:creationId xmlns:p14="http://schemas.microsoft.com/office/powerpoint/2010/main" val="1559617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lide Number Placeholder 3"/>
          <p:cNvSpPr>
            <a:spLocks noGrp="1"/>
          </p:cNvSpPr>
          <p:nvPr>
            <p:ph type="sldNum" sz="quarter" idx="4294967295"/>
          </p:nvPr>
        </p:nvSpPr>
        <p:spPr>
          <a:xfrm>
            <a:off x="8077200" y="6245225"/>
            <a:ext cx="2133600" cy="476250"/>
          </a:xfrm>
          <a:prstGeom prst="rect">
            <a:avLst/>
          </a:prstGeom>
        </p:spPr>
        <p:txBody>
          <a:bodyPr vert="horz" lIns="91434" tIns="45717" rIns="91434" bIns="45717" rtlCol="0" anchor="ctr"/>
          <a:lstStyle/>
          <a:p>
            <a:fld id="{327D6497-9E6A-43C9-A599-AEBB06D31C3F}" type="slidenum">
              <a:rPr lang="en-US"/>
              <a:pPr/>
              <a:t>3</a:t>
            </a:fld>
            <a:endParaRPr lang="en-US" dirty="0"/>
          </a:p>
        </p:txBody>
      </p:sp>
      <p:sp>
        <p:nvSpPr>
          <p:cNvPr id="237573" name="Rectangle 2"/>
          <p:cNvSpPr>
            <a:spLocks noGrp="1" noChangeArrowheads="1"/>
          </p:cNvSpPr>
          <p:nvPr>
            <p:ph type="title" idx="4294967295"/>
          </p:nvPr>
        </p:nvSpPr>
        <p:spPr>
          <a:xfrm>
            <a:off x="1792880" y="99044"/>
            <a:ext cx="8036719" cy="750094"/>
          </a:xfrm>
        </p:spPr>
        <p:txBody>
          <a:bodyPr>
            <a:normAutofit/>
          </a:bodyPr>
          <a:lstStyle/>
          <a:p>
            <a:r>
              <a:rPr lang="en-US" sz="2812" dirty="0"/>
              <a:t> Problem &amp; Solution spaces</a:t>
            </a:r>
            <a:endParaRPr lang="en-US" sz="2812" b="1" dirty="0"/>
          </a:p>
        </p:txBody>
      </p:sp>
      <p:sp>
        <p:nvSpPr>
          <p:cNvPr id="162" name="Text Box 5"/>
          <p:cNvSpPr txBox="1">
            <a:spLocks noChangeArrowheads="1"/>
          </p:cNvSpPr>
          <p:nvPr/>
        </p:nvSpPr>
        <p:spPr bwMode="auto">
          <a:xfrm>
            <a:off x="1661154" y="5933622"/>
            <a:ext cx="8549646" cy="590031"/>
          </a:xfrm>
          <a:prstGeom prst="rect">
            <a:avLst/>
          </a:prstGeom>
          <a:solidFill>
            <a:schemeClr val="accent2">
              <a:lumMod val="20000"/>
              <a:lumOff val="80000"/>
            </a:schemeClr>
          </a:solidFill>
          <a:ln w="9525">
            <a:noFill/>
            <a:miter lim="800000"/>
            <a:headEnd/>
            <a:tailEnd/>
          </a:ln>
          <a:effectLst/>
        </p:spPr>
        <p:txBody>
          <a:bodyPr wrap="none" lIns="91439" tIns="45719" rIns="91439" bIns="45719">
            <a:spAutoFit/>
          </a:bodyPr>
          <a:lstStyle/>
          <a:p>
            <a:r>
              <a:rPr lang="en-US" sz="3234" b="1" dirty="0"/>
              <a:t>Translate problems and solutions in Plain English</a:t>
            </a:r>
          </a:p>
        </p:txBody>
      </p:sp>
      <p:sp>
        <p:nvSpPr>
          <p:cNvPr id="237577" name="Rectangle 14"/>
          <p:cNvSpPr>
            <a:spLocks noChangeArrowheads="1"/>
          </p:cNvSpPr>
          <p:nvPr/>
        </p:nvSpPr>
        <p:spPr bwMode="auto">
          <a:xfrm>
            <a:off x="4913990" y="987270"/>
            <a:ext cx="1352208" cy="379227"/>
          </a:xfrm>
          <a:prstGeom prst="rect">
            <a:avLst/>
          </a:prstGeom>
          <a:noFill/>
          <a:ln w="9525">
            <a:noFill/>
            <a:miter lim="800000"/>
            <a:headEnd/>
            <a:tailEnd/>
          </a:ln>
        </p:spPr>
        <p:txBody>
          <a:bodyPr wrap="none" lIns="0" tIns="0" rIns="0" bIns="0">
            <a:spAutoFit/>
          </a:bodyPr>
          <a:lstStyle/>
          <a:p>
            <a:r>
              <a:rPr lang="en-US" sz="2109" b="1" dirty="0"/>
              <a:t>Translation</a:t>
            </a:r>
            <a:endParaRPr lang="en-US" sz="1266" dirty="0"/>
          </a:p>
        </p:txBody>
      </p:sp>
      <p:sp>
        <p:nvSpPr>
          <p:cNvPr id="237647" name="Oval 84"/>
          <p:cNvSpPr>
            <a:spLocks noChangeArrowheads="1"/>
          </p:cNvSpPr>
          <p:nvPr/>
        </p:nvSpPr>
        <p:spPr bwMode="auto">
          <a:xfrm>
            <a:off x="1167430" y="1538984"/>
            <a:ext cx="3901797" cy="3693361"/>
          </a:xfrm>
          <a:prstGeom prst="ellipse">
            <a:avLst/>
          </a:prstGeom>
          <a:noFill/>
          <a:ln w="84138" cap="rnd">
            <a:solidFill>
              <a:srgbClr val="333399"/>
            </a:solidFill>
            <a:round/>
            <a:headEnd/>
            <a:tailEnd/>
          </a:ln>
        </p:spPr>
        <p:txBody>
          <a:bodyPr/>
          <a:lstStyle/>
          <a:p>
            <a:endParaRPr lang="en-US" sz="1266"/>
          </a:p>
        </p:txBody>
      </p:sp>
      <p:sp>
        <p:nvSpPr>
          <p:cNvPr id="237648" name="Rectangle 85"/>
          <p:cNvSpPr>
            <a:spLocks noChangeArrowheads="1"/>
          </p:cNvSpPr>
          <p:nvPr/>
        </p:nvSpPr>
        <p:spPr bwMode="auto">
          <a:xfrm>
            <a:off x="1999800" y="994069"/>
            <a:ext cx="1775460" cy="379227"/>
          </a:xfrm>
          <a:prstGeom prst="rect">
            <a:avLst/>
          </a:prstGeom>
          <a:noFill/>
          <a:ln w="9525">
            <a:noFill/>
            <a:miter lim="800000"/>
            <a:headEnd/>
            <a:tailEnd/>
          </a:ln>
        </p:spPr>
        <p:txBody>
          <a:bodyPr wrap="none" lIns="0" tIns="0" rIns="0" bIns="0">
            <a:spAutoFit/>
          </a:bodyPr>
          <a:lstStyle/>
          <a:p>
            <a:r>
              <a:rPr lang="en-US" sz="2109" b="1" dirty="0"/>
              <a:t>Solution space</a:t>
            </a:r>
            <a:endParaRPr lang="en-US" sz="1266" dirty="0"/>
          </a:p>
        </p:txBody>
      </p:sp>
      <p:sp>
        <p:nvSpPr>
          <p:cNvPr id="237649" name="Rectangle 86"/>
          <p:cNvSpPr>
            <a:spLocks noChangeArrowheads="1"/>
          </p:cNvSpPr>
          <p:nvPr/>
        </p:nvSpPr>
        <p:spPr bwMode="auto">
          <a:xfrm>
            <a:off x="7325540" y="991906"/>
            <a:ext cx="1791072" cy="379227"/>
          </a:xfrm>
          <a:prstGeom prst="rect">
            <a:avLst/>
          </a:prstGeom>
          <a:noFill/>
          <a:ln w="9525">
            <a:noFill/>
            <a:miter lim="800000"/>
            <a:headEnd/>
            <a:tailEnd/>
          </a:ln>
        </p:spPr>
        <p:txBody>
          <a:bodyPr wrap="none" lIns="0" tIns="0" rIns="0" bIns="0">
            <a:spAutoFit/>
          </a:bodyPr>
          <a:lstStyle/>
          <a:p>
            <a:r>
              <a:rPr lang="en-US" sz="2109" b="1" dirty="0">
                <a:solidFill>
                  <a:srgbClr val="000000"/>
                </a:solidFill>
              </a:rPr>
              <a:t>Problem space</a:t>
            </a:r>
            <a:endParaRPr lang="en-US" sz="1266" dirty="0"/>
          </a:p>
        </p:txBody>
      </p:sp>
      <p:sp>
        <p:nvSpPr>
          <p:cNvPr id="237716" name="Oval 153"/>
          <p:cNvSpPr>
            <a:spLocks noChangeArrowheads="1"/>
          </p:cNvSpPr>
          <p:nvPr/>
        </p:nvSpPr>
        <p:spPr bwMode="auto">
          <a:xfrm>
            <a:off x="6292179" y="1601583"/>
            <a:ext cx="3727090" cy="3630762"/>
          </a:xfrm>
          <a:prstGeom prst="ellipse">
            <a:avLst/>
          </a:prstGeom>
          <a:noFill/>
          <a:ln w="84138" cap="rnd">
            <a:solidFill>
              <a:srgbClr val="000000"/>
            </a:solidFill>
            <a:round/>
            <a:headEnd/>
            <a:tailEnd/>
          </a:ln>
        </p:spPr>
        <p:txBody>
          <a:bodyPr/>
          <a:lstStyle/>
          <a:p>
            <a:endParaRPr lang="en-US" sz="1266"/>
          </a:p>
        </p:txBody>
      </p:sp>
      <p:sp>
        <p:nvSpPr>
          <p:cNvPr id="152" name="TextBox 151"/>
          <p:cNvSpPr txBox="1"/>
          <p:nvPr/>
        </p:nvSpPr>
        <p:spPr>
          <a:xfrm>
            <a:off x="6583358" y="3667361"/>
            <a:ext cx="3098871" cy="360640"/>
          </a:xfrm>
          <a:prstGeom prst="rect">
            <a:avLst/>
          </a:prstGeom>
          <a:noFill/>
        </p:spPr>
        <p:txBody>
          <a:bodyPr wrap="none" lIns="91434" tIns="45717" rIns="91434" bIns="45717" rtlCol="0">
            <a:spAutoFit/>
          </a:bodyPr>
          <a:lstStyle/>
          <a:p>
            <a:r>
              <a:rPr lang="en-US" sz="1406" dirty="0"/>
              <a:t>Product quality estimate in real time</a:t>
            </a:r>
          </a:p>
        </p:txBody>
      </p:sp>
      <p:sp>
        <p:nvSpPr>
          <p:cNvPr id="153" name="TextBox 152"/>
          <p:cNvSpPr txBox="1"/>
          <p:nvPr/>
        </p:nvSpPr>
        <p:spPr>
          <a:xfrm>
            <a:off x="6699830" y="3166567"/>
            <a:ext cx="2448415" cy="360640"/>
          </a:xfrm>
          <a:prstGeom prst="rect">
            <a:avLst/>
          </a:prstGeom>
          <a:noFill/>
        </p:spPr>
        <p:txBody>
          <a:bodyPr wrap="none" lIns="91434" tIns="45717" rIns="91434" bIns="45717" rtlCol="0">
            <a:spAutoFit/>
          </a:bodyPr>
          <a:lstStyle/>
          <a:p>
            <a:r>
              <a:rPr lang="en-US" sz="1406" dirty="0"/>
              <a:t>Reduce machine breakdown</a:t>
            </a:r>
          </a:p>
        </p:txBody>
      </p:sp>
      <p:sp>
        <p:nvSpPr>
          <p:cNvPr id="154" name="TextBox 153"/>
          <p:cNvSpPr txBox="1"/>
          <p:nvPr/>
        </p:nvSpPr>
        <p:spPr>
          <a:xfrm>
            <a:off x="6758065" y="2665772"/>
            <a:ext cx="2405066" cy="360640"/>
          </a:xfrm>
          <a:prstGeom prst="rect">
            <a:avLst/>
          </a:prstGeom>
          <a:noFill/>
        </p:spPr>
        <p:txBody>
          <a:bodyPr wrap="none" lIns="91434" tIns="45717" rIns="91434" bIns="45717" rtlCol="0">
            <a:spAutoFit/>
          </a:bodyPr>
          <a:lstStyle/>
          <a:p>
            <a:r>
              <a:rPr lang="en-US" sz="1406" dirty="0"/>
              <a:t>Reduce steam consumption</a:t>
            </a:r>
          </a:p>
        </p:txBody>
      </p:sp>
      <p:sp>
        <p:nvSpPr>
          <p:cNvPr id="155" name="TextBox 154"/>
          <p:cNvSpPr txBox="1"/>
          <p:nvPr/>
        </p:nvSpPr>
        <p:spPr>
          <a:xfrm>
            <a:off x="1746835" y="2500887"/>
            <a:ext cx="1111610" cy="360640"/>
          </a:xfrm>
          <a:prstGeom prst="rect">
            <a:avLst/>
          </a:prstGeom>
          <a:noFill/>
        </p:spPr>
        <p:txBody>
          <a:bodyPr wrap="none" lIns="91434" tIns="45717" rIns="91434" bIns="45717" rtlCol="0">
            <a:spAutoFit/>
          </a:bodyPr>
          <a:lstStyle/>
          <a:p>
            <a:r>
              <a:rPr lang="en-US" sz="1406" dirty="0"/>
              <a:t>Forecasting</a:t>
            </a:r>
          </a:p>
        </p:txBody>
      </p:sp>
      <p:sp>
        <p:nvSpPr>
          <p:cNvPr id="158" name="TextBox 157"/>
          <p:cNvSpPr txBox="1"/>
          <p:nvPr/>
        </p:nvSpPr>
        <p:spPr>
          <a:xfrm>
            <a:off x="2549309" y="1977179"/>
            <a:ext cx="1013550" cy="360640"/>
          </a:xfrm>
          <a:prstGeom prst="rect">
            <a:avLst/>
          </a:prstGeom>
          <a:noFill/>
        </p:spPr>
        <p:txBody>
          <a:bodyPr wrap="none" lIns="91434" tIns="45717" rIns="91434" bIns="45717" rtlCol="0">
            <a:spAutoFit/>
          </a:bodyPr>
          <a:lstStyle/>
          <a:p>
            <a:r>
              <a:rPr lang="en-US" sz="1406" dirty="0"/>
              <a:t>Prediction</a:t>
            </a:r>
          </a:p>
        </p:txBody>
      </p:sp>
      <p:sp>
        <p:nvSpPr>
          <p:cNvPr id="163" name="TextBox 162"/>
          <p:cNvSpPr txBox="1"/>
          <p:nvPr/>
        </p:nvSpPr>
        <p:spPr>
          <a:xfrm>
            <a:off x="6991008" y="2164977"/>
            <a:ext cx="2244419" cy="360640"/>
          </a:xfrm>
          <a:prstGeom prst="rect">
            <a:avLst/>
          </a:prstGeom>
          <a:noFill/>
        </p:spPr>
        <p:txBody>
          <a:bodyPr wrap="none" lIns="91434" tIns="45717" rIns="91434" bIns="45717" rtlCol="0">
            <a:spAutoFit/>
          </a:bodyPr>
          <a:lstStyle/>
          <a:p>
            <a:r>
              <a:rPr lang="en-US" sz="1406" dirty="0"/>
              <a:t>Raw materials forecasting</a:t>
            </a:r>
          </a:p>
        </p:txBody>
      </p:sp>
      <p:sp>
        <p:nvSpPr>
          <p:cNvPr id="164" name="TextBox 163"/>
          <p:cNvSpPr txBox="1"/>
          <p:nvPr/>
        </p:nvSpPr>
        <p:spPr>
          <a:xfrm>
            <a:off x="7049245" y="4230756"/>
            <a:ext cx="2148852" cy="360640"/>
          </a:xfrm>
          <a:prstGeom prst="rect">
            <a:avLst/>
          </a:prstGeom>
          <a:noFill/>
        </p:spPr>
        <p:txBody>
          <a:bodyPr wrap="square" lIns="91434" tIns="45717" rIns="91434" bIns="45717" rtlCol="0">
            <a:spAutoFit/>
          </a:bodyPr>
          <a:lstStyle/>
          <a:p>
            <a:r>
              <a:rPr lang="en-US" sz="1406" dirty="0"/>
              <a:t>Price elasticity analysis</a:t>
            </a:r>
          </a:p>
        </p:txBody>
      </p:sp>
      <p:sp>
        <p:nvSpPr>
          <p:cNvPr id="165" name="TextBox 164"/>
          <p:cNvSpPr txBox="1"/>
          <p:nvPr/>
        </p:nvSpPr>
        <p:spPr>
          <a:xfrm>
            <a:off x="1413398" y="3176781"/>
            <a:ext cx="997869" cy="360640"/>
          </a:xfrm>
          <a:prstGeom prst="rect">
            <a:avLst/>
          </a:prstGeom>
          <a:noFill/>
        </p:spPr>
        <p:txBody>
          <a:bodyPr wrap="none" lIns="91434" tIns="45717" rIns="91434" bIns="45717" rtlCol="0">
            <a:spAutoFit/>
          </a:bodyPr>
          <a:lstStyle/>
          <a:p>
            <a:r>
              <a:rPr lang="en-US" sz="1406" dirty="0"/>
              <a:t>Clustering</a:t>
            </a:r>
          </a:p>
        </p:txBody>
      </p:sp>
      <p:sp>
        <p:nvSpPr>
          <p:cNvPr id="166" name="TextBox 165"/>
          <p:cNvSpPr txBox="1"/>
          <p:nvPr/>
        </p:nvSpPr>
        <p:spPr>
          <a:xfrm>
            <a:off x="3335812" y="3116816"/>
            <a:ext cx="1108403" cy="360640"/>
          </a:xfrm>
          <a:prstGeom prst="rect">
            <a:avLst/>
          </a:prstGeom>
          <a:noFill/>
        </p:spPr>
        <p:txBody>
          <a:bodyPr wrap="none" lIns="91434" tIns="45717" rIns="91434" bIns="45717" rtlCol="0">
            <a:spAutoFit/>
          </a:bodyPr>
          <a:lstStyle/>
          <a:p>
            <a:r>
              <a:rPr lang="en-US" sz="1406" dirty="0"/>
              <a:t>Association</a:t>
            </a:r>
          </a:p>
        </p:txBody>
      </p:sp>
      <p:sp>
        <p:nvSpPr>
          <p:cNvPr id="167" name="TextBox 166"/>
          <p:cNvSpPr txBox="1"/>
          <p:nvPr/>
        </p:nvSpPr>
        <p:spPr>
          <a:xfrm>
            <a:off x="1516845" y="3729961"/>
            <a:ext cx="1227999" cy="360640"/>
          </a:xfrm>
          <a:prstGeom prst="rect">
            <a:avLst/>
          </a:prstGeom>
          <a:noFill/>
        </p:spPr>
        <p:txBody>
          <a:bodyPr wrap="none" lIns="91434" tIns="45717" rIns="91434" bIns="45717" rtlCol="0">
            <a:spAutoFit/>
          </a:bodyPr>
          <a:lstStyle/>
          <a:p>
            <a:r>
              <a:rPr lang="en-US" sz="1406" dirty="0"/>
              <a:t>Optimization</a:t>
            </a:r>
          </a:p>
        </p:txBody>
      </p:sp>
      <p:sp>
        <p:nvSpPr>
          <p:cNvPr id="168" name="TextBox 167"/>
          <p:cNvSpPr txBox="1"/>
          <p:nvPr/>
        </p:nvSpPr>
        <p:spPr>
          <a:xfrm>
            <a:off x="3438536" y="3603186"/>
            <a:ext cx="1050907" cy="360640"/>
          </a:xfrm>
          <a:prstGeom prst="rect">
            <a:avLst/>
          </a:prstGeom>
          <a:noFill/>
        </p:spPr>
        <p:txBody>
          <a:bodyPr wrap="none" lIns="91434" tIns="45717" rIns="91434" bIns="45717" rtlCol="0">
            <a:spAutoFit/>
          </a:bodyPr>
          <a:lstStyle/>
          <a:p>
            <a:r>
              <a:rPr lang="en-US" sz="1406" dirty="0"/>
              <a:t>Simulation</a:t>
            </a:r>
          </a:p>
        </p:txBody>
      </p:sp>
      <p:sp>
        <p:nvSpPr>
          <p:cNvPr id="169" name="TextBox 168"/>
          <p:cNvSpPr txBox="1"/>
          <p:nvPr/>
        </p:nvSpPr>
        <p:spPr>
          <a:xfrm>
            <a:off x="2351836" y="4130842"/>
            <a:ext cx="1612153" cy="360640"/>
          </a:xfrm>
          <a:prstGeom prst="rect">
            <a:avLst/>
          </a:prstGeom>
          <a:noFill/>
        </p:spPr>
        <p:txBody>
          <a:bodyPr wrap="none" lIns="91434" tIns="45717" rIns="91434" bIns="45717" rtlCol="0">
            <a:spAutoFit/>
          </a:bodyPr>
          <a:lstStyle/>
          <a:p>
            <a:r>
              <a:rPr lang="en-US" sz="1406" dirty="0"/>
              <a:t>Recommendation</a:t>
            </a:r>
          </a:p>
        </p:txBody>
      </p:sp>
      <p:sp>
        <p:nvSpPr>
          <p:cNvPr id="171" name="TextBox 170"/>
          <p:cNvSpPr txBox="1"/>
          <p:nvPr/>
        </p:nvSpPr>
        <p:spPr>
          <a:xfrm>
            <a:off x="2277625" y="4544622"/>
            <a:ext cx="1875737" cy="360640"/>
          </a:xfrm>
          <a:prstGeom prst="rect">
            <a:avLst/>
          </a:prstGeom>
          <a:noFill/>
        </p:spPr>
        <p:txBody>
          <a:bodyPr wrap="none" lIns="91434" tIns="45717" rIns="91434" bIns="45717" rtlCol="0">
            <a:spAutoFit/>
          </a:bodyPr>
          <a:lstStyle/>
          <a:p>
            <a:r>
              <a:rPr lang="en-US" sz="1406" dirty="0"/>
              <a:t>Root-cause discovery</a:t>
            </a:r>
          </a:p>
        </p:txBody>
      </p:sp>
      <p:sp>
        <p:nvSpPr>
          <p:cNvPr id="172" name="TextBox 171"/>
          <p:cNvSpPr txBox="1"/>
          <p:nvPr/>
        </p:nvSpPr>
        <p:spPr>
          <a:xfrm>
            <a:off x="3297752" y="2541269"/>
            <a:ext cx="1239220" cy="360640"/>
          </a:xfrm>
          <a:prstGeom prst="rect">
            <a:avLst/>
          </a:prstGeom>
          <a:noFill/>
        </p:spPr>
        <p:txBody>
          <a:bodyPr wrap="none" lIns="91434" tIns="45717" rIns="91434" bIns="45717" rtlCol="0">
            <a:spAutoFit/>
          </a:bodyPr>
          <a:lstStyle/>
          <a:p>
            <a:r>
              <a:rPr lang="en-US" sz="1406" dirty="0"/>
              <a:t>Classification</a:t>
            </a:r>
          </a:p>
        </p:txBody>
      </p:sp>
      <p:sp>
        <p:nvSpPr>
          <p:cNvPr id="174" name="TextBox 173"/>
          <p:cNvSpPr txBox="1"/>
          <p:nvPr/>
        </p:nvSpPr>
        <p:spPr>
          <a:xfrm>
            <a:off x="6910573" y="5274865"/>
            <a:ext cx="2771656" cy="411210"/>
          </a:xfrm>
          <a:prstGeom prst="rect">
            <a:avLst/>
          </a:prstGeom>
          <a:noFill/>
        </p:spPr>
        <p:txBody>
          <a:bodyPr wrap="none" lIns="91434" tIns="45717" rIns="91434" bIns="45717" rtlCol="0">
            <a:spAutoFit/>
          </a:bodyPr>
          <a:lstStyle/>
          <a:p>
            <a:r>
              <a:rPr lang="en-US" sz="1687" b="1" dirty="0"/>
              <a:t>Business-specific language</a:t>
            </a:r>
          </a:p>
        </p:txBody>
      </p:sp>
      <p:sp>
        <p:nvSpPr>
          <p:cNvPr id="175" name="TextBox 174"/>
          <p:cNvSpPr txBox="1"/>
          <p:nvPr/>
        </p:nvSpPr>
        <p:spPr>
          <a:xfrm>
            <a:off x="1912332" y="5325850"/>
            <a:ext cx="2743779" cy="411210"/>
          </a:xfrm>
          <a:prstGeom prst="rect">
            <a:avLst/>
          </a:prstGeom>
          <a:noFill/>
        </p:spPr>
        <p:txBody>
          <a:bodyPr wrap="none" lIns="91434" tIns="45717" rIns="91434" bIns="45717" rtlCol="0">
            <a:spAutoFit/>
          </a:bodyPr>
          <a:lstStyle/>
          <a:p>
            <a:r>
              <a:rPr lang="en-US" sz="1687" b="1" dirty="0"/>
              <a:t>Solution-specific language</a:t>
            </a:r>
          </a:p>
        </p:txBody>
      </p:sp>
      <p:cxnSp>
        <p:nvCxnSpPr>
          <p:cNvPr id="9" name="Straight Arrow Connector 8"/>
          <p:cNvCxnSpPr>
            <a:stCxn id="237716" idx="2"/>
          </p:cNvCxnSpPr>
          <p:nvPr/>
        </p:nvCxnSpPr>
        <p:spPr bwMode="auto">
          <a:xfrm flipH="1">
            <a:off x="5069227" y="3416963"/>
            <a:ext cx="1222952" cy="0"/>
          </a:xfrm>
          <a:prstGeom prst="straightConnector1">
            <a:avLst/>
          </a:prstGeom>
          <a:blipFill dpi="0" rotWithShape="0">
            <a:blip r:embed="rId3"/>
            <a:srcRect/>
            <a:tile tx="0" ty="0" sx="100000" sy="100000" flip="none" algn="tl"/>
          </a:blipFill>
          <a:ln w="57150" cap="flat" cmpd="sng" algn="ctr">
            <a:solidFill>
              <a:schemeClr val="tx1"/>
            </a:solidFill>
            <a:prstDash val="solid"/>
            <a:miter lim="0"/>
            <a:headEnd type="none" w="med" len="med"/>
            <a:tailEnd type="arrow"/>
          </a:ln>
          <a:effectLst/>
        </p:spPr>
      </p:cxnSp>
      <p:sp>
        <p:nvSpPr>
          <p:cNvPr id="177" name="TextBox 176"/>
          <p:cNvSpPr txBox="1"/>
          <p:nvPr/>
        </p:nvSpPr>
        <p:spPr>
          <a:xfrm>
            <a:off x="5360406" y="2916169"/>
            <a:ext cx="624935" cy="411210"/>
          </a:xfrm>
          <a:prstGeom prst="rect">
            <a:avLst/>
          </a:prstGeom>
          <a:noFill/>
        </p:spPr>
        <p:txBody>
          <a:bodyPr wrap="none" lIns="91434" tIns="45717" rIns="91434" bIns="45717" rtlCol="0">
            <a:spAutoFit/>
          </a:bodyPr>
          <a:lstStyle/>
          <a:p>
            <a:r>
              <a:rPr lang="en-US" sz="1687" b="1" dirty="0"/>
              <a:t>Cost</a:t>
            </a:r>
          </a:p>
        </p:txBody>
      </p:sp>
      <p:sp>
        <p:nvSpPr>
          <p:cNvPr id="178" name="TextBox 177"/>
          <p:cNvSpPr txBox="1"/>
          <p:nvPr/>
        </p:nvSpPr>
        <p:spPr>
          <a:xfrm>
            <a:off x="5243935" y="4105557"/>
            <a:ext cx="748433" cy="411210"/>
          </a:xfrm>
          <a:prstGeom prst="rect">
            <a:avLst/>
          </a:prstGeom>
          <a:noFill/>
        </p:spPr>
        <p:txBody>
          <a:bodyPr wrap="none" lIns="91434" tIns="45717" rIns="91434" bIns="45717" rtlCol="0">
            <a:spAutoFit/>
          </a:bodyPr>
          <a:lstStyle/>
          <a:p>
            <a:r>
              <a:rPr lang="en-US" sz="1687" b="1" dirty="0"/>
              <a:t>Profit</a:t>
            </a:r>
          </a:p>
        </p:txBody>
      </p:sp>
      <p:cxnSp>
        <p:nvCxnSpPr>
          <p:cNvPr id="12" name="Straight Arrow Connector 11"/>
          <p:cNvCxnSpPr/>
          <p:nvPr/>
        </p:nvCxnSpPr>
        <p:spPr bwMode="auto">
          <a:xfrm>
            <a:off x="4952756" y="3980358"/>
            <a:ext cx="1397659" cy="0"/>
          </a:xfrm>
          <a:prstGeom prst="straightConnector1">
            <a:avLst/>
          </a:prstGeom>
          <a:blipFill dpi="0" rotWithShape="0">
            <a:blip r:embed="rId3"/>
            <a:srcRect/>
            <a:tile tx="0" ty="0" sx="100000" sy="100000" flip="none" algn="tl"/>
          </a:blipFill>
          <a:ln w="57150" cap="flat" cmpd="sng" algn="ctr">
            <a:solidFill>
              <a:schemeClr val="tx1"/>
            </a:solidFill>
            <a:prstDash val="solid"/>
            <a:miter lim="0"/>
            <a:headEnd type="none" w="med" len="med"/>
            <a:tailEnd type="arrow"/>
          </a:ln>
          <a:effectLst/>
        </p:spPr>
      </p:cxnSp>
      <p:pic>
        <p:nvPicPr>
          <p:cNvPr id="3" name="Picture 2">
            <a:extLst>
              <a:ext uri="{FF2B5EF4-FFF2-40B4-BE49-F238E27FC236}">
                <a16:creationId xmlns:a16="http://schemas.microsoft.com/office/drawing/2014/main" id="{BD04E64D-5C18-8E47-9C2F-4658971FC17C}"/>
              </a:ext>
            </a:extLst>
          </p:cNvPr>
          <p:cNvPicPr>
            <a:picLocks noChangeAspect="1"/>
          </p:cNvPicPr>
          <p:nvPr/>
        </p:nvPicPr>
        <p:blipFill>
          <a:blip r:embed="rId4"/>
          <a:stretch>
            <a:fillRect/>
          </a:stretch>
        </p:blipFill>
        <p:spPr>
          <a:xfrm>
            <a:off x="9808084" y="2838613"/>
            <a:ext cx="1164716" cy="1251988"/>
          </a:xfrm>
          <a:prstGeom prst="rect">
            <a:avLst/>
          </a:prstGeom>
        </p:spPr>
      </p:pic>
      <p:pic>
        <p:nvPicPr>
          <p:cNvPr id="5" name="Picture 4">
            <a:extLst>
              <a:ext uri="{FF2B5EF4-FFF2-40B4-BE49-F238E27FC236}">
                <a16:creationId xmlns:a16="http://schemas.microsoft.com/office/drawing/2014/main" id="{92C94C20-5DF5-1A4B-ACAB-864A3F051B80}"/>
              </a:ext>
            </a:extLst>
          </p:cNvPr>
          <p:cNvPicPr>
            <a:picLocks noChangeAspect="1"/>
          </p:cNvPicPr>
          <p:nvPr/>
        </p:nvPicPr>
        <p:blipFill>
          <a:blip r:embed="rId5"/>
          <a:stretch>
            <a:fillRect/>
          </a:stretch>
        </p:blipFill>
        <p:spPr>
          <a:xfrm>
            <a:off x="5524383" y="1488480"/>
            <a:ext cx="606423" cy="651862"/>
          </a:xfrm>
          <a:prstGeom prst="rect">
            <a:avLst/>
          </a:prstGeom>
        </p:spPr>
      </p:pic>
      <p:pic>
        <p:nvPicPr>
          <p:cNvPr id="11" name="Picture 10">
            <a:extLst>
              <a:ext uri="{FF2B5EF4-FFF2-40B4-BE49-F238E27FC236}">
                <a16:creationId xmlns:a16="http://schemas.microsoft.com/office/drawing/2014/main" id="{A4605275-FEEA-704C-9F05-B016FA485375}"/>
              </a:ext>
            </a:extLst>
          </p:cNvPr>
          <p:cNvPicPr>
            <a:picLocks noChangeAspect="1"/>
          </p:cNvPicPr>
          <p:nvPr/>
        </p:nvPicPr>
        <p:blipFill>
          <a:blip r:embed="rId6"/>
          <a:stretch>
            <a:fillRect/>
          </a:stretch>
        </p:blipFill>
        <p:spPr>
          <a:xfrm>
            <a:off x="5054079" y="1661393"/>
            <a:ext cx="1296336" cy="1393470"/>
          </a:xfrm>
          <a:prstGeom prst="rect">
            <a:avLst/>
          </a:prstGeom>
        </p:spPr>
      </p:pic>
    </p:spTree>
    <p:extLst>
      <p:ext uri="{BB962C8B-B14F-4D97-AF65-F5344CB8AC3E}">
        <p14:creationId xmlns:p14="http://schemas.microsoft.com/office/powerpoint/2010/main" val="1691703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381" y="185828"/>
            <a:ext cx="10515600" cy="398550"/>
          </a:xfrm>
        </p:spPr>
        <p:txBody>
          <a:bodyPr>
            <a:normAutofit fontScale="90000"/>
          </a:bodyPr>
          <a:lstStyle/>
          <a:p>
            <a:r>
              <a:rPr lang="en-US" sz="2800" dirty="0"/>
              <a:t>Simulation</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30</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7" name="Picture 6">
            <a:extLst>
              <a:ext uri="{FF2B5EF4-FFF2-40B4-BE49-F238E27FC236}">
                <a16:creationId xmlns:a16="http://schemas.microsoft.com/office/drawing/2014/main" id="{8A6E0A6B-9D48-404B-BD64-2953AD313FAD}"/>
              </a:ext>
            </a:extLst>
          </p:cNvPr>
          <p:cNvPicPr/>
          <p:nvPr/>
        </p:nvPicPr>
        <p:blipFill>
          <a:blip r:embed="rId2"/>
          <a:stretch>
            <a:fillRect/>
          </a:stretch>
        </p:blipFill>
        <p:spPr>
          <a:xfrm>
            <a:off x="1116331" y="1273346"/>
            <a:ext cx="3262032" cy="2121649"/>
          </a:xfrm>
          <a:prstGeom prst="rect">
            <a:avLst/>
          </a:prstGeom>
        </p:spPr>
      </p:pic>
      <p:pic>
        <p:nvPicPr>
          <p:cNvPr id="11" name="Picture 10">
            <a:extLst>
              <a:ext uri="{FF2B5EF4-FFF2-40B4-BE49-F238E27FC236}">
                <a16:creationId xmlns:a16="http://schemas.microsoft.com/office/drawing/2014/main" id="{2CA2F387-5D2A-E140-857E-C62E2DE9B3F1}"/>
              </a:ext>
            </a:extLst>
          </p:cNvPr>
          <p:cNvPicPr/>
          <p:nvPr/>
        </p:nvPicPr>
        <p:blipFill>
          <a:blip r:embed="rId3"/>
          <a:stretch>
            <a:fillRect/>
          </a:stretch>
        </p:blipFill>
        <p:spPr>
          <a:xfrm>
            <a:off x="6313879" y="1998699"/>
            <a:ext cx="3910330" cy="1195070"/>
          </a:xfrm>
          <a:prstGeom prst="rect">
            <a:avLst/>
          </a:prstGeom>
        </p:spPr>
      </p:pic>
      <p:pic>
        <p:nvPicPr>
          <p:cNvPr id="12" name="Picture 11">
            <a:extLst>
              <a:ext uri="{FF2B5EF4-FFF2-40B4-BE49-F238E27FC236}">
                <a16:creationId xmlns:a16="http://schemas.microsoft.com/office/drawing/2014/main" id="{27F29727-7C0E-A04D-8F71-ADE46AECB866}"/>
              </a:ext>
            </a:extLst>
          </p:cNvPr>
          <p:cNvPicPr/>
          <p:nvPr/>
        </p:nvPicPr>
        <p:blipFill>
          <a:blip r:embed="rId4"/>
          <a:stretch>
            <a:fillRect/>
          </a:stretch>
        </p:blipFill>
        <p:spPr>
          <a:xfrm>
            <a:off x="1289835" y="3926257"/>
            <a:ext cx="3206861" cy="2293183"/>
          </a:xfrm>
          <a:prstGeom prst="rect">
            <a:avLst/>
          </a:prstGeom>
        </p:spPr>
      </p:pic>
      <p:pic>
        <p:nvPicPr>
          <p:cNvPr id="13" name="Picture 12">
            <a:extLst>
              <a:ext uri="{FF2B5EF4-FFF2-40B4-BE49-F238E27FC236}">
                <a16:creationId xmlns:a16="http://schemas.microsoft.com/office/drawing/2014/main" id="{FD861B88-CF5E-5044-ABEB-B825E1007E9D}"/>
              </a:ext>
            </a:extLst>
          </p:cNvPr>
          <p:cNvPicPr/>
          <p:nvPr/>
        </p:nvPicPr>
        <p:blipFill>
          <a:blip r:embed="rId5"/>
          <a:stretch>
            <a:fillRect/>
          </a:stretch>
        </p:blipFill>
        <p:spPr>
          <a:xfrm>
            <a:off x="5981252" y="4260991"/>
            <a:ext cx="4482353" cy="1507812"/>
          </a:xfrm>
          <a:prstGeom prst="rect">
            <a:avLst/>
          </a:prstGeom>
        </p:spPr>
      </p:pic>
      <p:pic>
        <p:nvPicPr>
          <p:cNvPr id="14" name="Picture 13">
            <a:extLst>
              <a:ext uri="{FF2B5EF4-FFF2-40B4-BE49-F238E27FC236}">
                <a16:creationId xmlns:a16="http://schemas.microsoft.com/office/drawing/2014/main" id="{BE0EB00B-C882-CE4B-8BFD-355D3204D060}"/>
              </a:ext>
            </a:extLst>
          </p:cNvPr>
          <p:cNvPicPr/>
          <p:nvPr/>
        </p:nvPicPr>
        <p:blipFill>
          <a:blip r:embed="rId6"/>
          <a:stretch>
            <a:fillRect/>
          </a:stretch>
        </p:blipFill>
        <p:spPr>
          <a:xfrm>
            <a:off x="7139642" y="3437859"/>
            <a:ext cx="3479800" cy="469900"/>
          </a:xfrm>
          <a:prstGeom prst="rect">
            <a:avLst/>
          </a:prstGeom>
        </p:spPr>
      </p:pic>
      <p:sp>
        <p:nvSpPr>
          <p:cNvPr id="16" name="TextBox 15">
            <a:extLst>
              <a:ext uri="{FF2B5EF4-FFF2-40B4-BE49-F238E27FC236}">
                <a16:creationId xmlns:a16="http://schemas.microsoft.com/office/drawing/2014/main" id="{77E25BAA-F74C-A04C-8A3F-99D14FF92208}"/>
              </a:ext>
            </a:extLst>
          </p:cNvPr>
          <p:cNvSpPr txBox="1"/>
          <p:nvPr/>
        </p:nvSpPr>
        <p:spPr>
          <a:xfrm>
            <a:off x="5059306" y="3516410"/>
            <a:ext cx="2073388" cy="276999"/>
          </a:xfrm>
          <a:prstGeom prst="rect">
            <a:avLst/>
          </a:prstGeom>
          <a:solidFill>
            <a:schemeClr val="tx2">
              <a:lumMod val="20000"/>
              <a:lumOff val="80000"/>
            </a:schemeClr>
          </a:solidFill>
        </p:spPr>
        <p:txBody>
          <a:bodyPr wrap="none" rtlCol="0">
            <a:spAutoFit/>
          </a:bodyPr>
          <a:lstStyle/>
          <a:p>
            <a:r>
              <a:rPr lang="en-US" sz="1200" b="1" dirty="0"/>
              <a:t>Emissions estimator equation</a:t>
            </a:r>
          </a:p>
        </p:txBody>
      </p:sp>
      <p:sp>
        <p:nvSpPr>
          <p:cNvPr id="17" name="TextBox 16">
            <a:extLst>
              <a:ext uri="{FF2B5EF4-FFF2-40B4-BE49-F238E27FC236}">
                <a16:creationId xmlns:a16="http://schemas.microsoft.com/office/drawing/2014/main" id="{E6227E31-860D-0C40-ACE2-20783895E0F9}"/>
              </a:ext>
            </a:extLst>
          </p:cNvPr>
          <p:cNvSpPr txBox="1"/>
          <p:nvPr/>
        </p:nvSpPr>
        <p:spPr>
          <a:xfrm>
            <a:off x="1296493" y="567157"/>
            <a:ext cx="7729174" cy="584775"/>
          </a:xfrm>
          <a:prstGeom prst="rect">
            <a:avLst/>
          </a:prstGeom>
          <a:solidFill>
            <a:schemeClr val="accent2">
              <a:lumMod val="20000"/>
              <a:lumOff val="80000"/>
            </a:schemeClr>
          </a:solidFill>
        </p:spPr>
        <p:txBody>
          <a:bodyPr wrap="square" rtlCol="0">
            <a:spAutoFit/>
          </a:bodyPr>
          <a:lstStyle/>
          <a:p>
            <a:r>
              <a:rPr lang="en-US" sz="1600" b="1" dirty="0"/>
              <a:t>Monte Carlo simulation: </a:t>
            </a:r>
            <a:r>
              <a:rPr lang="en-US" sz="1600" dirty="0"/>
              <a:t>produces distributions of possible outcome values that can give insight about the robustness of the model in the input ranges explored </a:t>
            </a:r>
            <a:endParaRPr lang="en-US" sz="1600" b="1" dirty="0"/>
          </a:p>
        </p:txBody>
      </p:sp>
      <p:sp>
        <p:nvSpPr>
          <p:cNvPr id="3" name="Rectangle 2">
            <a:extLst>
              <a:ext uri="{FF2B5EF4-FFF2-40B4-BE49-F238E27FC236}">
                <a16:creationId xmlns:a16="http://schemas.microsoft.com/office/drawing/2014/main" id="{2E48DEBD-DFAA-E141-8277-5C17D8FD1619}"/>
              </a:ext>
            </a:extLst>
          </p:cNvPr>
          <p:cNvSpPr/>
          <p:nvPr/>
        </p:nvSpPr>
        <p:spPr>
          <a:xfrm>
            <a:off x="6440245" y="1316495"/>
            <a:ext cx="3585882" cy="369332"/>
          </a:xfrm>
          <a:prstGeom prst="rect">
            <a:avLst/>
          </a:prstGeom>
          <a:solidFill>
            <a:srgbClr val="FFFF00"/>
          </a:solidFill>
        </p:spPr>
        <p:txBody>
          <a:bodyPr wrap="square">
            <a:spAutoFit/>
          </a:bodyPr>
          <a:lstStyle/>
          <a:p>
            <a:r>
              <a:rPr lang="en-US" b="1" dirty="0">
                <a:latin typeface="Times" pitchFamily="2" charset="0"/>
                <a:cs typeface="Times New Roman" panose="02020603050405020304" pitchFamily="18" charset="0"/>
              </a:rPr>
              <a:t>Robustness of emissions estimator</a:t>
            </a:r>
            <a:endParaRPr lang="en-US" b="1" dirty="0"/>
          </a:p>
        </p:txBody>
      </p:sp>
      <p:sp>
        <p:nvSpPr>
          <p:cNvPr id="4" name="Rectangle 3">
            <a:extLst>
              <a:ext uri="{FF2B5EF4-FFF2-40B4-BE49-F238E27FC236}">
                <a16:creationId xmlns:a16="http://schemas.microsoft.com/office/drawing/2014/main" id="{C86F3956-4749-DE43-8747-78C76ABCC278}"/>
              </a:ext>
            </a:extLst>
          </p:cNvPr>
          <p:cNvSpPr/>
          <p:nvPr/>
        </p:nvSpPr>
        <p:spPr>
          <a:xfrm>
            <a:off x="1653474" y="3516409"/>
            <a:ext cx="2736907" cy="338554"/>
          </a:xfrm>
          <a:prstGeom prst="rect">
            <a:avLst/>
          </a:prstGeom>
          <a:solidFill>
            <a:schemeClr val="accent6">
              <a:lumMod val="20000"/>
              <a:lumOff val="80000"/>
            </a:schemeClr>
          </a:solidFill>
        </p:spPr>
        <p:txBody>
          <a:bodyPr wrap="square">
            <a:spAutoFit/>
          </a:bodyPr>
          <a:lstStyle/>
          <a:p>
            <a:r>
              <a:rPr lang="en-US" sz="1600" dirty="0">
                <a:latin typeface="Times" pitchFamily="2" charset="0"/>
                <a:ea typeface="Times New Roman" panose="02020603050405020304" pitchFamily="18" charset="0"/>
                <a:cs typeface="Times New Roman" panose="02020603050405020304" pitchFamily="18" charset="0"/>
              </a:rPr>
              <a:t>Broad range of rate control</a:t>
            </a:r>
            <a:endParaRPr lang="en-US" sz="1600" dirty="0"/>
          </a:p>
        </p:txBody>
      </p:sp>
      <p:sp>
        <p:nvSpPr>
          <p:cNvPr id="18" name="Rectangle 17">
            <a:extLst>
              <a:ext uri="{FF2B5EF4-FFF2-40B4-BE49-F238E27FC236}">
                <a16:creationId xmlns:a16="http://schemas.microsoft.com/office/drawing/2014/main" id="{8349071A-C24C-454A-8704-60E12FBE51D5}"/>
              </a:ext>
            </a:extLst>
          </p:cNvPr>
          <p:cNvSpPr/>
          <p:nvPr/>
        </p:nvSpPr>
        <p:spPr>
          <a:xfrm>
            <a:off x="1759789" y="6356350"/>
            <a:ext cx="2736907" cy="338554"/>
          </a:xfrm>
          <a:prstGeom prst="rect">
            <a:avLst/>
          </a:prstGeom>
          <a:solidFill>
            <a:schemeClr val="accent6">
              <a:lumMod val="20000"/>
              <a:lumOff val="80000"/>
            </a:schemeClr>
          </a:solidFill>
        </p:spPr>
        <p:txBody>
          <a:bodyPr wrap="square">
            <a:spAutoFit/>
          </a:bodyPr>
          <a:lstStyle/>
          <a:p>
            <a:r>
              <a:rPr lang="en-US" sz="1600" dirty="0">
                <a:latin typeface="Times" pitchFamily="2" charset="0"/>
                <a:ea typeface="Times New Roman" panose="02020603050405020304" pitchFamily="18" charset="0"/>
                <a:cs typeface="Times New Roman" panose="02020603050405020304" pitchFamily="18" charset="0"/>
              </a:rPr>
              <a:t>Narrow range of rate control</a:t>
            </a:r>
            <a:endParaRPr lang="en-US" sz="1600" dirty="0"/>
          </a:p>
        </p:txBody>
      </p:sp>
      <p:cxnSp>
        <p:nvCxnSpPr>
          <p:cNvPr id="19" name="Straight Connector 18">
            <a:extLst>
              <a:ext uri="{FF2B5EF4-FFF2-40B4-BE49-F238E27FC236}">
                <a16:creationId xmlns:a16="http://schemas.microsoft.com/office/drawing/2014/main" id="{DC42D8CD-6AE1-0841-813F-3A239C2DB786}"/>
              </a:ext>
            </a:extLst>
          </p:cNvPr>
          <p:cNvCxnSpPr/>
          <p:nvPr/>
        </p:nvCxnSpPr>
        <p:spPr>
          <a:xfrm flipV="1">
            <a:off x="7562626" y="2248348"/>
            <a:ext cx="0" cy="6669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A0359B7-546B-F041-9DDE-61CF90912EB1}"/>
              </a:ext>
            </a:extLst>
          </p:cNvPr>
          <p:cNvPicPr>
            <a:picLocks noChangeAspect="1"/>
          </p:cNvPicPr>
          <p:nvPr/>
        </p:nvPicPr>
        <p:blipFill>
          <a:blip r:embed="rId7"/>
          <a:stretch>
            <a:fillRect/>
          </a:stretch>
        </p:blipFill>
        <p:spPr>
          <a:xfrm>
            <a:off x="7644804" y="2502360"/>
            <a:ext cx="240552" cy="240552"/>
          </a:xfrm>
          <a:prstGeom prst="rect">
            <a:avLst/>
          </a:prstGeom>
        </p:spPr>
      </p:pic>
      <p:cxnSp>
        <p:nvCxnSpPr>
          <p:cNvPr id="22" name="Straight Arrow Connector 21">
            <a:extLst>
              <a:ext uri="{FF2B5EF4-FFF2-40B4-BE49-F238E27FC236}">
                <a16:creationId xmlns:a16="http://schemas.microsoft.com/office/drawing/2014/main" id="{26464B33-959B-474E-B4AF-4897764A5C85}"/>
              </a:ext>
            </a:extLst>
          </p:cNvPr>
          <p:cNvCxnSpPr>
            <a:cxnSpLocks/>
          </p:cNvCxnSpPr>
          <p:nvPr/>
        </p:nvCxnSpPr>
        <p:spPr>
          <a:xfrm flipH="1" flipV="1">
            <a:off x="10359466" y="5089602"/>
            <a:ext cx="104139" cy="5099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E3C4255-3553-4A42-B292-ECCEC877B2E2}"/>
              </a:ext>
            </a:extLst>
          </p:cNvPr>
          <p:cNvSpPr/>
          <p:nvPr/>
        </p:nvSpPr>
        <p:spPr>
          <a:xfrm>
            <a:off x="9761878" y="5599526"/>
            <a:ext cx="1923407" cy="338554"/>
          </a:xfrm>
          <a:prstGeom prst="rect">
            <a:avLst/>
          </a:prstGeom>
          <a:solidFill>
            <a:schemeClr val="accent6">
              <a:lumMod val="20000"/>
              <a:lumOff val="80000"/>
            </a:schemeClr>
          </a:solidFill>
        </p:spPr>
        <p:txBody>
          <a:bodyPr wrap="square">
            <a:spAutoFit/>
          </a:bodyPr>
          <a:lstStyle/>
          <a:p>
            <a:r>
              <a:rPr lang="en-US" sz="1600" dirty="0">
                <a:latin typeface="Times" pitchFamily="2" charset="0"/>
                <a:ea typeface="Times New Roman" panose="02020603050405020304" pitchFamily="18" charset="0"/>
                <a:cs typeface="Times New Roman" panose="02020603050405020304" pitchFamily="18" charset="0"/>
              </a:rPr>
              <a:t>10,000 simulations </a:t>
            </a:r>
            <a:endParaRPr lang="en-US" sz="1600" dirty="0"/>
          </a:p>
        </p:txBody>
      </p:sp>
    </p:spTree>
    <p:extLst>
      <p:ext uri="{BB962C8B-B14F-4D97-AF65-F5344CB8AC3E}">
        <p14:creationId xmlns:p14="http://schemas.microsoft.com/office/powerpoint/2010/main" val="4104032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353" y="150853"/>
            <a:ext cx="10515600" cy="398550"/>
          </a:xfrm>
        </p:spPr>
        <p:txBody>
          <a:bodyPr>
            <a:normAutofit fontScale="90000"/>
          </a:bodyPr>
          <a:lstStyle/>
          <a:p>
            <a:r>
              <a:rPr lang="en-US" sz="2800" dirty="0"/>
              <a:t>Agent-based simulation of Covid-19 with no rules  </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31</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sp>
        <p:nvSpPr>
          <p:cNvPr id="11" name="Rectangle 10">
            <a:extLst>
              <a:ext uri="{FF2B5EF4-FFF2-40B4-BE49-F238E27FC236}">
                <a16:creationId xmlns:a16="http://schemas.microsoft.com/office/drawing/2014/main" id="{6A07C73E-5613-DD4B-8181-995FE847085D}"/>
              </a:ext>
            </a:extLst>
          </p:cNvPr>
          <p:cNvSpPr/>
          <p:nvPr/>
        </p:nvSpPr>
        <p:spPr>
          <a:xfrm>
            <a:off x="95992" y="6228192"/>
            <a:ext cx="6651180" cy="307777"/>
          </a:xfrm>
          <a:prstGeom prst="rect">
            <a:avLst/>
          </a:prstGeom>
        </p:spPr>
        <p:txBody>
          <a:bodyPr wrap="none">
            <a:spAutoFit/>
          </a:bodyPr>
          <a:lstStyle/>
          <a:p>
            <a:r>
              <a:rPr lang="en-US" sz="1400" b="1" dirty="0"/>
              <a:t>E. Cuevas, </a:t>
            </a:r>
            <a:r>
              <a:rPr lang="en-US" sz="1400" dirty="0"/>
              <a:t>An agent-based model to evaluate the COVID-19 transmission risks in facilities</a:t>
            </a:r>
          </a:p>
        </p:txBody>
      </p:sp>
      <p:pic>
        <p:nvPicPr>
          <p:cNvPr id="3" name="Picture 2">
            <a:extLst>
              <a:ext uri="{FF2B5EF4-FFF2-40B4-BE49-F238E27FC236}">
                <a16:creationId xmlns:a16="http://schemas.microsoft.com/office/drawing/2014/main" id="{86E90664-8E18-A849-AF2E-6BCF18E3E24C}"/>
              </a:ext>
            </a:extLst>
          </p:cNvPr>
          <p:cNvPicPr>
            <a:picLocks noChangeAspect="1"/>
          </p:cNvPicPr>
          <p:nvPr/>
        </p:nvPicPr>
        <p:blipFill>
          <a:blip r:embed="rId2"/>
          <a:stretch>
            <a:fillRect/>
          </a:stretch>
        </p:blipFill>
        <p:spPr>
          <a:xfrm>
            <a:off x="6052153" y="1290395"/>
            <a:ext cx="4202493" cy="4806601"/>
          </a:xfrm>
          <a:prstGeom prst="rect">
            <a:avLst/>
          </a:prstGeom>
        </p:spPr>
      </p:pic>
      <p:sp>
        <p:nvSpPr>
          <p:cNvPr id="9" name="Text Box 10">
            <a:extLst>
              <a:ext uri="{FF2B5EF4-FFF2-40B4-BE49-F238E27FC236}">
                <a16:creationId xmlns:a16="http://schemas.microsoft.com/office/drawing/2014/main" id="{332C1BA1-306A-854A-B743-4954DF37A99C}"/>
              </a:ext>
            </a:extLst>
          </p:cNvPr>
          <p:cNvSpPr txBox="1">
            <a:spLocks noChangeArrowheads="1"/>
          </p:cNvSpPr>
          <p:nvPr/>
        </p:nvSpPr>
        <p:spPr bwMode="auto">
          <a:xfrm>
            <a:off x="10254646" y="2891299"/>
            <a:ext cx="1494320" cy="523220"/>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Red dots are </a:t>
            </a:r>
          </a:p>
          <a:p>
            <a:pPr algn="l" eaLnBrk="1" hangingPunct="1"/>
            <a:r>
              <a:rPr lang="en-US" altLang="en-US" sz="1400" b="1" dirty="0">
                <a:latin typeface="Arial" panose="020B0604020202020204" pitchFamily="34" charset="0"/>
              </a:rPr>
              <a:t>infected agents</a:t>
            </a:r>
          </a:p>
        </p:txBody>
      </p:sp>
      <p:cxnSp>
        <p:nvCxnSpPr>
          <p:cNvPr id="5" name="Straight Arrow Connector 4">
            <a:extLst>
              <a:ext uri="{FF2B5EF4-FFF2-40B4-BE49-F238E27FC236}">
                <a16:creationId xmlns:a16="http://schemas.microsoft.com/office/drawing/2014/main" id="{3AB146BE-C4FE-444E-BE39-2E3551D6886A}"/>
              </a:ext>
            </a:extLst>
          </p:cNvPr>
          <p:cNvCxnSpPr/>
          <p:nvPr/>
        </p:nvCxnSpPr>
        <p:spPr>
          <a:xfrm flipH="1">
            <a:off x="7401261" y="2000922"/>
            <a:ext cx="161365" cy="322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10">
            <a:extLst>
              <a:ext uri="{FF2B5EF4-FFF2-40B4-BE49-F238E27FC236}">
                <a16:creationId xmlns:a16="http://schemas.microsoft.com/office/drawing/2014/main" id="{8DED9F63-9110-B844-AA29-3FEC0FA6CC96}"/>
              </a:ext>
            </a:extLst>
          </p:cNvPr>
          <p:cNvSpPr txBox="1">
            <a:spLocks noChangeArrowheads="1"/>
          </p:cNvSpPr>
          <p:nvPr/>
        </p:nvSpPr>
        <p:spPr bwMode="auto">
          <a:xfrm>
            <a:off x="6555846" y="777933"/>
            <a:ext cx="2627642" cy="523220"/>
          </a:xfrm>
          <a:prstGeom prst="rect">
            <a:avLst/>
          </a:prstGeom>
          <a:solidFill>
            <a:schemeClr val="accent6">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Covid-19 spread with Rule I</a:t>
            </a:r>
          </a:p>
          <a:p>
            <a:pPr algn="l" eaLnBrk="1" hangingPunct="1"/>
            <a:r>
              <a:rPr lang="en-US" altLang="en-US" sz="1400" b="1" dirty="0">
                <a:latin typeface="Arial" panose="020B0604020202020204" pitchFamily="34" charset="0"/>
              </a:rPr>
              <a:t>Start with one infected agent</a:t>
            </a:r>
          </a:p>
        </p:txBody>
      </p:sp>
      <p:grpSp>
        <p:nvGrpSpPr>
          <p:cNvPr id="22" name="Group 21">
            <a:extLst>
              <a:ext uri="{FF2B5EF4-FFF2-40B4-BE49-F238E27FC236}">
                <a16:creationId xmlns:a16="http://schemas.microsoft.com/office/drawing/2014/main" id="{9EA4F337-1F34-4046-A29A-165F6AB6FE4D}"/>
              </a:ext>
            </a:extLst>
          </p:cNvPr>
          <p:cNvGrpSpPr/>
          <p:nvPr/>
        </p:nvGrpSpPr>
        <p:grpSpPr>
          <a:xfrm>
            <a:off x="95992" y="2323651"/>
            <a:ext cx="4461841" cy="3835339"/>
            <a:chOff x="326793" y="1443500"/>
            <a:chExt cx="4973221" cy="4152060"/>
          </a:xfrm>
        </p:grpSpPr>
        <p:pic>
          <p:nvPicPr>
            <p:cNvPr id="7" name="Picture 6">
              <a:extLst>
                <a:ext uri="{FF2B5EF4-FFF2-40B4-BE49-F238E27FC236}">
                  <a16:creationId xmlns:a16="http://schemas.microsoft.com/office/drawing/2014/main" id="{B59EA26E-1BE5-8743-8B19-BAEF0A52B738}"/>
                </a:ext>
              </a:extLst>
            </p:cNvPr>
            <p:cNvPicPr>
              <a:picLocks noChangeAspect="1"/>
            </p:cNvPicPr>
            <p:nvPr/>
          </p:nvPicPr>
          <p:blipFill>
            <a:blip r:embed="rId3"/>
            <a:stretch>
              <a:fillRect/>
            </a:stretch>
          </p:blipFill>
          <p:spPr>
            <a:xfrm>
              <a:off x="750085" y="2000922"/>
              <a:ext cx="4549929" cy="3174369"/>
            </a:xfrm>
            <a:prstGeom prst="rect">
              <a:avLst/>
            </a:prstGeom>
          </p:spPr>
        </p:pic>
        <p:sp>
          <p:nvSpPr>
            <p:cNvPr id="13" name="Rectangle 12">
              <a:extLst>
                <a:ext uri="{FF2B5EF4-FFF2-40B4-BE49-F238E27FC236}">
                  <a16:creationId xmlns:a16="http://schemas.microsoft.com/office/drawing/2014/main" id="{0C82A08A-7E10-7844-96C0-F0F60DB3E3DB}"/>
                </a:ext>
              </a:extLst>
            </p:cNvPr>
            <p:cNvSpPr/>
            <p:nvPr/>
          </p:nvSpPr>
          <p:spPr>
            <a:xfrm>
              <a:off x="326793" y="5287783"/>
              <a:ext cx="2244140" cy="307777"/>
            </a:xfrm>
            <a:prstGeom prst="rect">
              <a:avLst/>
            </a:prstGeom>
          </p:spPr>
          <p:txBody>
            <a:bodyPr wrap="none">
              <a:spAutoFit/>
            </a:bodyPr>
            <a:lstStyle/>
            <a:p>
              <a:r>
                <a:rPr lang="en-US" sz="1400" dirty="0"/>
                <a:t>Probability of infection = 0.8</a:t>
              </a:r>
            </a:p>
          </p:txBody>
        </p:sp>
        <p:sp>
          <p:nvSpPr>
            <p:cNvPr id="14" name="Rectangle 13">
              <a:extLst>
                <a:ext uri="{FF2B5EF4-FFF2-40B4-BE49-F238E27FC236}">
                  <a16:creationId xmlns:a16="http://schemas.microsoft.com/office/drawing/2014/main" id="{CBF24950-9168-484D-A0C3-36BB906A838F}"/>
                </a:ext>
              </a:extLst>
            </p:cNvPr>
            <p:cNvSpPr/>
            <p:nvPr/>
          </p:nvSpPr>
          <p:spPr>
            <a:xfrm>
              <a:off x="1878677" y="1443500"/>
              <a:ext cx="2292744" cy="307777"/>
            </a:xfrm>
            <a:prstGeom prst="rect">
              <a:avLst/>
            </a:prstGeom>
          </p:spPr>
          <p:txBody>
            <a:bodyPr wrap="none">
              <a:spAutoFit/>
            </a:bodyPr>
            <a:lstStyle/>
            <a:p>
              <a:r>
                <a:rPr lang="en-US" sz="1400" dirty="0"/>
                <a:t>Probability of infection = 0.2</a:t>
              </a:r>
            </a:p>
          </p:txBody>
        </p:sp>
        <p:cxnSp>
          <p:nvCxnSpPr>
            <p:cNvPr id="15" name="Straight Arrow Connector 14">
              <a:extLst>
                <a:ext uri="{FF2B5EF4-FFF2-40B4-BE49-F238E27FC236}">
                  <a16:creationId xmlns:a16="http://schemas.microsoft.com/office/drawing/2014/main" id="{09758DAB-C46C-0C49-A2EC-FA94E72573C1}"/>
                </a:ext>
              </a:extLst>
            </p:cNvPr>
            <p:cNvCxnSpPr>
              <a:cxnSpLocks/>
            </p:cNvCxnSpPr>
            <p:nvPr/>
          </p:nvCxnSpPr>
          <p:spPr>
            <a:xfrm flipH="1">
              <a:off x="2302136" y="1727065"/>
              <a:ext cx="722914" cy="9193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FE7152A-E075-9940-83DB-BF1A83296A04}"/>
                </a:ext>
              </a:extLst>
            </p:cNvPr>
            <p:cNvCxnSpPr>
              <a:cxnSpLocks/>
            </p:cNvCxnSpPr>
            <p:nvPr/>
          </p:nvCxnSpPr>
          <p:spPr>
            <a:xfrm flipH="1" flipV="1">
              <a:off x="1613647" y="4615031"/>
              <a:ext cx="688490" cy="6727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23757DF9-BCE1-2B4F-9F69-302CA4FE29A9}"/>
              </a:ext>
            </a:extLst>
          </p:cNvPr>
          <p:cNvPicPr>
            <a:picLocks noChangeAspect="1"/>
          </p:cNvPicPr>
          <p:nvPr/>
        </p:nvPicPr>
        <p:blipFill>
          <a:blip r:embed="rId4"/>
          <a:stretch>
            <a:fillRect/>
          </a:stretch>
        </p:blipFill>
        <p:spPr>
          <a:xfrm>
            <a:off x="343906" y="638566"/>
            <a:ext cx="5258947" cy="1685085"/>
          </a:xfrm>
          <a:prstGeom prst="rect">
            <a:avLst/>
          </a:prstGeom>
        </p:spPr>
      </p:pic>
      <p:sp>
        <p:nvSpPr>
          <p:cNvPr id="23" name="Text Box 10">
            <a:extLst>
              <a:ext uri="{FF2B5EF4-FFF2-40B4-BE49-F238E27FC236}">
                <a16:creationId xmlns:a16="http://schemas.microsoft.com/office/drawing/2014/main" id="{C512A1BE-DF9A-DA45-8E4E-BEF108ECE676}"/>
              </a:ext>
            </a:extLst>
          </p:cNvPr>
          <p:cNvSpPr txBox="1">
            <a:spLocks noChangeArrowheads="1"/>
          </p:cNvSpPr>
          <p:nvPr/>
        </p:nvSpPr>
        <p:spPr bwMode="auto">
          <a:xfrm>
            <a:off x="8147124" y="6228192"/>
            <a:ext cx="2314801" cy="307777"/>
          </a:xfrm>
          <a:prstGeom prst="rect">
            <a:avLst/>
          </a:prstGeom>
          <a:solidFill>
            <a:schemeClr val="accent3">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Simulations by </a:t>
            </a:r>
            <a:r>
              <a:rPr lang="en-US" altLang="en-US" sz="1400" b="1" dirty="0" err="1">
                <a:latin typeface="Arial" panose="020B0604020202020204" pitchFamily="34" charset="0"/>
              </a:rPr>
              <a:t>AnyLogic</a:t>
            </a:r>
            <a:endParaRPr lang="en-US" altLang="en-US" sz="1400" b="1" dirty="0">
              <a:latin typeface="Arial" panose="020B0604020202020204" pitchFamily="34" charset="0"/>
            </a:endParaRPr>
          </a:p>
        </p:txBody>
      </p:sp>
    </p:spTree>
    <p:extLst>
      <p:ext uri="{BB962C8B-B14F-4D97-AF65-F5344CB8AC3E}">
        <p14:creationId xmlns:p14="http://schemas.microsoft.com/office/powerpoint/2010/main" val="227389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Linking solution types with the appropriate AI methods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32</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E662A7A3-A1DE-E94D-A8DB-2429C6547D6F}"/>
              </a:ext>
            </a:extLst>
          </p:cNvPr>
          <p:cNvPicPr>
            <a:picLocks noChangeAspect="1"/>
          </p:cNvPicPr>
          <p:nvPr/>
        </p:nvPicPr>
        <p:blipFill>
          <a:blip r:embed="rId2"/>
          <a:stretch>
            <a:fillRect/>
          </a:stretch>
        </p:blipFill>
        <p:spPr>
          <a:xfrm>
            <a:off x="958326" y="1620594"/>
            <a:ext cx="9826589" cy="3629138"/>
          </a:xfrm>
          <a:prstGeom prst="rect">
            <a:avLst/>
          </a:prstGeom>
        </p:spPr>
      </p:pic>
    </p:spTree>
    <p:extLst>
      <p:ext uri="{BB962C8B-B14F-4D97-AF65-F5344CB8AC3E}">
        <p14:creationId xmlns:p14="http://schemas.microsoft.com/office/powerpoint/2010/main" val="2422493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282C-5D2B-274A-B038-A8FA38958F4E}"/>
              </a:ext>
            </a:extLst>
          </p:cNvPr>
          <p:cNvSpPr>
            <a:spLocks noGrp="1"/>
          </p:cNvSpPr>
          <p:nvPr>
            <p:ph type="title"/>
          </p:nvPr>
        </p:nvSpPr>
        <p:spPr>
          <a:xfrm>
            <a:off x="317921" y="30251"/>
            <a:ext cx="10515600" cy="570057"/>
          </a:xfrm>
        </p:spPr>
        <p:txBody>
          <a:bodyPr>
            <a:normAutofit/>
          </a:bodyPr>
          <a:lstStyle/>
          <a:p>
            <a:r>
              <a:rPr lang="en-US" sz="2800" dirty="0"/>
              <a:t>Lecture 18 “Applied AI solutions for real-world problems” Summary</a:t>
            </a:r>
          </a:p>
        </p:txBody>
      </p:sp>
      <p:sp>
        <p:nvSpPr>
          <p:cNvPr id="3" name="Content Placeholder 2">
            <a:extLst>
              <a:ext uri="{FF2B5EF4-FFF2-40B4-BE49-F238E27FC236}">
                <a16:creationId xmlns:a16="http://schemas.microsoft.com/office/drawing/2014/main" id="{B09D6F00-9AE7-3140-A438-4C979CDEA148}"/>
              </a:ext>
            </a:extLst>
          </p:cNvPr>
          <p:cNvSpPr>
            <a:spLocks noGrp="1"/>
          </p:cNvSpPr>
          <p:nvPr>
            <p:ph idx="1"/>
          </p:nvPr>
        </p:nvSpPr>
        <p:spPr>
          <a:xfrm>
            <a:off x="0" y="30251"/>
            <a:ext cx="11532198" cy="5467678"/>
          </a:xfrm>
        </p:spPr>
        <p:txBody>
          <a:bodyPr>
            <a:noAutofit/>
          </a:bodyPr>
          <a:lstStyle/>
          <a:p>
            <a:pPr marL="0" indent="0" hangingPunct="0">
              <a:buNone/>
            </a:pPr>
            <a:endParaRPr lang="en-US" sz="2400" b="1" dirty="0"/>
          </a:p>
          <a:p>
            <a:r>
              <a:rPr lang="en-US" sz="2400" b="1" dirty="0"/>
              <a:t>Differentiating the solution from the problem space is of critical importance</a:t>
            </a:r>
          </a:p>
          <a:p>
            <a:r>
              <a:rPr lang="en-US" altLang="en-US" sz="2400" b="1" dirty="0"/>
              <a:t>The key solution types to real-world problems are prediction, forecasting, </a:t>
            </a:r>
          </a:p>
          <a:p>
            <a:pPr marL="0" indent="0">
              <a:buNone/>
            </a:pPr>
            <a:r>
              <a:rPr lang="en-US" altLang="en-US" sz="2400" b="1" dirty="0"/>
              <a:t>    classification, clustering, optimization, association, and simulation</a:t>
            </a:r>
            <a:endParaRPr lang="en-US" altLang="en-US" sz="2400" dirty="0"/>
          </a:p>
          <a:p>
            <a:r>
              <a:rPr lang="en-US" sz="2400" b="1" dirty="0"/>
              <a:t>Prediction derives relationships between what we are trying to predict and independent variables</a:t>
            </a:r>
          </a:p>
          <a:p>
            <a:r>
              <a:rPr lang="en-US" sz="2400" b="1" dirty="0"/>
              <a:t>Forecasting predicts some events that occur over future periods based on historical data</a:t>
            </a:r>
          </a:p>
          <a:p>
            <a:r>
              <a:rPr lang="en-US" sz="2400" b="1" dirty="0"/>
              <a:t>Classification delivers a systematic arrangement in groups or categories according to established criteria</a:t>
            </a:r>
          </a:p>
          <a:p>
            <a:r>
              <a:rPr lang="en-US" sz="2400" b="1" dirty="0"/>
              <a:t>Clustering segregates data in groups with similar qualities and assigns them to clusters </a:t>
            </a:r>
          </a:p>
          <a:p>
            <a:r>
              <a:rPr lang="en-US" sz="2400" b="1" dirty="0"/>
              <a:t>There is a link between the solution capabilities and the corresponding AI methods to implement them</a:t>
            </a:r>
          </a:p>
          <a:p>
            <a:endParaRPr lang="en-US" sz="2400" b="1" dirty="0"/>
          </a:p>
        </p:txBody>
      </p:sp>
      <p:sp>
        <p:nvSpPr>
          <p:cNvPr id="5" name="Text Box 6">
            <a:extLst>
              <a:ext uri="{FF2B5EF4-FFF2-40B4-BE49-F238E27FC236}">
                <a16:creationId xmlns:a16="http://schemas.microsoft.com/office/drawing/2014/main" id="{DD6F1C41-E9FB-0E40-9F7E-72FED119AD16}"/>
              </a:ext>
            </a:extLst>
          </p:cNvPr>
          <p:cNvSpPr txBox="1">
            <a:spLocks noChangeArrowheads="1"/>
          </p:cNvSpPr>
          <p:nvPr/>
        </p:nvSpPr>
        <p:spPr bwMode="auto">
          <a:xfrm>
            <a:off x="0" y="5309426"/>
            <a:ext cx="12192000" cy="1200325"/>
          </a:xfrm>
          <a:prstGeom prst="rect">
            <a:avLst/>
          </a:prstGeom>
          <a:solidFill>
            <a:srgbClr val="FFFF00"/>
          </a:solidFill>
          <a:ln>
            <a:noFill/>
          </a:ln>
          <a:effectLst/>
        </p:spPr>
        <p:txBody>
          <a:bodyPr wrap="square" lIns="91435" tIns="45718" rIns="91435" bIns="45718">
            <a:spAutoFit/>
          </a:bodyPr>
          <a:lstStyle/>
          <a:p>
            <a:pPr algn="ctr">
              <a:buFontTx/>
              <a:buNone/>
            </a:pPr>
            <a:r>
              <a:rPr lang="en-US" sz="2400" b="1" dirty="0">
                <a:solidFill>
                  <a:srgbClr val="FF0000"/>
                </a:solidFill>
                <a:latin typeface="Times New Roman" charset="0"/>
              </a:rPr>
              <a:t>The Bottom Line</a:t>
            </a:r>
          </a:p>
          <a:p>
            <a:pPr algn="ctr" hangingPunct="0"/>
            <a:r>
              <a:rPr lang="en-US" sz="2400" b="1" dirty="0">
                <a:solidFill>
                  <a:srgbClr val="FF0000"/>
                </a:solidFill>
                <a:latin typeface="Times" pitchFamily="2" charset="0"/>
              </a:rPr>
              <a:t>Identifying an appropriate solution type to the real-world problem is the first step towards solving the problem</a:t>
            </a:r>
            <a:endParaRPr lang="en-US" sz="2400" b="1" dirty="0">
              <a:solidFill>
                <a:srgbClr val="FF0000"/>
              </a:solidFill>
            </a:endParaRPr>
          </a:p>
        </p:txBody>
      </p:sp>
      <p:sp>
        <p:nvSpPr>
          <p:cNvPr id="7" name="Slide Number Placeholder 6">
            <a:extLst>
              <a:ext uri="{FF2B5EF4-FFF2-40B4-BE49-F238E27FC236}">
                <a16:creationId xmlns:a16="http://schemas.microsoft.com/office/drawing/2014/main" id="{9D08DBB4-53F0-544B-AB52-F2950E048052}"/>
              </a:ext>
            </a:extLst>
          </p:cNvPr>
          <p:cNvSpPr>
            <a:spLocks noGrp="1"/>
          </p:cNvSpPr>
          <p:nvPr>
            <p:ph type="sldNum" sz="quarter" idx="12"/>
          </p:nvPr>
        </p:nvSpPr>
        <p:spPr/>
        <p:txBody>
          <a:bodyPr/>
          <a:lstStyle/>
          <a:p>
            <a:r>
              <a:rPr lang="en-US" dirty="0"/>
              <a:t> </a:t>
            </a:r>
            <a:fld id="{760C78C2-CDE4-4FEF-94FB-F11C578D031C}" type="slidenum">
              <a:rPr lang="en-US" smtClean="0"/>
              <a:t>33</a:t>
            </a:fld>
            <a:endParaRPr lang="en-US" dirty="0"/>
          </a:p>
        </p:txBody>
      </p:sp>
      <p:sp>
        <p:nvSpPr>
          <p:cNvPr id="4" name="Footer Placeholder 3">
            <a:extLst>
              <a:ext uri="{FF2B5EF4-FFF2-40B4-BE49-F238E27FC236}">
                <a16:creationId xmlns:a16="http://schemas.microsoft.com/office/drawing/2014/main" id="{CD8A0AB3-2D99-E44E-9195-208383869D82}"/>
              </a:ext>
            </a:extLst>
          </p:cNvPr>
          <p:cNvSpPr>
            <a:spLocks noGrp="1"/>
          </p:cNvSpPr>
          <p:nvPr>
            <p:ph type="ftr" sz="quarter" idx="11"/>
          </p:nvPr>
        </p:nvSpPr>
        <p:spPr/>
        <p:txBody>
          <a:bodyPr/>
          <a:lstStyle/>
          <a:p>
            <a:r>
              <a:rPr lang="en-US" dirty="0"/>
              <a:t>Kordon Consulting LLC</a:t>
            </a:r>
          </a:p>
        </p:txBody>
      </p:sp>
    </p:spTree>
    <p:extLst>
      <p:ext uri="{BB962C8B-B14F-4D97-AF65-F5344CB8AC3E}">
        <p14:creationId xmlns:p14="http://schemas.microsoft.com/office/powerpoint/2010/main" val="1691155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30450"/>
            <a:ext cx="10515600" cy="398550"/>
          </a:xfrm>
        </p:spPr>
        <p:txBody>
          <a:bodyPr>
            <a:normAutofit fontScale="90000"/>
          </a:bodyPr>
          <a:lstStyle/>
          <a:p>
            <a:r>
              <a:rPr lang="en-US" sz="2800" dirty="0"/>
              <a:t>Details on this topic are given in the following chapters of “Applying Data Science” book:</a:t>
            </a:r>
            <a:br>
              <a:rPr lang="en-US" sz="2800" dirty="0"/>
            </a:br>
            <a:r>
              <a:rPr lang="en-US" sz="2700" dirty="0"/>
              <a:t>Chapter 3, Section 3.1</a:t>
            </a:r>
            <a:br>
              <a:rPr lang="en-US" dirty="0"/>
            </a:br>
            <a:endParaRPr lang="en-US" sz="2800" dirty="0"/>
          </a:p>
        </p:txBody>
      </p:sp>
      <p:sp>
        <p:nvSpPr>
          <p:cNvPr id="5" name="Slide Number Placeholder 4">
            <a:extLst>
              <a:ext uri="{FF2B5EF4-FFF2-40B4-BE49-F238E27FC236}">
                <a16:creationId xmlns:a16="http://schemas.microsoft.com/office/drawing/2014/main" id="{6B564B5B-5031-3049-9D31-80098B3F0DCC}"/>
              </a:ext>
            </a:extLst>
          </p:cNvPr>
          <p:cNvSpPr>
            <a:spLocks noGrp="1"/>
          </p:cNvSpPr>
          <p:nvPr>
            <p:ph type="sldNum" sz="quarter" idx="12"/>
          </p:nvPr>
        </p:nvSpPr>
        <p:spPr/>
        <p:txBody>
          <a:bodyPr/>
          <a:lstStyle/>
          <a:p>
            <a:fld id="{760C78C2-CDE4-4FEF-94FB-F11C578D031C}" type="slidenum">
              <a:rPr lang="en-US" smtClean="0"/>
              <a:t>34</a:t>
            </a:fld>
            <a:endParaRPr lang="en-US"/>
          </a:p>
        </p:txBody>
      </p:sp>
      <p:sp>
        <p:nvSpPr>
          <p:cNvPr id="8" name="Footer Placeholder 7">
            <a:extLst>
              <a:ext uri="{FF2B5EF4-FFF2-40B4-BE49-F238E27FC236}">
                <a16:creationId xmlns:a16="http://schemas.microsoft.com/office/drawing/2014/main" id="{4F51F9E8-3C33-9141-90CD-B198A380ADDA}"/>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615517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72A6DD-A04E-2643-8B2B-4FB1C833E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817" y="668896"/>
            <a:ext cx="5363783" cy="578223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18 agenda</a:t>
            </a:r>
          </a:p>
        </p:txBody>
      </p:sp>
      <p:pic>
        <p:nvPicPr>
          <p:cNvPr id="7" name="Picture 6"/>
          <p:cNvPicPr>
            <a:picLocks noChangeAspect="1"/>
          </p:cNvPicPr>
          <p:nvPr/>
        </p:nvPicPr>
        <p:blipFill>
          <a:blip r:embed="rId3"/>
          <a:stretch>
            <a:fillRect/>
          </a:stretch>
        </p:blipFill>
        <p:spPr>
          <a:xfrm>
            <a:off x="5732590" y="1462521"/>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193606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1" y="3109291"/>
            <a:ext cx="2890311" cy="430381"/>
          </a:xfrm>
        </p:spPr>
        <p:txBody>
          <a:bodyPr>
            <a:normAutofit fontScale="90000"/>
          </a:bodyPr>
          <a:lstStyle/>
          <a:p>
            <a:r>
              <a:rPr lang="en-US" sz="1800" b="1" dirty="0"/>
              <a:t>Example of a predictive model:</a:t>
            </a:r>
            <a:br>
              <a:rPr lang="en-US" sz="1800" b="1" dirty="0"/>
            </a:br>
            <a:r>
              <a:rPr lang="en-US" sz="1800" b="1" dirty="0"/>
              <a:t> Inferential Sensor – predicts lab data from process data</a:t>
            </a:r>
            <a:br>
              <a:rPr lang="en-US" sz="2812" b="1" dirty="0"/>
            </a:br>
            <a:endParaRPr lang="en-US" sz="1969" dirty="0"/>
          </a:p>
        </p:txBody>
      </p:sp>
      <p:sp>
        <p:nvSpPr>
          <p:cNvPr id="4" name="Slide Number Placeholder 3"/>
          <p:cNvSpPr>
            <a:spLocks noGrp="1"/>
          </p:cNvSpPr>
          <p:nvPr>
            <p:ph type="sldNum" sz="quarter" idx="4294967295"/>
          </p:nvPr>
        </p:nvSpPr>
        <p:spPr>
          <a:xfrm>
            <a:off x="8077200" y="6356351"/>
            <a:ext cx="2133600" cy="365125"/>
          </a:xfrm>
          <a:prstGeom prst="rect">
            <a:avLst/>
          </a:prstGeom>
        </p:spPr>
        <p:txBody>
          <a:bodyPr/>
          <a:lstStyle/>
          <a:p>
            <a:fld id="{93FF8464-6D52-1940-9F6B-90ED36962DD3}" type="slidenum">
              <a:rPr lang="en-US" smtClean="0"/>
              <a:t>5</a:t>
            </a:fld>
            <a:endParaRPr lang="en-US"/>
          </a:p>
        </p:txBody>
      </p:sp>
      <p:pic>
        <p:nvPicPr>
          <p:cNvPr id="7" name="Picture 6"/>
          <p:cNvPicPr>
            <a:picLocks noChangeAspect="1"/>
          </p:cNvPicPr>
          <p:nvPr/>
        </p:nvPicPr>
        <p:blipFill>
          <a:blip r:embed="rId2"/>
          <a:stretch>
            <a:fillRect/>
          </a:stretch>
        </p:blipFill>
        <p:spPr>
          <a:xfrm>
            <a:off x="2136889" y="4305408"/>
            <a:ext cx="5313073" cy="2220816"/>
          </a:xfrm>
          <a:prstGeom prst="rect">
            <a:avLst/>
          </a:prstGeom>
        </p:spPr>
      </p:pic>
      <p:sp>
        <p:nvSpPr>
          <p:cNvPr id="9" name="Rectangle 2">
            <a:extLst>
              <a:ext uri="{FF2B5EF4-FFF2-40B4-BE49-F238E27FC236}">
                <a16:creationId xmlns:a16="http://schemas.microsoft.com/office/drawing/2014/main" id="{4A4B24F7-9700-074F-9719-B775BE38387A}"/>
              </a:ext>
            </a:extLst>
          </p:cNvPr>
          <p:cNvSpPr txBox="1">
            <a:spLocks noChangeArrowheads="1"/>
          </p:cNvSpPr>
          <p:nvPr/>
        </p:nvSpPr>
        <p:spPr>
          <a:xfrm>
            <a:off x="1212136" y="175658"/>
            <a:ext cx="8610600" cy="253603"/>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b="1" dirty="0"/>
              <a:t>Prediction</a:t>
            </a:r>
            <a:endParaRPr lang="en-US" sz="2400" dirty="0"/>
          </a:p>
        </p:txBody>
      </p:sp>
      <p:sp>
        <p:nvSpPr>
          <p:cNvPr id="10" name="TextBox 9">
            <a:extLst>
              <a:ext uri="{FF2B5EF4-FFF2-40B4-BE49-F238E27FC236}">
                <a16:creationId xmlns:a16="http://schemas.microsoft.com/office/drawing/2014/main" id="{2ADA678F-7C22-BF4B-BAE9-F662018879BC}"/>
              </a:ext>
            </a:extLst>
          </p:cNvPr>
          <p:cNvSpPr txBox="1"/>
          <p:nvPr/>
        </p:nvSpPr>
        <p:spPr>
          <a:xfrm>
            <a:off x="1441525" y="475595"/>
            <a:ext cx="7702475" cy="1200329"/>
          </a:xfrm>
          <a:prstGeom prst="rect">
            <a:avLst/>
          </a:prstGeom>
          <a:solidFill>
            <a:schemeClr val="accent2">
              <a:lumMod val="20000"/>
              <a:lumOff val="80000"/>
            </a:schemeClr>
          </a:solidFill>
        </p:spPr>
        <p:txBody>
          <a:bodyPr wrap="square" rtlCol="0">
            <a:spAutoFit/>
          </a:bodyPr>
          <a:lstStyle/>
          <a:p>
            <a:pPr algn="just"/>
            <a:r>
              <a:rPr lang="en-US" b="1" dirty="0"/>
              <a:t>Any modeling technique that derives relationships with acceptable predictive accuracy between what we are trying to predict (the response, target, or dependent variable) and independent or explanatory variables that describe the properties which we want to use as the basis for making inferences.</a:t>
            </a:r>
          </a:p>
        </p:txBody>
      </p:sp>
      <p:sp>
        <p:nvSpPr>
          <p:cNvPr id="3" name="TextBox 2">
            <a:extLst>
              <a:ext uri="{FF2B5EF4-FFF2-40B4-BE49-F238E27FC236}">
                <a16:creationId xmlns:a16="http://schemas.microsoft.com/office/drawing/2014/main" id="{2D676C3F-9D12-C94F-9EBF-53EDDBD3671B}"/>
              </a:ext>
            </a:extLst>
          </p:cNvPr>
          <p:cNvSpPr txBox="1"/>
          <p:nvPr/>
        </p:nvSpPr>
        <p:spPr>
          <a:xfrm>
            <a:off x="8447524" y="4868451"/>
            <a:ext cx="1172408" cy="369332"/>
          </a:xfrm>
          <a:prstGeom prst="rect">
            <a:avLst/>
          </a:prstGeom>
          <a:solidFill>
            <a:srgbClr val="FFFF00"/>
          </a:solidFill>
        </p:spPr>
        <p:txBody>
          <a:bodyPr wrap="square" rtlCol="0">
            <a:spAutoFit/>
          </a:bodyPr>
          <a:lstStyle/>
          <a:p>
            <a:r>
              <a:rPr lang="en-US" dirty="0"/>
              <a:t>R</a:t>
            </a:r>
            <a:r>
              <a:rPr lang="en-US" baseline="30000" dirty="0"/>
              <a:t>2</a:t>
            </a:r>
            <a:r>
              <a:rPr lang="en-US" dirty="0"/>
              <a:t> = 0.65</a:t>
            </a:r>
          </a:p>
        </p:txBody>
      </p:sp>
      <p:pic>
        <p:nvPicPr>
          <p:cNvPr id="11" name="Picture 10">
            <a:extLst>
              <a:ext uri="{FF2B5EF4-FFF2-40B4-BE49-F238E27FC236}">
                <a16:creationId xmlns:a16="http://schemas.microsoft.com/office/drawing/2014/main" id="{56D49863-9F12-DE44-B278-5219D92F706B}"/>
              </a:ext>
            </a:extLst>
          </p:cNvPr>
          <p:cNvPicPr>
            <a:picLocks noChangeAspect="1"/>
          </p:cNvPicPr>
          <p:nvPr/>
        </p:nvPicPr>
        <p:blipFill>
          <a:blip r:embed="rId3"/>
          <a:stretch>
            <a:fillRect/>
          </a:stretch>
        </p:blipFill>
        <p:spPr>
          <a:xfrm>
            <a:off x="2810627" y="1872845"/>
            <a:ext cx="9278670" cy="2089924"/>
          </a:xfrm>
          <a:prstGeom prst="rect">
            <a:avLst/>
          </a:prstGeom>
        </p:spPr>
      </p:pic>
      <p:sp>
        <p:nvSpPr>
          <p:cNvPr id="12" name="TextBox 11">
            <a:extLst>
              <a:ext uri="{FF2B5EF4-FFF2-40B4-BE49-F238E27FC236}">
                <a16:creationId xmlns:a16="http://schemas.microsoft.com/office/drawing/2014/main" id="{2DFC2937-1EF3-9A4F-A759-8B730E1A0206}"/>
              </a:ext>
            </a:extLst>
          </p:cNvPr>
          <p:cNvSpPr txBox="1"/>
          <p:nvPr/>
        </p:nvSpPr>
        <p:spPr>
          <a:xfrm>
            <a:off x="8162634" y="5445310"/>
            <a:ext cx="1457298" cy="369332"/>
          </a:xfrm>
          <a:prstGeom prst="rect">
            <a:avLst/>
          </a:prstGeom>
          <a:solidFill>
            <a:srgbClr val="FFFF00"/>
          </a:solidFill>
        </p:spPr>
        <p:txBody>
          <a:bodyPr wrap="square" rtlCol="0">
            <a:spAutoFit/>
          </a:bodyPr>
          <a:lstStyle/>
          <a:p>
            <a:r>
              <a:rPr lang="en-US" dirty="0"/>
              <a:t>RMSE = 1.12</a:t>
            </a:r>
          </a:p>
        </p:txBody>
      </p:sp>
      <p:sp>
        <p:nvSpPr>
          <p:cNvPr id="13" name="TextBox 12">
            <a:extLst>
              <a:ext uri="{FF2B5EF4-FFF2-40B4-BE49-F238E27FC236}">
                <a16:creationId xmlns:a16="http://schemas.microsoft.com/office/drawing/2014/main" id="{2D38D051-806E-5444-A4BC-F696B68876ED}"/>
              </a:ext>
            </a:extLst>
          </p:cNvPr>
          <p:cNvSpPr txBox="1"/>
          <p:nvPr/>
        </p:nvSpPr>
        <p:spPr>
          <a:xfrm>
            <a:off x="7830670" y="4323277"/>
            <a:ext cx="2626659" cy="369332"/>
          </a:xfrm>
          <a:prstGeom prst="rect">
            <a:avLst/>
          </a:prstGeom>
          <a:solidFill>
            <a:srgbClr val="FFFF00"/>
          </a:solidFill>
        </p:spPr>
        <p:txBody>
          <a:bodyPr wrap="square" rtlCol="0">
            <a:spAutoFit/>
          </a:bodyPr>
          <a:lstStyle/>
          <a:p>
            <a:r>
              <a:rPr lang="en-US" dirty="0"/>
              <a:t>Model  performance</a:t>
            </a:r>
          </a:p>
        </p:txBody>
      </p:sp>
    </p:spTree>
    <p:extLst>
      <p:ext uri="{BB962C8B-B14F-4D97-AF65-F5344CB8AC3E}">
        <p14:creationId xmlns:p14="http://schemas.microsoft.com/office/powerpoint/2010/main" val="2611317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Prediction solutions performance metrics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6</a:t>
            </a:fld>
            <a:endParaRPr lang="en-US" dirty="0"/>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3" name="TextBox 2">
            <a:extLst>
              <a:ext uri="{FF2B5EF4-FFF2-40B4-BE49-F238E27FC236}">
                <a16:creationId xmlns:a16="http://schemas.microsoft.com/office/drawing/2014/main" id="{BAA48E9B-0553-7F4B-9144-98FC0657DF65}"/>
              </a:ext>
            </a:extLst>
          </p:cNvPr>
          <p:cNvSpPr txBox="1"/>
          <p:nvPr/>
        </p:nvSpPr>
        <p:spPr>
          <a:xfrm>
            <a:off x="1983890" y="914401"/>
            <a:ext cx="6626710" cy="1477328"/>
          </a:xfrm>
          <a:prstGeom prst="rect">
            <a:avLst/>
          </a:prstGeom>
          <a:noFill/>
        </p:spPr>
        <p:txBody>
          <a:bodyPr wrap="square" rtlCol="0">
            <a:spAutoFit/>
          </a:bodyPr>
          <a:lstStyle/>
          <a:p>
            <a:r>
              <a:rPr lang="en-US" dirty="0"/>
              <a:t>Coefficient of Determination (R</a:t>
            </a:r>
            <a:r>
              <a:rPr lang="en-US" baseline="30000" dirty="0"/>
              <a:t>2</a:t>
            </a:r>
            <a:r>
              <a:rPr lang="en-US" dirty="0"/>
              <a:t> or R-squared) </a:t>
            </a:r>
          </a:p>
          <a:p>
            <a:r>
              <a:rPr lang="en-US" dirty="0"/>
              <a:t>The R</a:t>
            </a:r>
            <a:r>
              <a:rPr lang="en-US" baseline="30000" dirty="0"/>
              <a:t>2</a:t>
            </a:r>
            <a:r>
              <a:rPr lang="en-US" dirty="0"/>
              <a:t> is the proportion of the variance in the dependent variable that is predictable from the independent variable It explains how well a model performs when replicating the observed outcomes. </a:t>
            </a:r>
          </a:p>
          <a:p>
            <a:endParaRPr lang="en-US" dirty="0"/>
          </a:p>
        </p:txBody>
      </p:sp>
      <p:pic>
        <p:nvPicPr>
          <p:cNvPr id="4" name="Picture 3">
            <a:extLst>
              <a:ext uri="{FF2B5EF4-FFF2-40B4-BE49-F238E27FC236}">
                <a16:creationId xmlns:a16="http://schemas.microsoft.com/office/drawing/2014/main" id="{B62FE558-29BC-EA4D-9867-4AAC76E7CB31}"/>
              </a:ext>
            </a:extLst>
          </p:cNvPr>
          <p:cNvPicPr>
            <a:picLocks noChangeAspect="1"/>
          </p:cNvPicPr>
          <p:nvPr/>
        </p:nvPicPr>
        <p:blipFill>
          <a:blip r:embed="rId2"/>
          <a:stretch>
            <a:fillRect/>
          </a:stretch>
        </p:blipFill>
        <p:spPr>
          <a:xfrm>
            <a:off x="2639360" y="2166088"/>
            <a:ext cx="4546600" cy="1130300"/>
          </a:xfrm>
          <a:prstGeom prst="rect">
            <a:avLst/>
          </a:prstGeom>
        </p:spPr>
      </p:pic>
      <p:sp>
        <p:nvSpPr>
          <p:cNvPr id="5" name="TextBox 4">
            <a:extLst>
              <a:ext uri="{FF2B5EF4-FFF2-40B4-BE49-F238E27FC236}">
                <a16:creationId xmlns:a16="http://schemas.microsoft.com/office/drawing/2014/main" id="{DA25F3C0-B0DE-B547-B92A-6BA49CFE364B}"/>
              </a:ext>
            </a:extLst>
          </p:cNvPr>
          <p:cNvSpPr txBox="1"/>
          <p:nvPr/>
        </p:nvSpPr>
        <p:spPr>
          <a:xfrm>
            <a:off x="2352340" y="3773875"/>
            <a:ext cx="5120640" cy="1200329"/>
          </a:xfrm>
          <a:prstGeom prst="rect">
            <a:avLst/>
          </a:prstGeom>
          <a:noFill/>
        </p:spPr>
        <p:txBody>
          <a:bodyPr wrap="square" rtlCol="0">
            <a:spAutoFit/>
          </a:bodyPr>
          <a:lstStyle/>
          <a:p>
            <a:r>
              <a:rPr lang="en-US" b="1" dirty="0"/>
              <a:t>RSME (root mean square error)</a:t>
            </a:r>
            <a:r>
              <a:rPr lang="en-US" dirty="0"/>
              <a:t>: it represents the sample standard deviation of the difference between predicted value and observed values, and it is also known as residual</a:t>
            </a:r>
          </a:p>
        </p:txBody>
      </p:sp>
      <p:pic>
        <p:nvPicPr>
          <p:cNvPr id="8" name="Picture 7">
            <a:extLst>
              <a:ext uri="{FF2B5EF4-FFF2-40B4-BE49-F238E27FC236}">
                <a16:creationId xmlns:a16="http://schemas.microsoft.com/office/drawing/2014/main" id="{7D3178EC-D85C-7C4D-A592-A6E7D5C42A54}"/>
              </a:ext>
            </a:extLst>
          </p:cNvPr>
          <p:cNvPicPr>
            <a:picLocks noChangeAspect="1"/>
          </p:cNvPicPr>
          <p:nvPr/>
        </p:nvPicPr>
        <p:blipFill>
          <a:blip r:embed="rId3"/>
          <a:stretch>
            <a:fillRect/>
          </a:stretch>
        </p:blipFill>
        <p:spPr>
          <a:xfrm>
            <a:off x="2844875" y="5046964"/>
            <a:ext cx="3617716" cy="998756"/>
          </a:xfrm>
          <a:prstGeom prst="rect">
            <a:avLst/>
          </a:prstGeom>
        </p:spPr>
      </p:pic>
      <p:pic>
        <p:nvPicPr>
          <p:cNvPr id="11" name="Picture 10">
            <a:extLst>
              <a:ext uri="{FF2B5EF4-FFF2-40B4-BE49-F238E27FC236}">
                <a16:creationId xmlns:a16="http://schemas.microsoft.com/office/drawing/2014/main" id="{9D59C0FE-74AE-8944-8D9C-CCA6F44FB8F5}"/>
              </a:ext>
            </a:extLst>
          </p:cNvPr>
          <p:cNvPicPr>
            <a:picLocks noChangeAspect="1"/>
          </p:cNvPicPr>
          <p:nvPr/>
        </p:nvPicPr>
        <p:blipFill>
          <a:blip r:embed="rId4"/>
          <a:stretch>
            <a:fillRect/>
          </a:stretch>
        </p:blipFill>
        <p:spPr>
          <a:xfrm>
            <a:off x="8726661" y="1877949"/>
            <a:ext cx="2962897" cy="1895926"/>
          </a:xfrm>
          <a:prstGeom prst="rect">
            <a:avLst/>
          </a:prstGeom>
        </p:spPr>
      </p:pic>
      <p:pic>
        <p:nvPicPr>
          <p:cNvPr id="12" name="Picture 11">
            <a:extLst>
              <a:ext uri="{FF2B5EF4-FFF2-40B4-BE49-F238E27FC236}">
                <a16:creationId xmlns:a16="http://schemas.microsoft.com/office/drawing/2014/main" id="{E76EC3C8-E5AD-9946-90A0-6CB03C7646E5}"/>
              </a:ext>
            </a:extLst>
          </p:cNvPr>
          <p:cNvPicPr>
            <a:picLocks noChangeAspect="1"/>
          </p:cNvPicPr>
          <p:nvPr/>
        </p:nvPicPr>
        <p:blipFill>
          <a:blip r:embed="rId5"/>
          <a:stretch>
            <a:fillRect/>
          </a:stretch>
        </p:blipFill>
        <p:spPr>
          <a:xfrm>
            <a:off x="8603250" y="4290049"/>
            <a:ext cx="2951256" cy="1928041"/>
          </a:xfrm>
          <a:prstGeom prst="rect">
            <a:avLst/>
          </a:prstGeom>
        </p:spPr>
      </p:pic>
      <p:sp>
        <p:nvSpPr>
          <p:cNvPr id="13" name="TextBox 12">
            <a:extLst>
              <a:ext uri="{FF2B5EF4-FFF2-40B4-BE49-F238E27FC236}">
                <a16:creationId xmlns:a16="http://schemas.microsoft.com/office/drawing/2014/main" id="{CE0D5F0C-2794-6141-9CA6-DB697C7578F9}"/>
              </a:ext>
            </a:extLst>
          </p:cNvPr>
          <p:cNvSpPr txBox="1"/>
          <p:nvPr/>
        </p:nvSpPr>
        <p:spPr>
          <a:xfrm>
            <a:off x="9149748" y="1361750"/>
            <a:ext cx="2385503" cy="369332"/>
          </a:xfrm>
          <a:prstGeom prst="rect">
            <a:avLst/>
          </a:prstGeom>
          <a:solidFill>
            <a:schemeClr val="accent6">
              <a:lumMod val="20000"/>
              <a:lumOff val="80000"/>
            </a:schemeClr>
          </a:solidFill>
        </p:spPr>
        <p:txBody>
          <a:bodyPr wrap="square" rtlCol="0">
            <a:spAutoFit/>
          </a:bodyPr>
          <a:lstStyle/>
          <a:p>
            <a:r>
              <a:rPr lang="en-US" dirty="0"/>
              <a:t>Good predictive model</a:t>
            </a:r>
          </a:p>
        </p:txBody>
      </p:sp>
      <p:sp>
        <p:nvSpPr>
          <p:cNvPr id="14" name="TextBox 13">
            <a:extLst>
              <a:ext uri="{FF2B5EF4-FFF2-40B4-BE49-F238E27FC236}">
                <a16:creationId xmlns:a16="http://schemas.microsoft.com/office/drawing/2014/main" id="{B850B679-B320-A345-BFFF-7F39B70A8484}"/>
              </a:ext>
            </a:extLst>
          </p:cNvPr>
          <p:cNvSpPr txBox="1"/>
          <p:nvPr/>
        </p:nvSpPr>
        <p:spPr>
          <a:xfrm>
            <a:off x="9088875" y="3826167"/>
            <a:ext cx="2385503" cy="369332"/>
          </a:xfrm>
          <a:prstGeom prst="rect">
            <a:avLst/>
          </a:prstGeom>
          <a:solidFill>
            <a:schemeClr val="accent2">
              <a:lumMod val="20000"/>
              <a:lumOff val="80000"/>
            </a:schemeClr>
          </a:solidFill>
        </p:spPr>
        <p:txBody>
          <a:bodyPr wrap="square" rtlCol="0">
            <a:spAutoFit/>
          </a:bodyPr>
          <a:lstStyle/>
          <a:p>
            <a:r>
              <a:rPr lang="en-US" dirty="0"/>
              <a:t>Bad predictive model</a:t>
            </a:r>
          </a:p>
        </p:txBody>
      </p:sp>
    </p:spTree>
    <p:extLst>
      <p:ext uri="{BB962C8B-B14F-4D97-AF65-F5344CB8AC3E}">
        <p14:creationId xmlns:p14="http://schemas.microsoft.com/office/powerpoint/2010/main" val="428268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005140" y="448129"/>
            <a:ext cx="8610600" cy="253603"/>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b="1" dirty="0"/>
              <a:t>Types of prediction models</a:t>
            </a:r>
            <a:endParaRPr lang="en-US" sz="2400" dirty="0"/>
          </a:p>
        </p:txBody>
      </p:sp>
      <p:grpSp>
        <p:nvGrpSpPr>
          <p:cNvPr id="5" name="Group 4">
            <a:extLst>
              <a:ext uri="{FF2B5EF4-FFF2-40B4-BE49-F238E27FC236}">
                <a16:creationId xmlns:a16="http://schemas.microsoft.com/office/drawing/2014/main" id="{13256CC4-F94C-7643-9CE1-1653DB372BB1}"/>
              </a:ext>
            </a:extLst>
          </p:cNvPr>
          <p:cNvGrpSpPr/>
          <p:nvPr/>
        </p:nvGrpSpPr>
        <p:grpSpPr>
          <a:xfrm>
            <a:off x="862889" y="1415618"/>
            <a:ext cx="9099697" cy="3397614"/>
            <a:chOff x="723039" y="2168653"/>
            <a:chExt cx="9099697" cy="3397614"/>
          </a:xfrm>
        </p:grpSpPr>
        <p:pic>
          <p:nvPicPr>
            <p:cNvPr id="2" name="Picture 1">
              <a:extLst>
                <a:ext uri="{FF2B5EF4-FFF2-40B4-BE49-F238E27FC236}">
                  <a16:creationId xmlns:a16="http://schemas.microsoft.com/office/drawing/2014/main" id="{20939EF0-51C2-F843-BC15-EEA96E3AFCC0}"/>
                </a:ext>
              </a:extLst>
            </p:cNvPr>
            <p:cNvPicPr>
              <a:picLocks noChangeAspect="1"/>
            </p:cNvPicPr>
            <p:nvPr/>
          </p:nvPicPr>
          <p:blipFill>
            <a:blip r:embed="rId2"/>
            <a:stretch>
              <a:fillRect/>
            </a:stretch>
          </p:blipFill>
          <p:spPr>
            <a:xfrm>
              <a:off x="723039" y="2907738"/>
              <a:ext cx="2650196" cy="1416936"/>
            </a:xfrm>
            <a:prstGeom prst="rect">
              <a:avLst/>
            </a:prstGeom>
          </p:spPr>
        </p:pic>
        <p:sp>
          <p:nvSpPr>
            <p:cNvPr id="6" name="Text Box 6">
              <a:extLst>
                <a:ext uri="{FF2B5EF4-FFF2-40B4-BE49-F238E27FC236}">
                  <a16:creationId xmlns:a16="http://schemas.microsoft.com/office/drawing/2014/main" id="{027C0C37-70A5-6C4D-8A6E-2F4779470748}"/>
                </a:ext>
              </a:extLst>
            </p:cNvPr>
            <p:cNvSpPr txBox="1">
              <a:spLocks noChangeArrowheads="1"/>
            </p:cNvSpPr>
            <p:nvPr/>
          </p:nvSpPr>
          <p:spPr bwMode="auto">
            <a:xfrm>
              <a:off x="1212136" y="2168654"/>
              <a:ext cx="1475818" cy="353939"/>
            </a:xfrm>
            <a:prstGeom prst="rect">
              <a:avLst/>
            </a:prstGeom>
            <a:solidFill>
              <a:schemeClr val="accent4">
                <a:lumMod val="20000"/>
                <a:lumOff val="80000"/>
              </a:schemeClr>
            </a:solidFill>
            <a:ln>
              <a:noFill/>
            </a:ln>
            <a:effectLst/>
          </p:spPr>
          <p:txBody>
            <a:bodyPr wrap="square" lIns="91435" tIns="45718" rIns="91435" bIns="45718">
              <a:spAutoFit/>
            </a:bodyPr>
            <a:lstStyle/>
            <a:p>
              <a:pPr algn="l">
                <a:buFontTx/>
                <a:buNone/>
              </a:pPr>
              <a:r>
                <a:rPr lang="en-US" sz="1700" b="1" dirty="0">
                  <a:solidFill>
                    <a:srgbClr val="FF0000"/>
                  </a:solidFill>
                  <a:latin typeface="Times New Roman" charset="0"/>
                </a:rPr>
                <a:t>White box</a:t>
              </a:r>
            </a:p>
          </p:txBody>
        </p:sp>
        <p:sp>
          <p:nvSpPr>
            <p:cNvPr id="7" name="Text Box 6">
              <a:extLst>
                <a:ext uri="{FF2B5EF4-FFF2-40B4-BE49-F238E27FC236}">
                  <a16:creationId xmlns:a16="http://schemas.microsoft.com/office/drawing/2014/main" id="{FB03F9FA-5155-D74F-B617-2C0E917894BD}"/>
                </a:ext>
              </a:extLst>
            </p:cNvPr>
            <p:cNvSpPr txBox="1">
              <a:spLocks noChangeArrowheads="1"/>
            </p:cNvSpPr>
            <p:nvPr/>
          </p:nvSpPr>
          <p:spPr bwMode="auto">
            <a:xfrm>
              <a:off x="4607466" y="2168653"/>
              <a:ext cx="1475818" cy="353939"/>
            </a:xfrm>
            <a:prstGeom prst="rect">
              <a:avLst/>
            </a:prstGeom>
            <a:solidFill>
              <a:schemeClr val="accent4">
                <a:lumMod val="20000"/>
                <a:lumOff val="80000"/>
              </a:schemeClr>
            </a:solidFill>
            <a:ln>
              <a:noFill/>
            </a:ln>
            <a:effectLst/>
          </p:spPr>
          <p:txBody>
            <a:bodyPr wrap="square" lIns="91435" tIns="45718" rIns="91435" bIns="45718">
              <a:spAutoFit/>
            </a:bodyPr>
            <a:lstStyle/>
            <a:p>
              <a:pPr algn="l">
                <a:buFontTx/>
                <a:buNone/>
              </a:pPr>
              <a:r>
                <a:rPr lang="en-US" sz="1700" b="1" dirty="0">
                  <a:solidFill>
                    <a:srgbClr val="FF0000"/>
                  </a:solidFill>
                  <a:latin typeface="Times New Roman" charset="0"/>
                </a:rPr>
                <a:t>Grey box</a:t>
              </a:r>
            </a:p>
          </p:txBody>
        </p:sp>
        <p:sp>
          <p:nvSpPr>
            <p:cNvPr id="8" name="Text Box 6">
              <a:extLst>
                <a:ext uri="{FF2B5EF4-FFF2-40B4-BE49-F238E27FC236}">
                  <a16:creationId xmlns:a16="http://schemas.microsoft.com/office/drawing/2014/main" id="{C7A27FF9-502D-1047-91C0-9C10C5B8AFD8}"/>
                </a:ext>
              </a:extLst>
            </p:cNvPr>
            <p:cNvSpPr txBox="1">
              <a:spLocks noChangeArrowheads="1"/>
            </p:cNvSpPr>
            <p:nvPr/>
          </p:nvSpPr>
          <p:spPr bwMode="auto">
            <a:xfrm>
              <a:off x="7556229" y="2168654"/>
              <a:ext cx="1475818" cy="353939"/>
            </a:xfrm>
            <a:prstGeom prst="rect">
              <a:avLst/>
            </a:prstGeom>
            <a:solidFill>
              <a:schemeClr val="accent4">
                <a:lumMod val="20000"/>
                <a:lumOff val="80000"/>
              </a:schemeClr>
            </a:solidFill>
            <a:ln>
              <a:noFill/>
            </a:ln>
            <a:effectLst/>
          </p:spPr>
          <p:txBody>
            <a:bodyPr wrap="square" lIns="91435" tIns="45718" rIns="91435" bIns="45718">
              <a:spAutoFit/>
            </a:bodyPr>
            <a:lstStyle/>
            <a:p>
              <a:pPr algn="l">
                <a:buFontTx/>
                <a:buNone/>
              </a:pPr>
              <a:r>
                <a:rPr lang="en-US" sz="1700" b="1" dirty="0">
                  <a:solidFill>
                    <a:srgbClr val="FF0000"/>
                  </a:solidFill>
                  <a:latin typeface="Times New Roman" charset="0"/>
                </a:rPr>
                <a:t>Black box</a:t>
              </a:r>
            </a:p>
          </p:txBody>
        </p:sp>
        <p:pic>
          <p:nvPicPr>
            <p:cNvPr id="9" name="Picture 8">
              <a:extLst>
                <a:ext uri="{FF2B5EF4-FFF2-40B4-BE49-F238E27FC236}">
                  <a16:creationId xmlns:a16="http://schemas.microsoft.com/office/drawing/2014/main" id="{84BFCFAA-AFB8-294B-A9A5-C9DAB9D8CAE4}"/>
                </a:ext>
              </a:extLst>
            </p:cNvPr>
            <p:cNvPicPr>
              <a:picLocks noChangeAspect="1"/>
            </p:cNvPicPr>
            <p:nvPr/>
          </p:nvPicPr>
          <p:blipFill>
            <a:blip r:embed="rId3"/>
            <a:stretch>
              <a:fillRect/>
            </a:stretch>
          </p:blipFill>
          <p:spPr>
            <a:xfrm>
              <a:off x="4171532" y="2888860"/>
              <a:ext cx="2499368" cy="1874526"/>
            </a:xfrm>
            <a:prstGeom prst="rect">
              <a:avLst/>
            </a:prstGeom>
          </p:spPr>
        </p:pic>
        <p:pic>
          <p:nvPicPr>
            <p:cNvPr id="10" name="Picture 9">
              <a:extLst>
                <a:ext uri="{FF2B5EF4-FFF2-40B4-BE49-F238E27FC236}">
                  <a16:creationId xmlns:a16="http://schemas.microsoft.com/office/drawing/2014/main" id="{7CC0B621-9579-AF40-BB0D-25B0BF1C7DAE}"/>
                </a:ext>
              </a:extLst>
            </p:cNvPr>
            <p:cNvPicPr>
              <a:picLocks noChangeAspect="1"/>
            </p:cNvPicPr>
            <p:nvPr/>
          </p:nvPicPr>
          <p:blipFill>
            <a:blip r:embed="rId4"/>
            <a:stretch>
              <a:fillRect/>
            </a:stretch>
          </p:blipFill>
          <p:spPr>
            <a:xfrm>
              <a:off x="7168100" y="2791017"/>
              <a:ext cx="2654636" cy="2060240"/>
            </a:xfrm>
            <a:prstGeom prst="rect">
              <a:avLst/>
            </a:prstGeom>
          </p:spPr>
        </p:pic>
        <p:sp>
          <p:nvSpPr>
            <p:cNvPr id="11" name="Text Box 6">
              <a:extLst>
                <a:ext uri="{FF2B5EF4-FFF2-40B4-BE49-F238E27FC236}">
                  <a16:creationId xmlns:a16="http://schemas.microsoft.com/office/drawing/2014/main" id="{57065075-5455-7C4E-8D8B-6309EC34283A}"/>
                </a:ext>
              </a:extLst>
            </p:cNvPr>
            <p:cNvSpPr txBox="1">
              <a:spLocks noChangeArrowheads="1"/>
            </p:cNvSpPr>
            <p:nvPr/>
          </p:nvSpPr>
          <p:spPr bwMode="auto">
            <a:xfrm>
              <a:off x="1017206" y="4950718"/>
              <a:ext cx="2061862" cy="615549"/>
            </a:xfrm>
            <a:prstGeom prst="rect">
              <a:avLst/>
            </a:prstGeom>
            <a:solidFill>
              <a:srgbClr val="FFFF00"/>
            </a:solidFill>
            <a:ln>
              <a:noFill/>
            </a:ln>
            <a:effectLst/>
          </p:spPr>
          <p:txBody>
            <a:bodyPr wrap="square" lIns="91435" tIns="45718" rIns="91435" bIns="45718">
              <a:spAutoFit/>
            </a:bodyPr>
            <a:lstStyle/>
            <a:p>
              <a:pPr algn="l">
                <a:buFontTx/>
                <a:buNone/>
              </a:pPr>
              <a:r>
                <a:rPr lang="en-US" sz="1700" b="1" dirty="0">
                  <a:latin typeface="Times New Roman" charset="0"/>
                </a:rPr>
                <a:t>Reliable</a:t>
              </a:r>
            </a:p>
            <a:p>
              <a:pPr algn="l">
                <a:buFontTx/>
                <a:buNone/>
              </a:pPr>
              <a:r>
                <a:rPr lang="en-US" sz="1700" b="1" dirty="0">
                  <a:latin typeface="Times New Roman" charset="0"/>
                </a:rPr>
                <a:t>Good extrapolation</a:t>
              </a:r>
            </a:p>
          </p:txBody>
        </p:sp>
        <p:sp>
          <p:nvSpPr>
            <p:cNvPr id="12" name="Text Box 6">
              <a:extLst>
                <a:ext uri="{FF2B5EF4-FFF2-40B4-BE49-F238E27FC236}">
                  <a16:creationId xmlns:a16="http://schemas.microsoft.com/office/drawing/2014/main" id="{F0E836AB-2799-BE42-ADFC-294BDFEF1755}"/>
                </a:ext>
              </a:extLst>
            </p:cNvPr>
            <p:cNvSpPr txBox="1">
              <a:spLocks noChangeArrowheads="1"/>
            </p:cNvSpPr>
            <p:nvPr/>
          </p:nvSpPr>
          <p:spPr bwMode="auto">
            <a:xfrm>
              <a:off x="4225053" y="4950718"/>
              <a:ext cx="2240644" cy="615549"/>
            </a:xfrm>
            <a:prstGeom prst="rect">
              <a:avLst/>
            </a:prstGeom>
            <a:solidFill>
              <a:srgbClr val="FFFF00"/>
            </a:solidFill>
            <a:ln>
              <a:noFill/>
            </a:ln>
            <a:effectLst/>
          </p:spPr>
          <p:txBody>
            <a:bodyPr wrap="square" lIns="91435" tIns="45718" rIns="91435" bIns="45718">
              <a:spAutoFit/>
            </a:bodyPr>
            <a:lstStyle/>
            <a:p>
              <a:pPr algn="l">
                <a:buFontTx/>
                <a:buNone/>
              </a:pPr>
              <a:r>
                <a:rPr lang="en-US" sz="1700" b="1" dirty="0">
                  <a:latin typeface="Times New Roman" charset="0"/>
                </a:rPr>
                <a:t>Interpretable </a:t>
              </a:r>
            </a:p>
            <a:p>
              <a:pPr algn="l">
                <a:buFontTx/>
                <a:buNone/>
              </a:pPr>
              <a:r>
                <a:rPr lang="en-US" sz="1700" b="1" dirty="0">
                  <a:latin typeface="Times New Roman" charset="0"/>
                </a:rPr>
                <a:t>Limited extrapolation</a:t>
              </a:r>
            </a:p>
          </p:txBody>
        </p:sp>
        <p:sp>
          <p:nvSpPr>
            <p:cNvPr id="13" name="Text Box 6">
              <a:extLst>
                <a:ext uri="{FF2B5EF4-FFF2-40B4-BE49-F238E27FC236}">
                  <a16:creationId xmlns:a16="http://schemas.microsoft.com/office/drawing/2014/main" id="{CD1322FE-CC63-334D-9039-CB09F9C5EBE9}"/>
                </a:ext>
              </a:extLst>
            </p:cNvPr>
            <p:cNvSpPr txBox="1">
              <a:spLocks noChangeArrowheads="1"/>
            </p:cNvSpPr>
            <p:nvPr/>
          </p:nvSpPr>
          <p:spPr bwMode="auto">
            <a:xfrm>
              <a:off x="7375096" y="4928264"/>
              <a:ext cx="2240644" cy="615549"/>
            </a:xfrm>
            <a:prstGeom prst="rect">
              <a:avLst/>
            </a:prstGeom>
            <a:solidFill>
              <a:srgbClr val="FFFF00"/>
            </a:solidFill>
            <a:ln>
              <a:noFill/>
            </a:ln>
            <a:effectLst/>
          </p:spPr>
          <p:txBody>
            <a:bodyPr wrap="square" lIns="91435" tIns="45718" rIns="91435" bIns="45718">
              <a:spAutoFit/>
            </a:bodyPr>
            <a:lstStyle/>
            <a:p>
              <a:pPr algn="l">
                <a:buFontTx/>
                <a:buNone/>
              </a:pPr>
              <a:r>
                <a:rPr lang="en-US" sz="1700" b="1" dirty="0">
                  <a:latin typeface="Times New Roman" charset="0"/>
                </a:rPr>
                <a:t>Not interpretable </a:t>
              </a:r>
            </a:p>
            <a:p>
              <a:pPr algn="l">
                <a:buFontTx/>
                <a:buNone/>
              </a:pPr>
              <a:r>
                <a:rPr lang="en-US" sz="1700" b="1" dirty="0">
                  <a:latin typeface="Times New Roman" charset="0"/>
                </a:rPr>
                <a:t>No extrapolation</a:t>
              </a:r>
            </a:p>
          </p:txBody>
        </p:sp>
      </p:grpSp>
      <p:pic>
        <p:nvPicPr>
          <p:cNvPr id="14" name="Picture 13">
            <a:extLst>
              <a:ext uri="{FF2B5EF4-FFF2-40B4-BE49-F238E27FC236}">
                <a16:creationId xmlns:a16="http://schemas.microsoft.com/office/drawing/2014/main" id="{6E762860-6832-F940-A6E4-12DEC7BCE740}"/>
              </a:ext>
            </a:extLst>
          </p:cNvPr>
          <p:cNvPicPr>
            <a:picLocks noChangeAspect="1"/>
          </p:cNvPicPr>
          <p:nvPr/>
        </p:nvPicPr>
        <p:blipFill>
          <a:blip r:embed="rId5"/>
          <a:stretch>
            <a:fillRect/>
          </a:stretch>
        </p:blipFill>
        <p:spPr>
          <a:xfrm>
            <a:off x="3218918" y="5614625"/>
            <a:ext cx="769672" cy="769672"/>
          </a:xfrm>
          <a:prstGeom prst="rect">
            <a:avLst/>
          </a:prstGeom>
        </p:spPr>
      </p:pic>
      <p:sp>
        <p:nvSpPr>
          <p:cNvPr id="15" name="Text Box 6">
            <a:extLst>
              <a:ext uri="{FF2B5EF4-FFF2-40B4-BE49-F238E27FC236}">
                <a16:creationId xmlns:a16="http://schemas.microsoft.com/office/drawing/2014/main" id="{9DD79A69-77DF-2344-916F-DB0D747465D5}"/>
              </a:ext>
            </a:extLst>
          </p:cNvPr>
          <p:cNvSpPr txBox="1">
            <a:spLocks noChangeArrowheads="1"/>
          </p:cNvSpPr>
          <p:nvPr/>
        </p:nvSpPr>
        <p:spPr bwMode="auto">
          <a:xfrm>
            <a:off x="4254303" y="5614625"/>
            <a:ext cx="2088039" cy="353939"/>
          </a:xfrm>
          <a:prstGeom prst="rect">
            <a:avLst/>
          </a:prstGeom>
          <a:solidFill>
            <a:schemeClr val="tx2">
              <a:lumMod val="20000"/>
              <a:lumOff val="80000"/>
            </a:schemeClr>
          </a:solidFill>
          <a:ln>
            <a:noFill/>
          </a:ln>
          <a:effectLst/>
        </p:spPr>
        <p:txBody>
          <a:bodyPr wrap="square" lIns="91435" tIns="45718" rIns="91435" bIns="45718">
            <a:spAutoFit/>
          </a:bodyPr>
          <a:lstStyle/>
          <a:p>
            <a:pPr algn="l">
              <a:buFontTx/>
              <a:buNone/>
            </a:pPr>
            <a:r>
              <a:rPr lang="en-US" sz="1700" b="1" dirty="0">
                <a:solidFill>
                  <a:srgbClr val="000000"/>
                </a:solidFill>
                <a:latin typeface="Times New Roman" charset="0"/>
              </a:rPr>
              <a:t>Low-quality data</a:t>
            </a:r>
          </a:p>
        </p:txBody>
      </p:sp>
      <p:sp>
        <p:nvSpPr>
          <p:cNvPr id="16" name="Text Box 6">
            <a:extLst>
              <a:ext uri="{FF2B5EF4-FFF2-40B4-BE49-F238E27FC236}">
                <a16:creationId xmlns:a16="http://schemas.microsoft.com/office/drawing/2014/main" id="{C7C3D89E-7FFF-B241-9F90-6E60D90B4C51}"/>
              </a:ext>
            </a:extLst>
          </p:cNvPr>
          <p:cNvSpPr txBox="1">
            <a:spLocks noChangeArrowheads="1"/>
          </p:cNvSpPr>
          <p:nvPr/>
        </p:nvSpPr>
        <p:spPr bwMode="auto">
          <a:xfrm>
            <a:off x="4222030" y="6142782"/>
            <a:ext cx="3120793" cy="353939"/>
          </a:xfrm>
          <a:prstGeom prst="rect">
            <a:avLst/>
          </a:prstGeom>
          <a:solidFill>
            <a:schemeClr val="tx2">
              <a:lumMod val="20000"/>
              <a:lumOff val="80000"/>
            </a:schemeClr>
          </a:solidFill>
          <a:ln>
            <a:noFill/>
          </a:ln>
          <a:effectLst/>
        </p:spPr>
        <p:txBody>
          <a:bodyPr wrap="square" lIns="91435" tIns="45718" rIns="91435" bIns="45718">
            <a:spAutoFit/>
          </a:bodyPr>
          <a:lstStyle/>
          <a:p>
            <a:pPr algn="l">
              <a:buFontTx/>
              <a:buNone/>
            </a:pPr>
            <a:r>
              <a:rPr lang="en-US" sz="1700" b="1" dirty="0">
                <a:solidFill>
                  <a:srgbClr val="000000"/>
                </a:solidFill>
                <a:latin typeface="Times New Roman" charset="0"/>
              </a:rPr>
              <a:t>No correlation – No equation</a:t>
            </a:r>
          </a:p>
        </p:txBody>
      </p:sp>
    </p:spTree>
    <p:extLst>
      <p:ext uri="{BB962C8B-B14F-4D97-AF65-F5344CB8AC3E}">
        <p14:creationId xmlns:p14="http://schemas.microsoft.com/office/powerpoint/2010/main" val="2306668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72A6DD-A04E-2643-8B2B-4FB1C833E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817" y="668896"/>
            <a:ext cx="5363783" cy="578223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18 agenda</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8</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9B446DB7-A9A9-9540-908A-09F716D6ACE2}"/>
              </a:ext>
            </a:extLst>
          </p:cNvPr>
          <p:cNvPicPr>
            <a:picLocks noChangeAspect="1"/>
          </p:cNvPicPr>
          <p:nvPr/>
        </p:nvPicPr>
        <p:blipFill>
          <a:blip r:embed="rId3"/>
          <a:stretch>
            <a:fillRect/>
          </a:stretch>
        </p:blipFill>
        <p:spPr>
          <a:xfrm>
            <a:off x="5704042" y="2211252"/>
            <a:ext cx="392236" cy="400241"/>
          </a:xfrm>
          <a:prstGeom prst="rect">
            <a:avLst/>
          </a:prstGeom>
        </p:spPr>
      </p:pic>
    </p:spTree>
    <p:extLst>
      <p:ext uri="{BB962C8B-B14F-4D97-AF65-F5344CB8AC3E}">
        <p14:creationId xmlns:p14="http://schemas.microsoft.com/office/powerpoint/2010/main" val="1114475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859508" y="0"/>
            <a:ext cx="8229600" cy="1143000"/>
          </a:xfrm>
        </p:spPr>
        <p:txBody>
          <a:bodyPr>
            <a:normAutofit/>
          </a:bodyPr>
          <a:lstStyle/>
          <a:p>
            <a:r>
              <a:rPr lang="en-US" altLang="ko-KR" sz="2400" dirty="0">
                <a:ea typeface="굴림" charset="0"/>
                <a:cs typeface="굴림" charset="0"/>
              </a:rPr>
              <a:t>Forecasting: Time Series data</a:t>
            </a:r>
            <a:endParaRPr lang="en-US" sz="2400" dirty="0"/>
          </a:p>
        </p:txBody>
      </p:sp>
      <p:sp>
        <p:nvSpPr>
          <p:cNvPr id="3075" name="Rectangle 3"/>
          <p:cNvSpPr>
            <a:spLocks noGrp="1" noChangeArrowheads="1"/>
          </p:cNvSpPr>
          <p:nvPr>
            <p:ph type="body" idx="1"/>
          </p:nvPr>
        </p:nvSpPr>
        <p:spPr>
          <a:xfrm>
            <a:off x="2391322" y="1586901"/>
            <a:ext cx="7772400" cy="849683"/>
          </a:xfrm>
        </p:spPr>
        <p:txBody>
          <a:bodyPr>
            <a:normAutofit lnSpcReduction="10000"/>
          </a:bodyPr>
          <a:lstStyle/>
          <a:p>
            <a:r>
              <a:rPr lang="en-US" altLang="ko-KR" sz="1600" dirty="0">
                <a:ea typeface="굴림" charset="0"/>
                <a:cs typeface="굴림" charset="0"/>
              </a:rPr>
              <a:t>A set of observations indexed by time t</a:t>
            </a:r>
          </a:p>
          <a:p>
            <a:pPr>
              <a:lnSpc>
                <a:spcPct val="90000"/>
              </a:lnSpc>
            </a:pPr>
            <a:r>
              <a:rPr lang="en-US" altLang="zh-TW" sz="1600" dirty="0"/>
              <a:t>Examples: monthly unemployment, weekly measures of money supply, daily closing prices of stock indices, and so on</a:t>
            </a:r>
          </a:p>
          <a:p>
            <a:endParaRPr lang="en-US" dirty="0"/>
          </a:p>
        </p:txBody>
      </p:sp>
      <p:sp>
        <p:nvSpPr>
          <p:cNvPr id="2" name="TextBox 1"/>
          <p:cNvSpPr txBox="1"/>
          <p:nvPr/>
        </p:nvSpPr>
        <p:spPr>
          <a:xfrm>
            <a:off x="10089108" y="5229887"/>
            <a:ext cx="184666"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3CAA609B-3375-D644-88D5-67541CF33A2C}"/>
              </a:ext>
            </a:extLst>
          </p:cNvPr>
          <p:cNvPicPr>
            <a:picLocks noChangeAspect="1"/>
          </p:cNvPicPr>
          <p:nvPr/>
        </p:nvPicPr>
        <p:blipFill>
          <a:blip r:embed="rId2"/>
          <a:stretch>
            <a:fillRect/>
          </a:stretch>
        </p:blipFill>
        <p:spPr>
          <a:xfrm>
            <a:off x="3345713" y="2517857"/>
            <a:ext cx="5504121" cy="4032089"/>
          </a:xfrm>
          <a:prstGeom prst="rect">
            <a:avLst/>
          </a:prstGeom>
        </p:spPr>
      </p:pic>
      <p:sp>
        <p:nvSpPr>
          <p:cNvPr id="6" name="Text Box 8">
            <a:extLst>
              <a:ext uri="{FF2B5EF4-FFF2-40B4-BE49-F238E27FC236}">
                <a16:creationId xmlns:a16="http://schemas.microsoft.com/office/drawing/2014/main" id="{291D637D-B121-7B48-83C1-9F7CF3A0791D}"/>
              </a:ext>
            </a:extLst>
          </p:cNvPr>
          <p:cNvSpPr txBox="1">
            <a:spLocks noChangeArrowheads="1"/>
          </p:cNvSpPr>
          <p:nvPr/>
        </p:nvSpPr>
        <p:spPr bwMode="auto">
          <a:xfrm>
            <a:off x="1741969" y="819834"/>
            <a:ext cx="7924800" cy="646331"/>
          </a:xfrm>
          <a:prstGeom prst="rect">
            <a:avLst/>
          </a:prstGeom>
          <a:solidFill>
            <a:schemeClr val="accent2">
              <a:lumMod val="20000"/>
              <a:lumOff val="80000"/>
            </a:schemeClr>
          </a:solidFill>
          <a:ln w="9525">
            <a:noFill/>
            <a:miter lim="800000"/>
            <a:headEnd/>
            <a:tailEnd/>
          </a:ln>
          <a:effectLst/>
        </p:spPr>
        <p:txBody>
          <a:bodyPr wrap="square">
            <a:spAutoFit/>
          </a:bodyPr>
          <a:lstStyle/>
          <a:p>
            <a:pPr hangingPunct="0"/>
            <a:r>
              <a:rPr lang="en-US" dirty="0"/>
              <a:t>Forecasting is based on time series data and predicts some events that occur over periods of time based on historical data. </a:t>
            </a:r>
            <a:endParaRPr lang="en-US" sz="1600" dirty="0"/>
          </a:p>
        </p:txBody>
      </p:sp>
    </p:spTree>
    <p:extLst>
      <p:ext uri="{BB962C8B-B14F-4D97-AF65-F5344CB8AC3E}">
        <p14:creationId xmlns:p14="http://schemas.microsoft.com/office/powerpoint/2010/main" val="2859543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188121</TotalTime>
  <Words>1401</Words>
  <Application>Microsoft Macintosh PowerPoint</Application>
  <PresentationFormat>Widescreen</PresentationFormat>
  <Paragraphs>225</Paragraphs>
  <Slides>34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Tahoma</vt:lpstr>
      <vt:lpstr>Times</vt:lpstr>
      <vt:lpstr>Times New Roman</vt:lpstr>
      <vt:lpstr>Verdana</vt:lpstr>
      <vt:lpstr>Office Theme</vt:lpstr>
      <vt:lpstr>Applied Artificial Intelligence  Lecture 18  Applied AI Solutions to Real-World Problems</vt:lpstr>
      <vt:lpstr>Lecture 18 agenda</vt:lpstr>
      <vt:lpstr> Problem &amp; Solution spaces</vt:lpstr>
      <vt:lpstr>Lecture 18 agenda</vt:lpstr>
      <vt:lpstr>Example of a predictive model:  Inferential Sensor – predicts lab data from process data </vt:lpstr>
      <vt:lpstr>Prediction solutions performance metrics</vt:lpstr>
      <vt:lpstr>PowerPoint Presentation</vt:lpstr>
      <vt:lpstr>Lecture 18 agenda</vt:lpstr>
      <vt:lpstr>Forecasting: Time Series data</vt:lpstr>
      <vt:lpstr>Time Series decomposition  </vt:lpstr>
      <vt:lpstr>The forecasting troika</vt:lpstr>
      <vt:lpstr>Examples of forecasting models: best and worst models for raw materials forecasting</vt:lpstr>
      <vt:lpstr>Lecture 18 agenda</vt:lpstr>
      <vt:lpstr>Classification</vt:lpstr>
      <vt:lpstr>Classification solutions performance metrics  </vt:lpstr>
      <vt:lpstr>Precision and recall</vt:lpstr>
      <vt:lpstr>Two other performance metrics to complete the confusion</vt:lpstr>
      <vt:lpstr>Lecture 18 agenda</vt:lpstr>
      <vt:lpstr>Clustering</vt:lpstr>
      <vt:lpstr>Hierarchical and K-means clustering</vt:lpstr>
      <vt:lpstr>Example of a clustering application: What are the key factors influencing a business before and after recession? (Dow)</vt:lpstr>
      <vt:lpstr>Clustering example: Identifying key process variables contributed to an operating regime change</vt:lpstr>
      <vt:lpstr>Lecture 18 agenda</vt:lpstr>
      <vt:lpstr>Optimization</vt:lpstr>
      <vt:lpstr>Multi-objective optimization</vt:lpstr>
      <vt:lpstr>Lecture 18 agenda</vt:lpstr>
      <vt:lpstr>Associations</vt:lpstr>
      <vt:lpstr>Not all associations are correct …</vt:lpstr>
      <vt:lpstr>Lecture 18 agenda</vt:lpstr>
      <vt:lpstr>Simulation</vt:lpstr>
      <vt:lpstr>Agent-based simulation of Covid-19 with no rules  </vt:lpstr>
      <vt:lpstr>Linking solution types with the appropriate AI methods</vt:lpstr>
      <vt:lpstr>Lecture 18 “Applied AI solutions for real-world problems” Summary</vt:lpstr>
      <vt:lpstr>Details on this topic are given in the following chapters of “Applying Data Science” book: Chapter 3, Section 3.1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Analytics Work Process</dc:title>
  <dc:creator>Kordon, Arthur (Non-Employee)</dc:creator>
  <cp:lastModifiedBy>Arthur Kordon</cp:lastModifiedBy>
  <cp:revision>1191</cp:revision>
  <cp:lastPrinted>2020-05-15T22:07:03Z</cp:lastPrinted>
  <dcterms:created xsi:type="dcterms:W3CDTF">2017-01-12T15:32:32Z</dcterms:created>
  <dcterms:modified xsi:type="dcterms:W3CDTF">2020-10-29T22:16:28Z</dcterms:modified>
</cp:coreProperties>
</file>