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64" r:id="rId6"/>
    <p:sldId id="261" r:id="rId7"/>
    <p:sldId id="262" r:id="rId8"/>
    <p:sldId id="263" r:id="rId9"/>
    <p:sldId id="259" r:id="rId10"/>
    <p:sldId id="265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bg-BG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38451EC-75FF-4D20-B6D4-2788A443E36A}" type="datetimeFigureOut">
              <a:rPr lang="bg-BG" smtClean="0"/>
              <a:t>27.6.2011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CAA286-6326-4AAF-B00C-A2400AC5E89B}" type="slidenum">
              <a:rPr lang="bg-BG" smtClean="0"/>
              <a:t>‹#›</a:t>
            </a:fld>
            <a:endParaRPr lang="bg-BG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Методи и техники за определяне на изискванията</a:t>
            </a:r>
            <a:endParaRPr lang="bg-BG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Изисквания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bg-BG" dirty="0" smtClean="0"/>
              <a:t>Благодаря ви за вниманието!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Цел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Процесът по определяне на изискванията към софтуерната </a:t>
            </a:r>
            <a:r>
              <a:rPr lang="ru-RU" dirty="0" smtClean="0"/>
              <a:t>система(requirements </a:t>
            </a:r>
            <a:r>
              <a:rPr lang="ru-RU" dirty="0"/>
              <a:t>engineering) има за задача да установи какви услуги трябва да </a:t>
            </a:r>
            <a:r>
              <a:rPr lang="ru-RU" dirty="0" smtClean="0"/>
              <a:t>предоставя системата </a:t>
            </a:r>
            <a:r>
              <a:rPr lang="ru-RU" dirty="0"/>
              <a:t>на своите потребители и какви са ограниченията, при които тя работи </a:t>
            </a:r>
            <a:r>
              <a:rPr lang="ru-RU" dirty="0" smtClean="0"/>
              <a:t>или </a:t>
            </a:r>
            <a:r>
              <a:rPr lang="bg-BG" dirty="0" smtClean="0"/>
              <a:t>бива </a:t>
            </a:r>
            <a:r>
              <a:rPr lang="bg-BG" dirty="0"/>
              <a:t>разработвана</a:t>
            </a:r>
            <a:r>
              <a:rPr lang="bg-BG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Видове изисквания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Съществуват два признака, по които могат да се групират различните видове изисквания: 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Според нивото на подробност на описанието 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Според аспектите на продукта, за които се отнасят изискванията</a:t>
            </a:r>
            <a:endParaRPr lang="bg-B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</a:t>
            </a:r>
            <a:r>
              <a:rPr lang="bg-BG" dirty="0" smtClean="0"/>
              <a:t>поред </a:t>
            </a:r>
            <a:r>
              <a:rPr lang="bg-BG" dirty="0"/>
              <a:t>нивото на подробност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bg-BG" b="1" dirty="0">
                <a:latin typeface="Times" pitchFamily="18" charset="0"/>
                <a:cs typeface="Times" pitchFamily="18" charset="0"/>
              </a:rPr>
              <a:t>1. Потребителски </a:t>
            </a:r>
            <a:r>
              <a:rPr lang="bg-BG" b="1" dirty="0" smtClean="0">
                <a:latin typeface="Times" pitchFamily="18" charset="0"/>
                <a:cs typeface="Times" pitchFamily="18" charset="0"/>
              </a:rPr>
              <a:t>изисквания</a:t>
            </a:r>
          </a:p>
          <a:p>
            <a:pPr>
              <a:buNone/>
            </a:pPr>
            <a:r>
              <a:rPr lang="ru-RU" dirty="0">
                <a:latin typeface="Times" pitchFamily="18" charset="0"/>
                <a:cs typeface="Times" pitchFamily="18" charset="0"/>
              </a:rPr>
              <a:t>Потребителските изисквания описват какви услуги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се</a:t>
            </a:r>
            <a:r>
              <a:rPr lang="en-US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очаква </a:t>
            </a:r>
            <a:r>
              <a:rPr lang="ru-RU" dirty="0">
                <a:latin typeface="Times" pitchFamily="18" charset="0"/>
                <a:cs typeface="Times" pitchFamily="18" charset="0"/>
              </a:rPr>
              <a:t>да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предоставя</a:t>
            </a:r>
            <a:r>
              <a:rPr lang="en-US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системата </a:t>
            </a:r>
            <a:r>
              <a:rPr lang="ru-RU" dirty="0">
                <a:latin typeface="Times" pitchFamily="18" charset="0"/>
                <a:cs typeface="Times" pitchFamily="18" charset="0"/>
              </a:rPr>
              <a:t>и какви са ограниченията, с които трябва да се съобразява тя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.</a:t>
            </a:r>
            <a:r>
              <a:rPr lang="en-US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Предназначени </a:t>
            </a:r>
            <a:r>
              <a:rPr lang="ru-RU" dirty="0">
                <a:latin typeface="Times" pitchFamily="18" charset="0"/>
                <a:cs typeface="Times" pitchFamily="18" charset="0"/>
              </a:rPr>
              <a:t>са за крайните потребители и ръководството на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организацията-</a:t>
            </a:r>
            <a:r>
              <a:rPr lang="en-US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поръчител</a:t>
            </a:r>
            <a:r>
              <a:rPr lang="ru-RU" dirty="0">
                <a:latin typeface="Times" pitchFamily="18" charset="0"/>
                <a:cs typeface="Times" pitchFamily="18" charset="0"/>
              </a:rPr>
              <a:t>. Ето защо те трябва да бъдат дефинирани ясно и достъпно.</a:t>
            </a:r>
            <a:endParaRPr lang="bg-BG" b="1" dirty="0" smtClean="0">
              <a:latin typeface="Times" pitchFamily="18" charset="0"/>
              <a:cs typeface="Times" pitchFamily="18" charset="0"/>
            </a:endParaRPr>
          </a:p>
          <a:p>
            <a:pPr>
              <a:buNone/>
            </a:pPr>
            <a:r>
              <a:rPr lang="bg-BG" b="1" dirty="0">
                <a:latin typeface="Times" pitchFamily="18" charset="0"/>
                <a:cs typeface="Times" pitchFamily="18" charset="0"/>
              </a:rPr>
              <a:t>2. Системни </a:t>
            </a:r>
            <a:r>
              <a:rPr lang="bg-BG" b="1" dirty="0" smtClean="0">
                <a:latin typeface="Times" pitchFamily="18" charset="0"/>
                <a:cs typeface="Times" pitchFamily="18" charset="0"/>
              </a:rPr>
              <a:t>изисквания</a:t>
            </a:r>
            <a:endParaRPr lang="en-US" b="1" dirty="0" smtClean="0">
              <a:latin typeface="Times" pitchFamily="18" charset="0"/>
              <a:cs typeface="Times" pitchFamily="18" charset="0"/>
            </a:endParaRPr>
          </a:p>
          <a:p>
            <a:pPr>
              <a:buNone/>
            </a:pPr>
            <a:r>
              <a:rPr lang="ru-RU" dirty="0">
                <a:latin typeface="Times" pitchFamily="18" charset="0"/>
                <a:cs typeface="Times" pitchFamily="18" charset="0"/>
              </a:rPr>
              <a:t>Системните изисквания са детайлно представяне на функциите и услугите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,</a:t>
            </a:r>
            <a:r>
              <a:rPr lang="en-US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които системата предоставя, както и на оперативните ограничения, при които </a:t>
            </a:r>
            <a:r>
              <a:rPr lang="ru-RU" smtClean="0">
                <a:latin typeface="Times" pitchFamily="18" charset="0"/>
                <a:cs typeface="Times" pitchFamily="18" charset="0"/>
              </a:rPr>
              <a:t>тя ще работи</a:t>
            </a:r>
            <a:r>
              <a:rPr lang="ru-RU" dirty="0">
                <a:latin typeface="Times" pitchFamily="18" charset="0"/>
                <a:cs typeface="Times" pitchFamily="18" charset="0"/>
              </a:rPr>
              <a:t>. Те са предназначени за разработчиците и </a:t>
            </a:r>
            <a:r>
              <a:rPr lang="ru-RU" dirty="0" smtClean="0">
                <a:latin typeface="Times" pitchFamily="18" charset="0"/>
                <a:cs typeface="Times" pitchFamily="18" charset="0"/>
              </a:rPr>
              <a:t>системните </a:t>
            </a:r>
            <a:r>
              <a:rPr lang="ru-RU" dirty="0">
                <a:latin typeface="Times" pitchFamily="18" charset="0"/>
                <a:cs typeface="Times" pitchFamily="18" charset="0"/>
              </a:rPr>
              <a:t>архитекти.</a:t>
            </a:r>
            <a:endParaRPr lang="bg-BG" dirty="0">
              <a:latin typeface="Times" pitchFamily="18" charset="0"/>
              <a:cs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Според аспектите на продукта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Видовете изисквания според аспектите на продукта, за които се отнасят, биват</a:t>
            </a:r>
            <a:r>
              <a:rPr lang="ru-RU" dirty="0" smtClean="0"/>
              <a:t>: </a:t>
            </a:r>
            <a:r>
              <a:rPr lang="ru-RU" b="1" dirty="0" smtClean="0"/>
              <a:t>Функционални ,нефункционални и изисквания </a:t>
            </a:r>
            <a:r>
              <a:rPr lang="ru-RU" b="1" dirty="0"/>
              <a:t>на предметната област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dirty="0" smtClean="0"/>
              <a:t>Всяко</a:t>
            </a:r>
            <a:r>
              <a:rPr lang="ru-RU" b="1" dirty="0" smtClean="0"/>
              <a:t> </a:t>
            </a:r>
            <a:r>
              <a:rPr lang="ru-RU" dirty="0" smtClean="0"/>
              <a:t>изискване</a:t>
            </a:r>
            <a:r>
              <a:rPr lang="ru-RU" dirty="0"/>
              <a:t>, спадащо към някой от тези 3 типа, може да бъде описано на високо </a:t>
            </a:r>
            <a:r>
              <a:rPr lang="ru-RU" dirty="0" smtClean="0"/>
              <a:t>ниво като </a:t>
            </a:r>
            <a:r>
              <a:rPr lang="ru-RU" dirty="0"/>
              <a:t>потребителско изискване или в детайли като системно изискване.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b="1" dirty="0" smtClean="0"/>
              <a:t> </a:t>
            </a:r>
            <a:r>
              <a:rPr lang="bg-BG" b="1" dirty="0" smtClean="0"/>
              <a:t>Функционални </a:t>
            </a:r>
            <a:r>
              <a:rPr lang="bg-BG" b="1" dirty="0" smtClean="0"/>
              <a:t>изисквания</a:t>
            </a:r>
            <a:endParaRPr lang="bg-BG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g-BG" b="1" dirty="0" smtClean="0"/>
              <a:t> </a:t>
            </a:r>
            <a:r>
              <a:rPr lang="bg-BG" b="1" dirty="0" smtClean="0"/>
              <a:t>  </a:t>
            </a:r>
            <a:r>
              <a:rPr lang="ru-RU" dirty="0" smtClean="0"/>
              <a:t>Функционалните </a:t>
            </a:r>
            <a:r>
              <a:rPr lang="ru-RU" dirty="0"/>
              <a:t>изисквания определят набора от услуги, които </a:t>
            </a:r>
            <a:r>
              <a:rPr lang="ru-RU" dirty="0" smtClean="0"/>
              <a:t>системата трябва </a:t>
            </a:r>
            <a:r>
              <a:rPr lang="ru-RU" dirty="0"/>
              <a:t>да предоставя. Спецификацията </a:t>
            </a:r>
            <a:r>
              <a:rPr lang="ru-RU" dirty="0" smtClean="0"/>
              <a:t>на функционалните </a:t>
            </a:r>
            <a:r>
              <a:rPr lang="ru-RU" dirty="0"/>
              <a:t>изисквания към системата</a:t>
            </a:r>
          </a:p>
          <a:p>
            <a:pPr>
              <a:buNone/>
            </a:pPr>
            <a:r>
              <a:rPr lang="ru-RU" dirty="0" smtClean="0"/>
              <a:t>    трябва </a:t>
            </a:r>
            <a:r>
              <a:rPr lang="ru-RU" dirty="0"/>
              <a:t>да бъде пълна и консистентна, т.е. трябва да бъдат дефинирани всички</a:t>
            </a:r>
          </a:p>
          <a:p>
            <a:pPr>
              <a:buNone/>
            </a:pPr>
            <a:r>
              <a:rPr lang="ru-RU" dirty="0" smtClean="0"/>
              <a:t>   функции</a:t>
            </a:r>
            <a:r>
              <a:rPr lang="ru-RU" dirty="0"/>
              <a:t>, които клиентът иска и отделните изисквания не трябва да си противоречат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b="1" dirty="0" smtClean="0"/>
              <a:t> Нефункционални изисквания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" pitchFamily="18" charset="0"/>
                <a:cs typeface="Times" pitchFamily="18" charset="0"/>
              </a:rPr>
              <a:t>Нефункционални изисквания дефинират ограничения върху системата или процеса на разработка. Те произтичат от нуждите на клиента, от политиките на организацията, от нуждата от взаимодействие с вече съществуващи системи или от външни фактори като правилници и закони.</a:t>
            </a:r>
          </a:p>
          <a:p>
            <a:pPr>
              <a:buNone/>
            </a:pPr>
            <a:r>
              <a:rPr lang="ru-RU" sz="2000" dirty="0" smtClean="0">
                <a:latin typeface="Times" pitchFamily="18" charset="0"/>
                <a:cs typeface="Times" pitchFamily="18" charset="0"/>
              </a:rPr>
              <a:t>Нефункционалните изисквания се групират в три категории</a:t>
            </a:r>
          </a:p>
          <a:p>
            <a:pPr>
              <a:buFont typeface="Wingdings" pitchFamily="2" charset="2"/>
              <a:buChar char="§"/>
            </a:pPr>
            <a:r>
              <a:rPr lang="ru-RU" sz="2000" b="1" dirty="0" smtClean="0">
                <a:latin typeface="Times" pitchFamily="18" charset="0"/>
                <a:cs typeface="Times" pitchFamily="18" charset="0"/>
              </a:rPr>
              <a:t>Изисквания към продукта –</a:t>
            </a:r>
            <a:r>
              <a:rPr lang="ru-RU" sz="2000" dirty="0" smtClean="0">
                <a:latin typeface="Times" pitchFamily="18" charset="0"/>
                <a:cs typeface="Times" pitchFamily="18" charset="0"/>
              </a:rPr>
              <a:t> определят поведението на продукта и могат  да бъдат: изисквания за ефективност, надеждност, производителност.</a:t>
            </a:r>
          </a:p>
          <a:p>
            <a:pPr>
              <a:buFont typeface="Wingdings" pitchFamily="2" charset="2"/>
              <a:buChar char="§"/>
            </a:pPr>
            <a:r>
              <a:rPr lang="ru-RU" sz="2000" b="1" dirty="0" smtClean="0">
                <a:latin typeface="Times" pitchFamily="18" charset="0"/>
                <a:cs typeface="Times" pitchFamily="18" charset="0"/>
              </a:rPr>
              <a:t>Организационни изисквания –</a:t>
            </a:r>
            <a:r>
              <a:rPr lang="ru-RU" sz="2000" dirty="0" smtClean="0">
                <a:latin typeface="Times" pitchFamily="18" charset="0"/>
                <a:cs typeface="Times" pitchFamily="18" charset="0"/>
              </a:rPr>
              <a:t> произтичат от процедури и политики в</a:t>
            </a:r>
            <a:r>
              <a:rPr lang="bg-BG" sz="2000" dirty="0" smtClean="0">
                <a:latin typeface="Times" pitchFamily="18" charset="0"/>
                <a:cs typeface="Times" pitchFamily="18" charset="0"/>
              </a:rPr>
              <a:t>организацията-поръчител и организацията-изпълнител.</a:t>
            </a:r>
          </a:p>
          <a:p>
            <a:pPr>
              <a:buFont typeface="Wingdings" pitchFamily="2" charset="2"/>
              <a:buChar char="§"/>
            </a:pPr>
            <a:r>
              <a:rPr lang="ru-RU" sz="2000" b="1" dirty="0" smtClean="0">
                <a:latin typeface="Times" pitchFamily="18" charset="0"/>
                <a:cs typeface="Times" pitchFamily="18" charset="0"/>
              </a:rPr>
              <a:t>Външни изисквания – </a:t>
            </a:r>
            <a:r>
              <a:rPr lang="ru-RU" sz="2000" dirty="0" smtClean="0">
                <a:latin typeface="Times" pitchFamily="18" charset="0"/>
                <a:cs typeface="Times" pitchFamily="18" charset="0"/>
              </a:rPr>
              <a:t>изисквания за съвместимост, юридическиизисквания (закони, наредби, правилници)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Изисквания на предметната област (domain requirements)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Това са изисквания, които произтичат от приложната област, в която ще работи системата. Те могат да бъдат </a:t>
            </a:r>
            <a:r>
              <a:rPr lang="ru-RU" b="1" dirty="0" smtClean="0"/>
              <a:t>нови функционални изисквания, ограничения върху вече съществуващи такива или указания как трябва да се извършват определени операции</a:t>
            </a:r>
            <a:r>
              <a:rPr lang="ru-RU" dirty="0" smtClean="0"/>
              <a:t>. Изискванията на предметната област са от особено важно значение, защото отразяват </a:t>
            </a:r>
            <a:r>
              <a:rPr lang="bg-BG" dirty="0" smtClean="0"/>
              <a:t>базовите принципи на работа.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Методи за определяне на изискванията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Традиционни методи</a:t>
            </a:r>
          </a:p>
          <a:p>
            <a:pPr lvl="1"/>
            <a:r>
              <a:rPr lang="ru-RU" dirty="0"/>
              <a:t>Традиционните методи включват: интервюиране, въпросници, </a:t>
            </a:r>
            <a:r>
              <a:rPr lang="ru-RU" dirty="0" smtClean="0"/>
              <a:t>наблюдение,разучаване </a:t>
            </a:r>
            <a:r>
              <a:rPr lang="ru-RU" dirty="0"/>
              <a:t>на документацията и наличните софтуерни системи. Те са прости </a:t>
            </a:r>
            <a:r>
              <a:rPr lang="ru-RU" dirty="0" smtClean="0"/>
              <a:t>и ефективни </a:t>
            </a:r>
            <a:r>
              <a:rPr lang="ru-RU" dirty="0"/>
              <a:t>и особено подходящи при ниски нива на риск.</a:t>
            </a:r>
          </a:p>
          <a:p>
            <a:r>
              <a:rPr lang="bg-BG" dirty="0"/>
              <a:t>Съвременни методи</a:t>
            </a:r>
          </a:p>
          <a:p>
            <a:pPr lvl="1"/>
            <a:r>
              <a:rPr lang="ru-RU" dirty="0"/>
              <a:t>Съвременните методи за определяне на изискванията са подходящи за </a:t>
            </a:r>
            <a:r>
              <a:rPr lang="ru-RU" dirty="0" smtClean="0"/>
              <a:t>проекти с </a:t>
            </a:r>
            <a:r>
              <a:rPr lang="ru-RU" dirty="0"/>
              <a:t>висока степен на риск. Те предлагат по-добро вникване в нуждите на клиента </a:t>
            </a:r>
            <a:r>
              <a:rPr lang="ru-RU" dirty="0" smtClean="0"/>
              <a:t>за сметка </a:t>
            </a:r>
            <a:r>
              <a:rPr lang="ru-RU" dirty="0"/>
              <a:t>на повече усилия и по-висока цена. Модерните методи са: прототипиране</a:t>
            </a:r>
            <a:r>
              <a:rPr lang="ru-RU" dirty="0" smtClean="0"/>
              <a:t>, </a:t>
            </a:r>
            <a:r>
              <a:rPr lang="en-US" dirty="0" smtClean="0"/>
              <a:t>brainstorming </a:t>
            </a:r>
            <a:r>
              <a:rPr lang="bg-BG" dirty="0"/>
              <a:t>и </a:t>
            </a:r>
            <a:r>
              <a:rPr lang="en-US" dirty="0"/>
              <a:t>Joint Application Development (JAD).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</TotalTime>
  <Words>536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Изисквания</vt:lpstr>
      <vt:lpstr>Цел</vt:lpstr>
      <vt:lpstr>Видове изисквания</vt:lpstr>
      <vt:lpstr>Според нивото на подробност</vt:lpstr>
      <vt:lpstr>Според аспектите на продукта</vt:lpstr>
      <vt:lpstr> Функционални изисквания</vt:lpstr>
      <vt:lpstr> Нефункционални изисквания</vt:lpstr>
      <vt:lpstr>Изисквания на предметната област (domain requirements)</vt:lpstr>
      <vt:lpstr>Методи за определяне на изискванията</vt:lpstr>
      <vt:lpstr>Благодаря ви за вниманието!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Изисквания</dc:title>
  <dc:creator>Svetla</dc:creator>
  <cp:lastModifiedBy>Svetla</cp:lastModifiedBy>
  <cp:revision>6</cp:revision>
  <dcterms:created xsi:type="dcterms:W3CDTF">2011-06-27T18:56:02Z</dcterms:created>
  <dcterms:modified xsi:type="dcterms:W3CDTF">2011-06-27T19:32:23Z</dcterms:modified>
</cp:coreProperties>
</file>