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64" r:id="rId5"/>
    <p:sldId id="259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0" r:id="rId15"/>
    <p:sldId id="272" r:id="rId16"/>
    <p:sldId id="261" r:id="rId17"/>
    <p:sldId id="26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9" r:id="rId28"/>
    <p:sldId id="290" r:id="rId29"/>
    <p:sldId id="282" r:id="rId30"/>
    <p:sldId id="291" r:id="rId31"/>
    <p:sldId id="284" r:id="rId32"/>
    <p:sldId id="288" r:id="rId33"/>
    <p:sldId id="285" r:id="rId34"/>
    <p:sldId id="286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6906C-DA20-42EB-AC5F-2132590267CE}" type="datetimeFigureOut">
              <a:rPr lang="bg-BG" smtClean="0"/>
              <a:t>23.5.2023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2054-3D1B-45AE-A4A5-27B1DC85A6A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6685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6BD60-3899-4ACC-8283-8F4ACE67D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364344"/>
            <a:ext cx="8915399" cy="3628570"/>
          </a:xfrm>
        </p:spPr>
        <p:txBody>
          <a:bodyPr>
            <a:noAutofit/>
          </a:bodyPr>
          <a:lstStyle/>
          <a:p>
            <a:pPr algn="ctr"/>
            <a:r>
              <a:rPr lang="bg-BG" sz="3600" dirty="0"/>
              <a:t>Изкуствен интелект, </a:t>
            </a:r>
            <a:br>
              <a:rPr lang="en-US" sz="3600" dirty="0"/>
            </a:br>
            <a:r>
              <a:rPr lang="bg-BG" sz="3600" dirty="0"/>
              <a:t>машинно самообучение </a:t>
            </a:r>
            <a:br>
              <a:rPr lang="en-US" sz="3600" dirty="0"/>
            </a:br>
            <a:r>
              <a:rPr lang="bg-BG" sz="3600" dirty="0"/>
              <a:t>и съвременни езикови технологии:</a:t>
            </a:r>
            <a:br>
              <a:rPr lang="bg-BG" sz="3600" dirty="0"/>
            </a:br>
            <a:r>
              <a:rPr lang="bg-BG" sz="3600" dirty="0"/>
              <a:t>някои възможности </a:t>
            </a:r>
            <a:br>
              <a:rPr lang="en-US" sz="3600" dirty="0"/>
            </a:br>
            <a:r>
              <a:rPr lang="bg-BG" sz="3600" dirty="0"/>
              <a:t>и предизвикателства </a:t>
            </a:r>
            <a:br>
              <a:rPr lang="en-US" sz="3600" dirty="0"/>
            </a:br>
            <a:r>
              <a:rPr lang="bg-BG" sz="3600" dirty="0"/>
              <a:t>пред университетското образование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BAC26-2D01-4D2E-9C3D-4CD4904CF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81600"/>
            <a:ext cx="8915399" cy="722062"/>
          </a:xfrm>
        </p:spPr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7193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467F-F5CB-4297-9C09-D7BDD688C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/>
              <a:t>ИИ – актуални направления на развитие през последните години</a:t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DBCBA-9718-4D9A-BB1A-AF568752A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Извличане на информация и откриване на знания от данни и текст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разпознаване на двойно значение, преувеличения и невярна информация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анализ на мнения и разпознаване на емоции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резюмиране на съдържание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CB26E-934F-4DAA-82FF-A96EA46B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9EBE8-D12B-4856-B648-AA2F683D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6AF63-2AE4-4DF3-97DE-27F53114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1DB34-BA5B-4ADB-8CC6-492E2BD1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EE661-F934-491D-940A-8EA55EFB9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dirty="0"/>
              <a:t>Разбиране на естествен език и генериране на текстове на естествен език</a:t>
            </a:r>
          </a:p>
          <a:p>
            <a:pPr lvl="0"/>
            <a:r>
              <a:rPr lang="bg-BG" sz="2800" dirty="0"/>
              <a:t>Генериране на изображения, музика, видео</a:t>
            </a:r>
          </a:p>
          <a:p>
            <a:pPr lvl="0"/>
            <a:r>
              <a:rPr lang="bg-BG" sz="2800" dirty="0"/>
              <a:t>Семантични технологии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семантично </a:t>
            </a:r>
            <a:r>
              <a:rPr lang="bg-BG" sz="2400" dirty="0" err="1"/>
              <a:t>анотиране</a:t>
            </a:r>
            <a:r>
              <a:rPr lang="bg-BG" sz="2400" dirty="0"/>
              <a:t> на текстове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семантично обогатяване на колекции от данни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машини за интелигентно (семантично) търсене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5222-2CF6-49B7-8BA8-D6A4B5E71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CEB48-9C05-4437-9136-B2A2E0A8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2A35B-136A-4705-AF36-3C077CE75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41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363-2A15-4D0B-8E89-10278DCF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C152-750C-4B0F-A278-2609F50FE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bg-BG" sz="2800" dirty="0"/>
              <a:t>Вградени интелигентни системи и комплекси от вградени интелигентни системи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/>
              <a:t>интелигентни роботи – приложения в хирургията, промишлеността и мн. др.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/>
              <a:t>системи „интелигентен дом“ – роботизирана битова техника и комплекси от роботизирани битови устройства с възможност за управление чрез смартфон, таблет или уеб браузър посредством Интернет или домашна мрежа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5692C-922B-4F6F-9E8D-2D09DE65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EBBF2-395F-498B-80ED-36AB490A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2800-63CA-4E96-8AF0-7932B3A9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4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D6780-EE2E-4B0E-8654-B7F60768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3147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D013-10D8-4024-94C2-0B3DAEDF4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2400"/>
            <a:ext cx="8915400" cy="4372708"/>
          </a:xfrm>
        </p:spPr>
        <p:txBody>
          <a:bodyPr>
            <a:normAutofit fontScale="92500"/>
          </a:bodyPr>
          <a:lstStyle/>
          <a:p>
            <a:r>
              <a:rPr lang="bg-BG" sz="2800" dirty="0"/>
              <a:t>Машинно самообучение, включително т. нар. дълбоко самообучение (</a:t>
            </a:r>
            <a:r>
              <a:rPr lang="bg-BG" sz="2800" dirty="0" err="1"/>
              <a:t>Deep</a:t>
            </a:r>
            <a:r>
              <a:rPr lang="bg-BG" sz="2800" dirty="0"/>
              <a:t> </a:t>
            </a:r>
            <a:r>
              <a:rPr lang="bg-BG" sz="2800" dirty="0" err="1"/>
              <a:t>Learning</a:t>
            </a:r>
            <a:r>
              <a:rPr lang="bg-BG" sz="2800" dirty="0"/>
              <a:t>)</a:t>
            </a:r>
          </a:p>
          <a:p>
            <a:pPr lvl="0"/>
            <a:r>
              <a:rPr lang="bg-BG" sz="2800" dirty="0"/>
              <a:t>Автономни интелигентни системи – интелигентни системи, които функционират без потребителски контрол; притежават способност да определят поведението си въз основа на натрупания опит (на базата на вградените си знания) и да действат по своя инициатива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/>
              <a:t>роботи-хуманоиди, промишлени манипулатори, автономни превозни средства</a:t>
            </a:r>
          </a:p>
          <a:p>
            <a:pPr marL="0" indent="0">
              <a:buNone/>
            </a:pPr>
            <a:endParaRPr lang="bg-BG" dirty="0"/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BE676-8A3A-48AE-954E-64A6F6C82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1F90A-7330-4358-AACB-2A2958C8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24B38-29AB-4C53-9BE7-89D3C71C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11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EBE76-BE4F-4016-8733-0D7EC486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Машинно самообучение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FE7D-EB14-41B6-A96B-397BC3AA3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sz="2800" i="1" dirty="0"/>
              <a:t>Х. Саймън:</a:t>
            </a:r>
            <a:r>
              <a:rPr lang="bg-BG" sz="2800" dirty="0"/>
              <a:t> „Самообучението означава настъпване на такива промени в системата, които са адаптивни в смисъл, че позволяват на тази система при всеки следващ опит да извършва дадена работа по-ефективно и по-ефектно, отколкото при предишните опити“.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44D9-C65E-40EC-9001-CE5477F9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1B6DA-2BE3-42E5-A9F2-16ECC60C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EE26-C509-4157-A334-1F403EAE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1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685F1A-C1C2-4826-8478-A6E46E03E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E6315-C43D-4160-A3C7-3A93F600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E4279-8DBF-4909-BDE1-A14DB8BA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F00651-EE2D-42D7-87BA-E69CB8D5E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029" y="10014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4097" name="Picture 1" descr="learning-model">
            <a:extLst>
              <a:ext uri="{FF2B5EF4-FFF2-40B4-BE49-F238E27FC236}">
                <a16:creationId xmlns:a16="http://schemas.microsoft.com/office/drawing/2014/main" id="{E44EB92C-6BAA-465D-88FF-A9C43E931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972" y="472984"/>
            <a:ext cx="7663815" cy="538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760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75E5-7BCE-472C-BA92-F1EF29F0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22514"/>
            <a:ext cx="8911687" cy="1270105"/>
          </a:xfrm>
        </p:spPr>
        <p:txBody>
          <a:bodyPr/>
          <a:lstStyle/>
          <a:p>
            <a:r>
              <a:rPr lang="bg-BG" dirty="0"/>
              <a:t>Трансферно машинно самообучение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5556-9555-404B-AA07-A8EF92671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92619"/>
            <a:ext cx="8915400" cy="423080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bg-BG" sz="2800" dirty="0"/>
              <a:t>Метод за МС, при който модел, създаден за решаване на една задача, се използва като отправна точка при създаването на модел за решаване на друга задача</a:t>
            </a:r>
            <a:endParaRPr lang="bg-BG" sz="2800" i="1" dirty="0"/>
          </a:p>
          <a:p>
            <a:pPr>
              <a:lnSpc>
                <a:spcPct val="110000"/>
              </a:lnSpc>
            </a:pPr>
            <a:r>
              <a:rPr lang="bg-BG" sz="2800" dirty="0"/>
              <a:t>Популярен подход при дълбокото МС, където предварително обучени модели се използват като отправна точка при решаване на задачи от областта на компютърното зрение и обработката на естествен език</a:t>
            </a:r>
            <a:endParaRPr lang="en-US" sz="2800" dirty="0"/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BC094-8444-4926-B67B-018041E6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1E171-FC83-4125-A362-07E90BF0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C947B-199E-426E-9F36-DA208DA1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79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9E0F-C7AA-48CD-8621-0CE4F24D5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Съвременни езикови технологии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7056D-6A38-42F5-8800-B89F38E12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BERT (</a:t>
            </a:r>
            <a:r>
              <a:rPr lang="bg-BG" sz="2800" dirty="0" err="1"/>
              <a:t>Bidirectional</a:t>
            </a:r>
            <a:r>
              <a:rPr lang="bg-BG" sz="2800" dirty="0"/>
              <a:t> </a:t>
            </a:r>
            <a:r>
              <a:rPr lang="bg-BG" sz="2800" dirty="0" err="1"/>
              <a:t>Encoder</a:t>
            </a:r>
            <a:r>
              <a:rPr lang="bg-BG" sz="2800" dirty="0"/>
              <a:t> </a:t>
            </a:r>
            <a:r>
              <a:rPr lang="bg-BG" sz="2800" dirty="0" err="1"/>
              <a:t>Representations</a:t>
            </a:r>
            <a:r>
              <a:rPr lang="bg-BG" sz="2800" dirty="0"/>
              <a:t> </a:t>
            </a:r>
            <a:r>
              <a:rPr lang="bg-BG" sz="2800" dirty="0" err="1"/>
              <a:t>from</a:t>
            </a:r>
            <a:r>
              <a:rPr lang="bg-BG" sz="2800" dirty="0"/>
              <a:t> </a:t>
            </a:r>
            <a:r>
              <a:rPr lang="bg-BG" sz="2800" dirty="0" err="1"/>
              <a:t>Transformers</a:t>
            </a:r>
            <a:r>
              <a:rPr lang="en-US" sz="2800" dirty="0"/>
              <a:t>)</a:t>
            </a:r>
          </a:p>
          <a:p>
            <a:r>
              <a:rPr lang="en-US" sz="2800" dirty="0"/>
              <a:t>GPT (</a:t>
            </a:r>
            <a:r>
              <a:rPr lang="bg-BG" sz="2800" dirty="0" err="1"/>
              <a:t>Generative</a:t>
            </a:r>
            <a:r>
              <a:rPr lang="bg-BG" sz="2800" dirty="0"/>
              <a:t> </a:t>
            </a:r>
            <a:r>
              <a:rPr lang="bg-BG" sz="2800" dirty="0" err="1"/>
              <a:t>Pre-trained</a:t>
            </a:r>
            <a:r>
              <a:rPr lang="bg-BG" sz="2800" dirty="0"/>
              <a:t> </a:t>
            </a:r>
            <a:r>
              <a:rPr lang="bg-BG" sz="2800" dirty="0" err="1"/>
              <a:t>Transformer</a:t>
            </a:r>
            <a:r>
              <a:rPr lang="en-US" sz="2800" dirty="0"/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bg-BG" sz="2800" dirty="0"/>
              <a:t>BERT и GPT са мощни езикови модели, базирани на т. нар. трансформаторна архитектура, разработени съответно от </a:t>
            </a:r>
            <a:r>
              <a:rPr lang="bg-BG" sz="2800" dirty="0" err="1"/>
              <a:t>Google</a:t>
            </a:r>
            <a:r>
              <a:rPr lang="bg-BG" sz="2800" dirty="0"/>
              <a:t> и </a:t>
            </a:r>
            <a:r>
              <a:rPr lang="bg-BG" sz="2800" dirty="0" err="1"/>
              <a:t>OpenAI</a:t>
            </a:r>
            <a:r>
              <a:rPr lang="bg-BG" sz="28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9EAA3-638F-4028-99EF-0F6B837E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4BC2B-C106-4339-8AAF-1C5F529B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9A86-6DF6-4B72-BF51-6B892194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82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24897-C075-4331-ADD4-2314909AC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0790"/>
          </a:xfrm>
        </p:spPr>
        <p:txBody>
          <a:bodyPr/>
          <a:lstStyle/>
          <a:p>
            <a:r>
              <a:rPr lang="bg-BG" dirty="0"/>
              <a:t>Сравнение на</a:t>
            </a:r>
            <a:r>
              <a:rPr lang="en-US" dirty="0"/>
              <a:t> BERT </a:t>
            </a:r>
            <a:r>
              <a:rPr lang="bg-BG" dirty="0"/>
              <a:t>и </a:t>
            </a:r>
            <a:r>
              <a:rPr lang="en-US" dirty="0"/>
              <a:t>GPT</a:t>
            </a:r>
            <a:r>
              <a:rPr lang="bg-BG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1A46-D93A-4ADD-AA86-976E700A5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3028"/>
            <a:ext cx="8915400" cy="445588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bg-BG" sz="2800" dirty="0"/>
              <a:t>Предварително обучение</a:t>
            </a:r>
            <a:endParaRPr lang="en-US" sz="28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400" dirty="0"/>
              <a:t>BERT се обучава с метода на маскиране на токени, където някои от токените в изречението се скриват, а моделът трябва да предскаже техните стойности. Този процес помага на модела да научи контекстуални връзки между думите в изречението</a:t>
            </a:r>
            <a:endParaRPr lang="en-US" sz="24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400" dirty="0"/>
              <a:t>GPT се обучава като моделът трябва да предскаже следващата дума в последователността на изречението. Това го прави подходящ за генериране на текст</a:t>
            </a:r>
            <a:endParaRPr lang="bg-BG" sz="2400" dirty="0"/>
          </a:p>
          <a:p>
            <a:pPr marL="0" indent="0">
              <a:buNone/>
            </a:pPr>
            <a:endParaRPr lang="bg-BG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5AD65-388E-40E3-A03E-908D609A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36888-EF89-4555-9673-C9A1D877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7C20-EE66-40FB-B5A4-F10AB6F2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1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5665-1BDF-4D95-AA66-6E8BF1419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54275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7B22C-23B0-4279-A658-398102C57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2971"/>
            <a:ext cx="8915400" cy="3908251"/>
          </a:xfrm>
        </p:spPr>
        <p:txBody>
          <a:bodyPr>
            <a:normAutofit/>
          </a:bodyPr>
          <a:lstStyle/>
          <a:p>
            <a:r>
              <a:rPr lang="bg-BG" sz="2800" dirty="0"/>
              <a:t>Използвани данни за предварително обучение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BERT е обучен предварително върху голям корпус от различни източници на текстове, включващ книги, статии и уеб страници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 GPT е обучен предварително върху голям корпус от уеб страници</a:t>
            </a:r>
          </a:p>
          <a:p>
            <a:endParaRPr lang="bg-BG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69458-290D-4B57-BCCD-B47F106E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09D7E-B12F-450C-8D99-B4693B43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637E4-7611-4AE4-A912-8697821B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8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9E73-090F-4F54-828E-A1FCC4DF4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/>
              <a:t>Предмет</a:t>
            </a:r>
            <a:r>
              <a:rPr lang="en-AU" dirty="0"/>
              <a:t> </a:t>
            </a:r>
            <a:r>
              <a:rPr lang="en-AU" dirty="0" err="1"/>
              <a:t>на</a:t>
            </a:r>
            <a:r>
              <a:rPr lang="en-AU" dirty="0"/>
              <a:t> ИИ – </a:t>
            </a:r>
            <a:r>
              <a:rPr lang="en-AU" dirty="0" err="1"/>
              <a:t>класически</a:t>
            </a:r>
            <a:r>
              <a:rPr lang="en-AU" dirty="0"/>
              <a:t> </a:t>
            </a:r>
            <a:r>
              <a:rPr lang="en-AU" dirty="0" err="1"/>
              <a:t>представи</a:t>
            </a: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39281-00B5-4B51-8783-E59D2A6A6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sz="2800" dirty="0"/>
              <a:t>Създаване на интелигентни (мислещи) системи (софтуерни системи, машини, роботи, същества) с цел:</a:t>
            </a:r>
          </a:p>
          <a:p>
            <a:pPr lvl="0"/>
            <a:r>
              <a:rPr lang="bg-BG" sz="2800" dirty="0"/>
              <a:t>изучаване и моделиране на естествения (човешкия) интелект</a:t>
            </a:r>
          </a:p>
          <a:p>
            <a:pPr lvl="0"/>
            <a:r>
              <a:rPr lang="bg-BG" sz="2800" dirty="0"/>
              <a:t>автоматизиране на функции и решаване на задачи, които изискват интелигентност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6E15-2DC3-4F6D-9588-78F6A962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2B2D5-148B-4845-909F-A2B78AC5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FE0BE-8E5D-48DB-9BC9-B0009B9B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732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2B89-AD01-4FB3-A565-93AE4816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7661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47C7B-7BDB-42F0-BC9A-2D799336C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91771"/>
            <a:ext cx="8915400" cy="46194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bg-BG" sz="3000" dirty="0"/>
              <a:t>Архитектура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BERT използва двупосочно кодиране на трансформатора, което означава, че моделът взема предвид както левия, така и десния контекст на дадена дума. Това помага за по-добро разбиране на съдържанието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GPT използва еднопосочно кодиране на трансформатора, което означава, че моделът взема предвид само левия контекст на дадена дума. Това прави GPT по-подходящ за генериране на текст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50E85-9D15-4F0E-B84B-D0D4361F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BC91-3254-49FA-816F-5322380F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F16AF-DC73-4536-BAF9-2D7CB59D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43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7914-D880-45D1-A2E5-584E82BE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8B283-5920-4C05-99A2-C10B582D8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800" dirty="0"/>
              <a:t>Приложения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BERT се използва широко за решаване на задачи като създаване на системи от тип </a:t>
            </a:r>
            <a:r>
              <a:rPr lang="bg-BG" sz="2400" dirty="0"/>
              <a:t>„</a:t>
            </a:r>
            <a:r>
              <a:rPr lang="ru-RU" sz="2400" dirty="0"/>
              <a:t>въпрос-отговор</a:t>
            </a:r>
            <a:r>
              <a:rPr lang="bg-BG" sz="2400"/>
              <a:t>“</a:t>
            </a:r>
            <a:r>
              <a:rPr lang="ru-RU" sz="2400"/>
              <a:t>, </a:t>
            </a:r>
            <a:r>
              <a:rPr lang="ru-RU" sz="2400" dirty="0"/>
              <a:t>анализ на настроения и генериране на разсъждения/заключения на базата на текст на естествен език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GPT се използва най-вече за генериране на текст, попълване на липсващи думи и машинен превод</a:t>
            </a:r>
            <a:endParaRPr lang="bg-B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3F142-6157-4B25-9D66-F67F1069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9958A-8C9D-4C54-B4E8-D8C2348F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E9B44-B15A-4BC5-9E07-E14254FF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9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D6A0-97FC-4D2A-96FC-53780C841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4404"/>
          </a:xfrm>
        </p:spPr>
        <p:txBody>
          <a:bodyPr/>
          <a:lstStyle/>
          <a:p>
            <a:r>
              <a:rPr lang="bg-BG" dirty="0"/>
              <a:t>„Умни“ </a:t>
            </a:r>
            <a:r>
              <a:rPr lang="bg-BG" dirty="0" err="1"/>
              <a:t>чатботове</a:t>
            </a:r>
            <a:r>
              <a:rPr lang="bg-BG" dirty="0"/>
              <a:t> (</a:t>
            </a:r>
            <a:r>
              <a:rPr lang="bg-BG" dirty="0" err="1"/>
              <a:t>чатботове</a:t>
            </a:r>
            <a:r>
              <a:rPr lang="bg-BG" dirty="0"/>
              <a:t> с ИИ)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C489F-F7A6-4359-8B9C-DB0054811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514"/>
            <a:ext cx="8915400" cy="4372708"/>
          </a:xfrm>
        </p:spPr>
        <p:txBody>
          <a:bodyPr>
            <a:noAutofit/>
          </a:bodyPr>
          <a:lstStyle/>
          <a:p>
            <a:r>
              <a:rPr lang="ru-RU" sz="2800" dirty="0"/>
              <a:t>Чатботът с ИИ симулира човешки разговор чрез разпознаване на съобщението, получено от потребител, и предоставяне на съответен отговор. Чатботовете с ИИ могат да осъществяват дейности в широк диапазон – от отговаряне на често задавани въпроси до автоматизиране на резервации, запитвания за продукти и услуги, събиране на информация за клиенти, създаване на въпросници и др.</a:t>
            </a:r>
            <a:endParaRPr lang="bg-BG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DD29D-95D0-4FD1-8D39-09A6249E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DA490-6682-4A25-BEAD-F53489A9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00191-4D84-49E2-BA6F-B7709F43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27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8954C-503F-4E82-8D0F-7DF2F1A7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73A05-FB1B-4596-9585-59598A8E3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/>
              <a:t>Ранни системи от тип „въпрос – отговор“, които работят на базата на механизми за съпоставяне с образец (</a:t>
            </a:r>
            <a:r>
              <a:rPr lang="en-US" sz="2800" dirty="0"/>
              <a:t>Eliza</a:t>
            </a:r>
            <a:r>
              <a:rPr lang="bg-BG" sz="2800" dirty="0"/>
              <a:t>, </a:t>
            </a:r>
            <a:r>
              <a:rPr lang="en-US" sz="2800" dirty="0"/>
              <a:t>Doctor</a:t>
            </a:r>
            <a:r>
              <a:rPr lang="bg-BG" sz="2800" dirty="0"/>
              <a:t>, </a:t>
            </a:r>
            <a:r>
              <a:rPr lang="en-US" sz="2800" dirty="0"/>
              <a:t>SIR</a:t>
            </a:r>
            <a:r>
              <a:rPr lang="bg-BG" sz="2800" dirty="0"/>
              <a:t>, </a:t>
            </a:r>
            <a:r>
              <a:rPr lang="en-US" sz="2800" dirty="0"/>
              <a:t>Student</a:t>
            </a:r>
            <a:r>
              <a:rPr lang="bg-BG" sz="2800" dirty="0"/>
              <a:t> и др.)</a:t>
            </a:r>
          </a:p>
          <a:p>
            <a:r>
              <a:rPr lang="bg-BG" sz="2800" dirty="0"/>
              <a:t>Системи за обработка на естествен език, които използват знания за семантиката на езика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342B4-43C5-4681-9351-2BE4848A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87785-9154-4456-884E-CF8B6E38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72613-FA40-497E-B407-E64DBC8E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37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D0DF4-514D-4939-B111-5A4A0A97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63672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3A30A-058B-41CB-A187-2FD2454A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30514"/>
            <a:ext cx="8915400" cy="4905830"/>
          </a:xfrm>
        </p:spPr>
        <p:txBody>
          <a:bodyPr>
            <a:normAutofit/>
          </a:bodyPr>
          <a:lstStyle/>
          <a:p>
            <a:r>
              <a:rPr lang="bg-BG" sz="2800" dirty="0"/>
              <a:t>Съвременни </a:t>
            </a:r>
            <a:r>
              <a:rPr lang="bg-BG" sz="2800" dirty="0" err="1"/>
              <a:t>чатботове</a:t>
            </a:r>
            <a:r>
              <a:rPr lang="bg-BG" sz="2800" dirty="0"/>
              <a:t>, базирани на машинно самообучение и модерни езикови технологии</a:t>
            </a:r>
            <a:r>
              <a:rPr lang="en-US" sz="2800" dirty="0"/>
              <a:t>:</a:t>
            </a:r>
            <a:r>
              <a:rPr lang="bg-BG" sz="2800" dirty="0"/>
              <a:t> </a:t>
            </a:r>
            <a:r>
              <a:rPr lang="en-US" sz="2800" dirty="0" err="1"/>
              <a:t>ChatGPT</a:t>
            </a:r>
            <a:r>
              <a:rPr lang="en-US" sz="2800" dirty="0"/>
              <a:t> (Open AI), Bard (Google)</a:t>
            </a:r>
            <a:r>
              <a:rPr lang="bg-BG" sz="2800" dirty="0"/>
              <a:t> и др.</a:t>
            </a:r>
            <a:r>
              <a:rPr lang="en-US" sz="2800" dirty="0"/>
              <a:t> </a:t>
            </a:r>
            <a:endParaRPr lang="bg-BG" sz="2800" dirty="0"/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000" dirty="0"/>
              <a:t>Към настоящия момент: използват предимно </a:t>
            </a:r>
            <a:r>
              <a:rPr lang="bg-BG" sz="2000" dirty="0" err="1"/>
              <a:t>ĸoмбинaция</a:t>
            </a:r>
            <a:r>
              <a:rPr lang="bg-BG" sz="2000" dirty="0"/>
              <a:t> </a:t>
            </a:r>
            <a:r>
              <a:rPr lang="bg-BG" sz="2000" dirty="0" err="1"/>
              <a:t>oт</a:t>
            </a:r>
            <a:r>
              <a:rPr lang="bg-BG" sz="2000" dirty="0"/>
              <a:t> </a:t>
            </a:r>
            <a:r>
              <a:rPr lang="bg-BG" sz="2000" dirty="0" err="1"/>
              <a:t>тexниĸи</a:t>
            </a:r>
            <a:r>
              <a:rPr lang="bg-BG" sz="2000" dirty="0"/>
              <a:t>, </a:t>
            </a:r>
            <a:r>
              <a:rPr lang="bg-BG" sz="2000" dirty="0" err="1"/>
              <a:t>ĸaтo</a:t>
            </a:r>
            <a:r>
              <a:rPr lang="bg-BG" sz="2000" dirty="0"/>
              <a:t> </a:t>
            </a:r>
            <a:r>
              <a:rPr lang="bg-BG" sz="2000" dirty="0" err="1"/>
              <a:t>cтaтиcтичecĸи</a:t>
            </a:r>
            <a:r>
              <a:rPr lang="bg-BG" sz="2000" dirty="0"/>
              <a:t> </a:t>
            </a:r>
            <a:r>
              <a:rPr lang="bg-BG" sz="2000" dirty="0" err="1"/>
              <a:t>aлгopитми</a:t>
            </a:r>
            <a:r>
              <a:rPr lang="bg-BG" sz="2000" dirty="0"/>
              <a:t> и </a:t>
            </a:r>
            <a:r>
              <a:rPr lang="bg-BG" sz="2000" dirty="0" err="1"/>
              <a:t>aлгopитми</a:t>
            </a:r>
            <a:r>
              <a:rPr lang="bg-BG" sz="2000" dirty="0"/>
              <a:t> </a:t>
            </a:r>
            <a:r>
              <a:rPr lang="bg-BG" sz="2000" dirty="0" err="1"/>
              <a:t>зa</a:t>
            </a:r>
            <a:r>
              <a:rPr lang="bg-BG" sz="2000" dirty="0"/>
              <a:t> </a:t>
            </a:r>
            <a:r>
              <a:rPr lang="bg-BG" sz="2000" dirty="0" err="1"/>
              <a:t>мaшиннo</a:t>
            </a:r>
            <a:r>
              <a:rPr lang="bg-BG" sz="2000" dirty="0"/>
              <a:t> </a:t>
            </a:r>
            <a:r>
              <a:rPr lang="bg-BG" sz="2000" dirty="0" err="1"/>
              <a:t>самоoбyчeниe</a:t>
            </a:r>
            <a:r>
              <a:rPr lang="bg-BG" sz="2000" dirty="0"/>
              <a:t>, </a:t>
            </a:r>
            <a:r>
              <a:rPr lang="bg-BG" sz="2000" dirty="0" err="1"/>
              <a:t>зa</a:t>
            </a:r>
            <a:r>
              <a:rPr lang="bg-BG" sz="2000" dirty="0"/>
              <a:t> </a:t>
            </a:r>
            <a:r>
              <a:rPr lang="bg-BG" sz="2000" dirty="0" err="1"/>
              <a:t>дa</a:t>
            </a:r>
            <a:r>
              <a:rPr lang="bg-BG" sz="2000" dirty="0"/>
              <a:t> </a:t>
            </a:r>
            <a:r>
              <a:rPr lang="bg-BG" sz="2000" dirty="0" err="1"/>
              <a:t>aнaлизиpaт</a:t>
            </a:r>
            <a:r>
              <a:rPr lang="bg-BG" sz="2000" dirty="0"/>
              <a:t> и </a:t>
            </a:r>
            <a:r>
              <a:rPr lang="bg-BG" sz="2000" dirty="0" err="1"/>
              <a:t>интepпpeтиpaт</a:t>
            </a:r>
            <a:r>
              <a:rPr lang="bg-BG" sz="2000" dirty="0"/>
              <a:t> </a:t>
            </a:r>
            <a:r>
              <a:rPr lang="bg-BG" sz="2000" dirty="0" err="1"/>
              <a:t>дaнни</a:t>
            </a:r>
            <a:r>
              <a:rPr lang="bg-BG" sz="2000" dirty="0"/>
              <a:t> </a:t>
            </a:r>
            <a:r>
              <a:rPr lang="bg-BG" sz="2000" dirty="0" err="1"/>
              <a:t>зa</a:t>
            </a:r>
            <a:r>
              <a:rPr lang="bg-BG" sz="2000" dirty="0"/>
              <a:t> </a:t>
            </a:r>
            <a:r>
              <a:rPr lang="bg-BG" sz="2000" dirty="0" err="1"/>
              <a:t>чoвeшĸия</a:t>
            </a:r>
            <a:r>
              <a:rPr lang="bg-BG" sz="2000" dirty="0"/>
              <a:t> </a:t>
            </a:r>
            <a:r>
              <a:rPr lang="bg-BG" sz="2000" dirty="0" err="1"/>
              <a:t>eзиĸ</a:t>
            </a:r>
            <a:r>
              <a:rPr lang="bg-BG" sz="2000" dirty="0"/>
              <a:t>. </a:t>
            </a:r>
            <a:r>
              <a:rPr lang="bg-BG" sz="2000" dirty="0" err="1"/>
              <a:t>Teзи</a:t>
            </a:r>
            <a:r>
              <a:rPr lang="bg-BG" sz="2000" dirty="0"/>
              <a:t> </a:t>
            </a:r>
            <a:r>
              <a:rPr lang="bg-BG" sz="2000" dirty="0" err="1"/>
              <a:t>aлгopитми</a:t>
            </a:r>
            <a:r>
              <a:rPr lang="bg-BG" sz="2000" dirty="0"/>
              <a:t> </a:t>
            </a:r>
            <a:r>
              <a:rPr lang="bg-BG" sz="2000" dirty="0" err="1"/>
              <a:t>пoзвoлявaт</a:t>
            </a:r>
            <a:r>
              <a:rPr lang="bg-BG" sz="2000" dirty="0"/>
              <a:t> </a:t>
            </a:r>
            <a:r>
              <a:rPr lang="bg-BG" sz="2000" dirty="0" err="1"/>
              <a:t>дa</a:t>
            </a:r>
            <a:r>
              <a:rPr lang="bg-BG" sz="2000" dirty="0"/>
              <a:t> се </a:t>
            </a:r>
            <a:r>
              <a:rPr lang="bg-BG" sz="2000" dirty="0" err="1"/>
              <a:t>идeнтифициpaт</a:t>
            </a:r>
            <a:r>
              <a:rPr lang="bg-BG" sz="2000" dirty="0"/>
              <a:t> </a:t>
            </a:r>
            <a:r>
              <a:rPr lang="bg-BG" sz="2000" dirty="0" err="1"/>
              <a:t>мoдeли</a:t>
            </a:r>
            <a:r>
              <a:rPr lang="bg-BG" sz="2000" dirty="0"/>
              <a:t> и </a:t>
            </a:r>
            <a:r>
              <a:rPr lang="bg-BG" sz="2000" dirty="0" err="1"/>
              <a:t>вpъзĸи</a:t>
            </a:r>
            <a:r>
              <a:rPr lang="bg-BG" sz="2000" dirty="0"/>
              <a:t> </a:t>
            </a:r>
            <a:r>
              <a:rPr lang="bg-BG" sz="2000" dirty="0" err="1"/>
              <a:t>мeждy</a:t>
            </a:r>
            <a:r>
              <a:rPr lang="bg-BG" sz="2000" dirty="0"/>
              <a:t> </a:t>
            </a:r>
            <a:r>
              <a:rPr lang="bg-BG" sz="2000" dirty="0" err="1"/>
              <a:t>дyми</a:t>
            </a:r>
            <a:r>
              <a:rPr lang="bg-BG" sz="2000" dirty="0"/>
              <a:t> и </a:t>
            </a:r>
            <a:r>
              <a:rPr lang="bg-BG" sz="2000" dirty="0" err="1"/>
              <a:t>фpaзи</a:t>
            </a:r>
            <a:r>
              <a:rPr lang="bg-BG" sz="2000" dirty="0"/>
              <a:t>, </a:t>
            </a:r>
            <a:r>
              <a:rPr lang="bg-BG" sz="2000" dirty="0" err="1"/>
              <a:t>ĸoeтo</a:t>
            </a:r>
            <a:r>
              <a:rPr lang="bg-BG" sz="2000" dirty="0"/>
              <a:t> им </a:t>
            </a:r>
            <a:r>
              <a:rPr lang="bg-BG" sz="2000" dirty="0" err="1"/>
              <a:t>пoзвoлявa</a:t>
            </a:r>
            <a:r>
              <a:rPr lang="bg-BG" sz="2000" dirty="0"/>
              <a:t> </a:t>
            </a:r>
            <a:r>
              <a:rPr lang="bg-BG" sz="2000" dirty="0" err="1"/>
              <a:t>дa</a:t>
            </a:r>
            <a:r>
              <a:rPr lang="bg-BG" sz="2000" dirty="0"/>
              <a:t> </a:t>
            </a:r>
            <a:r>
              <a:rPr lang="bg-BG" sz="2000" dirty="0" err="1"/>
              <a:t>пpaвят</a:t>
            </a:r>
            <a:r>
              <a:rPr lang="bg-BG" sz="2000" dirty="0"/>
              <a:t> </a:t>
            </a:r>
            <a:r>
              <a:rPr lang="bg-BG" sz="2000" dirty="0" err="1"/>
              <a:t>дoбpи</a:t>
            </a:r>
            <a:r>
              <a:rPr lang="bg-BG" sz="2000" dirty="0"/>
              <a:t> </a:t>
            </a:r>
            <a:r>
              <a:rPr lang="bg-BG" sz="2000" dirty="0" err="1"/>
              <a:t>пpeдпoлoжeния</a:t>
            </a:r>
            <a:r>
              <a:rPr lang="bg-BG" sz="2000" dirty="0"/>
              <a:t> </a:t>
            </a:r>
            <a:r>
              <a:rPr lang="bg-BG" sz="2000" dirty="0" err="1"/>
              <a:t>зa</a:t>
            </a:r>
            <a:r>
              <a:rPr lang="bg-BG" sz="2000" dirty="0"/>
              <a:t> </a:t>
            </a:r>
            <a:r>
              <a:rPr lang="bg-BG" sz="2000" dirty="0" err="1"/>
              <a:t>знaчeниeтo</a:t>
            </a:r>
            <a:r>
              <a:rPr lang="bg-BG" sz="2000" dirty="0"/>
              <a:t> и </a:t>
            </a:r>
            <a:r>
              <a:rPr lang="bg-BG" sz="2000" dirty="0" err="1"/>
              <a:t>ĸoнтeĸcтa</a:t>
            </a:r>
            <a:r>
              <a:rPr lang="bg-BG" sz="2000" dirty="0"/>
              <a:t> </a:t>
            </a:r>
            <a:r>
              <a:rPr lang="bg-BG" sz="2000" dirty="0" err="1"/>
              <a:t>нa</a:t>
            </a:r>
            <a:r>
              <a:rPr lang="bg-BG" sz="2000" dirty="0"/>
              <a:t> </a:t>
            </a:r>
            <a:r>
              <a:rPr lang="bg-BG" sz="2000" dirty="0" err="1"/>
              <a:t>тeĸcтa</a:t>
            </a:r>
            <a:r>
              <a:rPr lang="bg-BG" sz="2000" dirty="0"/>
              <a:t> или </a:t>
            </a:r>
            <a:r>
              <a:rPr lang="bg-BG" sz="2000" dirty="0" err="1"/>
              <a:t>peчтa</a:t>
            </a:r>
            <a:r>
              <a:rPr lang="bg-BG" sz="2000" dirty="0"/>
              <a:t> и </a:t>
            </a:r>
            <a:r>
              <a:rPr lang="bg-BG" sz="2000" dirty="0" err="1"/>
              <a:t>пo</a:t>
            </a:r>
            <a:r>
              <a:rPr lang="bg-BG" sz="2000" dirty="0"/>
              <a:t> </a:t>
            </a:r>
            <a:r>
              <a:rPr lang="bg-BG" sz="2000" dirty="0" err="1"/>
              <a:t>тoзи</a:t>
            </a:r>
            <a:r>
              <a:rPr lang="bg-BG" sz="2000" dirty="0"/>
              <a:t> </a:t>
            </a:r>
            <a:r>
              <a:rPr lang="bg-BG" sz="2000" dirty="0" err="1"/>
              <a:t>нaчин</a:t>
            </a:r>
            <a:r>
              <a:rPr lang="bg-BG" sz="2000" dirty="0"/>
              <a:t> </a:t>
            </a:r>
            <a:r>
              <a:rPr lang="bg-BG" sz="2000" dirty="0" err="1"/>
              <a:t>дa</a:t>
            </a:r>
            <a:r>
              <a:rPr lang="bg-BG" sz="2000" dirty="0"/>
              <a:t> </a:t>
            </a:r>
            <a:r>
              <a:rPr lang="bg-BG" sz="2000" dirty="0" err="1"/>
              <a:t>избиpaт</a:t>
            </a:r>
            <a:r>
              <a:rPr lang="bg-BG" sz="2000" dirty="0"/>
              <a:t> </a:t>
            </a:r>
            <a:r>
              <a:rPr lang="bg-BG" sz="2000" dirty="0" err="1"/>
              <a:t>дyми</a:t>
            </a:r>
            <a:r>
              <a:rPr lang="bg-BG" sz="2000" dirty="0"/>
              <a:t>, </a:t>
            </a:r>
            <a:r>
              <a:rPr lang="bg-BG" sz="2000" dirty="0" err="1"/>
              <a:t>ĸoитo</a:t>
            </a:r>
            <a:r>
              <a:rPr lang="bg-BG" sz="2000" dirty="0"/>
              <a:t> </a:t>
            </a:r>
            <a:r>
              <a:rPr lang="bg-BG" sz="2000" dirty="0" err="1"/>
              <a:t>дa</a:t>
            </a:r>
            <a:r>
              <a:rPr lang="bg-BG" sz="2000" dirty="0"/>
              <a:t> </a:t>
            </a:r>
            <a:r>
              <a:rPr lang="bg-BG" sz="2000" dirty="0" err="1"/>
              <a:t>ce</a:t>
            </a:r>
            <a:r>
              <a:rPr lang="bg-BG" sz="2000" dirty="0"/>
              <a:t> </a:t>
            </a:r>
            <a:r>
              <a:rPr lang="bg-BG" sz="2000" dirty="0" err="1"/>
              <a:t>пoявят</a:t>
            </a:r>
            <a:r>
              <a:rPr lang="bg-BG" sz="2000" dirty="0"/>
              <a:t> </a:t>
            </a:r>
            <a:r>
              <a:rPr lang="bg-BG" sz="2000" dirty="0" err="1"/>
              <a:t>cлeд</a:t>
            </a:r>
            <a:r>
              <a:rPr lang="bg-BG" sz="2000" dirty="0"/>
              <a:t> </a:t>
            </a:r>
            <a:r>
              <a:rPr lang="bg-BG" sz="2000" dirty="0" err="1"/>
              <a:t>тяx</a:t>
            </a:r>
            <a:r>
              <a:rPr lang="bg-BG" sz="2000" dirty="0"/>
              <a:t> и </a:t>
            </a:r>
            <a:r>
              <a:rPr lang="bg-BG" sz="2000" dirty="0" err="1"/>
              <a:t>ĸoитo</a:t>
            </a:r>
            <a:r>
              <a:rPr lang="bg-BG" sz="2000" dirty="0"/>
              <a:t> </a:t>
            </a:r>
            <a:r>
              <a:rPr lang="bg-BG" sz="2000" dirty="0" err="1"/>
              <a:t>изглeждaт</a:t>
            </a:r>
            <a:r>
              <a:rPr lang="bg-BG" sz="2000" dirty="0"/>
              <a:t> </a:t>
            </a:r>
            <a:r>
              <a:rPr lang="bg-BG" sz="2000" dirty="0" err="1"/>
              <a:t>ecтecтвeнo</a:t>
            </a:r>
            <a:r>
              <a:rPr lang="bg-BG" sz="2000" dirty="0"/>
              <a:t>. Генерират </a:t>
            </a:r>
            <a:r>
              <a:rPr lang="ru-RU" sz="2000" dirty="0"/>
              <a:t>отговори, които често са неразличими от текста, създаден от човек.</a:t>
            </a:r>
            <a:endParaRPr lang="bg-BG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E3410-42C5-4467-B4F6-E97E54654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160CA-0F4E-4AAC-9648-A10930D8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D74E4-7DD8-4355-9D78-72B1E072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91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45DC5-71F5-4CF0-827C-7BE6B9BA7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973948"/>
          </a:xfrm>
        </p:spPr>
        <p:txBody>
          <a:bodyPr>
            <a:normAutofit fontScale="90000"/>
          </a:bodyPr>
          <a:lstStyle/>
          <a:p>
            <a:r>
              <a:rPr lang="bg-BG" sz="4000" dirty="0"/>
              <a:t>Някои възможности за приложение на </a:t>
            </a:r>
            <a:r>
              <a:rPr lang="bg-BG" sz="4000" dirty="0" err="1"/>
              <a:t>чатботове</a:t>
            </a:r>
            <a:r>
              <a:rPr lang="bg-BG" sz="4000" dirty="0"/>
              <a:t> с ИИ </a:t>
            </a:r>
            <a:br>
              <a:rPr lang="bg-BG" sz="4000" dirty="0"/>
            </a:br>
            <a:r>
              <a:rPr lang="bg-BG" sz="4000" dirty="0"/>
              <a:t>в университетското образование </a:t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D62AE-7236-4243-89CC-C69933994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81943"/>
            <a:ext cx="8915400" cy="3429278"/>
          </a:xfrm>
        </p:spPr>
        <p:txBody>
          <a:bodyPr/>
          <a:lstStyle/>
          <a:p>
            <a:endParaRPr lang="bg-BG" dirty="0"/>
          </a:p>
          <a:p>
            <a:pPr marL="0" indent="0">
              <a:buNone/>
            </a:pPr>
            <a:r>
              <a:rPr lang="bg-BG" sz="2800" dirty="0"/>
              <a:t>Използван източник:</a:t>
            </a:r>
          </a:p>
          <a:p>
            <a:pPr marL="0" indent="0">
              <a:buNone/>
            </a:pPr>
            <a:r>
              <a:rPr lang="en-US" sz="2800" dirty="0" err="1"/>
              <a:t>Sabzalieva</a:t>
            </a:r>
            <a:r>
              <a:rPr lang="en-US" sz="2800" dirty="0"/>
              <a:t>, E., A. </a:t>
            </a:r>
            <a:r>
              <a:rPr lang="en-US" sz="2800" dirty="0" err="1"/>
              <a:t>Valentini</a:t>
            </a:r>
            <a:r>
              <a:rPr lang="en-US" sz="2800" dirty="0"/>
              <a:t>, </a:t>
            </a:r>
            <a:r>
              <a:rPr lang="en-US" sz="2800" dirty="0" err="1"/>
              <a:t>ChatGPT</a:t>
            </a:r>
            <a:r>
              <a:rPr lang="en-US" sz="2800" dirty="0"/>
              <a:t> and Artificial Intelligence in Higher Education: Quick Start Guide. UNESCO, April 2023. Available online at https://unesdoc.unesco.org/ark:/48223/pf0000385146.</a:t>
            </a:r>
            <a:endParaRPr lang="bg-BG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99140-5F7E-4DA0-983C-F60CEA77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BE5D5-A9F0-4267-B55B-CAFB5F5C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1F770-5904-4DDB-923B-044C4895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22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07E3-FD86-4F6F-B726-3F838454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7947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EF920-EFBA-47EF-AEAA-54BB7E018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2057"/>
            <a:ext cx="8915400" cy="432916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bg-BG" sz="2800" dirty="0"/>
              <a:t>Преподаване и учене, подпомогнато от </a:t>
            </a:r>
            <a:r>
              <a:rPr lang="bg-BG" sz="2800" dirty="0" err="1"/>
              <a:t>чатбот</a:t>
            </a:r>
            <a:r>
              <a:rPr lang="bg-BG" sz="2800" dirty="0"/>
              <a:t> с ИИ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bg-BG" sz="2400" dirty="0"/>
              <a:t>може да подобри процеса на учене на студентите</a:t>
            </a:r>
            <a:r>
              <a:rPr lang="en-US" sz="2400" dirty="0"/>
              <a:t> </a:t>
            </a:r>
            <a:r>
              <a:rPr lang="bg-BG" sz="2400" dirty="0"/>
              <a:t>(както като отделен инструмент, така и ако бъде интегриран с други инструменти или платформи)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bg-BG" sz="2400" dirty="0"/>
              <a:t>може да подпомогне изпълнението на задания за самостоятелна работа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bg-BG" sz="2400" dirty="0"/>
              <a:t>може да подпомогне подготовката на електронни учебни ресурси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endParaRPr lang="bg-B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B00B3-C6AE-442F-996B-C5603C5A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1BB48-E214-4042-BD5A-606AA6CF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89C8D-9812-4640-9BA4-3D53B5B7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54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13B05-107F-44FB-895B-46CA1F81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BDE507-F5EB-44D8-A82A-9B2D4A02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8DD22-127A-4D59-B478-FBF1A640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D98A54-F20E-4AA8-BF26-5B0C3BD47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2" y="1225477"/>
            <a:ext cx="10545438" cy="429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46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C139A8-985A-425A-A5AE-5EB6B9A0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86035E-EAE3-4070-AF30-DDA92B6D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45113-EEAB-4552-AFF7-09FEFB462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C81AD9-99FF-4FCA-A067-9B20C8119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2" y="1253392"/>
            <a:ext cx="10545438" cy="489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048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48A0-2F4A-49C4-B43E-C174FAA3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7D00-D25C-4EB3-9083-7F6FB76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Подпомагане на научноизследователската работа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може да се подобри ефективността на различни етапи на изследователския процес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може да се автоматизират </a:t>
            </a:r>
            <a:r>
              <a:rPr lang="bg-BG" sz="2400"/>
              <a:t>редица процеси </a:t>
            </a:r>
            <a:r>
              <a:rPr lang="bg-BG" sz="2400" dirty="0"/>
              <a:t>в подготовката на научни статии, дори цели списания и книги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F8AA5-B8C7-4B34-83D4-31DB6709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43231-05AE-40BA-A422-93C8EE9B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FBCB9-0426-41C3-A1FA-E2EDE82B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4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4797-4D6F-4A95-B68B-99B68CEF3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Дефиниции</a:t>
            </a:r>
            <a:r>
              <a:rPr lang="en-US" dirty="0"/>
              <a:t> </a:t>
            </a:r>
            <a:r>
              <a:rPr lang="bg-BG" dirty="0"/>
              <a:t>на 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161EE-6A11-473E-901E-A32860622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Изкуството да се създават машини, които изпълняват функции, изискващи интелигентност, когато се изпълняват от човек</a:t>
            </a:r>
          </a:p>
          <a:p>
            <a:pPr lvl="0"/>
            <a:r>
              <a:rPr lang="bg-BG" sz="2800" dirty="0"/>
              <a:t>Наука за концепциите и методите, даващи възможност компютрите да извършват такива дейности, които се считат от хората за интелектуални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E35A9-9AB3-45E6-9E39-FED878D5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BC2BA-30E1-4398-A19D-9098C359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78D14-7B88-442A-A503-D6D8C7C6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12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0E5EC7-7BD8-44A4-8671-FC4AE9D6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46DBA9-5607-4CFF-9EF6-91333517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6E721-E8F0-4A04-9574-984E7E01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F661A9-CD1A-44F2-9A8A-8FAD1C266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2" y="357067"/>
            <a:ext cx="10545438" cy="556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19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AB40-753F-4E15-82A1-E6E55B121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5719"/>
          </a:xfrm>
        </p:spPr>
        <p:txBody>
          <a:bodyPr/>
          <a:lstStyle/>
          <a:p>
            <a:r>
              <a:rPr lang="bg-BG" dirty="0"/>
              <a:t>Слабости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AFEC-B778-453E-9D19-3483FB43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6571"/>
            <a:ext cx="8915400" cy="4314651"/>
          </a:xfrm>
        </p:spPr>
        <p:txBody>
          <a:bodyPr>
            <a:normAutofit/>
          </a:bodyPr>
          <a:lstStyle/>
          <a:p>
            <a:r>
              <a:rPr lang="ru-RU" sz="2800" dirty="0"/>
              <a:t>Липса на знания за света (ограничен опит в реалния свят)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неточности или грешки в генерираното съдържание; опасност от дезинформация и измами</a:t>
            </a:r>
          </a:p>
          <a:p>
            <a:pPr marL="342900" lvl="1" indent="-342900"/>
            <a:r>
              <a:rPr lang="ru-RU" sz="2800" dirty="0"/>
              <a:t>Липса на логическо мислене (на способност да извършва логически заключения)</a:t>
            </a:r>
          </a:p>
          <a:p>
            <a:pPr marL="342900" lvl="1" indent="-342900"/>
            <a:r>
              <a:rPr lang="ru-RU" sz="2800" dirty="0"/>
              <a:t>Наличие на повторения в отговорите (генерираните текстове)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8B642-EB65-4B24-BCC4-1E843701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43C9-DC3F-4A4A-A665-5D272E43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F5680-7466-4DA3-8ECF-8D056E67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61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53D22-6B30-49A9-BDCA-1E38924EC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0417-54D6-4577-9E7A-E13D2D736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Етични проблеми, които възникват при използването на чатботове с ИИ в творческия процес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потенциална възможност съдържанието, генерирано от чатбот, да наруши правата върху интелектуалната собственост или да доведе до плагиатство</a:t>
            </a:r>
            <a:endParaRPr lang="bg-BG" sz="2400" dirty="0"/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C27D1-76BE-4427-9998-DB0634D6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C08B2-CCE2-4EC0-8E2B-48ADB203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2D426-C0A6-4356-95A9-458029E6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02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DB2A-A07C-4AE3-AB5B-56FDCE31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C0701-69EF-4632-8E45-5E36E7933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генерираният от чатбот текст може да разпространява вредни предразсъдъци, предубеждения и стереотипи (обучава се върху съществуващи данни, следователно може да възпроизведе съществуващи предразсъдъци и стереотипи в своите резултати)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/>
              <a:t>опасност от неправомерно съобщаване на чувствителни данни</a:t>
            </a:r>
          </a:p>
          <a:p>
            <a:pPr marL="457200" lvl="1" indent="0">
              <a:buNone/>
            </a:pPr>
            <a:endParaRPr lang="bg-BG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E6DA7-4FD3-4471-9FB2-1A0DB5A6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2FCDE-8685-4B62-94A7-3416B7DF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2282-41FA-4C28-8BF8-6C8E8DE3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3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3A8EE-7635-4F5D-BEC5-1036A5F3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Предизвикателства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3257-B4AD-408B-903D-2963F1AF8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Необходимост от въвеждане на съответни регулации, които да предотвратят тежки последствия от слабостите на използваните модели</a:t>
            </a:r>
          </a:p>
          <a:p>
            <a:r>
              <a:rPr lang="bg-BG" sz="2800" dirty="0"/>
              <a:t>Необходимост от дълбоко познаване (разбиране на добро ниво) на начина на работа, възможностите и ограниченията на текущите версии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FBA4A-8A72-497D-8859-192013B60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3FDDA-6BDB-45AB-A76F-3E3CBD55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92727-1EA7-4BC5-BA77-79F2287C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6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7D04B-DCF9-45BD-8D66-7C2269226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63CAC-A0A3-421E-8890-F57E6E74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7B0C5-11AD-4CAF-92CA-16F3D6BA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B695CB-D169-46BA-9917-83E64727C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245" y="1905000"/>
            <a:ext cx="765386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46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409B5-BF02-42BC-A3CF-AC015C0C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Могат ли компютрите да имат интелигентно поведение?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D9A85-25E7-4031-8CF3-AA4C382E6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„силно”  и „слабо” направление в ИИ</a:t>
            </a:r>
          </a:p>
          <a:p>
            <a:pPr lvl="0"/>
            <a:r>
              <a:rPr lang="en-US" sz="2800" dirty="0"/>
              <a:t>acting humanly</a:t>
            </a:r>
            <a:r>
              <a:rPr lang="ru-RU" sz="2800" dirty="0"/>
              <a:t>: </a:t>
            </a:r>
            <a:r>
              <a:rPr lang="bg-BG" sz="2800" dirty="0"/>
              <a:t>тест на </a:t>
            </a:r>
            <a:r>
              <a:rPr lang="bg-BG" sz="2800" dirty="0" err="1"/>
              <a:t>Тюринг</a:t>
            </a:r>
            <a:r>
              <a:rPr lang="bg-BG" sz="2800" dirty="0"/>
              <a:t> (1950 г.) </a:t>
            </a:r>
            <a:r>
              <a:rPr lang="ru-RU" sz="2800" dirty="0"/>
              <a:t>– </a:t>
            </a:r>
            <a:r>
              <a:rPr lang="bg-BG" sz="2800" dirty="0"/>
              <a:t>опит за </a:t>
            </a:r>
            <a:r>
              <a:rPr lang="bg-BG" sz="2800" dirty="0" err="1"/>
              <a:t>операционална</a:t>
            </a:r>
            <a:r>
              <a:rPr lang="bg-BG" sz="2800" dirty="0"/>
              <a:t> (поведенческа) дефиниция на ИИ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6FB5D-CE4E-4EAE-A03B-3735B0AE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8C27E-049B-499E-AB17-F4A6EDCF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6627C-99A6-410E-A854-9EACF0B1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02DBA15-5168-4FF9-A40E-5DD12A5F3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914" y="42408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2049" name="Picture 1" descr="turing">
            <a:extLst>
              <a:ext uri="{FF2B5EF4-FFF2-40B4-BE49-F238E27FC236}">
                <a16:creationId xmlns:a16="http://schemas.microsoft.com/office/drawing/2014/main" id="{1B5E2E97-A2D1-4CD2-9409-DF437E0DD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914" y="4240893"/>
            <a:ext cx="4746625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37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B15FA9-DDBB-4B9C-BE74-A3F140147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800" y="0"/>
            <a:ext cx="5102543" cy="590931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63AD-81A8-4E98-ACB7-2F72BE6E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C9E6-FBB6-4A50-BFFE-2FA43C77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C0A4A-6235-4190-809B-68541C32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4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18FDE-62C1-4590-B353-D4BB12709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ИИ – постижения към края на 20-ти и началото на 21-ви век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0A59B-1483-49E8-B646-EE8A658DD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10000"/>
              </a:lnSpc>
            </a:pPr>
            <a:r>
              <a:rPr lang="bg-BG" sz="3000" dirty="0"/>
              <a:t>Програми за шампионска игра на шах и бридж</a:t>
            </a:r>
          </a:p>
          <a:p>
            <a:pPr lvl="0">
              <a:lnSpc>
                <a:spcPct val="110000"/>
              </a:lnSpc>
            </a:pPr>
            <a:r>
              <a:rPr lang="bg-BG" sz="3000" dirty="0"/>
              <a:t>Автоматично формулиране и доказване на теореми</a:t>
            </a:r>
          </a:p>
          <a:p>
            <a:pPr lvl="0">
              <a:lnSpc>
                <a:spcPct val="110000"/>
              </a:lnSpc>
            </a:pPr>
            <a:r>
              <a:rPr lang="bg-BG" sz="3000" dirty="0"/>
              <a:t>Управление на сложни хирургически операции</a:t>
            </a:r>
          </a:p>
          <a:p>
            <a:pPr lvl="0">
              <a:lnSpc>
                <a:spcPct val="110000"/>
              </a:lnSpc>
            </a:pPr>
            <a:r>
              <a:rPr lang="bg-BG" sz="3000" dirty="0"/>
              <a:t>Научни открития в химията и молекулярната биология чрез методите на машинното самообучение</a:t>
            </a:r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779BD-FEBD-4385-A35C-8C371AF8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49015-9ACF-4912-81B7-E7750B1AA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E6F29-5AF3-4974-8DBB-BCC597E0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0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D0FC-700A-4FA9-9BE6-9376CC5B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A557-E85D-4FF7-953E-556D9200A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z="2800" dirty="0"/>
              <a:t>Автоматичен превод на говорима реч в реално време</a:t>
            </a:r>
          </a:p>
          <a:p>
            <a:pPr lvl="0"/>
            <a:r>
              <a:rPr lang="bg-BG" sz="2800" dirty="0"/>
              <a:t>Генериране на забавни истории</a:t>
            </a:r>
          </a:p>
          <a:p>
            <a:pPr lvl="0"/>
            <a:r>
              <a:rPr lang="bg-BG" sz="2800" dirty="0"/>
              <a:t>Успешно поддържане на едночасов разговор с човек</a:t>
            </a:r>
          </a:p>
          <a:p>
            <a:pPr lvl="0"/>
            <a:r>
              <a:rPr lang="bg-BG" sz="2800" dirty="0"/>
              <a:t>Успешно приложение на експертни системи в специализирани области</a:t>
            </a:r>
          </a:p>
          <a:p>
            <a:pPr lvl="0"/>
            <a:endParaRPr lang="bg-BG" sz="2800" dirty="0"/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B9BC-88FC-4600-AF74-14DBC675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34838-F30C-471A-9AA5-9C3A9814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96567-7E28-4907-8EE4-321C2D09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3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8874-6E98-4240-A8FB-5D4D0468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8918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3B6EB-16AD-4A6F-BD03-3CB116DB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3028"/>
            <a:ext cx="8915400" cy="4358193"/>
          </a:xfrm>
        </p:spPr>
        <p:txBody>
          <a:bodyPr>
            <a:normAutofit/>
          </a:bodyPr>
          <a:lstStyle/>
          <a:p>
            <a:pPr lvl="0"/>
            <a:r>
              <a:rPr lang="bg-BG" sz="2800" dirty="0"/>
              <a:t>Автономни системи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автономни системи за планиране и съставяне на разписания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NASA’s Remote Agent program (the first on-board autonomous planning program to control the scheduling of operations for a spacecraft)</a:t>
            </a:r>
            <a:endParaRPr lang="bg-BG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/>
              <a:t>автономно управление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“No Hands Across America” (the ALVINN computer vision system placed in CMU’s </a:t>
            </a:r>
            <a:r>
              <a:rPr lang="en-US" sz="1800" dirty="0" err="1"/>
              <a:t>NavLab</a:t>
            </a:r>
            <a:r>
              <a:rPr lang="en-US" sz="1800" dirty="0"/>
              <a:t> computer-controlled minivan and used to navigate across the US – for 2850 miles it was in control of steering the vehicle 98% of the time)</a:t>
            </a:r>
            <a:endParaRPr lang="bg-BG" sz="1800" dirty="0"/>
          </a:p>
          <a:p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964E5-AFB3-41D7-B3F7-139BF1747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23.05.2023 г.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65173-6002-4DA4-9690-7D026645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Дискусия "Влиянието на ИИ върху висшето образование"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8D929-DB15-46F8-930D-98EEEF28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799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807</TotalTime>
  <Words>1807</Words>
  <Application>Microsoft Office PowerPoint</Application>
  <PresentationFormat>Widescreen</PresentationFormat>
  <Paragraphs>192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Gothic</vt:lpstr>
      <vt:lpstr>Wingdings</vt:lpstr>
      <vt:lpstr>Wingdings 3</vt:lpstr>
      <vt:lpstr>Wisp</vt:lpstr>
      <vt:lpstr>Изкуствен интелект,  машинно самообучение  и съвременни езикови технологии: някои възможности  и предизвикателства  пред университетското образование</vt:lpstr>
      <vt:lpstr>Предмет на ИИ – класически представи</vt:lpstr>
      <vt:lpstr>Дефиниции на ИИ</vt:lpstr>
      <vt:lpstr>PowerPoint Presentation</vt:lpstr>
      <vt:lpstr>Могат ли компютрите да имат интелигентно поведение?</vt:lpstr>
      <vt:lpstr>PowerPoint Presentation</vt:lpstr>
      <vt:lpstr>ИИ – постижения към края на 20-ти и началото на 21-ви век</vt:lpstr>
      <vt:lpstr>PowerPoint Presentation</vt:lpstr>
      <vt:lpstr>PowerPoint Presentation</vt:lpstr>
      <vt:lpstr>ИИ – актуални направления на развитие през последните години </vt:lpstr>
      <vt:lpstr>PowerPoint Presentation</vt:lpstr>
      <vt:lpstr>PowerPoint Presentation</vt:lpstr>
      <vt:lpstr>PowerPoint Presentation</vt:lpstr>
      <vt:lpstr>Машинно самообучение</vt:lpstr>
      <vt:lpstr>PowerPoint Presentation</vt:lpstr>
      <vt:lpstr>Трансферно машинно самообучение</vt:lpstr>
      <vt:lpstr>Съвременни езикови технологии</vt:lpstr>
      <vt:lpstr>Сравнение на BERT и GPT </vt:lpstr>
      <vt:lpstr>PowerPoint Presentation</vt:lpstr>
      <vt:lpstr>PowerPoint Presentation</vt:lpstr>
      <vt:lpstr>PowerPoint Presentation</vt:lpstr>
      <vt:lpstr>„Умни“ чатботове (чатботове с ИИ)</vt:lpstr>
      <vt:lpstr>PowerPoint Presentation</vt:lpstr>
      <vt:lpstr>PowerPoint Presentation</vt:lpstr>
      <vt:lpstr>Някои възможности за приложение на чатботове с ИИ  в университетското образование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Слабости</vt:lpstr>
      <vt:lpstr>PowerPoint Presentation</vt:lpstr>
      <vt:lpstr>PowerPoint Presentation</vt:lpstr>
      <vt:lpstr>Предизвикателства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Изкуствен интелект, машинно самообучение и съвременни езикови технологии: някои възможности и предизвикателства пред университетското образование</dc:title>
  <dc:creator>Maria Nisheva</dc:creator>
  <cp:lastModifiedBy>Maria Nisheva</cp:lastModifiedBy>
  <cp:revision>81</cp:revision>
  <dcterms:created xsi:type="dcterms:W3CDTF">2023-05-20T08:53:06Z</dcterms:created>
  <dcterms:modified xsi:type="dcterms:W3CDTF">2023-05-22T22:31:04Z</dcterms:modified>
</cp:coreProperties>
</file>