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859" r:id="rId3"/>
    <p:sldId id="1078" r:id="rId4"/>
    <p:sldId id="1087" r:id="rId5"/>
    <p:sldId id="1080" r:id="rId6"/>
    <p:sldId id="1081" r:id="rId7"/>
    <p:sldId id="1083" r:id="rId8"/>
    <p:sldId id="304" r:id="rId9"/>
    <p:sldId id="1073" r:id="rId10"/>
    <p:sldId id="277" r:id="rId11"/>
    <p:sldId id="1084" r:id="rId12"/>
    <p:sldId id="1072" r:id="rId13"/>
    <p:sldId id="873" r:id="rId14"/>
    <p:sldId id="1074" r:id="rId15"/>
    <p:sldId id="1075" r:id="rId16"/>
    <p:sldId id="1076" r:id="rId17"/>
    <p:sldId id="1077" r:id="rId18"/>
    <p:sldId id="286" r:id="rId19"/>
    <p:sldId id="1085" r:id="rId20"/>
    <p:sldId id="1053" r:id="rId21"/>
    <p:sldId id="265" r:id="rId22"/>
    <p:sldId id="317" r:id="rId23"/>
    <p:sldId id="315" r:id="rId24"/>
    <p:sldId id="316" r:id="rId25"/>
    <p:sldId id="497" r:id="rId26"/>
    <p:sldId id="789" r:id="rId27"/>
    <p:sldId id="1064" r:id="rId28"/>
    <p:sldId id="7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3A81BE-97FD-A54B-B225-335328BDF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B10F8-1ABE-F24E-A026-2006009F581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694C725A-7A18-C649-BB3D-9C891286A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DA6BF5A-7DF1-0048-9A4B-9EDBBD91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 The three major aspects are:</a:t>
            </a:r>
          </a:p>
          <a:p>
            <a:pPr lvl="1">
              <a:buFontTx/>
              <a:buChar char="•"/>
            </a:pPr>
            <a:r>
              <a:rPr lang="en-US" altLang="en-US"/>
              <a:t> Clear technical superiority</a:t>
            </a:r>
          </a:p>
          <a:p>
            <a:pPr lvl="1">
              <a:buFontTx/>
              <a:buChar char="•"/>
            </a:pPr>
            <a:r>
              <a:rPr lang="en-US" altLang="en-US"/>
              <a:t> Demonstrate minimal total cost-of-ownership</a:t>
            </a:r>
          </a:p>
          <a:p>
            <a:pPr lvl="1">
              <a:buFontTx/>
              <a:buChar char="•"/>
            </a:pPr>
            <a:r>
              <a:rPr lang="en-US" altLang="en-US"/>
              <a:t> Apply in areas with maximal impact</a:t>
            </a:r>
          </a:p>
          <a:p>
            <a:pPr>
              <a:buFontTx/>
              <a:buChar char="•"/>
            </a:pPr>
            <a:r>
              <a:rPr lang="en-US" altLang="en-US"/>
              <a:t> In the next few slides, we’ll see a number of very successful implementations in these areas of maximal impact</a:t>
            </a:r>
          </a:p>
        </p:txBody>
      </p:sp>
    </p:spTree>
    <p:extLst>
      <p:ext uri="{BB962C8B-B14F-4D97-AF65-F5344CB8AC3E}">
        <p14:creationId xmlns:p14="http://schemas.microsoft.com/office/powerpoint/2010/main" val="132117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B3745-EFFD-114F-A6BC-BA11A80F8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728BF-0B5F-1648-9D1E-2EEB2CDAE56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8102641-668E-8545-8CEF-491E6F6CE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B1F163-A311-F845-86E5-608E5CD0C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53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B3745-EFFD-114F-A6BC-BA11A80F8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728BF-0B5F-1648-9D1E-2EEB2CDAE56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8102641-668E-8545-8CEF-491E6F6CE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B1F163-A311-F845-86E5-608E5CD0C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77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B3745-EFFD-114F-A6BC-BA11A80F8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728BF-0B5F-1648-9D1E-2EEB2CDAE56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8102641-668E-8545-8CEF-491E6F6CE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B1F163-A311-F845-86E5-608E5CD0C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0F87-0288-2D41-8DCD-D73271A53DCE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BDF1-64B5-D54F-A2CC-5B65528D021D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9C93-3B51-274D-A241-801FF8187FE1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5E9D-B6A2-F84B-8FD5-B57E9F5235D6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9B2-C2C9-7A48-AB6C-6255C9528D58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2331-2009-DD48-A160-873B7C975A3D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9DFB-71B4-FA40-8FCA-F80D57CC7774}" type="datetime1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0EF-FD0E-9C48-AA1D-1A337D3F1B99}" type="datetime1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ABB-0F83-464A-8B54-451F6234E1ED}" type="datetime1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CE06-3FD6-D844-B0E9-EC89769623D6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58DD-AEA5-CE4F-A4FB-FEF7E74A03FE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2A4D-BE4C-9545-AF3C-ACCB5C1AF4D9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jp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2.tif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emf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34.em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iff"/><Relationship Id="rId4" Type="http://schemas.openxmlformats.org/officeDocument/2006/relationships/image" Target="../media/image4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8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hpedsb.on.ca/madtwp/webster_dictionary.gif&amp;imgrefurl=http://www.hpedsb.on.ca/madtwp/student_resources1.html&amp;h=295&amp;w=195&amp;sz=15&amp;tbnid=txNdAZoKsFoJ:&amp;tbnh=110&amp;tbnw=73&amp;hl=en&amp;start=7&amp;prev=/images%3Fq%3Dwebster%2Bdictionary%26hl%3Den%26lr%3D%26sa%3D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5/20/health/cancer-artificial-intelligence-ct-scans.html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hpedsb.on.ca/madtwp/webster_dictionary.gif&amp;imgrefurl=http://www.hpedsb.on.ca/madtwp/student_resources1.html&amp;h=295&amp;w=195&amp;sz=15&amp;tbnid=txNdAZoKsFoJ:&amp;tbnh=110&amp;tbnw=73&amp;hl=en&amp;start=7&amp;prev=/images%3Fq%3Dwebster%2Bdictionary%26hl%3Den%26lr%3D%26sa%3D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12</a:t>
            </a:r>
            <a:br>
              <a:rPr lang="en-US" sz="3600" dirty="0"/>
            </a:br>
            <a:r>
              <a:rPr lang="en-US" sz="3600" b="1" dirty="0"/>
              <a:t>Competitive Advantage of Applied AI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EEF56-8AB1-9F43-843F-26BA7232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EE07694-AF3D-794F-B578-691199F0D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70371-27A5-024A-8B5F-5DAA8A894B0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DB841F-11BD-344A-A082-0FF489D6E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44"/>
            <a:ext cx="10515600" cy="745557"/>
          </a:xfrm>
        </p:spPr>
        <p:txBody>
          <a:bodyPr/>
          <a:lstStyle/>
          <a:p>
            <a:r>
              <a:rPr lang="en-US" sz="2400" dirty="0"/>
              <a:t>Key competitors - statistics</a:t>
            </a:r>
            <a:endParaRPr lang="en-US" altLang="en-US" sz="2400" dirty="0"/>
          </a:p>
        </p:txBody>
      </p:sp>
      <p:pic>
        <p:nvPicPr>
          <p:cNvPr id="41988" name="Picture 4" descr="100msprint">
            <a:extLst>
              <a:ext uri="{FF2B5EF4-FFF2-40B4-BE49-F238E27FC236}">
                <a16:creationId xmlns:a16="http://schemas.microsoft.com/office/drawing/2014/main" id="{F35C5F45-19CE-7741-8945-DA5D1665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205164"/>
            <a:ext cx="21653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5">
            <a:extLst>
              <a:ext uri="{FF2B5EF4-FFF2-40B4-BE49-F238E27FC236}">
                <a16:creationId xmlns:a16="http://schemas.microsoft.com/office/drawing/2014/main" id="{FEBFAF86-8DD7-DC49-907C-6305D7DF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1989138"/>
            <a:ext cx="1709738" cy="228600"/>
          </a:xfrm>
          <a:prstGeom prst="wedgeRoundRectCallout">
            <a:avLst>
              <a:gd name="adj1" fmla="val -10912"/>
              <a:gd name="adj2" fmla="val 556944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Statistics</a:t>
            </a:r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D1CAF764-46EE-5A48-AB96-ACB690EF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28776"/>
            <a:ext cx="1970088" cy="244475"/>
          </a:xfrm>
          <a:prstGeom prst="wedgeRoundRectCallout">
            <a:avLst>
              <a:gd name="adj1" fmla="val 53306"/>
              <a:gd name="adj2" fmla="val 635065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AI</a:t>
            </a:r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317AD7C4-61D2-1B40-8460-EA176B0B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2205039"/>
            <a:ext cx="1568450" cy="211137"/>
          </a:xfrm>
          <a:prstGeom prst="wedgeRoundRectCallout">
            <a:avLst>
              <a:gd name="adj1" fmla="val 70648"/>
              <a:gd name="adj2" fmla="val 454509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Classical optimization</a:t>
            </a:r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633A6762-256B-DA44-B778-F63D929D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221" y="5210368"/>
            <a:ext cx="1820356" cy="247650"/>
          </a:xfrm>
          <a:prstGeom prst="wedgeRoundRectCallout">
            <a:avLst>
              <a:gd name="adj1" fmla="val -51199"/>
              <a:gd name="adj2" fmla="val -474107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First-principles models</a:t>
            </a:r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A236855A-C1FC-894C-987E-D0A1BEE3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834" y="5458018"/>
            <a:ext cx="1322387" cy="234952"/>
          </a:xfrm>
          <a:prstGeom prst="wedgeRoundRectCallout">
            <a:avLst>
              <a:gd name="adj1" fmla="val 1694"/>
              <a:gd name="adj2" fmla="val -567648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Domain knowledge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F48E842C-6D54-1C42-B05D-32C250FC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051226"/>
            <a:ext cx="3200400" cy="461663"/>
          </a:xfrm>
          <a:prstGeom prst="rect">
            <a:avLst/>
          </a:prstGeom>
          <a:solidFill>
            <a:srgbClr val="FAFE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400" b="1" dirty="0"/>
              <a:t>Competitive landscape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685F2-ACD4-AA4E-8B91-D22FB2B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4" name="Picture 13" descr="StatisticsNew">
            <a:extLst>
              <a:ext uri="{FF2B5EF4-FFF2-40B4-BE49-F238E27FC236}">
                <a16:creationId xmlns:a16="http://schemas.microsoft.com/office/drawing/2014/main" id="{782413E7-75E1-C746-B67A-541B699FB0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310607"/>
            <a:ext cx="4816999" cy="27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9A1A5-4999-9D48-A94A-F8519D21E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577" y="1910366"/>
            <a:ext cx="392236" cy="400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F935C-7DA1-4D41-A45C-52014038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8" y="2566538"/>
            <a:ext cx="788988" cy="788988"/>
          </a:xfrm>
          <a:prstGeom prst="rect">
            <a:avLst/>
          </a:prstGeom>
        </p:spPr>
      </p:pic>
      <p:pic>
        <p:nvPicPr>
          <p:cNvPr id="18" name="Picture 176" descr="EC_logo_ex">
            <a:extLst>
              <a:ext uri="{FF2B5EF4-FFF2-40B4-BE49-F238E27FC236}">
                <a16:creationId xmlns:a16="http://schemas.microsoft.com/office/drawing/2014/main" id="{2954AB0A-548C-8649-906E-4BDDDD1A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7048" y="2488012"/>
            <a:ext cx="550063" cy="9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B1A211-F9CB-804A-9197-49326F564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062" y="2522089"/>
            <a:ext cx="836419" cy="836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161135-F9D2-7E46-A3AA-311F3335B8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8" y="3161152"/>
            <a:ext cx="732445" cy="732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A94AE0-D5A1-1E48-AF4C-2B6AC585A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23" y="3661547"/>
            <a:ext cx="920649" cy="9206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7B67CB-7634-0B47-A268-5C12556A97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59" y="3796702"/>
            <a:ext cx="974522" cy="6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4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838277-29AC-C045-9D94-CA1F7397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9" y="988077"/>
            <a:ext cx="8278798" cy="51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02" y="3360229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7527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_Competitive advantages of AI-based Data Science.jpeg">
            <a:extLst>
              <a:ext uri="{FF2B5EF4-FFF2-40B4-BE49-F238E27FC236}">
                <a16:creationId xmlns:a16="http://schemas.microsoft.com/office/drawing/2014/main" id="{190C67A4-B6A7-EE4E-AF78-F2782351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67" y="659464"/>
            <a:ext cx="5217537" cy="578672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EE07694-AF3D-794F-B578-691199F0D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70371-27A5-024A-8B5F-5DAA8A894B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DB841F-11BD-344A-A082-0FF489D6E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44"/>
            <a:ext cx="10515600" cy="745557"/>
          </a:xfrm>
        </p:spPr>
        <p:txBody>
          <a:bodyPr/>
          <a:lstStyle/>
          <a:p>
            <a:r>
              <a:rPr lang="en-US" sz="2400" dirty="0"/>
              <a:t>Key technical competitive advantages of AI</a:t>
            </a:r>
            <a:endParaRPr lang="en-US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685F2-ACD4-AA4E-8B91-D22FB2B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52137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Generating “objective” intelligence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85486-5FCC-2C4D-AA28-36B1DF4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29" y="2163453"/>
            <a:ext cx="392236" cy="400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3E296-6150-AB49-B535-5A1880F05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8" y="834197"/>
            <a:ext cx="6926222" cy="5522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4CC7B-7281-194C-A138-B5F024373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44" y="763676"/>
            <a:ext cx="660511" cy="660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C361FD-768F-6448-B585-F51A774CA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93" y="675721"/>
            <a:ext cx="836419" cy="836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741C79-94CD-CB4F-B91D-D437FF0E8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4" y="1831249"/>
            <a:ext cx="732445" cy="732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77332-A141-534C-87FF-27026A0C71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44" y="4117472"/>
            <a:ext cx="1269376" cy="1269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F8A6F5-106F-804D-85E3-860AA6E46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31184"/>
            <a:ext cx="1051554" cy="1051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C65A10-AA2E-BB49-9D59-800427529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93" y="3038751"/>
            <a:ext cx="836419" cy="8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Dealing with uncertainty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 descr="UncertaintyNew">
            <a:extLst>
              <a:ext uri="{FF2B5EF4-FFF2-40B4-BE49-F238E27FC236}">
                <a16:creationId xmlns:a16="http://schemas.microsoft.com/office/drawing/2014/main" id="{0ED01B75-94CF-E243-89A7-4779F01603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" y="1144225"/>
            <a:ext cx="6486806" cy="4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4B08D-D4CB-C848-8F93-CA39E54B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82" y="1144225"/>
            <a:ext cx="836419" cy="836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6C67F-92F8-5848-83F7-F0CE5B433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875" y="3488095"/>
            <a:ext cx="742125" cy="742125"/>
          </a:xfrm>
          <a:prstGeom prst="rect">
            <a:avLst/>
          </a:prstGeom>
        </p:spPr>
      </p:pic>
      <p:pic>
        <p:nvPicPr>
          <p:cNvPr id="11" name="Picture 176" descr="EC_logo_ex">
            <a:extLst>
              <a:ext uri="{FF2B5EF4-FFF2-40B4-BE49-F238E27FC236}">
                <a16:creationId xmlns:a16="http://schemas.microsoft.com/office/drawing/2014/main" id="{83179B44-E0B4-BE44-963B-92DE09B2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259" y="4420495"/>
            <a:ext cx="550063" cy="9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D9C06-FC67-A64B-925A-9EB0ECED7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059" y="5426155"/>
            <a:ext cx="14224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424BEC-CE0C-164C-BEA8-87101DE4E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919" y="2147403"/>
            <a:ext cx="1600237" cy="9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Dealing with complexity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85486-5FCC-2C4D-AA28-36B1DF4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29" y="2163453"/>
            <a:ext cx="392236" cy="400241"/>
          </a:xfrm>
          <a:prstGeom prst="rect">
            <a:avLst/>
          </a:prstGeom>
        </p:spPr>
      </p:pic>
      <p:pic>
        <p:nvPicPr>
          <p:cNvPr id="10" name="Picture 9" descr="ComplexityNew">
            <a:extLst>
              <a:ext uri="{FF2B5EF4-FFF2-40B4-BE49-F238E27FC236}">
                <a16:creationId xmlns:a16="http://schemas.microsoft.com/office/drawing/2014/main" id="{AE9D86C5-E41D-FE47-B4FF-C21BAF520D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78" y="1211484"/>
            <a:ext cx="6568140" cy="43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unction32Optima">
            <a:extLst>
              <a:ext uri="{FF2B5EF4-FFF2-40B4-BE49-F238E27FC236}">
                <a16:creationId xmlns:a16="http://schemas.microsoft.com/office/drawing/2014/main" id="{35704D8A-C38E-8A41-9996-308C688837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41" y="5168547"/>
            <a:ext cx="2131354" cy="137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CE11F-F445-9B44-9D2E-ACF5CF2C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095" y="5557966"/>
            <a:ext cx="1045733" cy="591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14C8D-9206-BC49-A685-EE6FAB346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200" y="3857449"/>
            <a:ext cx="1270000" cy="127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69B42-01BC-2143-8481-8605E019B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18" y="1269722"/>
            <a:ext cx="836419" cy="836419"/>
          </a:xfrm>
          <a:prstGeom prst="rect">
            <a:avLst/>
          </a:prstGeom>
        </p:spPr>
      </p:pic>
      <p:pic>
        <p:nvPicPr>
          <p:cNvPr id="15" name="Picture 176" descr="EC_logo_ex">
            <a:extLst>
              <a:ext uri="{FF2B5EF4-FFF2-40B4-BE49-F238E27FC236}">
                <a16:creationId xmlns:a16="http://schemas.microsoft.com/office/drawing/2014/main" id="{80AFB0DC-302C-A24A-8CA1-2204C16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35372" y="2500153"/>
            <a:ext cx="550063" cy="9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D116F-32E0-7443-9EBF-DF244EB75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3673" y="2718128"/>
            <a:ext cx="1517053" cy="47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AA251-AB2D-DA4C-96B2-E9C95EA63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1081953"/>
            <a:ext cx="946157" cy="1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Generating novelty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 descr="NoveltyNew">
            <a:extLst>
              <a:ext uri="{FF2B5EF4-FFF2-40B4-BE49-F238E27FC236}">
                <a16:creationId xmlns:a16="http://schemas.microsoft.com/office/drawing/2014/main" id="{644337FF-19F9-8149-8DD7-4E5FE63DD0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2" y="1522541"/>
            <a:ext cx="7218288" cy="36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8A6A44-C4F6-B040-B8B9-8BDE92D34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520" y="4821955"/>
            <a:ext cx="2496822" cy="777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4CF15-7511-EB44-BFF8-24B91B3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85" y="3065110"/>
            <a:ext cx="1866900" cy="1562100"/>
          </a:xfrm>
          <a:prstGeom prst="rect">
            <a:avLst/>
          </a:prstGeom>
        </p:spPr>
      </p:pic>
      <p:pic>
        <p:nvPicPr>
          <p:cNvPr id="13" name="Picture 176" descr="EC_logo_ex">
            <a:extLst>
              <a:ext uri="{FF2B5EF4-FFF2-40B4-BE49-F238E27FC236}">
                <a16:creationId xmlns:a16="http://schemas.microsoft.com/office/drawing/2014/main" id="{F14ECEC1-B585-224E-A273-E8743F6F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1394" y="3426316"/>
            <a:ext cx="1147710" cy="18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71B5C-E4D3-9E44-8190-01197D519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635" y="1641602"/>
            <a:ext cx="1371600" cy="1041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6B3D35-F95D-2146-9025-D3F1F2D5A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5" y="1540914"/>
            <a:ext cx="1226186" cy="12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Low cost of modeling and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 descr="LowCostNew">
            <a:extLst>
              <a:ext uri="{FF2B5EF4-FFF2-40B4-BE49-F238E27FC236}">
                <a16:creationId xmlns:a16="http://schemas.microsoft.com/office/drawing/2014/main" id="{5B10F1E9-528C-634B-A2BA-139F71BD5A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29" y="1150152"/>
            <a:ext cx="6117851" cy="420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37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5336" y="122382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Demonstrating AI technical competitive advantage</a:t>
            </a:r>
            <a:endParaRPr lang="en-US" sz="2400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891CCB-B53B-4741-9FE3-AA9ADE99B383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713601" y="2016499"/>
            <a:ext cx="2517295" cy="808662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Nonlinear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gain in %: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(R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_NL – R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_L)/R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_L)*100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0" dirty="0">
                <a:solidFill>
                  <a:schemeClr val="accent6"/>
                </a:solidFill>
              </a:rPr>
              <a:t>5.2%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4" y="2267034"/>
            <a:ext cx="2682759" cy="201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" y="4497296"/>
            <a:ext cx="2877090" cy="1121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404" y="2285720"/>
            <a:ext cx="4576620" cy="2178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4539446"/>
            <a:ext cx="2895600" cy="1134470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65974" y="1701192"/>
            <a:ext cx="1512701" cy="31530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Linear model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174099" y="1786850"/>
            <a:ext cx="4605525" cy="31530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Nonlinear model generated by genetic programming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4C525F2-FFD9-0D44-85A6-50F8D52A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34" y="1077168"/>
            <a:ext cx="2984351" cy="372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2000" b="1" dirty="0"/>
              <a:t>Benchmark competitor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9790BE7-DE11-634B-8FB8-F564B722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069444"/>
            <a:ext cx="2984351" cy="372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2000" b="1" dirty="0"/>
              <a:t>AI solution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A57B9497-7D0E-464C-BA46-4C1940B1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583" y="3290853"/>
            <a:ext cx="3529329" cy="988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2000" b="1" dirty="0"/>
              <a:t>AI solution predicts with 5.2% more accurately than the benchmark competitor</a:t>
            </a:r>
          </a:p>
        </p:txBody>
      </p:sp>
    </p:spTree>
    <p:extLst>
      <p:ext uri="{BB962C8B-B14F-4D97-AF65-F5344CB8AC3E}">
        <p14:creationId xmlns:p14="http://schemas.microsoft.com/office/powerpoint/2010/main" val="231040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838277-29AC-C045-9D94-CA1F7397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9" y="988077"/>
            <a:ext cx="8278798" cy="51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46826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750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838277-29AC-C045-9D94-CA1F7397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9" y="988077"/>
            <a:ext cx="8278798" cy="51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02" y="118718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81" y="214164"/>
            <a:ext cx="11113546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Business competitive advantage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E7B987-269A-194A-8B74-582264B4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506" y="875699"/>
            <a:ext cx="5809530" cy="33090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/>
          <a:lstStyle/>
          <a:p>
            <a:r>
              <a:rPr lang="en-US" altLang="en-US" sz="2400" b="1" dirty="0"/>
              <a:t>Economic competitive advantage</a:t>
            </a:r>
          </a:p>
          <a:p>
            <a:endParaRPr lang="en-US" altLang="en-US" sz="2400" dirty="0"/>
          </a:p>
          <a:p>
            <a:r>
              <a:rPr lang="en-US" altLang="en-US" sz="2400" dirty="0"/>
              <a:t>A </a:t>
            </a:r>
            <a:r>
              <a:rPr lang="en-US" altLang="en-US" sz="2400" b="1" dirty="0"/>
              <a:t>competitive advantage</a:t>
            </a:r>
            <a:r>
              <a:rPr lang="en-US" altLang="en-US" sz="2400" dirty="0"/>
              <a:t> can result either from  implementing a </a:t>
            </a:r>
            <a:r>
              <a:rPr lang="en-US" altLang="en-US" sz="2400" b="1" dirty="0"/>
              <a:t>value-creating strategy</a:t>
            </a:r>
            <a:r>
              <a:rPr lang="en-US" altLang="en-US" sz="2400" dirty="0"/>
              <a:t> not s</a:t>
            </a:r>
            <a:r>
              <a:rPr lang="en-US" altLang="en-US" sz="2400" b="1" dirty="0"/>
              <a:t>imultaneously </a:t>
            </a:r>
            <a:r>
              <a:rPr lang="en-US" altLang="en-US" sz="2400" dirty="0"/>
              <a:t>being employed by current or prospective </a:t>
            </a:r>
            <a:r>
              <a:rPr lang="en-US" altLang="en-US" sz="2400" b="1" dirty="0"/>
              <a:t>competitors </a:t>
            </a:r>
            <a:r>
              <a:rPr lang="en-US" altLang="en-US" sz="2400" dirty="0"/>
              <a:t>or through </a:t>
            </a:r>
            <a:r>
              <a:rPr lang="en-US" altLang="en-US" sz="2400" b="1" dirty="0"/>
              <a:t>superior execution</a:t>
            </a:r>
            <a:r>
              <a:rPr lang="en-US" altLang="en-US" sz="2400" dirty="0"/>
              <a:t> of the same strategy as competitors. </a:t>
            </a:r>
          </a:p>
          <a:p>
            <a:r>
              <a:rPr lang="en-US" altLang="en-US" sz="2400" dirty="0"/>
              <a:t> - </a:t>
            </a:r>
            <a:r>
              <a:rPr lang="en-US" altLang="en-US" sz="2400" b="1" dirty="0"/>
              <a:t>Michael Porter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EB336-38A3-F141-B195-5F53E835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1" y="763677"/>
            <a:ext cx="2267923" cy="3208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E9A04-C34A-4848-A1AD-8FE1556E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828166"/>
            <a:ext cx="1547606" cy="154760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102241B-2990-6B4E-94C4-D1BA76E6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981" y="4393432"/>
            <a:ext cx="3762443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2000" b="1" dirty="0"/>
              <a:t>Technical competitive advantage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6F93059-238A-C847-94E8-8EBA7E87A1A5}"/>
              </a:ext>
            </a:extLst>
          </p:cNvPr>
          <p:cNvSpPr/>
          <p:nvPr/>
        </p:nvSpPr>
        <p:spPr>
          <a:xfrm>
            <a:off x="5486399" y="4828166"/>
            <a:ext cx="2919806" cy="5469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Value-creation strategy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2464BC0-A26A-0949-9573-0BFE0CE1A656}"/>
              </a:ext>
            </a:extLst>
          </p:cNvPr>
          <p:cNvSpPr/>
          <p:nvPr/>
        </p:nvSpPr>
        <p:spPr>
          <a:xfrm>
            <a:off x="5486399" y="5601969"/>
            <a:ext cx="2919806" cy="546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Superior execution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793ACF-60E4-2B44-82BE-400C262F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847" y="4889033"/>
            <a:ext cx="1154953" cy="1154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2DDA6-1F6F-AA46-A439-52D77C0AA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200" y="4831510"/>
            <a:ext cx="1270000" cy="1270000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C5981539-E4BF-AB45-B10E-F9125038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205" y="4331394"/>
            <a:ext cx="3545541" cy="372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2000" b="1" dirty="0"/>
              <a:t>Business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63345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886" y="559806"/>
            <a:ext cx="8229600" cy="34838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Key factor for business competitive advantage:</a:t>
            </a:r>
            <a:br>
              <a:rPr lang="en-US" sz="2400" dirty="0"/>
            </a:br>
            <a:r>
              <a:rPr lang="en-US" sz="2400" dirty="0"/>
              <a:t>Moving from judgmental to AI-driven business decisions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057400" y="5422736"/>
            <a:ext cx="2002902" cy="6107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Based on guts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383747" y="5389974"/>
            <a:ext cx="3192332" cy="61075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Based on machine learning and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6AC-9D4C-6040-B7D3-3B4DEDF41869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7" descr="Guru_V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005" y="1618545"/>
            <a:ext cx="2408181" cy="27075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983" y="1633312"/>
            <a:ext cx="1544847" cy="943714"/>
          </a:xfrm>
          <a:prstGeom prst="rect">
            <a:avLst/>
          </a:prstGeom>
        </p:spPr>
      </p:pic>
      <p:pic>
        <p:nvPicPr>
          <p:cNvPr id="1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29" y="3135977"/>
            <a:ext cx="1778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492CF-02A5-2043-9068-121AE6DA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A25C50DE-C669-7B41-AC52-A594FD8B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263" y="4789138"/>
            <a:ext cx="1922724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My way or highway!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379D3A3-1432-EE41-B97A-8072B5CC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033" y="4790730"/>
            <a:ext cx="1435029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Analytics way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EF34B-A3E5-5644-9528-5AFA99B269C0}"/>
              </a:ext>
            </a:extLst>
          </p:cNvPr>
          <p:cNvSpPr txBox="1">
            <a:spLocks/>
          </p:cNvSpPr>
          <p:nvPr/>
        </p:nvSpPr>
        <p:spPr>
          <a:xfrm>
            <a:off x="10112521" y="2272526"/>
            <a:ext cx="1789444" cy="8980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Digital and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automatic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52555B-1605-0C48-9C4F-2112B2D5E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26" y="3215861"/>
            <a:ext cx="819661" cy="89832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7B0820-05E3-C24A-8799-2C1839765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400" y="952242"/>
            <a:ext cx="2878440" cy="466642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Judgmental decisions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EC23290-9CDB-3B4E-ACAC-57D76DD5E49B}"/>
              </a:ext>
            </a:extLst>
          </p:cNvPr>
          <p:cNvSpPr txBox="1">
            <a:spLocks/>
          </p:cNvSpPr>
          <p:nvPr/>
        </p:nvSpPr>
        <p:spPr>
          <a:xfrm>
            <a:off x="6530686" y="952242"/>
            <a:ext cx="2878440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AI-based decisions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FAA29C-271A-CB4D-B348-401B9B6A2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686" y="1618545"/>
            <a:ext cx="1556226" cy="14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9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6" y="-116609"/>
            <a:ext cx="11106373" cy="105092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Example with a transfer of technical competitive advantage to competitive business advantage</a:t>
            </a:r>
            <a:br>
              <a:rPr lang="en-US" sz="2400" dirty="0"/>
            </a:br>
            <a:r>
              <a:rPr lang="en-US" sz="2400" dirty="0"/>
              <a:t>AI-based vs. judgmental forecasting errors for deployed raw materials forecasting models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34933" y="2412940"/>
            <a:ext cx="1826648" cy="60660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Mean models error 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MAPEs = 10.31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77452" y="4648032"/>
            <a:ext cx="1826648" cy="606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Mean experts error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MAPEs = 16.35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315" y="1555462"/>
            <a:ext cx="4744902" cy="20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062" y="3748017"/>
            <a:ext cx="4809410" cy="19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 bwMode="auto">
          <a:xfrm flipH="1" flipV="1">
            <a:off x="6811019" y="1961851"/>
            <a:ext cx="276274" cy="473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6918553" y="4190033"/>
            <a:ext cx="258899" cy="4579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68372" y="6088388"/>
            <a:ext cx="7843220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Build trust: AI-based forecast is more accurate than experts judgment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395F10D-989B-F44B-B1FB-1C00E567D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274" y="3632696"/>
            <a:ext cx="2041237" cy="495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400" b="1" dirty="0"/>
              <a:t>MAPE is Mean Absolute</a:t>
            </a:r>
            <a:br>
              <a:rPr lang="en-US" sz="1400" b="1" dirty="0"/>
            </a:br>
            <a:r>
              <a:rPr lang="en-US" sz="1400" b="1" dirty="0"/>
              <a:t>Percentage Error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C8691-EFBD-6C48-B951-DB44BE98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938BF-6956-1F43-98BE-E8061DA4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9CFA781-40CA-514F-A752-448AF117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87" y="982486"/>
            <a:ext cx="5186037" cy="372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Models error distribution of 6 months forecasts</a:t>
            </a:r>
          </a:p>
        </p:txBody>
      </p:sp>
    </p:spTree>
    <p:extLst>
      <p:ext uri="{BB962C8B-B14F-4D97-AF65-F5344CB8AC3E}">
        <p14:creationId xmlns:p14="http://schemas.microsoft.com/office/powerpoint/2010/main" val="388425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895600" y="1524000"/>
            <a:ext cx="3371850" cy="2438400"/>
            <a:chOff x="1905000" y="1066800"/>
            <a:chExt cx="4271962" cy="2216482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066800"/>
              <a:ext cx="4271962" cy="221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3810000" y="12192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3181350" y="4267200"/>
            <a:ext cx="2743200" cy="2057400"/>
            <a:chOff x="1676400" y="2971800"/>
            <a:chExt cx="4648200" cy="2645797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971800"/>
              <a:ext cx="4648200" cy="2645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191000" y="297180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708510" y="876300"/>
            <a:ext cx="2216040" cy="495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Recommended Scenarios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With 95% probability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267450" y="1371600"/>
            <a:ext cx="1863579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Worst-case scenario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496050" y="2209800"/>
            <a:ext cx="2058342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Most probable scenario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267450" y="2971800"/>
            <a:ext cx="1760946" cy="533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Best-case scenario</a:t>
            </a:r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4610100" y="2590800"/>
            <a:ext cx="165735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724401" y="1638300"/>
            <a:ext cx="1543048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 flipV="1">
            <a:off x="4781550" y="2438400"/>
            <a:ext cx="17145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6496050" y="4191000"/>
            <a:ext cx="3854428" cy="12479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Scenario assumptions: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-Crude Brent will decline from $112 to $108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600" dirty="0"/>
              <a:t>Propylene will raise to 1160 until 1Q14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and  decline 1070 to 4Q14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7B0648-4713-4CEA-9F02-D64CFFFA965C}"/>
              </a:ext>
            </a:extLst>
          </p:cNvPr>
          <p:cNvSpPr txBox="1">
            <a:spLocks/>
          </p:cNvSpPr>
          <p:nvPr/>
        </p:nvSpPr>
        <p:spPr>
          <a:xfrm>
            <a:off x="1594946" y="133534"/>
            <a:ext cx="898634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 Recommended AI-based Decision Example for Using Business </a:t>
            </a:r>
          </a:p>
          <a:p>
            <a:r>
              <a:rPr lang="en-US" sz="2400" dirty="0"/>
              <a:t>Forecast in Price Negotiation</a:t>
            </a:r>
          </a:p>
        </p:txBody>
      </p:sp>
    </p:spTree>
    <p:extLst>
      <p:ext uri="{BB962C8B-B14F-4D97-AF65-F5344CB8AC3E}">
        <p14:creationId xmlns:p14="http://schemas.microsoft.com/office/powerpoint/2010/main" val="388613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3810000" y="3429000"/>
            <a:ext cx="2686050" cy="1447800"/>
            <a:chOff x="1905000" y="1066800"/>
            <a:chExt cx="4271962" cy="2216482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066800"/>
              <a:ext cx="4271962" cy="221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3810000" y="12192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3752850" y="4876800"/>
            <a:ext cx="2343150" cy="1752600"/>
            <a:chOff x="1676400" y="2971800"/>
            <a:chExt cx="4648200" cy="2645797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971800"/>
              <a:ext cx="4648200" cy="2645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191000" y="297180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853298" y="914400"/>
            <a:ext cx="234315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Recommended Decision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097244" y="1295400"/>
            <a:ext cx="3821099" cy="2057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Purchase 1000 MT in February at a </a:t>
            </a:r>
            <a:br>
              <a:rPr lang="en-US" sz="1600" dirty="0"/>
            </a:br>
            <a:r>
              <a:rPr lang="en-US" sz="1600" dirty="0"/>
              <a:t>broad price range between</a:t>
            </a:r>
            <a:br>
              <a:rPr lang="en-US" sz="1600" dirty="0"/>
            </a:br>
            <a:r>
              <a:rPr lang="en-US" sz="1600" dirty="0"/>
              <a:t>$1970 and $2182 with most probable</a:t>
            </a:r>
            <a:br>
              <a:rPr lang="en-US" sz="1600" dirty="0"/>
            </a:br>
            <a:r>
              <a:rPr lang="en-US" sz="1600" dirty="0"/>
              <a:t>price of $2076. Price increase around </a:t>
            </a:r>
            <a:br>
              <a:rPr lang="en-US" sz="1600" dirty="0"/>
            </a:br>
            <a:r>
              <a:rPr lang="en-US" sz="1600" dirty="0"/>
              <a:t>$ 2110 is expected in April.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Look at Crude and Propylene price trends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as additional indicators.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843" y="1213972"/>
            <a:ext cx="2336006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6D2B66-48E4-499A-9A3D-16DC8BC0E419}"/>
              </a:ext>
            </a:extLst>
          </p:cNvPr>
          <p:cNvSpPr txBox="1">
            <a:spLocks/>
          </p:cNvSpPr>
          <p:nvPr/>
        </p:nvSpPr>
        <p:spPr>
          <a:xfrm>
            <a:off x="1594946" y="274638"/>
            <a:ext cx="898634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 Recommended Decision Example for Using Business </a:t>
            </a:r>
          </a:p>
          <a:p>
            <a:r>
              <a:rPr lang="en-US" sz="2400" dirty="0"/>
              <a:t>Forecast in Price Negotiation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C72216-B5F6-4B44-85A8-1D5D17CE14E7}"/>
              </a:ext>
            </a:extLst>
          </p:cNvPr>
          <p:cNvSpPr txBox="1">
            <a:spLocks/>
          </p:cNvSpPr>
          <p:nvPr/>
        </p:nvSpPr>
        <p:spPr>
          <a:xfrm>
            <a:off x="7531148" y="4298316"/>
            <a:ext cx="3050143" cy="1419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All raw material purchases should be driven by AI-based decisions</a:t>
            </a:r>
          </a:p>
        </p:txBody>
      </p:sp>
    </p:spTree>
    <p:extLst>
      <p:ext uri="{BB962C8B-B14F-4D97-AF65-F5344CB8AC3E}">
        <p14:creationId xmlns:p14="http://schemas.microsoft.com/office/powerpoint/2010/main" val="224492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35164" y="204790"/>
            <a:ext cx="8205787" cy="40481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ＭＳ Ｐゴシック" pitchFamily="34" charset="-128"/>
              </a:rPr>
              <a:t>Business advantages of 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AI_adapters_profit">
            <a:extLst>
              <a:ext uri="{FF2B5EF4-FFF2-40B4-BE49-F238E27FC236}">
                <a16:creationId xmlns:a16="http://schemas.microsoft.com/office/drawing/2014/main" id="{9BF70DA8-83C7-D14A-8873-2C7F7511A8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52" y="899234"/>
            <a:ext cx="5292408" cy="3990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5">
            <a:extLst>
              <a:ext uri="{FF2B5EF4-FFF2-40B4-BE49-F238E27FC236}">
                <a16:creationId xmlns:a16="http://schemas.microsoft.com/office/drawing/2014/main" id="{FF0D5176-0763-9249-8E6A-092DD029C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5150537"/>
            <a:ext cx="6572251" cy="830995"/>
          </a:xfrm>
          <a:prstGeom prst="rect">
            <a:avLst/>
          </a:prstGeom>
          <a:solidFill>
            <a:srgbClr val="FAFE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400" b="1" dirty="0"/>
              <a:t>Businesses using AI have a higher profit margin</a:t>
            </a:r>
          </a:p>
          <a:p>
            <a:pPr marL="342882" indent="-342882">
              <a:spcBef>
                <a:spcPct val="20000"/>
              </a:spcBef>
            </a:pPr>
            <a:r>
              <a:rPr lang="en-US" sz="2000" dirty="0"/>
              <a:t>McKinsey Global Institute, AI: The next Digital Frontier, 2017</a:t>
            </a:r>
          </a:p>
        </p:txBody>
      </p:sp>
    </p:spTree>
    <p:extLst>
      <p:ext uri="{BB962C8B-B14F-4D97-AF65-F5344CB8AC3E}">
        <p14:creationId xmlns:p14="http://schemas.microsoft.com/office/powerpoint/2010/main" val="39851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35164" y="204790"/>
            <a:ext cx="8205787" cy="40481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ＭＳ Ｐゴシック" pitchFamily="34" charset="-128"/>
              </a:rPr>
              <a:t>Business advantages of 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78146-56F4-A44C-A022-8B2E6AE1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12" y="858521"/>
            <a:ext cx="8343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1" y="30251"/>
            <a:ext cx="10515600" cy="570057"/>
          </a:xfrm>
        </p:spPr>
        <p:txBody>
          <a:bodyPr>
            <a:normAutofit/>
          </a:bodyPr>
          <a:lstStyle/>
          <a:p>
            <a:r>
              <a:rPr lang="en-US" sz="2800" dirty="0"/>
              <a:t>Lecture 12 “Competitive Advantage of Applied AI”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14" y="119007"/>
            <a:ext cx="11151586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Applied AI creates value by cutting costs, increased productivity, creating business growth opportunities, saving lives, etc. </a:t>
            </a:r>
          </a:p>
          <a:p>
            <a:r>
              <a:rPr lang="en-US" altLang="en-US" sz="2400" b="1" dirty="0"/>
              <a:t>Technical competitive advantage is a technological superiority</a:t>
            </a:r>
            <a:r>
              <a:rPr lang="en-US" altLang="en-US" sz="2400" dirty="0"/>
              <a:t> </a:t>
            </a:r>
            <a:r>
              <a:rPr lang="en-US" altLang="en-US" sz="2400" b="1" dirty="0"/>
              <a:t>that cannot be reproduced by competing technologies</a:t>
            </a:r>
            <a:r>
              <a:rPr lang="en-US" altLang="en-US" sz="2400" dirty="0"/>
              <a:t> </a:t>
            </a:r>
          </a:p>
          <a:p>
            <a:r>
              <a:rPr lang="en-US" sz="2400" b="1" dirty="0"/>
              <a:t>Applied AI methods compete with human experts, first-principles models, classical optimization methods, and statistics</a:t>
            </a:r>
          </a:p>
          <a:p>
            <a:r>
              <a:rPr lang="en-US" sz="2400" b="1" dirty="0"/>
              <a:t>Applied AI has identified technical competitive advantages related to “objective” intelligence based on high dimensionality, complexity, and novelty generation</a:t>
            </a:r>
          </a:p>
          <a:p>
            <a:r>
              <a:rPr lang="en-US" sz="2400" b="1" dirty="0"/>
              <a:t>AI technical competitive advantages can be translated into business competitive advantages by </a:t>
            </a:r>
            <a:r>
              <a:rPr lang="en-US" altLang="en-US" sz="2400" b="1" dirty="0"/>
              <a:t>value-creating strategy</a:t>
            </a:r>
            <a:r>
              <a:rPr lang="en-US" altLang="en-US" sz="2400" dirty="0"/>
              <a:t> </a:t>
            </a:r>
            <a:r>
              <a:rPr lang="en-US" altLang="en-US" sz="2400" b="1" dirty="0"/>
              <a:t>and superior execution</a:t>
            </a:r>
            <a:r>
              <a:rPr lang="en-US" altLang="en-US" sz="2400" dirty="0"/>
              <a:t> </a:t>
            </a:r>
            <a:endParaRPr lang="en-US" sz="2400" b="1" dirty="0"/>
          </a:p>
          <a:p>
            <a:pPr hangingPunct="0"/>
            <a:r>
              <a:rPr lang="en-US" sz="2400" b="1" dirty="0"/>
              <a:t>The critical factor in transferring technical advantages into business advantages is moving from judgmental to AI-based decisions.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Understanding the sources of technical and business competitive advantage of applied AI is the first needed step to solve real-world problems with this technology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800" dirty="0"/>
            </a:br>
            <a:r>
              <a:rPr lang="en-US" sz="2700" dirty="0"/>
              <a:t>Chapter 1, pp. 23-28</a:t>
            </a:r>
            <a:br>
              <a:rPr lang="en-US" sz="2700" dirty="0"/>
            </a:br>
            <a:r>
              <a:rPr lang="en-US" sz="2700" dirty="0"/>
              <a:t>Chapter 11, pp. 325-336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6567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29" y="20196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Applied AI value creation by cutting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00D5F-B0D9-5C4F-819C-2873D192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3" y="2543451"/>
            <a:ext cx="4580815" cy="3387713"/>
          </a:xfrm>
          <a:prstGeom prst="rect">
            <a:avLst/>
          </a:prstGeom>
        </p:spPr>
      </p:pic>
      <p:pic>
        <p:nvPicPr>
          <p:cNvPr id="12" name="Picture 4" descr="webster_dictionary">
            <a:hlinkClick r:id="rId3"/>
            <a:extLst>
              <a:ext uri="{FF2B5EF4-FFF2-40B4-BE49-F238E27FC236}">
                <a16:creationId xmlns:a16="http://schemas.microsoft.com/office/drawing/2014/main" id="{95C6DA30-F218-7C46-AC7A-33717BD7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98" y="763676"/>
            <a:ext cx="1225521" cy="17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FABC65E-53F7-2743-9412-ADD17A45378B}"/>
              </a:ext>
            </a:extLst>
          </p:cNvPr>
          <p:cNvGrpSpPr/>
          <p:nvPr/>
        </p:nvGrpSpPr>
        <p:grpSpPr>
          <a:xfrm>
            <a:off x="5784029" y="1001385"/>
            <a:ext cx="3440661" cy="2356211"/>
            <a:chOff x="6159649" y="475457"/>
            <a:chExt cx="3440661" cy="23562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EC5A15-1B6D-A944-A4DE-84CBC96A7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9649" y="475457"/>
              <a:ext cx="3037242" cy="23562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36C96-AF80-9240-BF59-89B2DA63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7677" y="495780"/>
              <a:ext cx="372633" cy="37263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42551-6100-044B-AC8B-DFCE46980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029" y="3493442"/>
            <a:ext cx="3612964" cy="2445216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56A44F7B-22AD-6845-BA07-AFD41E73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37" y="259278"/>
            <a:ext cx="4494007" cy="67431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Reduce raw materials cost by better 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price negotiation based on a credible forecast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C3A46BE-2424-2F4D-B7AD-FC8550F6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69" y="6046687"/>
            <a:ext cx="8996175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Nonlinear forecasting based on integration of Genetic Programming and statistics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8C7D0021-B901-4141-8DFF-9AD8C712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259" y="1771089"/>
            <a:ext cx="2323344" cy="6189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Total cost of raw materials – </a:t>
            </a:r>
            <a:r>
              <a:rPr lang="en-US" sz="2000" b="1" dirty="0"/>
              <a:t>$5 billion</a:t>
            </a:r>
            <a:endParaRPr lang="en-US" sz="1600" b="1" dirty="0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EF19DBCE-BBFE-B447-B5B5-9BA2195E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033" y="3357596"/>
            <a:ext cx="2607110" cy="680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Minimal total cost reduction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1% savings – </a:t>
            </a:r>
            <a:r>
              <a:rPr lang="en-US" sz="2000" b="1" dirty="0"/>
              <a:t>$50 million</a:t>
            </a:r>
            <a:endParaRPr lang="en-US" sz="1600" b="1" dirty="0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3E0D4B9-F306-AA49-A5BD-2297431A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993" y="4630182"/>
            <a:ext cx="2752151" cy="680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Average total cost reduction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2.5% savings </a:t>
            </a:r>
            <a:r>
              <a:rPr lang="en-US" sz="2000" b="1" dirty="0"/>
              <a:t>– $125 million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5890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207"/>
            <a:ext cx="10515600" cy="17340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Applied AI value creation by increasing productivity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B44AA-7EEE-3D42-A9F7-B5792D459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5755" y="2744620"/>
            <a:ext cx="5962353" cy="3172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FFB6A2-3B55-B548-8670-B054AC68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9" y="1102245"/>
            <a:ext cx="5233564" cy="243775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CCF3E4-C2B1-3C41-8587-45AF0E2C95E1}"/>
              </a:ext>
            </a:extLst>
          </p:cNvPr>
          <p:cNvCxnSpPr>
            <a:cxnSpLocks/>
          </p:cNvCxnSpPr>
          <p:nvPr/>
        </p:nvCxnSpPr>
        <p:spPr>
          <a:xfrm>
            <a:off x="5419237" y="3189534"/>
            <a:ext cx="1777629" cy="807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A0BA454E-FB0D-7649-AF31-C58720A3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81532"/>
            <a:ext cx="9411586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Predictive maintenance based on integration of statistics and autoencoder methods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3B289C23-9C0F-4143-81F7-9CD9214E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051" y="1377779"/>
            <a:ext cx="5414682" cy="61891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Increased productivity of a paper machine due to reduced breaks by AI-based predictive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335492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51" y="160731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Applied AI value creation by growing the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940"/>
            <a:ext cx="2743200" cy="365125"/>
          </a:xfrm>
        </p:spPr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723B886-FB89-D44E-BF8F-F33A0977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26" y="605133"/>
            <a:ext cx="3909504" cy="341919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Accelerated new product development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824CA70-DEB6-C044-B8FE-3AC69359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32" y="6249185"/>
            <a:ext cx="10257808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By using genetic programming, new product model development time is significantly shortened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7773C-4AE9-4940-A7F0-FAE8664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4" y="983163"/>
            <a:ext cx="9560784" cy="50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59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Applied AI value creation by saving lives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5CF6D78-875C-7344-95F6-7E328388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055" y="5416387"/>
            <a:ext cx="6616345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Diagnostic system is based on deep learning neural networks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2B08F01-B71E-0E45-8EA6-661B1CB7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26" y="693748"/>
            <a:ext cx="7384224" cy="341919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Reliable automatically early diagnostic system of lung cancer can save lives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EFF36-A7C6-5145-847F-7658E048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44" y="1205981"/>
            <a:ext cx="5556922" cy="370099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03DD35-214F-4348-ADBE-64AE4757E862}"/>
              </a:ext>
            </a:extLst>
          </p:cNvPr>
          <p:cNvSpPr txBox="1">
            <a:spLocks/>
          </p:cNvSpPr>
          <p:nvPr/>
        </p:nvSpPr>
        <p:spPr>
          <a:xfrm>
            <a:off x="74407" y="6215641"/>
            <a:ext cx="7281372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400" dirty="0">
                <a:hlinkClick r:id="rId3"/>
              </a:rPr>
              <a:t>https://www.nytimes.com/2019/05/20/health/cancer-artificial-intelligence-ct-scans.html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F9E8EB6E-91CC-7D42-947F-E6E39CDE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251758"/>
            <a:ext cx="2323344" cy="1049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Lung cancer caused </a:t>
            </a:r>
            <a:r>
              <a:rPr lang="en-US" sz="2800" b="1" dirty="0"/>
              <a:t>160,000</a:t>
            </a:r>
            <a:r>
              <a:rPr lang="en-US" b="1" dirty="0"/>
              <a:t> deaths in the United States</a:t>
            </a:r>
            <a:r>
              <a:rPr lang="en-US" dirty="0"/>
              <a:t> </a:t>
            </a:r>
            <a:endParaRPr lang="en-US" sz="1600" b="1" dirty="0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AB17ACF-18AF-1347-B49A-5A4A3A2D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449" y="1313193"/>
            <a:ext cx="2984351" cy="852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1600" b="1" dirty="0"/>
              <a:t>AI system has identified the lung cancer with 94% accuracy</a:t>
            </a:r>
          </a:p>
          <a:p>
            <a:pPr marL="241093" indent="-241093" algn="ctr">
              <a:spcBef>
                <a:spcPct val="20000"/>
              </a:spcBef>
            </a:pPr>
            <a:r>
              <a:rPr lang="en-US" sz="1600" b="1" dirty="0"/>
              <a:t>for 6716 cases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F88A946-2227-294C-8A85-5C0462C8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61" y="2448002"/>
            <a:ext cx="2889325" cy="1449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dirty="0"/>
              <a:t>Model outperformed all six radiologists in the study with absolute reductions of 11% in false positives and 5% in false negatives.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0187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838277-29AC-C045-9D94-CA1F7397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9" y="988077"/>
            <a:ext cx="8278798" cy="51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75" y="225219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88087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ResearchCAJ">
            <a:extLst>
              <a:ext uri="{FF2B5EF4-FFF2-40B4-BE49-F238E27FC236}">
                <a16:creationId xmlns:a16="http://schemas.microsoft.com/office/drawing/2014/main" id="{3543894D-92C6-FD4B-847F-4DA39400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85" y="2187592"/>
            <a:ext cx="7111235" cy="45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40F930-B4F9-E54D-B13A-D601B83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6696-733E-BE49-9D7F-5C899FAF728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61DBF1D2-9633-AF44-BEEF-514137AB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3584" y="141271"/>
            <a:ext cx="7235825" cy="531813"/>
          </a:xfrm>
        </p:spPr>
        <p:txBody>
          <a:bodyPr/>
          <a:lstStyle/>
          <a:p>
            <a:r>
              <a:rPr lang="en-US" altLang="en-US" sz="2400" dirty="0"/>
              <a:t>What is “competitive advantage”?</a:t>
            </a:r>
          </a:p>
        </p:txBody>
      </p:sp>
      <p:pic>
        <p:nvPicPr>
          <p:cNvPr id="95236" name="Picture 4" descr="webster_dictionary">
            <a:hlinkClick r:id="rId4"/>
            <a:extLst>
              <a:ext uri="{FF2B5EF4-FFF2-40B4-BE49-F238E27FC236}">
                <a16:creationId xmlns:a16="http://schemas.microsoft.com/office/drawing/2014/main" id="{9A2C101D-E1E5-FE40-A265-A24EF900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33" y="836614"/>
            <a:ext cx="1474973" cy="2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5">
            <a:extLst>
              <a:ext uri="{FF2B5EF4-FFF2-40B4-BE49-F238E27FC236}">
                <a16:creationId xmlns:a16="http://schemas.microsoft.com/office/drawing/2014/main" id="{B244B91E-1AB5-5548-9156-1ABA79E0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836614"/>
            <a:ext cx="4448157" cy="1187448"/>
          </a:xfrm>
          <a:prstGeom prst="wedgeRoundRectCallout">
            <a:avLst>
              <a:gd name="adj1" fmla="val -85731"/>
              <a:gd name="adj2" fmla="val 77125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anose="02020603050405020304" pitchFamily="18" charset="0"/>
              </a:rPr>
              <a:t>advantage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superiority of position or condition, 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or a benefit resulting from course of action</a:t>
            </a:r>
          </a:p>
        </p:txBody>
      </p:sp>
      <p:sp>
        <p:nvSpPr>
          <p:cNvPr id="95238" name="AutoShape 6">
            <a:extLst>
              <a:ext uri="{FF2B5EF4-FFF2-40B4-BE49-F238E27FC236}">
                <a16:creationId xmlns:a16="http://schemas.microsoft.com/office/drawing/2014/main" id="{A506EEE8-0C41-424E-A931-DEBF7611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69" y="677732"/>
            <a:ext cx="3338308" cy="1382844"/>
          </a:xfrm>
          <a:prstGeom prst="wedgeRoundRectCallout">
            <a:avLst>
              <a:gd name="adj1" fmla="val 86116"/>
              <a:gd name="adj2" fmla="val 77356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anose="02020603050405020304" pitchFamily="18" charset="0"/>
              </a:rPr>
              <a:t>competitive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relating to, characterized by, </a:t>
            </a: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or based on competition (rivalry</a:t>
            </a:r>
            <a:r>
              <a:rPr lang="en-US" altLang="en-US" sz="12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5502A8D9-25C8-3842-8917-1BC0DFA5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59" y="3370561"/>
            <a:ext cx="4650926" cy="2330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/>
          <a:p>
            <a:r>
              <a:rPr lang="en-US" altLang="en-US" sz="2000" b="1" dirty="0"/>
              <a:t>Technical competitive advantage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Technological superiority</a:t>
            </a:r>
            <a:r>
              <a:rPr lang="en-US" altLang="en-US" sz="2000" dirty="0"/>
              <a:t> that cannot be </a:t>
            </a:r>
            <a:r>
              <a:rPr lang="en-US" altLang="en-US" sz="2000" b="1" dirty="0"/>
              <a:t>reproduced</a:t>
            </a:r>
            <a:r>
              <a:rPr lang="en-US" altLang="en-US" sz="2000" dirty="0"/>
              <a:t> by other technologies and can be </a:t>
            </a:r>
            <a:r>
              <a:rPr lang="en-US" altLang="en-US" sz="2000" b="1" dirty="0"/>
              <a:t>translated</a:t>
            </a:r>
            <a:r>
              <a:rPr lang="en-US" altLang="en-US" sz="2000" dirty="0"/>
              <a:t> with minimal efforts into a position of </a:t>
            </a:r>
            <a:r>
              <a:rPr lang="en-US" altLang="en-US" sz="2000" b="1" dirty="0"/>
              <a:t>competitive advantage </a:t>
            </a:r>
            <a:r>
              <a:rPr lang="en-US" altLang="en-US" sz="2000" dirty="0"/>
              <a:t>in the </a:t>
            </a:r>
            <a:r>
              <a:rPr lang="en-US" altLang="en-US" sz="2000" b="1" dirty="0"/>
              <a:t>market </a:t>
            </a:r>
            <a:r>
              <a:rPr lang="en-US" altLang="en-US" sz="2000" dirty="0"/>
              <a:t>place.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623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EE07694-AF3D-794F-B578-691199F0D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70371-27A5-024A-8B5F-5DAA8A894B0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DB841F-11BD-344A-A082-0FF489D6E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44"/>
            <a:ext cx="10515600" cy="745557"/>
          </a:xfrm>
        </p:spPr>
        <p:txBody>
          <a:bodyPr/>
          <a:lstStyle/>
          <a:p>
            <a:r>
              <a:rPr lang="en-US" sz="2400" dirty="0"/>
              <a:t>Key competitors – classical optimization</a:t>
            </a:r>
            <a:endParaRPr lang="en-US" altLang="en-US" sz="2400" dirty="0"/>
          </a:p>
        </p:txBody>
      </p:sp>
      <p:pic>
        <p:nvPicPr>
          <p:cNvPr id="41988" name="Picture 4" descr="100msprint">
            <a:extLst>
              <a:ext uri="{FF2B5EF4-FFF2-40B4-BE49-F238E27FC236}">
                <a16:creationId xmlns:a16="http://schemas.microsoft.com/office/drawing/2014/main" id="{F35C5F45-19CE-7741-8945-DA5D1665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91" y="3256156"/>
            <a:ext cx="21653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5">
            <a:extLst>
              <a:ext uri="{FF2B5EF4-FFF2-40B4-BE49-F238E27FC236}">
                <a16:creationId xmlns:a16="http://schemas.microsoft.com/office/drawing/2014/main" id="{FEBFAF86-8DD7-DC49-907C-6305D7DF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1989138"/>
            <a:ext cx="1709738" cy="228600"/>
          </a:xfrm>
          <a:prstGeom prst="wedgeRoundRectCallout">
            <a:avLst>
              <a:gd name="adj1" fmla="val -10912"/>
              <a:gd name="adj2" fmla="val 556944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Statistics</a:t>
            </a:r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D1CAF764-46EE-5A48-AB96-ACB690EF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28776"/>
            <a:ext cx="1970088" cy="244475"/>
          </a:xfrm>
          <a:prstGeom prst="wedgeRoundRectCallout">
            <a:avLst>
              <a:gd name="adj1" fmla="val 53306"/>
              <a:gd name="adj2" fmla="val 635065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AI</a:t>
            </a:r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317AD7C4-61D2-1B40-8460-EA176B0B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2205039"/>
            <a:ext cx="1568450" cy="211137"/>
          </a:xfrm>
          <a:prstGeom prst="wedgeRoundRectCallout">
            <a:avLst>
              <a:gd name="adj1" fmla="val 70648"/>
              <a:gd name="adj2" fmla="val 454509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Classical optimization</a:t>
            </a:r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633A6762-256B-DA44-B778-F63D929D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221" y="5210368"/>
            <a:ext cx="1820356" cy="247650"/>
          </a:xfrm>
          <a:prstGeom prst="wedgeRoundRectCallout">
            <a:avLst>
              <a:gd name="adj1" fmla="val -51199"/>
              <a:gd name="adj2" fmla="val -474107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First-principles models</a:t>
            </a:r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A236855A-C1FC-894C-987E-D0A1BEE3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834" y="5458018"/>
            <a:ext cx="1322387" cy="234952"/>
          </a:xfrm>
          <a:prstGeom prst="wedgeRoundRectCallout">
            <a:avLst>
              <a:gd name="adj1" fmla="val 1694"/>
              <a:gd name="adj2" fmla="val -567648"/>
              <a:gd name="adj3" fmla="val 16667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Times New Roman" panose="02020603050405020304" pitchFamily="18" charset="0"/>
              </a:rPr>
              <a:t>Domain knowledge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F48E842C-6D54-1C42-B05D-32C250FC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051226"/>
            <a:ext cx="3200400" cy="461663"/>
          </a:xfrm>
          <a:prstGeom prst="rect">
            <a:avLst/>
          </a:prstGeom>
          <a:solidFill>
            <a:srgbClr val="FAFE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400" b="1" dirty="0"/>
              <a:t>Competitive landscape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685F2-ACD4-AA4E-8B91-D22FB2B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5" name="Picture 14" descr="ClassicalOptimizationNew">
            <a:extLst>
              <a:ext uri="{FF2B5EF4-FFF2-40B4-BE49-F238E27FC236}">
                <a16:creationId xmlns:a16="http://schemas.microsoft.com/office/drawing/2014/main" id="{2B0A5CDC-853B-4545-AB81-7DF67E0966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2" y="2725738"/>
            <a:ext cx="5301250" cy="219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B7597D-84E1-5248-90B1-653582544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267" y="2155373"/>
            <a:ext cx="392236" cy="400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341B1-F494-8746-A5D5-2B108B1B2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471" y="2271107"/>
            <a:ext cx="1410924" cy="909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81302-FB6C-CE41-AB60-BE47667DF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4475" y="3822701"/>
            <a:ext cx="534038" cy="625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4A51D-5FE6-9C43-B649-18281A52D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105" y="3180369"/>
            <a:ext cx="1045733" cy="5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173110</TotalTime>
  <Words>1033</Words>
  <Application>Microsoft Macintosh PowerPoint</Application>
  <PresentationFormat>Widescreen</PresentationFormat>
  <Paragraphs>188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Times New Roman</vt:lpstr>
      <vt:lpstr>Office Theme</vt:lpstr>
      <vt:lpstr>Applied Artificial Intelligence  Lecture 12 Competitive Advantage of Applied AI</vt:lpstr>
      <vt:lpstr>Lecture 12 agenda</vt:lpstr>
      <vt:lpstr>Applied AI value creation by cutting costs</vt:lpstr>
      <vt:lpstr>Applied AI value creation by increasing productivity  </vt:lpstr>
      <vt:lpstr>Applied AI value creation by growing the business</vt:lpstr>
      <vt:lpstr>Applied AI value creation by saving lives</vt:lpstr>
      <vt:lpstr>Lecture 12 agenda</vt:lpstr>
      <vt:lpstr>What is “competitive advantage”?</vt:lpstr>
      <vt:lpstr>Key competitors – classical optimization</vt:lpstr>
      <vt:lpstr>Key competitors - statistics</vt:lpstr>
      <vt:lpstr>Lecture 12 agenda</vt:lpstr>
      <vt:lpstr>Key technical competitive advantages of AI</vt:lpstr>
      <vt:lpstr>Generating “objective” intelligence</vt:lpstr>
      <vt:lpstr>Dealing with uncertainty</vt:lpstr>
      <vt:lpstr>Dealing with complexity</vt:lpstr>
      <vt:lpstr>Generating novelty</vt:lpstr>
      <vt:lpstr>Low cost of modeling and optimization</vt:lpstr>
      <vt:lpstr>PowerPoint Presentation</vt:lpstr>
      <vt:lpstr>Lecture 12 agenda</vt:lpstr>
      <vt:lpstr>Business competitive advantage</vt:lpstr>
      <vt:lpstr>Key factor for business competitive advantage: Moving from judgmental to AI-driven business decisions   </vt:lpstr>
      <vt:lpstr>Example with a transfer of technical competitive advantage to competitive business advantage AI-based vs. judgmental forecasting errors for deployed raw materials forecasting models</vt:lpstr>
      <vt:lpstr>PowerPoint Presentation</vt:lpstr>
      <vt:lpstr>PowerPoint Presentation</vt:lpstr>
      <vt:lpstr>Business advantages of AI</vt:lpstr>
      <vt:lpstr>Business advantages of AI</vt:lpstr>
      <vt:lpstr>Lecture 12 “Competitive Advantage of Applied AI” Summary</vt:lpstr>
      <vt:lpstr>Details on this topic are given in the following chapters of “Applying Data Science” book: Chapter 1, pp. 23-28 Chapter 11, pp. 325-336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1047</cp:revision>
  <cp:lastPrinted>2020-05-15T22:07:03Z</cp:lastPrinted>
  <dcterms:created xsi:type="dcterms:W3CDTF">2017-01-12T15:32:32Z</dcterms:created>
  <dcterms:modified xsi:type="dcterms:W3CDTF">2020-10-20T21:41:49Z</dcterms:modified>
</cp:coreProperties>
</file>