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814" r:id="rId3"/>
    <p:sldId id="776" r:id="rId4"/>
    <p:sldId id="819" r:id="rId5"/>
    <p:sldId id="777" r:id="rId6"/>
    <p:sldId id="825" r:id="rId7"/>
    <p:sldId id="813" r:id="rId8"/>
    <p:sldId id="795" r:id="rId9"/>
    <p:sldId id="826" r:id="rId10"/>
    <p:sldId id="264" r:id="rId11"/>
    <p:sldId id="319" r:id="rId12"/>
    <p:sldId id="804" r:id="rId13"/>
    <p:sldId id="815" r:id="rId14"/>
    <p:sldId id="816" r:id="rId15"/>
    <p:sldId id="817" r:id="rId16"/>
    <p:sldId id="827" r:id="rId17"/>
    <p:sldId id="761" r:id="rId18"/>
    <p:sldId id="805" r:id="rId19"/>
    <p:sldId id="809" r:id="rId20"/>
    <p:sldId id="828" r:id="rId21"/>
    <p:sldId id="806" r:id="rId22"/>
    <p:sldId id="321" r:id="rId23"/>
    <p:sldId id="824" r:id="rId24"/>
    <p:sldId id="525" r:id="rId25"/>
    <p:sldId id="807" r:id="rId26"/>
    <p:sldId id="290" r:id="rId27"/>
    <p:sldId id="829" r:id="rId28"/>
    <p:sldId id="810" r:id="rId29"/>
    <p:sldId id="758" r:id="rId30"/>
    <p:sldId id="77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1C07C-78B5-4680-B4BC-058769CB653C}" type="datetimeFigureOut">
              <a:rPr lang="en-US" smtClean="0"/>
              <a:t>12/22/20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52829-99BF-40A8-84FB-6F60A323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3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79711" y="6514159"/>
            <a:ext cx="3962716" cy="342272"/>
          </a:xfrm>
          <a:prstGeom prst="rect">
            <a:avLst/>
          </a:prstGeom>
          <a:ln/>
        </p:spPr>
        <p:txBody>
          <a:bodyPr/>
          <a:lstStyle/>
          <a:p>
            <a:fld id="{C1A33D02-B049-445D-B3AE-05BC3B3249DC}" type="slidenum">
              <a:rPr lang="en-US"/>
              <a:pPr/>
              <a:t>24</a:t>
            </a:fld>
            <a:endParaRPr lang="en-US"/>
          </a:p>
        </p:txBody>
      </p:sp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100" name="Slide Number Placeholder 3"/>
          <p:cNvSpPr txBox="1">
            <a:spLocks noGrp="1"/>
          </p:cNvSpPr>
          <p:nvPr/>
        </p:nvSpPr>
        <p:spPr bwMode="auto">
          <a:xfrm>
            <a:off x="5179711" y="6514159"/>
            <a:ext cx="3962716" cy="34227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982CD51-90EB-40D3-8587-6C7384E840C6}" type="slidenum">
              <a:rPr lang="en-US" sz="1200">
                <a:latin typeface="+mn-lt"/>
              </a:rPr>
              <a:pPr algn="r">
                <a:defRPr/>
              </a:pPr>
              <a:t>24</a:t>
            </a:fld>
            <a:endParaRPr 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4200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17E0-B2B2-8444-AAAC-2832D300DF08}" type="datetime1">
              <a:rPr lang="en-US" smtClean="0"/>
              <a:t>12/22/20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2E0F6-EC19-FF42-9893-FE2ADD6DE0F0}" type="datetime1">
              <a:rPr lang="en-US" smtClean="0"/>
              <a:t>12/22/20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6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84E8-2C37-D448-BE5C-EBD89E30CEB8}" type="datetime1">
              <a:rPr lang="en-US" smtClean="0"/>
              <a:t>12/22/20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5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7AD69-5E50-BC4C-9740-058DC6C50254}" type="datetime1">
              <a:rPr lang="en-US" smtClean="0"/>
              <a:t>12/22/20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4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BAE8-8620-4647-81E7-5E3582D2F3E5}" type="datetime1">
              <a:rPr lang="en-US" smtClean="0"/>
              <a:t>12/22/20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5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F392-A392-F74A-B3D4-8AEBEDA7EB03}" type="datetime1">
              <a:rPr lang="en-US" smtClean="0"/>
              <a:t>12/22/20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4585-710C-964F-857A-9AE3F75BC9DB}" type="datetime1">
              <a:rPr lang="en-US" smtClean="0"/>
              <a:t>12/22/20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9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D9C1-8F34-AA4F-B71A-F1C46CF35DAB}" type="datetime1">
              <a:rPr lang="en-US" smtClean="0"/>
              <a:t>12/22/20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6956C-A7CE-634B-8C70-B486AAA4CDE9}" type="datetime1">
              <a:rPr lang="en-US" smtClean="0"/>
              <a:t>12/22/20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52AE-E13A-6B4B-A61C-42E00B2766ED}" type="datetime1">
              <a:rPr lang="en-US" smtClean="0"/>
              <a:t>12/22/20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1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5723-B9A8-474E-A6FB-3FE0B6EBDCFD}" type="datetime1">
              <a:rPr lang="en-US" smtClean="0"/>
              <a:t>12/22/20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4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BB845-089C-7E40-B4E3-3F04C5B34025}" type="datetime1">
              <a:rPr lang="en-US" smtClean="0"/>
              <a:t>12/22/20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8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TzZHKEPqZ5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png"/><Relationship Id="rId18" Type="http://schemas.openxmlformats.org/officeDocument/2006/relationships/image" Target="../media/image1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png"/><Relationship Id="rId17" Type="http://schemas.openxmlformats.org/officeDocument/2006/relationships/image" Target="../media/image16.tiff"/><Relationship Id="rId2" Type="http://schemas.openxmlformats.org/officeDocument/2006/relationships/image" Target="../media/image1.tiff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11" Type="http://schemas.openxmlformats.org/officeDocument/2006/relationships/image" Target="../media/image10.png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10" Type="http://schemas.openxmlformats.org/officeDocument/2006/relationships/image" Target="../media/image9.tiff"/><Relationship Id="rId19" Type="http://schemas.openxmlformats.org/officeDocument/2006/relationships/image" Target="../media/image18.tiff"/><Relationship Id="rId4" Type="http://schemas.openxmlformats.org/officeDocument/2006/relationships/image" Target="../media/image3.tif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tatista.com/chart/17533/data-labeling-artificial-intelligence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tiff"/><Relationship Id="rId4" Type="http://schemas.openxmlformats.org/officeDocument/2006/relationships/image" Target="../media/image6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4514" y="447447"/>
            <a:ext cx="9383485" cy="2850923"/>
          </a:xfrm>
        </p:spPr>
        <p:txBody>
          <a:bodyPr>
            <a:normAutofit/>
          </a:bodyPr>
          <a:lstStyle/>
          <a:p>
            <a:r>
              <a:rPr lang="en-US" sz="4000" b="1" dirty="0"/>
              <a:t>Applied Artificial Intelligence</a:t>
            </a:r>
            <a:br>
              <a:rPr lang="en-US" sz="3600" dirty="0"/>
            </a:br>
            <a:br>
              <a:rPr lang="en-US" sz="3600" dirty="0"/>
            </a:br>
            <a:r>
              <a:rPr lang="en-US" sz="3600" b="1" dirty="0">
                <a:solidFill>
                  <a:srgbClr val="C00000"/>
                </a:solidFill>
              </a:rPr>
              <a:t>Lecture 2</a:t>
            </a:r>
            <a:br>
              <a:rPr lang="en-US" sz="3600" b="1" dirty="0"/>
            </a:br>
            <a:br>
              <a:rPr lang="en-US" sz="3600" dirty="0"/>
            </a:br>
            <a:r>
              <a:rPr lang="en-US" sz="3600" b="1" dirty="0"/>
              <a:t>Introduction to </a:t>
            </a:r>
            <a:r>
              <a:rPr lang="en-US" sz="3600" b="1" dirty="0">
                <a:solidFill>
                  <a:srgbClr val="002060"/>
                </a:solidFill>
              </a:rPr>
              <a:t>Artificial Intelligence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Arthur Kordon</a:t>
            </a:r>
          </a:p>
          <a:p>
            <a:r>
              <a:rPr lang="en-US" dirty="0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889504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42777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Key AI methods used by robots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7974" y="1319371"/>
            <a:ext cx="7772400" cy="4114800"/>
          </a:xfrm>
        </p:spPr>
        <p:txBody>
          <a:bodyPr>
            <a:normAutofit/>
          </a:bodyPr>
          <a:lstStyle/>
          <a:p>
            <a:r>
              <a:rPr lang="en-US" sz="2400" dirty="0"/>
              <a:t>Rule-based knowledge structure</a:t>
            </a:r>
          </a:p>
          <a:p>
            <a:r>
              <a:rPr lang="en-US" sz="2400" dirty="0"/>
              <a:t>Inferencing through rules “thinking”</a:t>
            </a:r>
          </a:p>
          <a:p>
            <a:r>
              <a:rPr lang="en-US" sz="2400" dirty="0"/>
              <a:t>Machine learning</a:t>
            </a:r>
          </a:p>
          <a:p>
            <a:r>
              <a:rPr lang="en-US" sz="2400" dirty="0"/>
              <a:t>Natural Language Processing (NLP)</a:t>
            </a:r>
          </a:p>
          <a:p>
            <a:r>
              <a:rPr lang="en-US" sz="2400" dirty="0"/>
              <a:t>Natural Language Understanding</a:t>
            </a:r>
            <a:endParaRPr lang="bg-BG" sz="2400" dirty="0"/>
          </a:p>
          <a:p>
            <a:r>
              <a:rPr lang="en-US" sz="2400" dirty="0"/>
              <a:t>Image recognition</a:t>
            </a:r>
            <a:endParaRPr lang="bg-BG" sz="2400" dirty="0"/>
          </a:p>
          <a:p>
            <a:r>
              <a:rPr lang="en-US" sz="2400" dirty="0"/>
              <a:t>Voice recognition</a:t>
            </a:r>
          </a:p>
          <a:p>
            <a:r>
              <a:rPr lang="en-US" sz="2400" dirty="0"/>
              <a:t>Movement control</a:t>
            </a:r>
          </a:p>
          <a:p>
            <a:r>
              <a:rPr lang="en-US" sz="2400" dirty="0"/>
              <a:t>Automatic planning</a:t>
            </a:r>
          </a:p>
        </p:txBody>
      </p:sp>
      <p:pic>
        <p:nvPicPr>
          <p:cNvPr id="4" name="Picture 3" descr="ho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8278" y="1147248"/>
            <a:ext cx="3395429" cy="4834818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10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F85A5-F542-3C41-9D42-9BFCF840B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376783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9588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What is a robot?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530542-C73B-6F4B-95B4-6CBA29AC4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15" y="1097279"/>
            <a:ext cx="1460301" cy="1446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3B7622-ED94-494A-85F2-0B26683B8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151599"/>
            <a:ext cx="3398072" cy="2006091"/>
          </a:xfrm>
          <a:prstGeom prst="rect">
            <a:avLst/>
          </a:prstGeom>
        </p:spPr>
      </p:pic>
      <p:pic>
        <p:nvPicPr>
          <p:cNvPr id="11" name="Picture 3" descr="Screen shot 2012-09-17 at 9.11.56 AM.png">
            <a:extLst>
              <a:ext uri="{FF2B5EF4-FFF2-40B4-BE49-F238E27FC236}">
                <a16:creationId xmlns:a16="http://schemas.microsoft.com/office/drawing/2014/main" id="{CE6763B6-EC3F-3648-901A-1BB6D0B39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30" y="3411647"/>
            <a:ext cx="3974951" cy="256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E8676E-C0E9-C147-A9C5-41AB8154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EAE188F-18FC-784E-854F-019C01B11AD2}"/>
              </a:ext>
            </a:extLst>
          </p:cNvPr>
          <p:cNvSpPr txBox="1">
            <a:spLocks/>
          </p:cNvSpPr>
          <p:nvPr/>
        </p:nvSpPr>
        <p:spPr>
          <a:xfrm>
            <a:off x="495511" y="770522"/>
            <a:ext cx="1845507" cy="281418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dirty="0"/>
              <a:t>Vacuum cleaner robot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C09AEA9-707F-0949-BED6-C3B47CB0AE89}"/>
              </a:ext>
            </a:extLst>
          </p:cNvPr>
          <p:cNvSpPr txBox="1">
            <a:spLocks/>
          </p:cNvSpPr>
          <p:nvPr/>
        </p:nvSpPr>
        <p:spPr>
          <a:xfrm>
            <a:off x="2476605" y="1793701"/>
            <a:ext cx="2407261" cy="281418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dirty="0"/>
              <a:t>Warehouse robots in Amazon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433756-D16F-AD4C-8A84-B47074D9B00D}"/>
              </a:ext>
            </a:extLst>
          </p:cNvPr>
          <p:cNvSpPr txBox="1">
            <a:spLocks/>
          </p:cNvSpPr>
          <p:nvPr/>
        </p:nvSpPr>
        <p:spPr>
          <a:xfrm>
            <a:off x="5553398" y="3053518"/>
            <a:ext cx="1309981" cy="281418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dirty="0"/>
              <a:t>Military robots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C2AED2-32D9-044F-835E-D3EE59870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596757"/>
            <a:ext cx="3771936" cy="319860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656F15C-237F-A540-B8AE-80E5C3C99B20}"/>
              </a:ext>
            </a:extLst>
          </p:cNvPr>
          <p:cNvSpPr txBox="1">
            <a:spLocks/>
          </p:cNvSpPr>
          <p:nvPr/>
        </p:nvSpPr>
        <p:spPr>
          <a:xfrm>
            <a:off x="9126730" y="3222784"/>
            <a:ext cx="1690681" cy="281418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dirty="0"/>
              <a:t>Bartender  robot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64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873162" y="99151"/>
            <a:ext cx="8229600" cy="53869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Industrial robots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CFE15C-9DDA-B540-81E3-E40F58D92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589" y="3450022"/>
            <a:ext cx="5426411" cy="2906328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963245C-3048-2544-AA87-B01901F5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C5A6E1-B9B6-9C41-9684-8E9741FBE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2" y="1619162"/>
            <a:ext cx="6472667" cy="3207243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E680399-4173-CC40-A89A-5EFBD2AE29D5}"/>
              </a:ext>
            </a:extLst>
          </p:cNvPr>
          <p:cNvSpPr txBox="1">
            <a:spLocks/>
          </p:cNvSpPr>
          <p:nvPr/>
        </p:nvSpPr>
        <p:spPr>
          <a:xfrm>
            <a:off x="961674" y="1121395"/>
            <a:ext cx="4309572" cy="281418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dirty="0"/>
              <a:t>Industrial robots at the Ford plant in Kansas City, MO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EF3C5AB-EB0D-4842-9AF8-177643809278}"/>
              </a:ext>
            </a:extLst>
          </p:cNvPr>
          <p:cNvSpPr txBox="1">
            <a:spLocks/>
          </p:cNvSpPr>
          <p:nvPr/>
        </p:nvSpPr>
        <p:spPr>
          <a:xfrm>
            <a:off x="1427884" y="5029414"/>
            <a:ext cx="4202743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dirty="0">
                <a:hlinkClick r:id="rId4"/>
              </a:rPr>
              <a:t>https://www.youtube.com/watch?v=TzZHKEPqZ5I</a:t>
            </a: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A74F599-B516-2545-B6DB-1262FDE5AE07}"/>
              </a:ext>
            </a:extLst>
          </p:cNvPr>
          <p:cNvSpPr txBox="1">
            <a:spLocks/>
          </p:cNvSpPr>
          <p:nvPr/>
        </p:nvSpPr>
        <p:spPr>
          <a:xfrm>
            <a:off x="7009181" y="2944188"/>
            <a:ext cx="4939225" cy="2814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dirty="0"/>
              <a:t>Industrial robots' installations has grown </a:t>
            </a:r>
            <a:r>
              <a:rPr lang="en-US" sz="2000" b="1" dirty="0">
                <a:solidFill>
                  <a:srgbClr val="FF0000"/>
                </a:solidFill>
              </a:rPr>
              <a:t>3 times </a:t>
            </a:r>
            <a:r>
              <a:rPr lang="en-US" sz="1400" b="1" dirty="0"/>
              <a:t>in 6 years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00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05287"/>
            <a:ext cx="8229600" cy="53869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Industrial robot density and concentration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A988C8-47A8-084B-9422-43D2E9CFF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550" y="1137403"/>
            <a:ext cx="5929250" cy="343626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963245C-3048-2544-AA87-B01901F5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2E651D-AD4C-E947-9995-9A83E556EF5C}"/>
              </a:ext>
            </a:extLst>
          </p:cNvPr>
          <p:cNvGrpSpPr/>
          <p:nvPr/>
        </p:nvGrpSpPr>
        <p:grpSpPr>
          <a:xfrm>
            <a:off x="5424550" y="1874455"/>
            <a:ext cx="6132543" cy="3612147"/>
            <a:chOff x="5603221" y="2744203"/>
            <a:chExt cx="6132543" cy="361214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44A5EA-2EAE-6948-91AD-431EB6071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279" y="2744203"/>
              <a:ext cx="6004485" cy="3612147"/>
            </a:xfrm>
            <a:prstGeom prst="rect">
              <a:avLst/>
            </a:prstGeom>
          </p:spPr>
        </p:pic>
        <p:sp>
          <p:nvSpPr>
            <p:cNvPr id="3" name="Left Brace 2">
              <a:extLst>
                <a:ext uri="{FF2B5EF4-FFF2-40B4-BE49-F238E27FC236}">
                  <a16:creationId xmlns:a16="http://schemas.microsoft.com/office/drawing/2014/main" id="{AEFBD6A4-C0E5-4648-823E-36B35EA6E3F5}"/>
                </a:ext>
              </a:extLst>
            </p:cNvPr>
            <p:cNvSpPr/>
            <p:nvPr/>
          </p:nvSpPr>
          <p:spPr>
            <a:xfrm>
              <a:off x="5603221" y="3270325"/>
              <a:ext cx="367273" cy="718690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8292731-1498-C84A-B646-941EE5112F62}"/>
              </a:ext>
            </a:extLst>
          </p:cNvPr>
          <p:cNvSpPr txBox="1">
            <a:spLocks/>
          </p:cNvSpPr>
          <p:nvPr/>
        </p:nvSpPr>
        <p:spPr>
          <a:xfrm>
            <a:off x="30809" y="5967355"/>
            <a:ext cx="5245488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dirty="0"/>
              <a:t>Robot density is measured by the number of robots per 100 workers</a:t>
            </a: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6AB5DF-7740-344E-9BA8-86D6D68E1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3" y="1623070"/>
            <a:ext cx="4965700" cy="40132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8F17E59-E410-7041-9F34-F292F2AB62B7}"/>
              </a:ext>
            </a:extLst>
          </p:cNvPr>
          <p:cNvSpPr txBox="1">
            <a:spLocks/>
          </p:cNvSpPr>
          <p:nvPr/>
        </p:nvSpPr>
        <p:spPr>
          <a:xfrm>
            <a:off x="615638" y="1151276"/>
            <a:ext cx="3160296" cy="281418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dirty="0"/>
              <a:t>Countries with highest robot density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81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873162" y="99151"/>
            <a:ext cx="8229600" cy="53869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Robot Process Automation (RPA)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14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963245C-3048-2544-AA87-B01901F5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CA1FDD-2FCC-C54A-B629-F723D0277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89" y="631568"/>
            <a:ext cx="8013700" cy="118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DD745C-6FBF-E94A-916F-1B1BB9896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256" y="1682023"/>
            <a:ext cx="5979522" cy="480497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F4EB06F-0DFC-3746-8A89-C221CBF8FC10}"/>
              </a:ext>
            </a:extLst>
          </p:cNvPr>
          <p:cNvSpPr txBox="1">
            <a:spLocks/>
          </p:cNvSpPr>
          <p:nvPr/>
        </p:nvSpPr>
        <p:spPr>
          <a:xfrm>
            <a:off x="7777778" y="3270325"/>
            <a:ext cx="4001845" cy="1430767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Key idea: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Replacing humans with virtual robots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35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873162" y="99151"/>
            <a:ext cx="8229600" cy="53869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Robotic Virtual Anchors (RVA)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15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963245C-3048-2544-AA87-B01901F5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E54360-9DFA-3240-90D6-86B9A2A0B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058" y="1460997"/>
            <a:ext cx="6463054" cy="3208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CB471A-C9C6-874E-9638-E70E75481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269" y="5071775"/>
            <a:ext cx="6401846" cy="1441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219C38-E71B-FE4B-839F-CB3C44EB0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455" y="730229"/>
            <a:ext cx="4895477" cy="58230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25B5C94-4B61-F64C-B018-A603A993D70F}"/>
              </a:ext>
            </a:extLst>
          </p:cNvPr>
          <p:cNvSpPr txBox="1">
            <a:spLocks/>
          </p:cNvSpPr>
          <p:nvPr/>
        </p:nvSpPr>
        <p:spPr>
          <a:xfrm>
            <a:off x="3443821" y="4790357"/>
            <a:ext cx="4202743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dirty="0"/>
              <a:t>https://</a:t>
            </a:r>
            <a:r>
              <a:rPr lang="en-US" sz="1400" dirty="0" err="1"/>
              <a:t>youtu.be</a:t>
            </a:r>
            <a:r>
              <a:rPr lang="en-US" sz="1400" dirty="0"/>
              <a:t>/</a:t>
            </a:r>
            <a:r>
              <a:rPr lang="en-US" sz="1400" dirty="0" err="1"/>
              <a:t>GAfiATTQufk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27038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AA8D74-B124-744F-B79E-E93264271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65126"/>
            <a:ext cx="4365252" cy="598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2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908" y="354543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287493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15916" y="0"/>
            <a:ext cx="7772400" cy="636949"/>
          </a:xfrm>
        </p:spPr>
        <p:txBody>
          <a:bodyPr>
            <a:normAutofit/>
          </a:bodyPr>
          <a:lstStyle/>
          <a:p>
            <a:r>
              <a:rPr lang="en-US" sz="2800" dirty="0"/>
              <a:t>A short history of theoretical AI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C2D548-FC79-354D-B5C9-5D4D18CEE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69" y="962768"/>
            <a:ext cx="11170449" cy="524297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A0232-B040-054D-A224-BC490C71D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C6B6FA0-84AB-394D-A9F9-59D5FE84326B}"/>
              </a:ext>
            </a:extLst>
          </p:cNvPr>
          <p:cNvSpPr txBox="1">
            <a:spLocks/>
          </p:cNvSpPr>
          <p:nvPr/>
        </p:nvSpPr>
        <p:spPr>
          <a:xfrm>
            <a:off x="7283501" y="681350"/>
            <a:ext cx="2604815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dirty="0"/>
              <a:t>Support Vector Machines (SVM)</a:t>
            </a: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F415DB-F1C8-3546-A663-02FD916F3A8D}"/>
              </a:ext>
            </a:extLst>
          </p:cNvPr>
          <p:cNvCxnSpPr>
            <a:stCxn id="7" idx="2"/>
          </p:cNvCxnSpPr>
          <p:nvPr/>
        </p:nvCxnSpPr>
        <p:spPr>
          <a:xfrm>
            <a:off x="8585909" y="962768"/>
            <a:ext cx="117027" cy="4142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5B69C11-9970-0947-85A4-15FB88DEB727}"/>
              </a:ext>
            </a:extLst>
          </p:cNvPr>
          <p:cNvSpPr txBox="1"/>
          <p:nvPr/>
        </p:nvSpPr>
        <p:spPr>
          <a:xfrm>
            <a:off x="251048" y="1169873"/>
            <a:ext cx="329942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Workshop at Dartmouth</a:t>
            </a:r>
          </a:p>
          <a:p>
            <a:r>
              <a:rPr lang="en-US" sz="2400" b="1" dirty="0"/>
              <a:t>New Hampshire, 1956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FA3322-E1FD-914E-BF7A-97A720D6A4F9}"/>
              </a:ext>
            </a:extLst>
          </p:cNvPr>
          <p:cNvCxnSpPr>
            <a:cxnSpLocks/>
          </p:cNvCxnSpPr>
          <p:nvPr/>
        </p:nvCxnSpPr>
        <p:spPr>
          <a:xfrm>
            <a:off x="2115916" y="2000870"/>
            <a:ext cx="1003802" cy="14523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95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15916" y="0"/>
            <a:ext cx="7772400" cy="636949"/>
          </a:xfrm>
        </p:spPr>
        <p:txBody>
          <a:bodyPr>
            <a:normAutofit/>
          </a:bodyPr>
          <a:lstStyle/>
          <a:p>
            <a:r>
              <a:rPr lang="en-US" sz="2800" dirty="0"/>
              <a:t>A short history of applied AI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77C737-0EBC-6C44-AECA-14C903103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9" y="669235"/>
            <a:ext cx="3157578" cy="2770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0917CC-17C3-D14B-AC7A-146C70657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586" y="2475127"/>
            <a:ext cx="4599492" cy="2322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4585AA-4988-D142-9A15-783D1E5C5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24" y="3636498"/>
            <a:ext cx="5141962" cy="2883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0FA6E1-BFC8-4A4E-BC8B-7FD62234A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014" y="5245221"/>
            <a:ext cx="5218214" cy="228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CC042C-1EE3-5A41-A1E4-A9E88E03F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5256" y="6133570"/>
            <a:ext cx="2925561" cy="445560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B1F7CE1-C975-284D-839E-30C1BE881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C9EE5B9-2AC0-E449-A1B8-BBB728D180C9}"/>
              </a:ext>
            </a:extLst>
          </p:cNvPr>
          <p:cNvSpPr txBox="1">
            <a:spLocks/>
          </p:cNvSpPr>
          <p:nvPr/>
        </p:nvSpPr>
        <p:spPr>
          <a:xfrm>
            <a:off x="62327" y="426864"/>
            <a:ext cx="1722687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dirty="0"/>
              <a:t>Rule-based systems</a:t>
            </a: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451BB45-F934-154F-9F84-81F8ADA00A7A}"/>
              </a:ext>
            </a:extLst>
          </p:cNvPr>
          <p:cNvSpPr txBox="1">
            <a:spLocks/>
          </p:cNvSpPr>
          <p:nvPr/>
        </p:nvSpPr>
        <p:spPr>
          <a:xfrm>
            <a:off x="3551293" y="2302132"/>
            <a:ext cx="2149871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dirty="0"/>
              <a:t>Machine learning systems</a:t>
            </a: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54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15916" y="0"/>
            <a:ext cx="7772400" cy="636949"/>
          </a:xfrm>
        </p:spPr>
        <p:txBody>
          <a:bodyPr>
            <a:normAutofit/>
          </a:bodyPr>
          <a:lstStyle/>
          <a:p>
            <a:r>
              <a:rPr lang="en-US" sz="2800" dirty="0"/>
              <a:t>Expansion of AI-related Intellectual property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6B2D32-6A79-8548-A03A-A2A7006BB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49" y="755284"/>
            <a:ext cx="11068106" cy="536581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B60C16-B9D6-9745-8D24-71A30B5F8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61869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197" y="15268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AI Big Bang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770068" y="52886"/>
            <a:ext cx="2743200" cy="365125"/>
          </a:xfrm>
        </p:spPr>
        <p:txBody>
          <a:bodyPr/>
          <a:lstStyle/>
          <a:p>
            <a:fld id="{760C78C2-CDE4-4FEF-94FB-F11C578D031C}" type="slidenum">
              <a:rPr lang="en-US" smtClean="0"/>
              <a:t>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Kordon Consulting LLC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76D4DF-CFD8-CD4A-BE50-4C44944EB947}"/>
              </a:ext>
            </a:extLst>
          </p:cNvPr>
          <p:cNvGrpSpPr/>
          <p:nvPr/>
        </p:nvGrpSpPr>
        <p:grpSpPr>
          <a:xfrm>
            <a:off x="2758564" y="1633939"/>
            <a:ext cx="4114800" cy="4114800"/>
            <a:chOff x="3769658" y="1552093"/>
            <a:chExt cx="4114800" cy="4114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8E32130-30CF-2A41-9DAE-E532212E0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9658" y="1552093"/>
              <a:ext cx="4114800" cy="41148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D01D45-E9D1-5843-AB70-347C268A3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1469" y="3377900"/>
              <a:ext cx="431203" cy="43120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812D4FA-A301-5044-974A-51916D4A1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356" y="1679995"/>
            <a:ext cx="1422400" cy="142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AA0FC9-C621-534D-B7BF-0DEA8D941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694" y="4166270"/>
            <a:ext cx="1259542" cy="1889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A5A7A6-6AA4-824F-8A1B-249C8C041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364" y="2798703"/>
            <a:ext cx="1905000" cy="1066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832248-1CDF-9D46-9FB7-91C84635E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4967" y="5572950"/>
            <a:ext cx="1892300" cy="1066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6BBCCF-9F90-5B42-AD79-777083065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7556" y="707011"/>
            <a:ext cx="1739900" cy="1155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D4B1C4-AED2-6E46-9E25-41F473E22F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1537" y="4874450"/>
            <a:ext cx="2044700" cy="1231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72ECB80-DCDB-1248-8A68-86747539D8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2385" y="3059964"/>
            <a:ext cx="1397000" cy="1447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B34E2C-A2DB-2042-9741-83AD3CA49B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4967" y="974481"/>
            <a:ext cx="3251200" cy="444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06AB95-ABB0-6244-B392-3D67BE0EEF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1879" y="1541425"/>
            <a:ext cx="1612900" cy="965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8CB046-BE9B-4A43-872D-5C5327ECEF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3243" y="2806053"/>
            <a:ext cx="431203" cy="4006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ABDE42-C6D4-5C41-97BE-685E605F89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2332" y="4051718"/>
            <a:ext cx="358154" cy="3556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956BBC-4AB4-AC4E-BEDD-9CD700D140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87197" y="3428410"/>
            <a:ext cx="308945" cy="3594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0D5E72-4C83-8147-BF9E-5DDA6DFEC8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3330" y="3852134"/>
            <a:ext cx="368053" cy="3680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409186-593B-DF43-A5AC-5FF25C8647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57643" y="3214948"/>
            <a:ext cx="409072" cy="43937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0B98305-011B-D64D-84B6-500AA4A64962}"/>
              </a:ext>
            </a:extLst>
          </p:cNvPr>
          <p:cNvSpPr/>
          <p:nvPr/>
        </p:nvSpPr>
        <p:spPr>
          <a:xfrm>
            <a:off x="9585317" y="1310158"/>
            <a:ext cx="1413479" cy="57179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Research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(thousands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FBE1BDF-EC0A-CF45-B462-F49AAF009645}"/>
              </a:ext>
            </a:extLst>
          </p:cNvPr>
          <p:cNvSpPr/>
          <p:nvPr/>
        </p:nvSpPr>
        <p:spPr>
          <a:xfrm>
            <a:off x="9651329" y="2720493"/>
            <a:ext cx="1273884" cy="5717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Business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(millions)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E429210-901C-5943-9250-186171653658}"/>
              </a:ext>
            </a:extLst>
          </p:cNvPr>
          <p:cNvSpPr/>
          <p:nvPr/>
        </p:nvSpPr>
        <p:spPr>
          <a:xfrm>
            <a:off x="9668288" y="4206150"/>
            <a:ext cx="1273884" cy="57179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Society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(billions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C70EDAC-3F1D-644E-950D-0CBD6906BD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85317" y="2123406"/>
            <a:ext cx="358154" cy="3556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E636B59-A286-AF4A-B64C-7FC1245037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3471" y="2097705"/>
            <a:ext cx="431203" cy="4006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BDB854-A554-6444-9477-5FED7273D3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26685" y="2073361"/>
            <a:ext cx="308945" cy="35944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03866AF-858E-6040-9976-F331C2B541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37636" y="2085440"/>
            <a:ext cx="409072" cy="43937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BFE0615-0347-3C49-92B6-64D9C3C1701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87533" y="3571714"/>
            <a:ext cx="368053" cy="3680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6D86C2E-2C72-DD42-A5A6-79865C7DE24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65337" y="3514399"/>
            <a:ext cx="544813" cy="54481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C0E3CD8-0629-5E47-A5B0-E5CC839BE09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20738" y="3441903"/>
            <a:ext cx="597798" cy="5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24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AA8D74-B124-744F-B79E-E93264271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65126"/>
            <a:ext cx="4365252" cy="598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2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908" y="431998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123839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96116"/>
            <a:ext cx="8229600" cy="55295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Sectors for potential AI-based unemployment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9C1DA2-024B-1945-9985-4E7861FD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790F12-1E0B-9743-9804-DC37D994F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719" y="892885"/>
            <a:ext cx="6975801" cy="469903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0A2CBA-5386-B746-9C30-C490E56C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A28BD85-121F-3645-A416-C303C8E4880E}"/>
              </a:ext>
            </a:extLst>
          </p:cNvPr>
          <p:cNvSpPr txBox="1">
            <a:spLocks/>
          </p:cNvSpPr>
          <p:nvPr/>
        </p:nvSpPr>
        <p:spPr>
          <a:xfrm>
            <a:off x="2242719" y="6074932"/>
            <a:ext cx="6595902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dirty="0"/>
              <a:t>https://</a:t>
            </a:r>
            <a:r>
              <a:rPr lang="en-US" sz="1400" dirty="0" err="1"/>
              <a:t>www.geeksforgeeks.org</a:t>
            </a:r>
            <a:r>
              <a:rPr lang="en-US" sz="1400" dirty="0"/>
              <a:t>/artificial-intelligence-cause-of-unemployment/amp/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7E4829-6955-474B-871A-7B1180A47AC3}"/>
              </a:ext>
            </a:extLst>
          </p:cNvPr>
          <p:cNvSpPr/>
          <p:nvPr/>
        </p:nvSpPr>
        <p:spPr>
          <a:xfrm>
            <a:off x="9585317" y="1310158"/>
            <a:ext cx="1413479" cy="57179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Truck drivers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FE9B87-F11F-1A46-B429-9342BF282D13}"/>
              </a:ext>
            </a:extLst>
          </p:cNvPr>
          <p:cNvSpPr/>
          <p:nvPr/>
        </p:nvSpPr>
        <p:spPr>
          <a:xfrm>
            <a:off x="9619383" y="2581353"/>
            <a:ext cx="1413479" cy="57179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Sales persons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40D9BA-8686-214B-914D-CD02AA36CA51}"/>
              </a:ext>
            </a:extLst>
          </p:cNvPr>
          <p:cNvSpPr/>
          <p:nvPr/>
        </p:nvSpPr>
        <p:spPr>
          <a:xfrm>
            <a:off x="9585317" y="3862407"/>
            <a:ext cx="1413479" cy="5717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Nurses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13F3EA-5E68-014E-AF4F-2657F569583B}"/>
              </a:ext>
            </a:extLst>
          </p:cNvPr>
          <p:cNvSpPr/>
          <p:nvPr/>
        </p:nvSpPr>
        <p:spPr>
          <a:xfrm>
            <a:off x="9666894" y="4847705"/>
            <a:ext cx="1413479" cy="5717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Teachers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43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896" y="103233"/>
            <a:ext cx="8229600" cy="55295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Key concern: AI will eliminate routine jobs</a:t>
            </a:r>
            <a:endParaRPr lang="bg-BG" sz="28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Robots_replacin_peopl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35" y="1238404"/>
            <a:ext cx="4991688" cy="25758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1131" y="688718"/>
            <a:ext cx="6343468" cy="461665"/>
          </a:xfrm>
          <a:prstGeom prst="rect">
            <a:avLst/>
          </a:prstGeom>
          <a:solidFill>
            <a:srgbClr val="D7E4BD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Hypothesis: mentally routine jobs will disappear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6B5B75-7EC9-AB4F-A71C-C82E3F46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C73AB9-24B4-2A4E-8365-13DD3D5B0304}"/>
              </a:ext>
            </a:extLst>
          </p:cNvPr>
          <p:cNvSpPr txBox="1"/>
          <p:nvPr/>
        </p:nvSpPr>
        <p:spPr>
          <a:xfrm>
            <a:off x="6096000" y="2380864"/>
            <a:ext cx="512749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Reality: New Machine Learning-driven </a:t>
            </a:r>
          </a:p>
          <a:p>
            <a:r>
              <a:rPr lang="en-US" sz="2400" b="1" dirty="0"/>
              <a:t>jobs for labeling data are open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7E1872-D300-124A-AC0F-035B3F915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726" y="6030383"/>
            <a:ext cx="1308698" cy="207924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94F0025-3FB4-394B-8474-38199C007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B7420A-18F5-1B4F-A105-75FDE4C78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599" y="3484047"/>
            <a:ext cx="2858539" cy="23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73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896" y="103233"/>
            <a:ext cx="8229600" cy="55295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Key concern: AI will eliminate routine jobs</a:t>
            </a:r>
            <a:endParaRPr lang="bg-BG" sz="28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6B5B75-7EC9-AB4F-A71C-C82E3F46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23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94F0025-3FB4-394B-8474-38199C007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6C97DF-D896-6943-BCBF-02197DE5B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0" y="4577366"/>
            <a:ext cx="4889500" cy="1257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F62294-8744-054E-8FB4-AD15E37B9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23" y="1128040"/>
            <a:ext cx="8978900" cy="3149600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A110DF16-6873-9943-8B16-789D65E48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867" y="5940531"/>
            <a:ext cx="5655617" cy="309954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9995" tIns="46798" rIns="89995" bIns="4679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dirty="0">
                <a:hlinkClick r:id="rId4"/>
              </a:rPr>
              <a:t>https://www.statista.com/chart/17533/data-labeling-artificial-intelligence/</a:t>
            </a:r>
            <a:endParaRPr kumimoji="1" lang="en-US" sz="1400" b="1" dirty="0">
              <a:latin typeface="Swis721 Cn B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423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 vert="horz" lIns="91435" tIns="45718" rIns="91435" bIns="45718" rtlCol="0" anchor="ctr"/>
          <a:lstStyle/>
          <a:p>
            <a:fld id="{4DC8C79A-AF1B-49BE-8892-95D978B71953}" type="slidenum">
              <a:rPr lang="en-US"/>
              <a:pPr/>
              <a:t>24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5FC042C-3E3C-CD42-9236-EE211E0690B0}"/>
              </a:ext>
            </a:extLst>
          </p:cNvPr>
          <p:cNvSpPr txBox="1">
            <a:spLocks noChangeArrowheads="1"/>
          </p:cNvSpPr>
          <p:nvPr/>
        </p:nvSpPr>
        <p:spPr>
          <a:xfrm>
            <a:off x="1788042" y="126041"/>
            <a:ext cx="8229600" cy="5012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2800" dirty="0">
                <a:ea typeface="ＭＳ Ｐゴシック" charset="0"/>
                <a:cs typeface="ＭＳ Ｐゴシック" charset="0"/>
              </a:rPr>
              <a:t>When AI beats human intelligence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82472A-ACC5-D644-A771-7B8517ADD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196" y="627322"/>
            <a:ext cx="3494489" cy="22502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0B2CF7-F4E4-424B-B823-3527D6198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606" y="2477388"/>
            <a:ext cx="4269667" cy="2671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EE7527-FD59-664F-B5DB-BF8AD0B54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444" y="4454604"/>
            <a:ext cx="3196269" cy="2403396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38300629-290C-DD46-8CB2-CCB8EF551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412" y="5601238"/>
            <a:ext cx="4462215" cy="4022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9995" tIns="46798" rIns="89995" bIns="4679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en-US" sz="2000" b="1" dirty="0">
                <a:latin typeface="Swis721 Cn BT" charset="0"/>
              </a:rPr>
              <a:t>Finding a solution in combinatorial tasks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435D86-FC74-FD4F-84D5-0CC90E259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580483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5295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Key protection: Creativity</a:t>
            </a:r>
            <a:endParaRPr lang="bg-BG" sz="28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2952" y="5030208"/>
            <a:ext cx="8530669" cy="584775"/>
          </a:xfrm>
          <a:prstGeom prst="rect">
            <a:avLst/>
          </a:prstGeom>
          <a:solidFill>
            <a:srgbClr val="D7E4BD"/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Imagination is more important than knowledge</a:t>
            </a:r>
          </a:p>
        </p:txBody>
      </p:sp>
      <p:pic>
        <p:nvPicPr>
          <p:cNvPr id="5" name="Picture 4" descr="Einstei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559" y="4130568"/>
            <a:ext cx="1378815" cy="17529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6B5B75-7EC9-AB4F-A71C-C82E3F46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95E8C-18FA-2C4E-99C6-4B33AB844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64" y="1121038"/>
            <a:ext cx="6941827" cy="361572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2BCA7-D44D-A544-9FE9-078E97DE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471273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292250" y="529603"/>
            <a:ext cx="11061550" cy="552959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Key concern: Singularity (integration of AI and human intelligence) Ray Kurtzweil</a:t>
            </a:r>
          </a:p>
        </p:txBody>
      </p:sp>
      <p:pic>
        <p:nvPicPr>
          <p:cNvPr id="126979" name="Picture 4" descr="Screen shot 2012-09-17 at 10.03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544" y="1255210"/>
            <a:ext cx="5383056" cy="424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9C1DA2-024B-1945-9985-4E7861FD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928891-7106-C445-8E4C-D24FDD15E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332563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AA8D74-B124-744F-B79E-E93264271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65126"/>
            <a:ext cx="4365252" cy="598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2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908" y="5126809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829666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4717B-817D-BC49-B28C-FB9808308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4" y="0"/>
            <a:ext cx="10515600" cy="817581"/>
          </a:xfrm>
        </p:spPr>
        <p:txBody>
          <a:bodyPr>
            <a:normAutofit/>
          </a:bodyPr>
          <a:lstStyle/>
          <a:p>
            <a:r>
              <a:rPr lang="en-US" sz="2800" dirty="0"/>
              <a:t>Top 5 Myths of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F132C-F03F-A543-AF60-74EA5B8C1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624" y="817581"/>
            <a:ext cx="10515600" cy="4351338"/>
          </a:xfrm>
        </p:spPr>
        <p:txBody>
          <a:bodyPr>
            <a:noAutofit/>
          </a:bodyPr>
          <a:lstStyle/>
          <a:p>
            <a:r>
              <a:rPr lang="en-US" sz="3200" b="1" dirty="0"/>
              <a:t>Myth No. 1: AI replaces the need for human intelligence</a:t>
            </a:r>
          </a:p>
          <a:p>
            <a:endParaRPr lang="en-US" sz="3200" b="1" dirty="0"/>
          </a:p>
          <a:p>
            <a:r>
              <a:rPr lang="en-US" sz="3200" b="1" dirty="0"/>
              <a:t>Myth No. 2: AI works like the human brain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b="1" dirty="0"/>
              <a:t>Myth No. 3: AI can be 100% objective </a:t>
            </a:r>
          </a:p>
          <a:p>
            <a:endParaRPr lang="en-US" sz="3200" dirty="0"/>
          </a:p>
          <a:p>
            <a:r>
              <a:rPr lang="en-US" sz="3200" b="1" dirty="0"/>
              <a:t>Myth No. 4: Everyone is using AI</a:t>
            </a:r>
          </a:p>
          <a:p>
            <a:endParaRPr lang="en-US" sz="3200" dirty="0"/>
          </a:p>
          <a:p>
            <a:r>
              <a:rPr lang="en-US" sz="3200" b="1" dirty="0"/>
              <a:t>Myth No. 5: AI is a magic that will deliver value from the moment it is deployed.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2DC05-5D36-F642-B574-9B5061841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2F411-AA8B-7E49-AA7F-2B1EC46E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52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1282C-5D2B-274A-B038-A8FA3895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21" y="30251"/>
            <a:ext cx="10515600" cy="570057"/>
          </a:xfrm>
        </p:spPr>
        <p:txBody>
          <a:bodyPr>
            <a:normAutofit/>
          </a:bodyPr>
          <a:lstStyle/>
          <a:p>
            <a:r>
              <a:rPr lang="en-US" sz="2800" dirty="0"/>
              <a:t>Lecture 2 “Introduction to AI”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D6F00-9AE7-3140-A438-4C979CDEA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34" y="501650"/>
            <a:ext cx="11021984" cy="3359439"/>
          </a:xfrm>
        </p:spPr>
        <p:txBody>
          <a:bodyPr>
            <a:noAutofit/>
          </a:bodyPr>
          <a:lstStyle/>
          <a:p>
            <a:r>
              <a:rPr lang="en-US" sz="2400" b="1" dirty="0"/>
              <a:t>AI is expanding fast in business and society</a:t>
            </a:r>
          </a:p>
          <a:p>
            <a:r>
              <a:rPr lang="en-US" sz="2400" b="1" dirty="0"/>
              <a:t>AI is a complex research area that studies the properties of intelligence by synthesizing intelligence </a:t>
            </a:r>
          </a:p>
          <a:p>
            <a:r>
              <a:rPr lang="en-US" sz="2400" b="1" dirty="0"/>
              <a:t>There are three key types of AI: </a:t>
            </a:r>
            <a:r>
              <a:rPr lang="en-US" sz="2400" b="1" dirty="0">
                <a:solidFill>
                  <a:srgbClr val="FF0000"/>
                </a:solidFill>
              </a:rPr>
              <a:t>Narrow (ANI)</a:t>
            </a:r>
            <a:r>
              <a:rPr lang="en-US" sz="2400" b="1" dirty="0"/>
              <a:t>, General (AGI), and Super AI (ASI)</a:t>
            </a:r>
          </a:p>
          <a:p>
            <a:r>
              <a:rPr lang="en-US" sz="2400" b="1" dirty="0"/>
              <a:t>There are two key targets of AI: </a:t>
            </a:r>
          </a:p>
          <a:p>
            <a:pPr lvl="1"/>
            <a:r>
              <a:rPr lang="en-US" sz="2000" b="1" dirty="0"/>
              <a:t>To replace human intelligence (robots)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To  enhance human intelligence (augmented intelligence)</a:t>
            </a:r>
          </a:p>
          <a:p>
            <a:r>
              <a:rPr lang="en-US" sz="2400" b="1" dirty="0"/>
              <a:t>Both targets are expanding in business</a:t>
            </a:r>
          </a:p>
          <a:p>
            <a:r>
              <a:rPr lang="en-US" sz="2400" b="1" dirty="0"/>
              <a:t>The key concern about AI is the potential replacement with robots of humans doing routine jobs </a:t>
            </a:r>
          </a:p>
          <a:p>
            <a:r>
              <a:rPr lang="en-US" sz="2400" b="1" dirty="0"/>
              <a:t>The key AI myths about its ubiquitous absolute and magical power should be debunked.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DD6F1C41-E9FB-0E40-9F7E-72FED119A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155" y="5255416"/>
            <a:ext cx="9814164" cy="12003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 lIns="91435" tIns="45718" rIns="91435" bIns="45718">
            <a:spAutoFit/>
          </a:bodyPr>
          <a:lstStyle/>
          <a:p>
            <a:pPr algn="ctr"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The Bottom Line</a:t>
            </a:r>
          </a:p>
          <a:p>
            <a:pPr algn="ctr"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AI is a complex technical field to mimic human brainpower with two key objectives – replacement or enhancement of human intelligence.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8DBB4-53F0-544B-AB52-F2950E04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2D5C19-5231-D247-BDB4-CC36CF704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136962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51D2975-A825-194D-854E-FC9B35D8C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632" y="365126"/>
            <a:ext cx="5897260" cy="5636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2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572" y="842506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495172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30450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Details on this topic are given in the following chapters of “Applying Data Science” book:</a:t>
            </a:r>
            <a:br>
              <a:rPr lang="en-US" sz="2700" dirty="0"/>
            </a:br>
            <a:r>
              <a:rPr lang="en-US" sz="2700" dirty="0"/>
              <a:t>Chapter 1, pp. 7-8, 19-22</a:t>
            </a:r>
            <a:br>
              <a:rPr lang="en-US" dirty="0"/>
            </a:b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64B5B-5031-3049-9D31-80098B3F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1F9E8-3C33-9141-90CD-B198A380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4026327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AA8D74-B124-744F-B79E-E93264271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65126"/>
            <a:ext cx="4365252" cy="598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2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908" y="1275571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491017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459172" y="5666651"/>
            <a:ext cx="10767801" cy="731374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C00000"/>
                </a:solidFill>
              </a:rPr>
              <a:t>Popular Definition</a:t>
            </a:r>
          </a:p>
          <a:p>
            <a:pPr>
              <a:buNone/>
            </a:pPr>
            <a:r>
              <a:rPr lang="en-US" sz="2000" b="1" dirty="0">
                <a:solidFill>
                  <a:srgbClr val="C00000"/>
                </a:solidFill>
              </a:rPr>
              <a:t>AI is the ability of a computer program to function like a human brain</a:t>
            </a:r>
            <a:r>
              <a:rPr lang="en-US" sz="2000" i="1" dirty="0"/>
              <a:t> 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15882-DA7C-6B4C-83D8-43C239C853F4}"/>
              </a:ext>
            </a:extLst>
          </p:cNvPr>
          <p:cNvSpPr txBox="1"/>
          <p:nvPr/>
        </p:nvSpPr>
        <p:spPr>
          <a:xfrm>
            <a:off x="460068" y="3664369"/>
            <a:ext cx="914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Handbook of Artificial Intelligence:</a:t>
            </a:r>
          </a:p>
          <a:p>
            <a:r>
              <a:rPr lang="en-US" b="1" i="1" dirty="0"/>
              <a:t>Artificial Intelligence </a:t>
            </a:r>
            <a:r>
              <a:rPr lang="en-US" i="1" dirty="0"/>
              <a:t>is the part of computer science concerned with designing intelligent computer systems, that is, systems that exhibit the characteristics we associate with intelligence in human behavior – understanding language, learning reasoning, solving problems, and so on.</a:t>
            </a:r>
            <a:r>
              <a:rPr lang="en-US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9C4389-63BA-B841-A884-AD5C9EB60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69" y="566450"/>
            <a:ext cx="7587343" cy="32005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BAE36-8424-3149-BB00-62BDF69D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C0DF04-B7A7-1440-AB5C-F738279FA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18AB198-2C66-2343-9414-7CF79AA8C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25" y="0"/>
            <a:ext cx="10515600" cy="706288"/>
          </a:xfrm>
        </p:spPr>
        <p:txBody>
          <a:bodyPr>
            <a:normAutofit/>
          </a:bodyPr>
          <a:lstStyle/>
          <a:p>
            <a:r>
              <a:rPr lang="en-US" sz="2400" dirty="0"/>
              <a:t>What is AI?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D0AF8-AA43-0D49-B3BC-EDD8CB63E993}"/>
              </a:ext>
            </a:extLst>
          </p:cNvPr>
          <p:cNvSpPr txBox="1"/>
          <p:nvPr/>
        </p:nvSpPr>
        <p:spPr>
          <a:xfrm>
            <a:off x="314557" y="4864698"/>
            <a:ext cx="10913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AI is a branch of computer science that studies the properties of intelligence by synthesizing intelligence </a:t>
            </a:r>
          </a:p>
          <a:p>
            <a:r>
              <a:rPr lang="en-US" dirty="0"/>
              <a:t>Herbert A. Simon, “Artificial Intelligence: An Empirical Science,” Artificial Intelligence 77, no. 2 (1995):95–127.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360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AA8D74-B124-744F-B79E-E93264271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65126"/>
            <a:ext cx="4365252" cy="598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2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908" y="2017849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57963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Types of AI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735726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2FDFC-91E3-6F4A-82E1-785C17355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925" y="815415"/>
            <a:ext cx="82296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79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6008-7CF4-0B40-A930-C65A7A155A1C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28601"/>
            <a:ext cx="8229600" cy="563563"/>
          </a:xfrm>
        </p:spPr>
        <p:txBody>
          <a:bodyPr/>
          <a:lstStyle/>
          <a:p>
            <a:r>
              <a:rPr lang="en-US" sz="2800" dirty="0"/>
              <a:t>Two types of applied AI</a:t>
            </a:r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6281337" y="937326"/>
            <a:ext cx="3313527" cy="228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 dirty="0"/>
              <a:t>AI </a:t>
            </a:r>
            <a:r>
              <a:rPr lang="en-US" sz="1400" b="1" dirty="0">
                <a:solidFill>
                  <a:srgbClr val="00B050"/>
                </a:solidFill>
              </a:rPr>
              <a:t>ENHANCES</a:t>
            </a:r>
            <a:r>
              <a:rPr lang="en-US" sz="1400" b="1" dirty="0"/>
              <a:t> human intelligence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1941395" y="1328556"/>
            <a:ext cx="2819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/>
              <a:t>AI systems that imitate successfully human intelligence in specific  tasks.</a:t>
            </a:r>
            <a:endParaRPr lang="en-US" sz="1600" dirty="0"/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6258865" y="1266260"/>
            <a:ext cx="375172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/>
              <a:t>AI systems that improve human intelligence through machine learning and discovering new patterns, features, and relationships in data. </a:t>
            </a:r>
            <a:endParaRPr lang="en-US" sz="1600" i="1" dirty="0"/>
          </a:p>
        </p:txBody>
      </p:sp>
      <p:sp>
        <p:nvSpPr>
          <p:cNvPr id="80909" name="Text Box 13"/>
          <p:cNvSpPr txBox="1">
            <a:spLocks noChangeArrowheads="1"/>
          </p:cNvSpPr>
          <p:nvPr/>
        </p:nvSpPr>
        <p:spPr bwMode="auto">
          <a:xfrm>
            <a:off x="2080500" y="5798822"/>
            <a:ext cx="22506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Competitor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Good Old AI (GOAI)</a:t>
            </a:r>
          </a:p>
        </p:txBody>
      </p:sp>
      <p:sp>
        <p:nvSpPr>
          <p:cNvPr id="80910" name="Text Box 14"/>
          <p:cNvSpPr txBox="1">
            <a:spLocks noChangeArrowheads="1"/>
          </p:cNvSpPr>
          <p:nvPr/>
        </p:nvSpPr>
        <p:spPr bwMode="auto">
          <a:xfrm>
            <a:off x="6289216" y="5798822"/>
            <a:ext cx="34801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Amplifier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Computational Intelligence (CI)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868074" y="912549"/>
            <a:ext cx="3313527" cy="228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 dirty="0"/>
              <a:t>AI</a:t>
            </a:r>
            <a:r>
              <a:rPr lang="en-US" sz="1400" b="1" dirty="0">
                <a:solidFill>
                  <a:srgbClr val="FF0000"/>
                </a:solidFill>
              </a:rPr>
              <a:t> REPLACES </a:t>
            </a:r>
            <a:r>
              <a:rPr lang="en-US" sz="1400" b="1" dirty="0"/>
              <a:t>human intelligence</a:t>
            </a:r>
          </a:p>
        </p:txBody>
      </p:sp>
      <p:pic>
        <p:nvPicPr>
          <p:cNvPr id="17" name="Picture 3" descr="harmony_tile_blu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3380" y="2586821"/>
            <a:ext cx="2735841" cy="3194336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</p:spPr>
      </p:pic>
      <p:pic>
        <p:nvPicPr>
          <p:cNvPr id="21" name="Picture 176" descr="EC_logo_e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8563" y="2596724"/>
            <a:ext cx="550063" cy="90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 descr="ho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2568" y="2357965"/>
            <a:ext cx="2389188" cy="3402012"/>
          </a:xfrm>
          <a:prstGeom prst="rect">
            <a:avLst/>
          </a:prstGeom>
          <a:noFill/>
        </p:spPr>
      </p:pic>
      <p:pic>
        <p:nvPicPr>
          <p:cNvPr id="27" name="Picture 26" descr="C:\Users\u224589\AppData\Local\Microsoft\Windows\Temporary Internet Files\Content.IE5\7HQ6H1FJ\MC900442139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93983" y="738118"/>
            <a:ext cx="709073" cy="72364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196DFC-F35D-D647-9845-B5A7FA4148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325" y="2362533"/>
            <a:ext cx="1269376" cy="1269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4ACEC8-6047-E24D-A14D-EEDD144049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016" y="3385581"/>
            <a:ext cx="1227993" cy="815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0205A5-8AE4-8942-AB48-E4D7318656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936" y="4029082"/>
            <a:ext cx="1114419" cy="1114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2BCA8A-D555-9344-9DC2-F5C0B95AD0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975" y="4986249"/>
            <a:ext cx="732445" cy="7324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3905DC-8D62-2144-A477-834A48C4FE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215" y="4182580"/>
            <a:ext cx="660511" cy="660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C6E152-E42F-4D43-A567-EE6C842ED1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350" y="3526944"/>
            <a:ext cx="1003300" cy="50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23A1F9-1AF3-3944-A287-EEFC074572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07" y="4944738"/>
            <a:ext cx="836419" cy="836419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E80ED12-53B0-5044-AD58-701B6F807C8A}"/>
              </a:ext>
            </a:extLst>
          </p:cNvPr>
          <p:cNvSpPr txBox="1">
            <a:spLocks/>
          </p:cNvSpPr>
          <p:nvPr/>
        </p:nvSpPr>
        <p:spPr>
          <a:xfrm>
            <a:off x="5880491" y="280869"/>
            <a:ext cx="4422107" cy="46664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Augmented Intelligence (AI)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4E72CE-E349-E04B-AF82-BEF25697B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107149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AA8D74-B124-744F-B79E-E93264271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65126"/>
            <a:ext cx="4365252" cy="598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2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908" y="2781642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467123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104736</TotalTime>
  <Words>860</Words>
  <Application>Microsoft Macintosh PowerPoint</Application>
  <PresentationFormat>Widescreen</PresentationFormat>
  <Paragraphs>172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Swis721 Cn BT</vt:lpstr>
      <vt:lpstr>Times New Roman</vt:lpstr>
      <vt:lpstr>Office Theme</vt:lpstr>
      <vt:lpstr>Applied Artificial Intelligence  Lecture 2  Introduction to Artificial Intelligence</vt:lpstr>
      <vt:lpstr>AI Big Bang</vt:lpstr>
      <vt:lpstr>Lecture 2 agenda</vt:lpstr>
      <vt:lpstr>Lecture 2 agenda</vt:lpstr>
      <vt:lpstr>What is AI?</vt:lpstr>
      <vt:lpstr>Lecture 2 agenda</vt:lpstr>
      <vt:lpstr>Types of AI</vt:lpstr>
      <vt:lpstr>Two types of applied AI</vt:lpstr>
      <vt:lpstr>Lecture 2 agenda</vt:lpstr>
      <vt:lpstr>Key AI methods used by robots</vt:lpstr>
      <vt:lpstr>What is a robot?</vt:lpstr>
      <vt:lpstr>Industrial robots</vt:lpstr>
      <vt:lpstr>Industrial robot density and concentration </vt:lpstr>
      <vt:lpstr>Robot Process Automation (RPA)</vt:lpstr>
      <vt:lpstr>Robotic Virtual Anchors (RVA)</vt:lpstr>
      <vt:lpstr>Lecture 2 agenda</vt:lpstr>
      <vt:lpstr>A short history of theoretical AI</vt:lpstr>
      <vt:lpstr>A short history of applied AI</vt:lpstr>
      <vt:lpstr>Expansion of AI-related Intellectual property</vt:lpstr>
      <vt:lpstr>Lecture 2 agenda</vt:lpstr>
      <vt:lpstr>Sectors for potential AI-based unemployment</vt:lpstr>
      <vt:lpstr>Key concern: AI will eliminate routine jobs</vt:lpstr>
      <vt:lpstr>Key concern: AI will eliminate routine jobs</vt:lpstr>
      <vt:lpstr>PowerPoint Presentation</vt:lpstr>
      <vt:lpstr>Key protection: Creativity</vt:lpstr>
      <vt:lpstr>Key concern: Singularity (integration of AI and human intelligence) Ray Kurtzweil</vt:lpstr>
      <vt:lpstr>Lecture 2 agenda</vt:lpstr>
      <vt:lpstr>Top 5 Myths of AI</vt:lpstr>
      <vt:lpstr>Lecture 2 “Introduction to AI” Summary</vt:lpstr>
      <vt:lpstr>Details on this topic are given in the following chapters of “Applying Data Science” book: Chapter 1, pp. 7-8, 19-22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Analytics Work Process</dc:title>
  <dc:creator>Kordon, Arthur (Non-Employee)</dc:creator>
  <cp:lastModifiedBy>Arthur Kordon</cp:lastModifiedBy>
  <cp:revision>466</cp:revision>
  <cp:lastPrinted>2020-05-15T22:07:03Z</cp:lastPrinted>
  <dcterms:created xsi:type="dcterms:W3CDTF">2017-01-12T15:32:32Z</dcterms:created>
  <dcterms:modified xsi:type="dcterms:W3CDTF">2020-12-22T15:50:00Z</dcterms:modified>
</cp:coreProperties>
</file>