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sldIdLst>
    <p:sldId id="256" r:id="rId2"/>
    <p:sldId id="859" r:id="rId3"/>
    <p:sldId id="1144" r:id="rId4"/>
    <p:sldId id="1154" r:id="rId5"/>
    <p:sldId id="1145" r:id="rId6"/>
    <p:sldId id="1155" r:id="rId7"/>
    <p:sldId id="1146" r:id="rId8"/>
    <p:sldId id="1160" r:id="rId9"/>
    <p:sldId id="1162" r:id="rId10"/>
    <p:sldId id="1163" r:id="rId11"/>
    <p:sldId id="1161" r:id="rId12"/>
    <p:sldId id="1147" r:id="rId13"/>
    <p:sldId id="1156" r:id="rId14"/>
    <p:sldId id="318" r:id="rId15"/>
    <p:sldId id="325" r:id="rId16"/>
    <p:sldId id="324" r:id="rId17"/>
    <p:sldId id="329" r:id="rId18"/>
    <p:sldId id="330" r:id="rId19"/>
    <p:sldId id="1157" r:id="rId20"/>
    <p:sldId id="795" r:id="rId21"/>
    <p:sldId id="340" r:id="rId22"/>
    <p:sldId id="297" r:id="rId23"/>
    <p:sldId id="268" r:id="rId24"/>
    <p:sldId id="1164" r:id="rId25"/>
    <p:sldId id="331" r:id="rId26"/>
    <p:sldId id="332" r:id="rId27"/>
    <p:sldId id="334" r:id="rId28"/>
    <p:sldId id="339" r:id="rId29"/>
    <p:sldId id="337" r:id="rId30"/>
    <p:sldId id="338" r:id="rId31"/>
    <p:sldId id="1159" r:id="rId32"/>
    <p:sldId id="1142" r:id="rId33"/>
    <p:sldId id="503" r:id="rId34"/>
    <p:sldId id="1166" r:id="rId35"/>
    <p:sldId id="512" r:id="rId36"/>
    <p:sldId id="505" r:id="rId37"/>
    <p:sldId id="1064" r:id="rId38"/>
    <p:sldId id="77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11/12/20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dt" sz="quarter" idx="1"/>
          </p:nvPr>
        </p:nvSpPr>
        <p:spPr>
          <a:xfrm>
            <a:off x="3884156" y="0"/>
            <a:ext cx="2972665" cy="45636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2338">
              <a:defRPr sz="2800" b="1">
                <a:solidFill>
                  <a:schemeClr val="tx1"/>
                </a:solidFill>
                <a:latin typeface="Arial" charset="0"/>
                <a:ea typeface="ＭＳ Ｐゴシック" charset="0"/>
                <a:cs typeface="ＭＳ Ｐゴシック" charset="0"/>
              </a:defRPr>
            </a:lvl1pPr>
            <a:lvl2pPr marL="742950" indent="-285750" defTabSz="922338">
              <a:defRPr sz="2800" b="1">
                <a:solidFill>
                  <a:schemeClr val="tx1"/>
                </a:solidFill>
                <a:latin typeface="Arial" charset="0"/>
                <a:ea typeface="ＭＳ Ｐゴシック" charset="0"/>
              </a:defRPr>
            </a:lvl2pPr>
            <a:lvl3pPr marL="1143000" indent="-228600" defTabSz="922338">
              <a:defRPr sz="2800" b="1">
                <a:solidFill>
                  <a:schemeClr val="tx1"/>
                </a:solidFill>
                <a:latin typeface="Arial" charset="0"/>
                <a:ea typeface="ＭＳ Ｐゴシック" charset="0"/>
              </a:defRPr>
            </a:lvl3pPr>
            <a:lvl4pPr marL="1600200" indent="-228600" defTabSz="922338">
              <a:defRPr sz="2800" b="1">
                <a:solidFill>
                  <a:schemeClr val="tx1"/>
                </a:solidFill>
                <a:latin typeface="Arial" charset="0"/>
                <a:ea typeface="ＭＳ Ｐゴシック" charset="0"/>
              </a:defRPr>
            </a:lvl4pPr>
            <a:lvl5pPr marL="2057400" indent="-228600" defTabSz="922338">
              <a:defRPr sz="2800" b="1">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800" b="1">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800" b="1">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800" b="1">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800" b="1">
                <a:solidFill>
                  <a:schemeClr val="tx1"/>
                </a:solidFill>
                <a:latin typeface="Arial" charset="0"/>
                <a:ea typeface="ＭＳ Ｐゴシック" charset="0"/>
              </a:defRPr>
            </a:lvl9pPr>
          </a:lstStyle>
          <a:p>
            <a:fld id="{CCB21ED7-2A94-0646-81D9-7C8FE472AB95}" type="datetime1">
              <a:rPr lang="en-US" sz="1200" b="0"/>
              <a:pPr/>
              <a:t>11/12/20</a:t>
            </a:fld>
            <a:endParaRPr lang="en-US" sz="1200" b="0"/>
          </a:p>
        </p:txBody>
      </p:sp>
      <p:sp>
        <p:nvSpPr>
          <p:cNvPr id="82947" name="Rectangle 7"/>
          <p:cNvSpPr>
            <a:spLocks noGrp="1" noChangeArrowheads="1"/>
          </p:cNvSpPr>
          <p:nvPr>
            <p:ph type="sldNum" sz="quarter" idx="5"/>
          </p:nvPr>
        </p:nvSpPr>
        <p:spPr>
          <a:xfrm>
            <a:off x="3884156" y="8685545"/>
            <a:ext cx="2972665" cy="45636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2338">
              <a:defRPr sz="2800" b="1">
                <a:solidFill>
                  <a:schemeClr val="tx1"/>
                </a:solidFill>
                <a:latin typeface="Arial" charset="0"/>
                <a:ea typeface="ＭＳ Ｐゴシック" charset="0"/>
                <a:cs typeface="ＭＳ Ｐゴシック" charset="0"/>
              </a:defRPr>
            </a:lvl1pPr>
            <a:lvl2pPr marL="742950" indent="-285750" defTabSz="922338">
              <a:defRPr sz="2800" b="1">
                <a:solidFill>
                  <a:schemeClr val="tx1"/>
                </a:solidFill>
                <a:latin typeface="Arial" charset="0"/>
                <a:ea typeface="ＭＳ Ｐゴシック" charset="0"/>
              </a:defRPr>
            </a:lvl2pPr>
            <a:lvl3pPr marL="1143000" indent="-228600" defTabSz="922338">
              <a:defRPr sz="2800" b="1">
                <a:solidFill>
                  <a:schemeClr val="tx1"/>
                </a:solidFill>
                <a:latin typeface="Arial" charset="0"/>
                <a:ea typeface="ＭＳ Ｐゴシック" charset="0"/>
              </a:defRPr>
            </a:lvl3pPr>
            <a:lvl4pPr marL="1600200" indent="-228600" defTabSz="922338">
              <a:defRPr sz="2800" b="1">
                <a:solidFill>
                  <a:schemeClr val="tx1"/>
                </a:solidFill>
                <a:latin typeface="Arial" charset="0"/>
                <a:ea typeface="ＭＳ Ｐゴシック" charset="0"/>
              </a:defRPr>
            </a:lvl4pPr>
            <a:lvl5pPr marL="2057400" indent="-228600" defTabSz="922338">
              <a:defRPr sz="2800" b="1">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800" b="1">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800" b="1">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800" b="1">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800" b="1">
                <a:solidFill>
                  <a:schemeClr val="tx1"/>
                </a:solidFill>
                <a:latin typeface="Arial" charset="0"/>
                <a:ea typeface="ＭＳ Ｐゴシック" charset="0"/>
              </a:defRPr>
            </a:lvl9pPr>
          </a:lstStyle>
          <a:p>
            <a:fld id="{853C8DE8-1473-0742-8D1B-FD1ECEC3EDBC}" type="slidenum">
              <a:rPr lang="en-US" sz="1200" b="0"/>
              <a:pPr/>
              <a:t>15</a:t>
            </a:fld>
            <a:endParaRPr lang="en-US" sz="1200" b="0"/>
          </a:p>
        </p:txBody>
      </p:sp>
      <p:sp>
        <p:nvSpPr>
          <p:cNvPr id="82948" name="Rectangle 2"/>
          <p:cNvSpPr>
            <a:spLocks noGrp="1" noRot="1" noChangeAspect="1" noChangeArrowheads="1" noTextEdit="1"/>
          </p:cNvSpPr>
          <p:nvPr>
            <p:ph type="sldImg"/>
          </p:nvPr>
        </p:nvSpPr>
        <p:spPr>
          <a:xfrm>
            <a:off x="393700" y="692150"/>
            <a:ext cx="6073775" cy="3417888"/>
          </a:xfrm>
          <a:ln/>
        </p:spPr>
      </p:sp>
      <p:sp>
        <p:nvSpPr>
          <p:cNvPr id="82949" name="Rectangle 3"/>
          <p:cNvSpPr>
            <a:spLocks noGrp="1" noChangeArrowheads="1"/>
          </p:cNvSpPr>
          <p:nvPr>
            <p:ph type="body" idx="1"/>
          </p:nvPr>
        </p:nvSpPr>
        <p:spPr>
          <a:xfrm>
            <a:off x="915029" y="4343820"/>
            <a:ext cx="5027942" cy="41135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endParaRPr>
          </a:p>
        </p:txBody>
      </p:sp>
    </p:spTree>
    <p:extLst>
      <p:ext uri="{BB962C8B-B14F-4D97-AF65-F5344CB8AC3E}">
        <p14:creationId xmlns:p14="http://schemas.microsoft.com/office/powerpoint/2010/main" val="1727522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30</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1078281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582D8-0024-4D1D-8067-A98A8DDA6167}" type="slidenum">
              <a:rPr lang="en-US" smtClean="0"/>
              <a:pPr/>
              <a:t>33</a:t>
            </a:fld>
            <a:endParaRPr lang="en-US"/>
          </a:p>
        </p:txBody>
      </p:sp>
    </p:spTree>
    <p:extLst>
      <p:ext uri="{BB962C8B-B14F-4D97-AF65-F5344CB8AC3E}">
        <p14:creationId xmlns:p14="http://schemas.microsoft.com/office/powerpoint/2010/main" val="366199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27523E9-FEB8-4025-8357-BB5354306F39}" type="slidenum">
              <a:rPr lang="en-US" smtClean="0"/>
              <a:t>34</a:t>
            </a:fld>
            <a:endParaRPr lang="en-US"/>
          </a:p>
        </p:txBody>
      </p:sp>
    </p:spTree>
    <p:extLst>
      <p:ext uri="{BB962C8B-B14F-4D97-AF65-F5344CB8AC3E}">
        <p14:creationId xmlns:p14="http://schemas.microsoft.com/office/powerpoint/2010/main" val="392841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582D8-0024-4D1D-8067-A98A8DDA6167}" type="slidenum">
              <a:rPr lang="en-US" smtClean="0"/>
              <a:pPr/>
              <a:t>35</a:t>
            </a:fld>
            <a:endParaRPr lang="en-US"/>
          </a:p>
        </p:txBody>
      </p:sp>
    </p:spTree>
    <p:extLst>
      <p:ext uri="{BB962C8B-B14F-4D97-AF65-F5344CB8AC3E}">
        <p14:creationId xmlns:p14="http://schemas.microsoft.com/office/powerpoint/2010/main" val="423169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582D8-0024-4D1D-8067-A98A8DDA6167}" type="slidenum">
              <a:rPr lang="en-US" smtClean="0"/>
              <a:pPr/>
              <a:t>36</a:t>
            </a:fld>
            <a:endParaRPr lang="en-US"/>
          </a:p>
        </p:txBody>
      </p:sp>
    </p:spTree>
    <p:extLst>
      <p:ext uri="{BB962C8B-B14F-4D97-AF65-F5344CB8AC3E}">
        <p14:creationId xmlns:p14="http://schemas.microsoft.com/office/powerpoint/2010/main" val="290010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16</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19414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17</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131929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18</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243820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20</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308761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4156" y="8685545"/>
            <a:ext cx="2972665" cy="456363"/>
          </a:xfrm>
          <a:prstGeom prst="rect">
            <a:avLst/>
          </a:prstGeom>
          <a:ln/>
        </p:spPr>
        <p:txBody>
          <a:bodyPr/>
          <a:lstStyle/>
          <a:p>
            <a:fld id="{C16FDCBD-ACA8-4675-A1CD-803696B11425}" type="slidenum">
              <a:rPr lang="en-US"/>
              <a:pPr/>
              <a:t>22</a:t>
            </a:fld>
            <a:endParaRPr lang="en-US"/>
          </a:p>
        </p:txBody>
      </p:sp>
      <p:sp>
        <p:nvSpPr>
          <p:cNvPr id="331778" name="Slide Image Placeholder 1"/>
          <p:cNvSpPr>
            <a:spLocks noGrp="1" noRot="1" noChangeAspect="1" noTextEdit="1"/>
          </p:cNvSpPr>
          <p:nvPr>
            <p:ph type="sldImg"/>
          </p:nvPr>
        </p:nvSpPr>
        <p:spPr>
          <a:ln/>
        </p:spPr>
      </p:sp>
      <p:sp>
        <p:nvSpPr>
          <p:cNvPr id="331779" name="Notes Placeholder 2"/>
          <p:cNvSpPr>
            <a:spLocks noGrp="1"/>
          </p:cNvSpPr>
          <p:nvPr>
            <p:ph type="body" idx="1"/>
          </p:nvPr>
        </p:nvSpPr>
        <p:spPr/>
        <p:txBody>
          <a:bodyPr/>
          <a:lstStyle/>
          <a:p>
            <a:endParaRPr lang="en-US"/>
          </a:p>
        </p:txBody>
      </p:sp>
      <p:sp>
        <p:nvSpPr>
          <p:cNvPr id="331780" name="Slide Number Placeholder 3"/>
          <p:cNvSpPr txBox="1">
            <a:spLocks noGrp="1"/>
          </p:cNvSpPr>
          <p:nvPr/>
        </p:nvSpPr>
        <p:spPr bwMode="auto">
          <a:xfrm>
            <a:off x="3885335" y="8685545"/>
            <a:ext cx="2971486" cy="456363"/>
          </a:xfrm>
          <a:prstGeom prst="rect">
            <a:avLst/>
          </a:prstGeom>
          <a:noFill/>
          <a:ln w="9525">
            <a:noFill/>
            <a:miter lim="800000"/>
            <a:headEnd/>
            <a:tailEnd/>
          </a:ln>
        </p:spPr>
        <p:txBody>
          <a:bodyPr lIns="92309" tIns="46154" rIns="92309" bIns="46154" anchor="b"/>
          <a:lstStyle/>
          <a:p>
            <a:pPr algn="r" defTabSz="922338"/>
            <a:fld id="{3F024354-C930-4C4B-8676-676BEE840A6B}" type="slidenum">
              <a:rPr lang="en-US" sz="1200"/>
              <a:pPr algn="r" defTabSz="922338"/>
              <a:t>22</a:t>
            </a:fld>
            <a:endParaRPr lang="en-US" sz="1200"/>
          </a:p>
        </p:txBody>
      </p:sp>
    </p:spTree>
    <p:extLst>
      <p:ext uri="{BB962C8B-B14F-4D97-AF65-F5344CB8AC3E}">
        <p14:creationId xmlns:p14="http://schemas.microsoft.com/office/powerpoint/2010/main" val="198609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27</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2033635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28</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214850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156" y="8685545"/>
            <a:ext cx="2972665" cy="456363"/>
          </a:xfrm>
          <a:prstGeom prst="rect">
            <a:avLst/>
          </a:prstGeom>
          <a:ln/>
        </p:spPr>
        <p:txBody>
          <a:bodyPr/>
          <a:lstStyle/>
          <a:p>
            <a:fld id="{8D6F2686-81A5-4437-A49E-33A695BC864F}" type="slidenum">
              <a:rPr lang="en-US"/>
              <a:pPr/>
              <a:t>29</a:t>
            </a:fld>
            <a:endParaRPr lang="en-US"/>
          </a:p>
        </p:txBody>
      </p:sp>
      <p:sp>
        <p:nvSpPr>
          <p:cNvPr id="309250" name="Rectangle 2"/>
          <p:cNvSpPr>
            <a:spLocks noGrp="1" noRot="1" noChangeAspect="1" noChangeArrowheads="1" noTextEdit="1"/>
          </p:cNvSpPr>
          <p:nvPr>
            <p:ph type="sldImg"/>
          </p:nvPr>
        </p:nvSpPr>
        <p:spPr>
          <a:xfrm>
            <a:off x="381000" y="684213"/>
            <a:ext cx="6096000" cy="3429000"/>
          </a:xfrm>
          <a:ln/>
        </p:spPr>
      </p:sp>
      <p:sp>
        <p:nvSpPr>
          <p:cNvPr id="309251" name="Rectangle 3"/>
          <p:cNvSpPr>
            <a:spLocks noGrp="1" noChangeArrowheads="1"/>
          </p:cNvSpPr>
          <p:nvPr>
            <p:ph type="body" idx="1"/>
          </p:nvPr>
        </p:nvSpPr>
        <p:spPr>
          <a:xfrm>
            <a:off x="686272" y="4343820"/>
            <a:ext cx="5485457" cy="4115637"/>
          </a:xfrm>
        </p:spPr>
        <p:txBody>
          <a:bodyPr/>
          <a:lstStyle/>
          <a:p>
            <a:endParaRPr lang="en-US"/>
          </a:p>
        </p:txBody>
      </p:sp>
    </p:spTree>
    <p:extLst>
      <p:ext uri="{BB962C8B-B14F-4D97-AF65-F5344CB8AC3E}">
        <p14:creationId xmlns:p14="http://schemas.microsoft.com/office/powerpoint/2010/main" val="296622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CEC3C6-5283-B743-9B3D-B8ECA770E6E0}" type="datetime1">
              <a:rPr lang="en-US" smtClean="0"/>
              <a:t>11/12/20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D6DA88-912C-7A45-817D-56F1F02A0B5F}" type="datetime1">
              <a:rPr lang="en-US" smtClean="0"/>
              <a:t>11/12/20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20CAF6-7C1E-7E4E-B419-3DCA04AA06E8}" type="datetime1">
              <a:rPr lang="en-US" smtClean="0"/>
              <a:t>11/12/20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DE828F-2AB2-EB47-A360-6B985B2E089B}" type="datetime1">
              <a:rPr lang="en-US" smtClean="0"/>
              <a:t>11/12/20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045B40-1190-E04B-9D68-C777E2E6A511}" type="datetime1">
              <a:rPr lang="en-US" smtClean="0"/>
              <a:t>11/12/20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6B9088-CE62-DE48-AF72-5C204EA2667D}" type="datetime1">
              <a:rPr lang="en-US" smtClean="0"/>
              <a:t>11/12/20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1DEBDF-39EE-7146-BCD3-711419CBB627}" type="datetime1">
              <a:rPr lang="en-US" smtClean="0"/>
              <a:t>11/12/20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098E0-5295-5C44-B1CC-92EA50B526C8}" type="datetime1">
              <a:rPr lang="en-US" smtClean="0"/>
              <a:t>11/12/20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D3DD37-91CE-FE49-B52E-A9AE064DCB7E}" type="datetime1">
              <a:rPr lang="en-US" smtClean="0"/>
              <a:t>11/12/20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4EE2A37-C6CC-4445-9337-A743776E4646}" type="datetime1">
              <a:rPr lang="en-US" smtClean="0"/>
              <a:t>11/12/20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D779D6-4438-A445-87D5-ADF48705A463}" type="datetime1">
              <a:rPr lang="en-US" smtClean="0"/>
              <a:t>11/12/20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BBA78B-B561-0144-B458-355DF0E38398}" type="datetime1">
              <a:rPr lang="en-US" smtClean="0"/>
              <a:t>11/12/20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9.jpeg"/><Relationship Id="rId12"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hyperlink" Target="http://images.google.com/imgres?imgurl=http://www.umass.edu/rso/objectiv/dollar.jpeg&amp;imgrefurl=http://www.umass.edu/rso/objectiv/links.htm&amp;h=222&amp;w=191&amp;sz=10&amp;tbnid=9cRRahovE34J:&amp;tbnh=101&amp;tbnw=87&amp;hl=en&amp;start=27&amp;prev=/images?q=dollar&amp;start=20&amp;hl=en&amp;lr=&amp;sa=N" TargetMode="External"/><Relationship Id="rId11" Type="http://schemas.openxmlformats.org/officeDocument/2006/relationships/image" Target="../media/image16.png"/><Relationship Id="rId5" Type="http://schemas.openxmlformats.org/officeDocument/2006/relationships/image" Target="../media/image18.wmf"/><Relationship Id="rId10" Type="http://schemas.openxmlformats.org/officeDocument/2006/relationships/oleObject" Target="../embeddings/oleObject1.bin"/><Relationship Id="rId4" Type="http://schemas.openxmlformats.org/officeDocument/2006/relationships/image" Target="../media/image17.png"/><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oleObject" Target="../embeddings/oleObject2.bin"/><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wmf"/></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6.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7.wmf"/><Relationship Id="rId5" Type="http://schemas.openxmlformats.org/officeDocument/2006/relationships/image" Target="../media/image36.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Cyber-physical_system"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en.wikipedia.org/wiki/Value_chain" TargetMode="External"/><Relationship Id="rId4" Type="http://schemas.openxmlformats.org/officeDocument/2006/relationships/hyperlink" Target="https://en.wikipedia.org/wiki/Fourth_Industrial_Revolu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16</a:t>
            </a:r>
            <a:br>
              <a:rPr lang="en-US" sz="3600" dirty="0"/>
            </a:br>
            <a:r>
              <a:rPr lang="en-US" sz="3600" b="1" dirty="0"/>
              <a:t> Applied AI in industry</a:t>
            </a:r>
            <a:endParaRPr lang="en-US" sz="3600" b="1" dirty="0">
              <a:solidFill>
                <a:srgbClr val="002060"/>
              </a:solidFill>
            </a:endParaRPr>
          </a:p>
        </p:txBody>
      </p:sp>
      <p:sp>
        <p:nvSpPr>
          <p:cNvPr id="3" name="Subtitle 2"/>
          <p:cNvSpPr>
            <a:spLocks noGrp="1"/>
          </p:cNvSpPr>
          <p:nvPr>
            <p:ph type="subTitle" idx="1"/>
          </p:nvPr>
        </p:nvSpPr>
        <p:spPr>
          <a:xfrm>
            <a:off x="1523999" y="4613257"/>
            <a:ext cx="9144000" cy="1655762"/>
          </a:xfrm>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Digital twins for wind turbines applications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10</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11" name="Rectangle 10">
            <a:extLst>
              <a:ext uri="{FF2B5EF4-FFF2-40B4-BE49-F238E27FC236}">
                <a16:creationId xmlns:a16="http://schemas.microsoft.com/office/drawing/2014/main" id="{3FA872AA-7E0F-3A40-A995-5B3AC13C39D5}"/>
              </a:ext>
            </a:extLst>
          </p:cNvPr>
          <p:cNvSpPr/>
          <p:nvPr/>
        </p:nvSpPr>
        <p:spPr>
          <a:xfrm>
            <a:off x="6207611" y="3876499"/>
            <a:ext cx="6096000" cy="2585323"/>
          </a:xfrm>
          <a:prstGeom prst="rect">
            <a:avLst/>
          </a:prstGeom>
        </p:spPr>
        <p:txBody>
          <a:bodyPr>
            <a:spAutoFit/>
          </a:bodyPr>
          <a:lstStyle/>
          <a:p>
            <a:r>
              <a:rPr lang="en-US" dirty="0">
                <a:solidFill>
                  <a:srgbClr val="000000"/>
                </a:solidFill>
                <a:latin typeface="proxima-nova"/>
              </a:rPr>
              <a:t>Digital Twins of wind turbines allow to reduce maintenance costs by: </a:t>
            </a:r>
          </a:p>
          <a:p>
            <a:r>
              <a:rPr lang="en-US" dirty="0">
                <a:solidFill>
                  <a:srgbClr val="000000"/>
                </a:solidFill>
                <a:latin typeface="proxima-nova"/>
              </a:rPr>
              <a:t>·      Reducing the number of visits to the wind farm;</a:t>
            </a:r>
          </a:p>
          <a:p>
            <a:r>
              <a:rPr lang="en-US" dirty="0">
                <a:solidFill>
                  <a:srgbClr val="000000"/>
                </a:solidFill>
                <a:latin typeface="proxima-nova"/>
              </a:rPr>
              <a:t>·      Fixing broken parts instead of buying new ones;</a:t>
            </a:r>
          </a:p>
          <a:p>
            <a:r>
              <a:rPr lang="en-US" dirty="0">
                <a:solidFill>
                  <a:srgbClr val="000000"/>
                </a:solidFill>
                <a:latin typeface="proxima-nova"/>
              </a:rPr>
              <a:t>·      Providing a root cause analysis on component level (when, how, where and why it will fail).</a:t>
            </a:r>
          </a:p>
          <a:p>
            <a:r>
              <a:rPr lang="en-US" dirty="0"/>
              <a:t>Digital twins allow you to streamline maintenance schedules, power distribution, and load balancing for wind turbines, specifically.</a:t>
            </a:r>
            <a:endParaRPr lang="en-US" b="0" i="0" dirty="0">
              <a:solidFill>
                <a:srgbClr val="000000"/>
              </a:solidFill>
              <a:effectLst/>
              <a:latin typeface="proxima-nova"/>
            </a:endParaRPr>
          </a:p>
        </p:txBody>
      </p:sp>
      <p:pic>
        <p:nvPicPr>
          <p:cNvPr id="13" name="Picture 12">
            <a:extLst>
              <a:ext uri="{FF2B5EF4-FFF2-40B4-BE49-F238E27FC236}">
                <a16:creationId xmlns:a16="http://schemas.microsoft.com/office/drawing/2014/main" id="{A7E8806A-1F8A-4C45-A0B3-3200964DFA6B}"/>
              </a:ext>
            </a:extLst>
          </p:cNvPr>
          <p:cNvPicPr>
            <a:picLocks noChangeAspect="1"/>
          </p:cNvPicPr>
          <p:nvPr/>
        </p:nvPicPr>
        <p:blipFill>
          <a:blip r:embed="rId2"/>
          <a:stretch>
            <a:fillRect/>
          </a:stretch>
        </p:blipFill>
        <p:spPr>
          <a:xfrm>
            <a:off x="7221967" y="564254"/>
            <a:ext cx="4454562" cy="2969708"/>
          </a:xfrm>
          <a:prstGeom prst="rect">
            <a:avLst/>
          </a:prstGeom>
        </p:spPr>
      </p:pic>
      <p:pic>
        <p:nvPicPr>
          <p:cNvPr id="15" name="Picture 14">
            <a:extLst>
              <a:ext uri="{FF2B5EF4-FFF2-40B4-BE49-F238E27FC236}">
                <a16:creationId xmlns:a16="http://schemas.microsoft.com/office/drawing/2014/main" id="{33EA20B2-1B52-994F-9B10-3B46B2E4C683}"/>
              </a:ext>
            </a:extLst>
          </p:cNvPr>
          <p:cNvPicPr>
            <a:picLocks noChangeAspect="1"/>
          </p:cNvPicPr>
          <p:nvPr/>
        </p:nvPicPr>
        <p:blipFill>
          <a:blip r:embed="rId3"/>
          <a:stretch>
            <a:fillRect/>
          </a:stretch>
        </p:blipFill>
        <p:spPr>
          <a:xfrm>
            <a:off x="366208" y="1393541"/>
            <a:ext cx="5729792" cy="3491102"/>
          </a:xfrm>
          <a:prstGeom prst="rect">
            <a:avLst/>
          </a:prstGeom>
        </p:spPr>
      </p:pic>
    </p:spTree>
    <p:extLst>
      <p:ext uri="{BB962C8B-B14F-4D97-AF65-F5344CB8AC3E}">
        <p14:creationId xmlns:p14="http://schemas.microsoft.com/office/powerpoint/2010/main" val="176006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7" name="Text Box 7"/>
          <p:cNvSpPr txBox="1">
            <a:spLocks noChangeArrowheads="1"/>
          </p:cNvSpPr>
          <p:nvPr/>
        </p:nvSpPr>
        <p:spPr bwMode="auto">
          <a:xfrm>
            <a:off x="9203038" y="1861073"/>
            <a:ext cx="2462409" cy="652356"/>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a:solidFill>
                  <a:srgbClr val="123A9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7" tIns="44449" rIns="90487" bIns="44449">
            <a:spAutoFit/>
          </a:bodyPr>
          <a:lstStyle/>
          <a:p>
            <a:pPr>
              <a:spcBef>
                <a:spcPct val="50000"/>
              </a:spcBef>
              <a:buFontTx/>
              <a:buNone/>
            </a:pPr>
            <a:r>
              <a:rPr lang="en-US" sz="1828" dirty="0"/>
              <a:t>Emulators based on neural networks</a:t>
            </a:r>
          </a:p>
        </p:txBody>
      </p:sp>
      <p:sp>
        <p:nvSpPr>
          <p:cNvPr id="31" name="Title 1">
            <a:extLst>
              <a:ext uri="{FF2B5EF4-FFF2-40B4-BE49-F238E27FC236}">
                <a16:creationId xmlns:a16="http://schemas.microsoft.com/office/drawing/2014/main" id="{00885725-ACDD-D148-94C4-0C1E278098F4}"/>
              </a:ext>
            </a:extLst>
          </p:cNvPr>
          <p:cNvSpPr txBox="1">
            <a:spLocks/>
          </p:cNvSpPr>
          <p:nvPr/>
        </p:nvSpPr>
        <p:spPr>
          <a:xfrm>
            <a:off x="805603" y="172927"/>
            <a:ext cx="10515600"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Empirical emulators representing physical assets</a:t>
            </a:r>
          </a:p>
        </p:txBody>
      </p:sp>
      <p:pic>
        <p:nvPicPr>
          <p:cNvPr id="3" name="Picture 2">
            <a:extLst>
              <a:ext uri="{FF2B5EF4-FFF2-40B4-BE49-F238E27FC236}">
                <a16:creationId xmlns:a16="http://schemas.microsoft.com/office/drawing/2014/main" id="{434AF699-CEFD-1E44-8BA5-F718F061ECC1}"/>
              </a:ext>
            </a:extLst>
          </p:cNvPr>
          <p:cNvPicPr>
            <a:picLocks noChangeAspect="1"/>
          </p:cNvPicPr>
          <p:nvPr/>
        </p:nvPicPr>
        <p:blipFill>
          <a:blip r:embed="rId2"/>
          <a:stretch>
            <a:fillRect/>
          </a:stretch>
        </p:blipFill>
        <p:spPr>
          <a:xfrm>
            <a:off x="1275079" y="1861073"/>
            <a:ext cx="5331323" cy="2890296"/>
          </a:xfrm>
          <a:prstGeom prst="rect">
            <a:avLst/>
          </a:prstGeom>
        </p:spPr>
      </p:pic>
      <p:pic>
        <p:nvPicPr>
          <p:cNvPr id="5" name="Picture 4">
            <a:extLst>
              <a:ext uri="{FF2B5EF4-FFF2-40B4-BE49-F238E27FC236}">
                <a16:creationId xmlns:a16="http://schemas.microsoft.com/office/drawing/2014/main" id="{FB3A5FD6-448B-1E48-96FA-28FF91806C5D}"/>
              </a:ext>
            </a:extLst>
          </p:cNvPr>
          <p:cNvPicPr>
            <a:picLocks noChangeAspect="1"/>
          </p:cNvPicPr>
          <p:nvPr/>
        </p:nvPicPr>
        <p:blipFill>
          <a:blip r:embed="rId3"/>
          <a:stretch>
            <a:fillRect/>
          </a:stretch>
        </p:blipFill>
        <p:spPr>
          <a:xfrm>
            <a:off x="7095761" y="1238435"/>
            <a:ext cx="1897631" cy="1897631"/>
          </a:xfrm>
          <a:prstGeom prst="rect">
            <a:avLst/>
          </a:prstGeom>
        </p:spPr>
      </p:pic>
      <p:pic>
        <p:nvPicPr>
          <p:cNvPr id="7" name="Picture 6">
            <a:extLst>
              <a:ext uri="{FF2B5EF4-FFF2-40B4-BE49-F238E27FC236}">
                <a16:creationId xmlns:a16="http://schemas.microsoft.com/office/drawing/2014/main" id="{A7DA36F7-7191-A842-A1B0-F06FD676CBB4}"/>
              </a:ext>
            </a:extLst>
          </p:cNvPr>
          <p:cNvPicPr>
            <a:picLocks noChangeAspect="1"/>
          </p:cNvPicPr>
          <p:nvPr/>
        </p:nvPicPr>
        <p:blipFill>
          <a:blip r:embed="rId4"/>
          <a:stretch>
            <a:fillRect/>
          </a:stretch>
        </p:blipFill>
        <p:spPr>
          <a:xfrm>
            <a:off x="7265357" y="3211586"/>
            <a:ext cx="1272144" cy="1792904"/>
          </a:xfrm>
          <a:prstGeom prst="rect">
            <a:avLst/>
          </a:prstGeom>
        </p:spPr>
      </p:pic>
      <p:sp>
        <p:nvSpPr>
          <p:cNvPr id="38" name="Text Box 7">
            <a:extLst>
              <a:ext uri="{FF2B5EF4-FFF2-40B4-BE49-F238E27FC236}">
                <a16:creationId xmlns:a16="http://schemas.microsoft.com/office/drawing/2014/main" id="{69AF5C07-1B07-7D4D-9567-5821C9A7D268}"/>
              </a:ext>
            </a:extLst>
          </p:cNvPr>
          <p:cNvSpPr txBox="1">
            <a:spLocks noChangeArrowheads="1"/>
          </p:cNvSpPr>
          <p:nvPr/>
        </p:nvSpPr>
        <p:spPr bwMode="auto">
          <a:xfrm>
            <a:off x="9203037" y="3647136"/>
            <a:ext cx="2462409" cy="652356"/>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a:solidFill>
                  <a:srgbClr val="123A9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7" tIns="44449" rIns="90487" bIns="44449">
            <a:spAutoFit/>
          </a:bodyPr>
          <a:lstStyle/>
          <a:p>
            <a:pPr>
              <a:spcBef>
                <a:spcPct val="50000"/>
              </a:spcBef>
              <a:buFontTx/>
              <a:buNone/>
            </a:pPr>
            <a:r>
              <a:rPr lang="en-US" sz="1828" dirty="0"/>
              <a:t>Emulators based on genetic programming</a:t>
            </a:r>
          </a:p>
        </p:txBody>
      </p:sp>
      <p:cxnSp>
        <p:nvCxnSpPr>
          <p:cNvPr id="9" name="Straight Arrow Connector 8">
            <a:extLst>
              <a:ext uri="{FF2B5EF4-FFF2-40B4-BE49-F238E27FC236}">
                <a16:creationId xmlns:a16="http://schemas.microsoft.com/office/drawing/2014/main" id="{CFA3A920-AFD0-B34A-B11A-DA06093B1861}"/>
              </a:ext>
            </a:extLst>
          </p:cNvPr>
          <p:cNvCxnSpPr/>
          <p:nvPr/>
        </p:nvCxnSpPr>
        <p:spPr>
          <a:xfrm flipV="1">
            <a:off x="6497619" y="2657139"/>
            <a:ext cx="731520" cy="7459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3C520BD-8E33-2343-B719-A58B43ABB865}"/>
              </a:ext>
            </a:extLst>
          </p:cNvPr>
          <p:cNvCxnSpPr>
            <a:cxnSpLocks/>
          </p:cNvCxnSpPr>
          <p:nvPr/>
        </p:nvCxnSpPr>
        <p:spPr>
          <a:xfrm>
            <a:off x="6506872" y="3438205"/>
            <a:ext cx="758485" cy="74405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C1F597C1-F30C-2045-A027-F2843256CDB6}"/>
              </a:ext>
            </a:extLst>
          </p:cNvPr>
          <p:cNvSpPr>
            <a:spLocks noGrp="1"/>
          </p:cNvSpPr>
          <p:nvPr>
            <p:ph type="ftr" sz="quarter" idx="11"/>
          </p:nvPr>
        </p:nvSpPr>
        <p:spPr/>
        <p:txBody>
          <a:bodyPr/>
          <a:lstStyle/>
          <a:p>
            <a:r>
              <a:rPr lang="en-US"/>
              <a:t>Kordon Consulting LLC</a:t>
            </a:r>
          </a:p>
        </p:txBody>
      </p:sp>
      <p:sp>
        <p:nvSpPr>
          <p:cNvPr id="4" name="Slide Number Placeholder 3">
            <a:extLst>
              <a:ext uri="{FF2B5EF4-FFF2-40B4-BE49-F238E27FC236}">
                <a16:creationId xmlns:a16="http://schemas.microsoft.com/office/drawing/2014/main" id="{2724706A-D395-DB42-9BC4-F3DAD7E704A6}"/>
              </a:ext>
            </a:extLst>
          </p:cNvPr>
          <p:cNvSpPr>
            <a:spLocks noGrp="1"/>
          </p:cNvSpPr>
          <p:nvPr>
            <p:ph type="sldNum" sz="quarter" idx="12"/>
          </p:nvPr>
        </p:nvSpPr>
        <p:spPr/>
        <p:txBody>
          <a:bodyPr/>
          <a:lstStyle/>
          <a:p>
            <a:fld id="{760C78C2-CDE4-4FEF-94FB-F11C578D031C}" type="slidenum">
              <a:rPr lang="en-US" smtClean="0"/>
              <a:t>11</a:t>
            </a:fld>
            <a:endParaRPr lang="en-US"/>
          </a:p>
        </p:txBody>
      </p:sp>
    </p:spTree>
    <p:extLst>
      <p:ext uri="{BB962C8B-B14F-4D97-AF65-F5344CB8AC3E}">
        <p14:creationId xmlns:p14="http://schemas.microsoft.com/office/powerpoint/2010/main" val="3427295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Digital twins vs. empirical emulators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10" name="Picture 9">
            <a:extLst>
              <a:ext uri="{FF2B5EF4-FFF2-40B4-BE49-F238E27FC236}">
                <a16:creationId xmlns:a16="http://schemas.microsoft.com/office/drawing/2014/main" id="{221137D7-8726-FF49-B4AD-A3A8ABEE4437}"/>
              </a:ext>
            </a:extLst>
          </p:cNvPr>
          <p:cNvPicPr/>
          <p:nvPr/>
        </p:nvPicPr>
        <p:blipFill>
          <a:blip r:embed="rId2"/>
          <a:stretch>
            <a:fillRect/>
          </a:stretch>
        </p:blipFill>
        <p:spPr>
          <a:xfrm>
            <a:off x="1420195" y="1020468"/>
            <a:ext cx="8272443" cy="4024839"/>
          </a:xfrm>
          <a:prstGeom prst="rect">
            <a:avLst/>
          </a:prstGeom>
        </p:spPr>
      </p:pic>
      <p:sp>
        <p:nvSpPr>
          <p:cNvPr id="7" name="Text Box 9">
            <a:extLst>
              <a:ext uri="{FF2B5EF4-FFF2-40B4-BE49-F238E27FC236}">
                <a16:creationId xmlns:a16="http://schemas.microsoft.com/office/drawing/2014/main" id="{6CF3AAE6-36FB-5E4A-8BDB-E4E829388D60}"/>
              </a:ext>
            </a:extLst>
          </p:cNvPr>
          <p:cNvSpPr txBox="1">
            <a:spLocks noChangeArrowheads="1"/>
          </p:cNvSpPr>
          <p:nvPr/>
        </p:nvSpPr>
        <p:spPr bwMode="auto">
          <a:xfrm>
            <a:off x="1721224" y="5076977"/>
            <a:ext cx="2506532" cy="1339113"/>
          </a:xfrm>
          <a:prstGeom prst="rect">
            <a:avLst/>
          </a:prstGeom>
          <a:solidFill>
            <a:schemeClr val="tx2">
              <a:lumMod val="20000"/>
              <a:lumOff val="80000"/>
            </a:schemeClr>
          </a:solidFill>
          <a:ln w="9525">
            <a:noFill/>
            <a:miter lim="800000"/>
            <a:headEnd/>
            <a:tailEnd/>
          </a:ln>
          <a:effectLst/>
        </p:spPr>
        <p:txBody>
          <a:bodyPr wrap="square" lIns="64290" tIns="32145" rIns="64290" bIns="32145">
            <a:spAutoFit/>
          </a:bodyPr>
          <a:lstStyle/>
          <a:p>
            <a:pPr marL="285750" indent="-285750">
              <a:spcBef>
                <a:spcPct val="20000"/>
              </a:spcBef>
              <a:buFont typeface="Arial" panose="020B0604020202020204" pitchFamily="34" charset="0"/>
              <a:buChar char="•"/>
            </a:pPr>
            <a:r>
              <a:rPr lang="en-US" b="1" dirty="0"/>
              <a:t>Expensive</a:t>
            </a:r>
          </a:p>
          <a:p>
            <a:pPr marL="285750" indent="-285750">
              <a:spcBef>
                <a:spcPct val="20000"/>
              </a:spcBef>
              <a:buFont typeface="Arial" panose="020B0604020202020204" pitchFamily="34" charset="0"/>
              <a:buChar char="•"/>
            </a:pPr>
            <a:r>
              <a:rPr lang="en-US" b="1" dirty="0"/>
              <a:t>First-principles-based</a:t>
            </a:r>
          </a:p>
          <a:p>
            <a:pPr marL="285750" indent="-285750">
              <a:spcBef>
                <a:spcPct val="20000"/>
              </a:spcBef>
              <a:buFont typeface="Arial" panose="020B0604020202020204" pitchFamily="34" charset="0"/>
              <a:buChar char="•"/>
            </a:pPr>
            <a:r>
              <a:rPr lang="en-US" b="1" dirty="0"/>
              <a:t>Reliable</a:t>
            </a:r>
          </a:p>
          <a:p>
            <a:pPr marL="285750" indent="-285750">
              <a:spcBef>
                <a:spcPct val="20000"/>
              </a:spcBef>
              <a:buFont typeface="Arial" panose="020B0604020202020204" pitchFamily="34" charset="0"/>
              <a:buChar char="•"/>
            </a:pPr>
            <a:r>
              <a:rPr lang="en-US" b="1" dirty="0"/>
              <a:t>Re-usable</a:t>
            </a:r>
          </a:p>
        </p:txBody>
      </p:sp>
      <p:sp>
        <p:nvSpPr>
          <p:cNvPr id="8" name="Text Box 9">
            <a:extLst>
              <a:ext uri="{FF2B5EF4-FFF2-40B4-BE49-F238E27FC236}">
                <a16:creationId xmlns:a16="http://schemas.microsoft.com/office/drawing/2014/main" id="{C8E37DCD-3FFD-C844-89E4-B596F6D6E1FA}"/>
              </a:ext>
            </a:extLst>
          </p:cNvPr>
          <p:cNvSpPr txBox="1">
            <a:spLocks noChangeArrowheads="1"/>
          </p:cNvSpPr>
          <p:nvPr/>
        </p:nvSpPr>
        <p:spPr bwMode="auto">
          <a:xfrm>
            <a:off x="5556416" y="5076978"/>
            <a:ext cx="2506532" cy="1339113"/>
          </a:xfrm>
          <a:prstGeom prst="rect">
            <a:avLst/>
          </a:prstGeom>
          <a:solidFill>
            <a:schemeClr val="accent4">
              <a:lumMod val="20000"/>
              <a:lumOff val="80000"/>
            </a:schemeClr>
          </a:solidFill>
          <a:ln w="9525">
            <a:noFill/>
            <a:miter lim="800000"/>
            <a:headEnd/>
            <a:tailEnd/>
          </a:ln>
          <a:effectLst/>
        </p:spPr>
        <p:txBody>
          <a:bodyPr wrap="square" lIns="64290" tIns="32145" rIns="64290" bIns="32145">
            <a:spAutoFit/>
          </a:bodyPr>
          <a:lstStyle/>
          <a:p>
            <a:pPr marL="285750" indent="-285750">
              <a:spcBef>
                <a:spcPct val="20000"/>
              </a:spcBef>
              <a:buFont typeface="Arial" panose="020B0604020202020204" pitchFamily="34" charset="0"/>
              <a:buChar char="•"/>
            </a:pPr>
            <a:r>
              <a:rPr lang="en-US" b="1" dirty="0"/>
              <a:t>Low cost</a:t>
            </a:r>
          </a:p>
          <a:p>
            <a:pPr marL="285750" indent="-285750">
              <a:spcBef>
                <a:spcPct val="20000"/>
              </a:spcBef>
              <a:buFont typeface="Arial" panose="020B0604020202020204" pitchFamily="34" charset="0"/>
              <a:buChar char="•"/>
            </a:pPr>
            <a:r>
              <a:rPr lang="en-US" b="1" dirty="0"/>
              <a:t>Data-based</a:t>
            </a:r>
          </a:p>
          <a:p>
            <a:pPr marL="285750" indent="-285750">
              <a:spcBef>
                <a:spcPct val="20000"/>
              </a:spcBef>
              <a:buFont typeface="Arial" panose="020B0604020202020204" pitchFamily="34" charset="0"/>
              <a:buChar char="•"/>
            </a:pPr>
            <a:r>
              <a:rPr lang="en-US" b="1" dirty="0"/>
              <a:t>Unreliable</a:t>
            </a:r>
          </a:p>
          <a:p>
            <a:pPr marL="285750" indent="-285750">
              <a:spcBef>
                <a:spcPct val="20000"/>
              </a:spcBef>
              <a:buFont typeface="Arial" panose="020B0604020202020204" pitchFamily="34" charset="0"/>
              <a:buChar char="•"/>
            </a:pPr>
            <a:r>
              <a:rPr lang="en-US" b="1" dirty="0"/>
              <a:t>Asset-specific</a:t>
            </a:r>
          </a:p>
        </p:txBody>
      </p:sp>
    </p:spTree>
    <p:extLst>
      <p:ext uri="{BB962C8B-B14F-4D97-AF65-F5344CB8AC3E}">
        <p14:creationId xmlns:p14="http://schemas.microsoft.com/office/powerpoint/2010/main" val="335981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42979-E248-9745-8406-F58ED2FC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97" y="656671"/>
            <a:ext cx="7601333" cy="580668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pic>
        <p:nvPicPr>
          <p:cNvPr id="7" name="Picture 6"/>
          <p:cNvPicPr>
            <a:picLocks noChangeAspect="1"/>
          </p:cNvPicPr>
          <p:nvPr/>
        </p:nvPicPr>
        <p:blipFill>
          <a:blip r:embed="rId3"/>
          <a:stretch>
            <a:fillRect/>
          </a:stretch>
        </p:blipFill>
        <p:spPr>
          <a:xfrm>
            <a:off x="6704225" y="3560013"/>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52782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A216-106C-974B-9536-D5E961AF178B}"/>
              </a:ext>
            </a:extLst>
          </p:cNvPr>
          <p:cNvSpPr>
            <a:spLocks noGrp="1"/>
          </p:cNvSpPr>
          <p:nvPr>
            <p:ph type="title"/>
          </p:nvPr>
        </p:nvSpPr>
        <p:spPr>
          <a:xfrm>
            <a:off x="196366" y="229496"/>
            <a:ext cx="10515600" cy="882762"/>
          </a:xfrm>
        </p:spPr>
        <p:txBody>
          <a:bodyPr>
            <a:normAutofit/>
          </a:bodyPr>
          <a:lstStyle/>
          <a:p>
            <a:r>
              <a:rPr lang="en-US" sz="2400" b="1" dirty="0"/>
              <a:t>Empirical emulators for intermediate products optimization – business problem</a:t>
            </a:r>
          </a:p>
        </p:txBody>
      </p:sp>
      <p:sp>
        <p:nvSpPr>
          <p:cNvPr id="3" name="Content Placeholder 2">
            <a:extLst>
              <a:ext uri="{FF2B5EF4-FFF2-40B4-BE49-F238E27FC236}">
                <a16:creationId xmlns:a16="http://schemas.microsoft.com/office/drawing/2014/main" id="{B2844C33-F3A0-0341-ABF1-4ED4439B1CE8}"/>
              </a:ext>
            </a:extLst>
          </p:cNvPr>
          <p:cNvSpPr>
            <a:spLocks noGrp="1"/>
          </p:cNvSpPr>
          <p:nvPr>
            <p:ph idx="1"/>
          </p:nvPr>
        </p:nvSpPr>
        <p:spPr>
          <a:xfrm>
            <a:off x="762896" y="1735981"/>
            <a:ext cx="10515600" cy="2427228"/>
          </a:xfrm>
        </p:spPr>
        <p:txBody>
          <a:bodyPr>
            <a:noAutofit/>
          </a:bodyPr>
          <a:lstStyle/>
          <a:p>
            <a:r>
              <a:rPr lang="en-US" sz="1600" dirty="0"/>
              <a:t>A significant problem in the chemical industry is the optimal handling of intermediate products. Of particular interest are cases where intermediate products from one process can be used as raw materials for another geographical location. The project is based on a real industrial application of intermediate product optimization between two plants, one in Freeport, Texas, and the other in Plaquemine, Louisiana. </a:t>
            </a:r>
          </a:p>
          <a:p>
            <a:r>
              <a:rPr lang="en-US" sz="1600" dirty="0"/>
              <a:t>Current optimization is based on a first-principles model with over 1500 reactions and more than 200 species. The experience of using a vast fundamental model for “what-if” scenarios in planning the production schedule was not favorable because of the specialized knowledge required and the slow execution speed (~20-25 min/prediction). </a:t>
            </a:r>
          </a:p>
          <a:p>
            <a:r>
              <a:rPr lang="en-US" sz="1600" dirty="0"/>
              <a:t>Key hypothesis: An improved intermediate products handling, based on fast optimization in real-time can have an expected impact of S1.2 million on both plants</a:t>
            </a:r>
          </a:p>
        </p:txBody>
      </p:sp>
      <p:sp>
        <p:nvSpPr>
          <p:cNvPr id="4" name="Text Box 9">
            <a:extLst>
              <a:ext uri="{FF2B5EF4-FFF2-40B4-BE49-F238E27FC236}">
                <a16:creationId xmlns:a16="http://schemas.microsoft.com/office/drawing/2014/main" id="{8BE3B6EB-B253-D642-8F29-6E5A7D243A7F}"/>
              </a:ext>
            </a:extLst>
          </p:cNvPr>
          <p:cNvSpPr txBox="1">
            <a:spLocks noChangeArrowheads="1"/>
          </p:cNvSpPr>
          <p:nvPr/>
        </p:nvSpPr>
        <p:spPr bwMode="auto">
          <a:xfrm>
            <a:off x="1046360" y="1306534"/>
            <a:ext cx="2062600" cy="341917"/>
          </a:xfrm>
          <a:prstGeom prst="rect">
            <a:avLst/>
          </a:prstGeom>
          <a:solidFill>
            <a:srgbClr val="CCFF99"/>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Business problem</a:t>
            </a:r>
          </a:p>
        </p:txBody>
      </p:sp>
      <p:sp>
        <p:nvSpPr>
          <p:cNvPr id="5" name="Text Box 9">
            <a:extLst>
              <a:ext uri="{FF2B5EF4-FFF2-40B4-BE49-F238E27FC236}">
                <a16:creationId xmlns:a16="http://schemas.microsoft.com/office/drawing/2014/main" id="{2245DA25-4354-EC4C-96B8-3AA3FE024349}"/>
              </a:ext>
            </a:extLst>
          </p:cNvPr>
          <p:cNvSpPr txBox="1">
            <a:spLocks noChangeArrowheads="1"/>
          </p:cNvSpPr>
          <p:nvPr/>
        </p:nvSpPr>
        <p:spPr bwMode="auto">
          <a:xfrm>
            <a:off x="1046360" y="4454497"/>
            <a:ext cx="2062600" cy="341917"/>
          </a:xfrm>
          <a:prstGeom prst="rect">
            <a:avLst/>
          </a:prstGeom>
          <a:solidFill>
            <a:schemeClr val="bg2">
              <a:lumMod val="90000"/>
            </a:schemeClr>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Project objectives:</a:t>
            </a:r>
          </a:p>
        </p:txBody>
      </p:sp>
      <p:sp>
        <p:nvSpPr>
          <p:cNvPr id="6" name="Content Placeholder 2">
            <a:extLst>
              <a:ext uri="{FF2B5EF4-FFF2-40B4-BE49-F238E27FC236}">
                <a16:creationId xmlns:a16="http://schemas.microsoft.com/office/drawing/2014/main" id="{56F3AD0A-9FC0-8246-A5FA-BE925792335B}"/>
              </a:ext>
            </a:extLst>
          </p:cNvPr>
          <p:cNvSpPr txBox="1">
            <a:spLocks/>
          </p:cNvSpPr>
          <p:nvPr/>
        </p:nvSpPr>
        <p:spPr>
          <a:xfrm>
            <a:off x="666077" y="4990690"/>
            <a:ext cx="10515600" cy="1538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600" dirty="0"/>
              <a:t>Maximize product flow from the plant in Texas and to use it effectively as a feed to the plant in Louisiana</a:t>
            </a:r>
          </a:p>
          <a:p>
            <a:pPr lvl="0"/>
            <a:r>
              <a:rPr lang="en-US" sz="1600" dirty="0"/>
              <a:t>Develop empirical models that emulate the existing fundamental model with acceptable accuracy  </a:t>
            </a:r>
          </a:p>
          <a:p>
            <a:pPr lvl="0"/>
            <a:r>
              <a:rPr lang="en-US" sz="1600" dirty="0"/>
              <a:t>The calculation time of the developed models to be &lt; 1 second</a:t>
            </a:r>
          </a:p>
        </p:txBody>
      </p:sp>
      <p:sp>
        <p:nvSpPr>
          <p:cNvPr id="7" name="Footer Placeholder 6">
            <a:extLst>
              <a:ext uri="{FF2B5EF4-FFF2-40B4-BE49-F238E27FC236}">
                <a16:creationId xmlns:a16="http://schemas.microsoft.com/office/drawing/2014/main" id="{03A93664-686A-8E49-B044-5ECB5917968A}"/>
              </a:ext>
            </a:extLst>
          </p:cNvPr>
          <p:cNvSpPr>
            <a:spLocks noGrp="1"/>
          </p:cNvSpPr>
          <p:nvPr>
            <p:ph type="ftr" sz="quarter" idx="11"/>
          </p:nvPr>
        </p:nvSpPr>
        <p:spPr/>
        <p:txBody>
          <a:bodyPr/>
          <a:lstStyle/>
          <a:p>
            <a:r>
              <a:rPr lang="en-US"/>
              <a:t>Kordon Consulting LLC</a:t>
            </a:r>
          </a:p>
        </p:txBody>
      </p:sp>
      <p:sp>
        <p:nvSpPr>
          <p:cNvPr id="8" name="Slide Number Placeholder 7">
            <a:extLst>
              <a:ext uri="{FF2B5EF4-FFF2-40B4-BE49-F238E27FC236}">
                <a16:creationId xmlns:a16="http://schemas.microsoft.com/office/drawing/2014/main" id="{B749FE4C-16F3-7848-9CB4-D7AE8C39E153}"/>
              </a:ext>
            </a:extLst>
          </p:cNvPr>
          <p:cNvSpPr>
            <a:spLocks noGrp="1"/>
          </p:cNvSpPr>
          <p:nvPr>
            <p:ph type="sldNum" sz="quarter" idx="12"/>
          </p:nvPr>
        </p:nvSpPr>
        <p:spPr/>
        <p:txBody>
          <a:bodyPr/>
          <a:lstStyle/>
          <a:p>
            <a:fld id="{760C78C2-CDE4-4FEF-94FB-F11C578D031C}" type="slidenum">
              <a:rPr lang="en-US" smtClean="0"/>
              <a:t>14</a:t>
            </a:fld>
            <a:endParaRPr lang="en-US"/>
          </a:p>
        </p:txBody>
      </p:sp>
    </p:spTree>
    <p:extLst>
      <p:ext uri="{BB962C8B-B14F-4D97-AF65-F5344CB8AC3E}">
        <p14:creationId xmlns:p14="http://schemas.microsoft.com/office/powerpoint/2010/main" val="7913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Slide Number Placeholder 4"/>
          <p:cNvSpPr>
            <a:spLocks noGrp="1"/>
          </p:cNvSpPr>
          <p:nvPr>
            <p:ph type="sldNum" sz="quarter" idx="4294967295"/>
          </p:nvPr>
        </p:nvSpPr>
        <p:spPr>
          <a:xfrm>
            <a:off x="8077200" y="6248400"/>
            <a:ext cx="19050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39" tIns="45719" rIns="91439" bIns="45719" rtlCol="0" anchor="ctr"/>
          <a:lstStyle>
            <a:lvl1pPr>
              <a:defRPr sz="2812" b="1">
                <a:solidFill>
                  <a:schemeClr val="tx1"/>
                </a:solidFill>
                <a:latin typeface="Arial" charset="0"/>
                <a:ea typeface="ＭＳ Ｐゴシック" charset="0"/>
                <a:cs typeface="ＭＳ Ｐゴシック" charset="0"/>
              </a:defRPr>
            </a:lvl1pPr>
            <a:lvl2pPr marL="742912" indent="-285736">
              <a:defRPr sz="2812" b="1">
                <a:solidFill>
                  <a:schemeClr val="tx1"/>
                </a:solidFill>
                <a:latin typeface="Arial" charset="0"/>
                <a:ea typeface="ＭＳ Ｐゴシック" charset="0"/>
              </a:defRPr>
            </a:lvl2pPr>
            <a:lvl3pPr marL="1142942" indent="-228588">
              <a:defRPr sz="2812" b="1">
                <a:solidFill>
                  <a:schemeClr val="tx1"/>
                </a:solidFill>
                <a:latin typeface="Arial" charset="0"/>
                <a:ea typeface="ＭＳ Ｐゴシック" charset="0"/>
              </a:defRPr>
            </a:lvl3pPr>
            <a:lvl4pPr marL="1600118" indent="-228588">
              <a:defRPr sz="2812" b="1">
                <a:solidFill>
                  <a:schemeClr val="tx1"/>
                </a:solidFill>
                <a:latin typeface="Arial" charset="0"/>
                <a:ea typeface="ＭＳ Ｐゴシック" charset="0"/>
              </a:defRPr>
            </a:lvl4pPr>
            <a:lvl5pPr marL="2057295" indent="-228588">
              <a:defRPr sz="2812" b="1">
                <a:solidFill>
                  <a:schemeClr val="tx1"/>
                </a:solidFill>
                <a:latin typeface="Arial" charset="0"/>
                <a:ea typeface="ＭＳ Ｐゴシック" charset="0"/>
              </a:defRPr>
            </a:lvl5pPr>
            <a:lvl6pPr marL="2514471" indent="-228588" eaLnBrk="0" fontAlgn="base" hangingPunct="0">
              <a:spcBef>
                <a:spcPct val="0"/>
              </a:spcBef>
              <a:spcAft>
                <a:spcPct val="0"/>
              </a:spcAft>
              <a:defRPr sz="2812" b="1">
                <a:solidFill>
                  <a:schemeClr val="tx1"/>
                </a:solidFill>
                <a:latin typeface="Arial" charset="0"/>
                <a:ea typeface="ＭＳ Ｐゴシック" charset="0"/>
              </a:defRPr>
            </a:lvl6pPr>
            <a:lvl7pPr marL="2971648" indent="-228588" eaLnBrk="0" fontAlgn="base" hangingPunct="0">
              <a:spcBef>
                <a:spcPct val="0"/>
              </a:spcBef>
              <a:spcAft>
                <a:spcPct val="0"/>
              </a:spcAft>
              <a:defRPr sz="2812" b="1">
                <a:solidFill>
                  <a:schemeClr val="tx1"/>
                </a:solidFill>
                <a:latin typeface="Arial" charset="0"/>
                <a:ea typeface="ＭＳ Ｐゴシック" charset="0"/>
              </a:defRPr>
            </a:lvl7pPr>
            <a:lvl8pPr marL="3428825" indent="-228588" eaLnBrk="0" fontAlgn="base" hangingPunct="0">
              <a:spcBef>
                <a:spcPct val="0"/>
              </a:spcBef>
              <a:spcAft>
                <a:spcPct val="0"/>
              </a:spcAft>
              <a:defRPr sz="2812" b="1">
                <a:solidFill>
                  <a:schemeClr val="tx1"/>
                </a:solidFill>
                <a:latin typeface="Arial" charset="0"/>
                <a:ea typeface="ＭＳ Ｐゴシック" charset="0"/>
              </a:defRPr>
            </a:lvl8pPr>
            <a:lvl9pPr marL="3886001" indent="-228588" eaLnBrk="0" fontAlgn="base" hangingPunct="0">
              <a:spcBef>
                <a:spcPct val="0"/>
              </a:spcBef>
              <a:spcAft>
                <a:spcPct val="0"/>
              </a:spcAft>
              <a:defRPr sz="2812" b="1">
                <a:solidFill>
                  <a:schemeClr val="tx1"/>
                </a:solidFill>
                <a:latin typeface="Arial" charset="0"/>
                <a:ea typeface="ＭＳ Ｐゴシック" charset="0"/>
              </a:defRPr>
            </a:lvl9pPr>
          </a:lstStyle>
          <a:p>
            <a:fld id="{E7532020-0D70-5343-9520-60708D98C86C}" type="slidenum">
              <a:rPr lang="en-US" sz="1406" b="0"/>
              <a:pPr/>
              <a:t>15</a:t>
            </a:fld>
            <a:endParaRPr lang="en-US" sz="1406" b="0"/>
          </a:p>
        </p:txBody>
      </p:sp>
      <p:sp>
        <p:nvSpPr>
          <p:cNvPr id="52229" name="Rectangle 2"/>
          <p:cNvSpPr>
            <a:spLocks noGrp="1" noChangeArrowheads="1"/>
          </p:cNvSpPr>
          <p:nvPr>
            <p:ph type="title"/>
          </p:nvPr>
        </p:nvSpPr>
        <p:spPr>
          <a:xfrm>
            <a:off x="1524000" y="152400"/>
            <a:ext cx="8991600" cy="651272"/>
          </a:xfrm>
        </p:spPr>
        <p:txBody>
          <a:bodyPr>
            <a:normAutofit/>
          </a:bodyPr>
          <a:lstStyle/>
          <a:p>
            <a:pPr eaLnBrk="1" hangingPunct="1"/>
            <a:r>
              <a:rPr lang="en-US" sz="2400" dirty="0"/>
              <a:t>Emulator for optimization of an industrial chemical process</a:t>
            </a:r>
            <a:endParaRPr lang="en-US" sz="2400" dirty="0">
              <a:solidFill>
                <a:srgbClr val="660066"/>
              </a:solidFill>
              <a:latin typeface="Arial" charset="0"/>
              <a:ea typeface="ＭＳ Ｐゴシック" charset="0"/>
            </a:endParaRPr>
          </a:p>
        </p:txBody>
      </p:sp>
      <p:grpSp>
        <p:nvGrpSpPr>
          <p:cNvPr id="52230" name="Group 3"/>
          <p:cNvGrpSpPr>
            <a:grpSpLocks/>
          </p:cNvGrpSpPr>
          <p:nvPr/>
        </p:nvGrpSpPr>
        <p:grpSpPr bwMode="auto">
          <a:xfrm>
            <a:off x="24384000" y="13258800"/>
            <a:ext cx="10134600" cy="11658600"/>
            <a:chOff x="12624" y="8256"/>
            <a:chExt cx="6384" cy="7344"/>
          </a:xfrm>
        </p:grpSpPr>
        <p:sp>
          <p:nvSpPr>
            <p:cNvPr id="52250" name="Rectangle 4"/>
            <p:cNvSpPr>
              <a:spLocks noChangeArrowheads="1"/>
            </p:cNvSpPr>
            <p:nvPr/>
          </p:nvSpPr>
          <p:spPr bwMode="auto">
            <a:xfrm>
              <a:off x="12624" y="8256"/>
              <a:ext cx="6384" cy="7344"/>
            </a:xfrm>
            <a:prstGeom prst="rect">
              <a:avLst/>
            </a:prstGeom>
            <a:solidFill>
              <a:srgbClr val="CCFF99"/>
            </a:solidFill>
            <a:ln w="9525">
              <a:solidFill>
                <a:schemeClr val="tx1"/>
              </a:solidFill>
              <a:miter lim="800000"/>
              <a:headEnd/>
              <a:tailEnd/>
            </a:ln>
          </p:spPr>
          <p:txBody>
            <a:bodyPr wrap="none" anchor="ctr"/>
            <a:lstStyle/>
            <a:p>
              <a:pPr defTabSz="3344692"/>
              <a:endParaRPr lang="en-US" sz="3234">
                <a:cs typeface="Arial" charset="0"/>
              </a:endParaRPr>
            </a:p>
          </p:txBody>
        </p:sp>
        <p:sp>
          <p:nvSpPr>
            <p:cNvPr id="52251" name="AutoShape 5"/>
            <p:cNvSpPr>
              <a:spLocks noChangeArrowheads="1"/>
            </p:cNvSpPr>
            <p:nvPr/>
          </p:nvSpPr>
          <p:spPr bwMode="auto">
            <a:xfrm>
              <a:off x="17040" y="11904"/>
              <a:ext cx="1488" cy="480"/>
            </a:xfrm>
            <a:prstGeom prst="wedgeRectCallout">
              <a:avLst>
                <a:gd name="adj1" fmla="val -92875"/>
                <a:gd name="adj2" fmla="val 123125"/>
              </a:avLst>
            </a:prstGeom>
            <a:solidFill>
              <a:srgbClr val="FFCCFF"/>
            </a:solidFill>
            <a:ln w="12700" cap="sq">
              <a:solidFill>
                <a:schemeClr val="tx1"/>
              </a:solidFill>
              <a:miter lim="800000"/>
              <a:headEnd/>
              <a:tailEnd/>
            </a:ln>
          </p:spPr>
          <p:txBody>
            <a:bodyPr lIns="63281" tIns="32906" rIns="63281" bIns="32906"/>
            <a:lstStyle/>
            <a:p>
              <a:pPr algn="ctr">
                <a:spcBef>
                  <a:spcPct val="50000"/>
                </a:spcBef>
              </a:pPr>
              <a:r>
                <a:rPr kumimoji="1" lang="en-US" sz="1617">
                  <a:latin typeface="Swis721 Cn BT" charset="0"/>
                  <a:cs typeface="Arial" charset="0"/>
                </a:rPr>
                <a:t>Applied for PER/TET</a:t>
              </a:r>
            </a:p>
            <a:p>
              <a:pPr algn="ctr">
                <a:spcBef>
                  <a:spcPct val="50000"/>
                </a:spcBef>
              </a:pPr>
              <a:r>
                <a:rPr kumimoji="1" lang="en-US" sz="1617">
                  <a:latin typeface="Swis721 Cn BT" charset="0"/>
                  <a:cs typeface="Arial" charset="0"/>
                </a:rPr>
                <a:t>Optimization at Plaquemine</a:t>
              </a:r>
            </a:p>
            <a:p>
              <a:pPr algn="ctr">
                <a:spcBef>
                  <a:spcPct val="50000"/>
                </a:spcBef>
              </a:pPr>
              <a:endParaRPr kumimoji="1" lang="en-US" sz="1969">
                <a:latin typeface="Swis721 Cn BT" charset="0"/>
                <a:cs typeface="Arial" charset="0"/>
              </a:endParaRPr>
            </a:p>
          </p:txBody>
        </p:sp>
        <p:sp>
          <p:nvSpPr>
            <p:cNvPr id="52252" name="Rectangle 6"/>
            <p:cNvSpPr>
              <a:spLocks noChangeArrowheads="1"/>
            </p:cNvSpPr>
            <p:nvPr/>
          </p:nvSpPr>
          <p:spPr bwMode="auto">
            <a:xfrm>
              <a:off x="14832" y="8352"/>
              <a:ext cx="1536" cy="384"/>
            </a:xfrm>
            <a:prstGeom prst="rect">
              <a:avLst/>
            </a:prstGeom>
            <a:solidFill>
              <a:schemeClr val="accent1"/>
            </a:solidFill>
            <a:ln w="9525">
              <a:solidFill>
                <a:schemeClr val="tx1"/>
              </a:solidFill>
              <a:miter lim="800000"/>
              <a:headEnd/>
              <a:tailEnd/>
            </a:ln>
          </p:spPr>
          <p:txBody>
            <a:bodyPr wrap="none" anchor="ctr"/>
            <a:lstStyle/>
            <a:p>
              <a:pPr defTabSz="3344692"/>
              <a:r>
                <a:rPr lang="en-US" sz="1828">
                  <a:cs typeface="Arial" charset="0"/>
                </a:rPr>
                <a:t>Inferential Sensors</a:t>
              </a:r>
            </a:p>
          </p:txBody>
        </p:sp>
        <p:grpSp>
          <p:nvGrpSpPr>
            <p:cNvPr id="52253" name="Group 7"/>
            <p:cNvGrpSpPr>
              <a:grpSpLocks/>
            </p:cNvGrpSpPr>
            <p:nvPr/>
          </p:nvGrpSpPr>
          <p:grpSpPr bwMode="auto">
            <a:xfrm>
              <a:off x="12720" y="8832"/>
              <a:ext cx="2286" cy="1020"/>
              <a:chOff x="288" y="1641"/>
              <a:chExt cx="2420" cy="1095"/>
            </a:xfrm>
          </p:grpSpPr>
          <p:pic>
            <p:nvPicPr>
              <p:cNvPr id="5228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1641"/>
                <a:ext cx="2420" cy="10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87" name="Rectangle 9"/>
              <p:cNvSpPr>
                <a:spLocks noChangeArrowheads="1"/>
              </p:cNvSpPr>
              <p:nvPr/>
            </p:nvSpPr>
            <p:spPr bwMode="auto">
              <a:xfrm>
                <a:off x="983" y="2331"/>
                <a:ext cx="457" cy="30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algn="ctr" eaLnBrk="1" hangingPunct="1"/>
                <a:r>
                  <a:rPr lang="en-US" sz="1195">
                    <a:latin typeface="Times New Roman" charset="0"/>
                    <a:cs typeface="Arial" charset="0"/>
                  </a:rPr>
                  <a:t>y = f(x)</a:t>
                </a:r>
              </a:p>
            </p:txBody>
          </p:sp>
        </p:grpSp>
        <p:sp>
          <p:nvSpPr>
            <p:cNvPr id="52254" name="Rectangle 10"/>
            <p:cNvSpPr>
              <a:spLocks noChangeArrowheads="1"/>
            </p:cNvSpPr>
            <p:nvPr/>
          </p:nvSpPr>
          <p:spPr bwMode="auto">
            <a:xfrm>
              <a:off x="15168" y="11808"/>
              <a:ext cx="864" cy="432"/>
            </a:xfrm>
            <a:prstGeom prst="rect">
              <a:avLst/>
            </a:prstGeom>
            <a:solidFill>
              <a:schemeClr val="accent1"/>
            </a:solidFill>
            <a:ln w="9525">
              <a:solidFill>
                <a:schemeClr val="tx1"/>
              </a:solidFill>
              <a:miter lim="800000"/>
              <a:headEnd/>
              <a:tailEnd/>
            </a:ln>
          </p:spPr>
          <p:txBody>
            <a:bodyPr wrap="none" anchor="ctr"/>
            <a:lstStyle/>
            <a:p>
              <a:pPr defTabSz="3344692"/>
              <a:r>
                <a:rPr lang="en-US" sz="1828">
                  <a:cs typeface="Arial" charset="0"/>
                </a:rPr>
                <a:t>Emulators</a:t>
              </a:r>
            </a:p>
          </p:txBody>
        </p:sp>
        <p:pic>
          <p:nvPicPr>
            <p:cNvPr id="52255" name="Picture 11" descr="j03123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7073" y="14547"/>
              <a:ext cx="432" cy="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56" name="AutoShape 12"/>
            <p:cNvSpPr>
              <a:spLocks noChangeArrowheads="1"/>
            </p:cNvSpPr>
            <p:nvPr/>
          </p:nvSpPr>
          <p:spPr bwMode="auto">
            <a:xfrm flipV="1">
              <a:off x="16585" y="14677"/>
              <a:ext cx="439" cy="3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48 w 21600"/>
                <a:gd name="T13" fmla="*/ 2873 h 21600"/>
                <a:gd name="T14" fmla="*/ 16778 w 21600"/>
                <a:gd name="T15" fmla="*/ 9281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896"/>
                  </a:lnTo>
                  <a:cubicBezTo>
                    <a:pt x="5564" y="2896"/>
                    <a:pt x="0" y="7043"/>
                    <a:pt x="0" y="12158"/>
                  </a:cubicBezTo>
                  <a:lnTo>
                    <a:pt x="0" y="21600"/>
                  </a:lnTo>
                  <a:lnTo>
                    <a:pt x="6507" y="21600"/>
                  </a:lnTo>
                  <a:lnTo>
                    <a:pt x="6507" y="12158"/>
                  </a:lnTo>
                  <a:cubicBezTo>
                    <a:pt x="6507" y="10559"/>
                    <a:pt x="9157" y="9262"/>
                    <a:pt x="12427" y="9262"/>
                  </a:cubicBezTo>
                  <a:lnTo>
                    <a:pt x="12427" y="12158"/>
                  </a:lnTo>
                  <a:close/>
                </a:path>
              </a:pathLst>
            </a:custGeom>
            <a:solidFill>
              <a:schemeClr val="bg1"/>
            </a:solidFill>
            <a:ln w="9525">
              <a:solidFill>
                <a:srgbClr val="0066FF"/>
              </a:solidFill>
              <a:miter lim="800000"/>
              <a:headEnd/>
              <a:tailEnd/>
            </a:ln>
          </p:spPr>
          <p:txBody>
            <a:bodyPr wrap="none" anchor="ctr"/>
            <a:lstStyle/>
            <a:p>
              <a:endParaRPr lang="en-US" sz="1266"/>
            </a:p>
          </p:txBody>
        </p:sp>
        <p:sp>
          <p:nvSpPr>
            <p:cNvPr id="52257" name="Rectangle 13"/>
            <p:cNvSpPr>
              <a:spLocks noChangeArrowheads="1"/>
            </p:cNvSpPr>
            <p:nvPr/>
          </p:nvSpPr>
          <p:spPr bwMode="auto">
            <a:xfrm>
              <a:off x="16293" y="13048"/>
              <a:ext cx="702" cy="1661"/>
            </a:xfrm>
            <a:prstGeom prst="rect">
              <a:avLst/>
            </a:prstGeom>
            <a:solidFill>
              <a:schemeClr val="bg1"/>
            </a:solidFill>
            <a:ln w="9525">
              <a:solidFill>
                <a:srgbClr val="0066FF"/>
              </a:solidFill>
              <a:miter lim="800000"/>
              <a:headEnd/>
              <a:tailEnd/>
            </a:ln>
          </p:spPr>
          <p:txBody>
            <a:bodyPr wrap="none" anchor="ctr"/>
            <a:lstStyle/>
            <a:p>
              <a:pPr algn="ctr"/>
              <a:r>
                <a:rPr lang="en-US" sz="1617">
                  <a:cs typeface="Arial" charset="0"/>
                </a:rPr>
                <a:t>Symbolic</a:t>
              </a:r>
            </a:p>
            <a:p>
              <a:pPr algn="ctr"/>
              <a:r>
                <a:rPr lang="en-US" sz="1617">
                  <a:cs typeface="Arial" charset="0"/>
                </a:rPr>
                <a:t>Regression</a:t>
              </a:r>
            </a:p>
            <a:p>
              <a:pPr algn="ctr"/>
              <a:r>
                <a:rPr lang="en-US" sz="1617">
                  <a:cs typeface="Arial" charset="0"/>
                </a:rPr>
                <a:t>Emulator</a:t>
              </a:r>
            </a:p>
            <a:p>
              <a:pPr algn="ctr"/>
              <a:r>
                <a:rPr lang="en-US" sz="1617">
                  <a:cs typeface="Arial" charset="0"/>
                </a:rPr>
                <a:t>5 ms/</a:t>
              </a:r>
            </a:p>
            <a:p>
              <a:pPr algn="ctr"/>
              <a:r>
                <a:rPr lang="en-US" sz="1617">
                  <a:cs typeface="Arial" charset="0"/>
                </a:rPr>
                <a:t>prediction</a:t>
              </a:r>
            </a:p>
          </p:txBody>
        </p:sp>
        <p:sp>
          <p:nvSpPr>
            <p:cNvPr id="52258" name="AutoShape 14"/>
            <p:cNvSpPr>
              <a:spLocks noChangeArrowheads="1"/>
            </p:cNvSpPr>
            <p:nvPr/>
          </p:nvSpPr>
          <p:spPr bwMode="auto">
            <a:xfrm rot="5400000">
              <a:off x="16102" y="12394"/>
              <a:ext cx="391" cy="916"/>
            </a:xfrm>
            <a:custGeom>
              <a:avLst/>
              <a:gdLst>
                <a:gd name="T0" fmla="*/ 0 w 21600"/>
                <a:gd name="T1" fmla="*/ 0 h 21600"/>
                <a:gd name="T2" fmla="*/ 0 w 21600"/>
                <a:gd name="T3" fmla="*/ 1 h 21600"/>
                <a:gd name="T4" fmla="*/ 0 w 21600"/>
                <a:gd name="T5" fmla="*/ 2 h 21600"/>
                <a:gd name="T6" fmla="*/ 0 w 21600"/>
                <a:gd name="T7" fmla="*/ 0 h 21600"/>
                <a:gd name="T8" fmla="*/ 17694720 60000 65536"/>
                <a:gd name="T9" fmla="*/ 5898240 60000 65536"/>
                <a:gd name="T10" fmla="*/ 5898240 60000 65536"/>
                <a:gd name="T11" fmla="*/ 0 60000 65536"/>
                <a:gd name="T12" fmla="*/ 12430 w 21600"/>
                <a:gd name="T13" fmla="*/ 2900 h 21600"/>
                <a:gd name="T14" fmla="*/ 16794 w 21600"/>
                <a:gd name="T15" fmla="*/ 9267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896"/>
                  </a:lnTo>
                  <a:cubicBezTo>
                    <a:pt x="5564" y="2896"/>
                    <a:pt x="0" y="7043"/>
                    <a:pt x="0" y="12158"/>
                  </a:cubicBezTo>
                  <a:lnTo>
                    <a:pt x="0" y="21600"/>
                  </a:lnTo>
                  <a:lnTo>
                    <a:pt x="6507" y="21600"/>
                  </a:lnTo>
                  <a:lnTo>
                    <a:pt x="6507" y="12158"/>
                  </a:lnTo>
                  <a:cubicBezTo>
                    <a:pt x="6507" y="10559"/>
                    <a:pt x="9157" y="9262"/>
                    <a:pt x="12427" y="9262"/>
                  </a:cubicBezTo>
                  <a:lnTo>
                    <a:pt x="12427" y="12158"/>
                  </a:lnTo>
                  <a:close/>
                </a:path>
              </a:pathLst>
            </a:custGeom>
            <a:solidFill>
              <a:schemeClr val="bg1"/>
            </a:solidFill>
            <a:ln w="9525">
              <a:solidFill>
                <a:srgbClr val="0066FF"/>
              </a:solidFill>
              <a:miter lim="800000"/>
              <a:headEnd/>
              <a:tailEnd/>
            </a:ln>
          </p:spPr>
          <p:txBody>
            <a:bodyPr wrap="none" anchor="ctr"/>
            <a:lstStyle/>
            <a:p>
              <a:endParaRPr lang="en-US" sz="1266"/>
            </a:p>
          </p:txBody>
        </p:sp>
        <p:sp>
          <p:nvSpPr>
            <p:cNvPr id="52259" name="AutoShape 15"/>
            <p:cNvSpPr>
              <a:spLocks noChangeArrowheads="1"/>
            </p:cNvSpPr>
            <p:nvPr/>
          </p:nvSpPr>
          <p:spPr bwMode="auto">
            <a:xfrm>
              <a:off x="15125" y="13770"/>
              <a:ext cx="582" cy="657"/>
            </a:xfrm>
            <a:prstGeom prst="flowChartMagneticDisk">
              <a:avLst/>
            </a:prstGeom>
            <a:solidFill>
              <a:srgbClr val="FFFF00"/>
            </a:solidFill>
            <a:ln w="9525">
              <a:solidFill>
                <a:schemeClr val="tx1"/>
              </a:solidFill>
              <a:round/>
              <a:headEnd/>
              <a:tailEnd/>
            </a:ln>
          </p:spPr>
          <p:txBody>
            <a:bodyPr anchor="ctr">
              <a:spAutoFit/>
            </a:bodyPr>
            <a:lstStyle/>
            <a:p>
              <a:pPr algn="ctr"/>
              <a:r>
                <a:rPr lang="en-US" sz="1406">
                  <a:cs typeface="Arial" charset="0"/>
                </a:rPr>
                <a:t>Test</a:t>
              </a:r>
            </a:p>
            <a:p>
              <a:pPr algn="ctr"/>
              <a:r>
                <a:rPr lang="en-US" sz="1406">
                  <a:cs typeface="Arial" charset="0"/>
                </a:rPr>
                <a:t>Data set</a:t>
              </a:r>
              <a:endParaRPr lang="en-US" sz="1406">
                <a:solidFill>
                  <a:schemeClr val="bg1"/>
                </a:solidFill>
                <a:cs typeface="Arial" charset="0"/>
              </a:endParaRPr>
            </a:p>
          </p:txBody>
        </p:sp>
        <p:sp>
          <p:nvSpPr>
            <p:cNvPr id="52260" name="AutoShape 16"/>
            <p:cNvSpPr>
              <a:spLocks noChangeArrowheads="1"/>
            </p:cNvSpPr>
            <p:nvPr/>
          </p:nvSpPr>
          <p:spPr bwMode="auto">
            <a:xfrm flipV="1">
              <a:off x="14562" y="14699"/>
              <a:ext cx="438" cy="39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7 w 21600"/>
                <a:gd name="T13" fmla="*/ 2873 h 21600"/>
                <a:gd name="T14" fmla="*/ 16816 w 21600"/>
                <a:gd name="T15" fmla="*/ 9281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896"/>
                  </a:lnTo>
                  <a:cubicBezTo>
                    <a:pt x="5564" y="2896"/>
                    <a:pt x="0" y="7043"/>
                    <a:pt x="0" y="12158"/>
                  </a:cubicBezTo>
                  <a:lnTo>
                    <a:pt x="0" y="21600"/>
                  </a:lnTo>
                  <a:lnTo>
                    <a:pt x="6507" y="21600"/>
                  </a:lnTo>
                  <a:lnTo>
                    <a:pt x="6507" y="12158"/>
                  </a:lnTo>
                  <a:cubicBezTo>
                    <a:pt x="6507" y="10559"/>
                    <a:pt x="9157" y="9262"/>
                    <a:pt x="12427" y="9262"/>
                  </a:cubicBezTo>
                  <a:lnTo>
                    <a:pt x="12427" y="12158"/>
                  </a:lnTo>
                  <a:close/>
                </a:path>
              </a:pathLst>
            </a:custGeom>
            <a:solidFill>
              <a:srgbClr val="FFCCFF"/>
            </a:solidFill>
            <a:ln w="9525">
              <a:solidFill>
                <a:schemeClr val="tx1"/>
              </a:solidFill>
              <a:miter lim="800000"/>
              <a:headEnd/>
              <a:tailEnd/>
            </a:ln>
          </p:spPr>
          <p:txBody>
            <a:bodyPr wrap="none" anchor="ctr"/>
            <a:lstStyle/>
            <a:p>
              <a:endParaRPr lang="en-US" sz="1266"/>
            </a:p>
          </p:txBody>
        </p:sp>
        <p:sp>
          <p:nvSpPr>
            <p:cNvPr id="52261" name="Rectangle 17"/>
            <p:cNvSpPr>
              <a:spLocks noChangeArrowheads="1"/>
            </p:cNvSpPr>
            <p:nvPr/>
          </p:nvSpPr>
          <p:spPr bwMode="auto">
            <a:xfrm>
              <a:off x="14288" y="13048"/>
              <a:ext cx="701" cy="1662"/>
            </a:xfrm>
            <a:prstGeom prst="rect">
              <a:avLst/>
            </a:prstGeom>
            <a:solidFill>
              <a:srgbClr val="FFCCFF"/>
            </a:solidFill>
            <a:ln w="9525">
              <a:solidFill>
                <a:schemeClr val="tx1"/>
              </a:solidFill>
              <a:miter lim="800000"/>
              <a:headEnd/>
              <a:tailEnd/>
            </a:ln>
          </p:spPr>
          <p:txBody>
            <a:bodyPr wrap="none" anchor="ctr"/>
            <a:lstStyle/>
            <a:p>
              <a:pPr algn="ctr"/>
              <a:r>
                <a:rPr lang="en-US" sz="1617">
                  <a:cs typeface="Arial" charset="0"/>
                </a:rPr>
                <a:t>Reactor</a:t>
              </a:r>
            </a:p>
            <a:p>
              <a:pPr algn="ctr"/>
              <a:r>
                <a:rPr lang="en-US" sz="1617">
                  <a:cs typeface="Arial" charset="0"/>
                </a:rPr>
                <a:t>Model</a:t>
              </a:r>
            </a:p>
            <a:p>
              <a:pPr algn="ctr"/>
              <a:r>
                <a:rPr lang="en-US" sz="1617">
                  <a:cs typeface="Arial" charset="0"/>
                </a:rPr>
                <a:t>20-25 min/</a:t>
              </a:r>
            </a:p>
            <a:p>
              <a:pPr algn="ctr"/>
              <a:r>
                <a:rPr lang="en-US" sz="1617">
                  <a:cs typeface="Arial" charset="0"/>
                </a:rPr>
                <a:t>prediction</a:t>
              </a:r>
            </a:p>
          </p:txBody>
        </p:sp>
        <p:sp>
          <p:nvSpPr>
            <p:cNvPr id="52262" name="Text Box 18"/>
            <p:cNvSpPr txBox="1">
              <a:spLocks noChangeArrowheads="1"/>
            </p:cNvSpPr>
            <p:nvPr/>
          </p:nvSpPr>
          <p:spPr bwMode="auto">
            <a:xfrm>
              <a:off x="15032" y="14842"/>
              <a:ext cx="862" cy="235"/>
            </a:xfrm>
            <a:prstGeom prst="rect">
              <a:avLst/>
            </a:prstGeom>
            <a:solidFill>
              <a:srgbClr val="FFFF00"/>
            </a:solidFill>
            <a:ln w="9525">
              <a:solidFill>
                <a:schemeClr val="tx1"/>
              </a:solidFill>
              <a:miter lim="800000"/>
              <a:headEnd/>
              <a:tailEnd/>
            </a:ln>
          </p:spPr>
          <p:txBody>
            <a:bodyPr wrap="none" anchor="ctr">
              <a:spAutoFit/>
            </a:bodyPr>
            <a:lstStyle>
              <a:lvl1pPr>
                <a:defRPr sz="2800" b="1">
                  <a:solidFill>
                    <a:schemeClr val="tx1"/>
                  </a:solidFill>
                  <a:latin typeface="Arial" charset="0"/>
                  <a:ea typeface="ＭＳ Ｐゴシック" charset="0"/>
                  <a:cs typeface="ＭＳ Ｐゴシック" charset="0"/>
                </a:defRPr>
              </a:lvl1pPr>
              <a:lvl2pPr marL="742950" indent="-285750">
                <a:defRPr sz="2800" b="1">
                  <a:solidFill>
                    <a:schemeClr val="tx1"/>
                  </a:solidFill>
                  <a:latin typeface="Arial" charset="0"/>
                  <a:ea typeface="ＭＳ Ｐゴシック" charset="0"/>
                </a:defRPr>
              </a:lvl2pPr>
              <a:lvl3pPr marL="1143000" indent="-228600">
                <a:defRPr sz="2800" b="1">
                  <a:solidFill>
                    <a:schemeClr val="tx1"/>
                  </a:solidFill>
                  <a:latin typeface="Arial" charset="0"/>
                  <a:ea typeface="ＭＳ Ｐゴシック" charset="0"/>
                </a:defRPr>
              </a:lvl3pPr>
              <a:lvl4pPr marL="1600200" indent="-228600">
                <a:defRPr sz="2800" b="1">
                  <a:solidFill>
                    <a:schemeClr val="tx1"/>
                  </a:solidFill>
                  <a:latin typeface="Arial" charset="0"/>
                  <a:ea typeface="ＭＳ Ｐゴシック" charset="0"/>
                </a:defRPr>
              </a:lvl4pPr>
              <a:lvl5pPr marL="2057400" indent="-22860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a:r>
                <a:rPr lang="en-US" sz="1828">
                  <a:cs typeface="Arial" charset="0"/>
                </a:rPr>
                <a:t>12 outputs</a:t>
              </a:r>
            </a:p>
          </p:txBody>
        </p:sp>
        <p:sp>
          <p:nvSpPr>
            <p:cNvPr id="52263" name="AutoShape 19"/>
            <p:cNvSpPr>
              <a:spLocks noChangeArrowheads="1"/>
            </p:cNvSpPr>
            <p:nvPr/>
          </p:nvSpPr>
          <p:spPr bwMode="auto">
            <a:xfrm>
              <a:off x="15052" y="12367"/>
              <a:ext cx="763" cy="778"/>
            </a:xfrm>
            <a:prstGeom prst="cube">
              <a:avLst>
                <a:gd name="adj" fmla="val 25000"/>
              </a:avLst>
            </a:prstGeom>
            <a:solidFill>
              <a:srgbClr val="FFFF00"/>
            </a:solidFill>
            <a:ln w="9525">
              <a:solidFill>
                <a:schemeClr val="tx1"/>
              </a:solidFill>
              <a:miter lim="800000"/>
              <a:headEnd/>
              <a:tailEnd/>
            </a:ln>
          </p:spPr>
          <p:txBody>
            <a:bodyPr anchor="ctr">
              <a:spAutoFit/>
            </a:bodyPr>
            <a:lstStyle/>
            <a:p>
              <a:pPr algn="ctr"/>
              <a:r>
                <a:rPr lang="en-US" sz="1828">
                  <a:cs typeface="Arial" charset="0"/>
                </a:rPr>
                <a:t>Four levels  DOE</a:t>
              </a:r>
            </a:p>
          </p:txBody>
        </p:sp>
        <p:sp>
          <p:nvSpPr>
            <p:cNvPr id="52264" name="AutoShape 20"/>
            <p:cNvSpPr>
              <a:spLocks noChangeArrowheads="1"/>
            </p:cNvSpPr>
            <p:nvPr/>
          </p:nvSpPr>
          <p:spPr bwMode="auto">
            <a:xfrm>
              <a:off x="15125" y="13391"/>
              <a:ext cx="582" cy="657"/>
            </a:xfrm>
            <a:prstGeom prst="flowChartMagneticDisk">
              <a:avLst/>
            </a:prstGeom>
            <a:solidFill>
              <a:srgbClr val="FFFF00"/>
            </a:solidFill>
            <a:ln w="9525">
              <a:solidFill>
                <a:schemeClr val="tx1"/>
              </a:solidFill>
              <a:round/>
              <a:headEnd/>
              <a:tailEnd/>
            </a:ln>
          </p:spPr>
          <p:txBody>
            <a:bodyPr anchor="ctr">
              <a:spAutoFit/>
            </a:bodyPr>
            <a:lstStyle/>
            <a:p>
              <a:pPr algn="ctr"/>
              <a:r>
                <a:rPr lang="en-US" sz="1406">
                  <a:cs typeface="Arial" charset="0"/>
                </a:rPr>
                <a:t>Training</a:t>
              </a:r>
            </a:p>
            <a:p>
              <a:pPr algn="ctr"/>
              <a:r>
                <a:rPr lang="en-US" sz="1406">
                  <a:cs typeface="Arial" charset="0"/>
                </a:rPr>
                <a:t>Data set</a:t>
              </a:r>
              <a:endParaRPr lang="en-US" sz="1406">
                <a:solidFill>
                  <a:schemeClr val="bg1"/>
                </a:solidFill>
                <a:cs typeface="Arial" charset="0"/>
              </a:endParaRPr>
            </a:p>
          </p:txBody>
        </p:sp>
        <p:sp>
          <p:nvSpPr>
            <p:cNvPr id="52265" name="AutoShape 21"/>
            <p:cNvSpPr>
              <a:spLocks noChangeArrowheads="1"/>
            </p:cNvSpPr>
            <p:nvPr/>
          </p:nvSpPr>
          <p:spPr bwMode="auto">
            <a:xfrm>
              <a:off x="13344" y="14417"/>
              <a:ext cx="926" cy="478"/>
            </a:xfrm>
            <a:prstGeom prst="wedgeRoundRectCallout">
              <a:avLst>
                <a:gd name="adj1" fmla="val 67454"/>
                <a:gd name="adj2" fmla="val -103046"/>
                <a:gd name="adj3" fmla="val 16667"/>
              </a:avLst>
            </a:prstGeom>
            <a:solidFill>
              <a:srgbClr val="FFFF00"/>
            </a:solidFill>
            <a:ln w="9525">
              <a:solidFill>
                <a:schemeClr val="tx1"/>
              </a:solidFill>
              <a:miter lim="800000"/>
              <a:headEnd/>
              <a:tailEnd/>
            </a:ln>
          </p:spPr>
          <p:txBody>
            <a:bodyPr/>
            <a:lstStyle/>
            <a:p>
              <a:pPr algn="ctr" eaLnBrk="1" hangingPunct="1"/>
              <a:r>
                <a:rPr lang="en-US" sz="1406">
                  <a:cs typeface="Arial" charset="0"/>
                </a:rPr>
                <a:t>Unsuitable for online process optimization</a:t>
              </a:r>
            </a:p>
          </p:txBody>
        </p:sp>
        <p:sp>
          <p:nvSpPr>
            <p:cNvPr id="52266" name="Text Box 22"/>
            <p:cNvSpPr txBox="1">
              <a:spLocks noChangeArrowheads="1"/>
            </p:cNvSpPr>
            <p:nvPr/>
          </p:nvSpPr>
          <p:spPr bwMode="auto">
            <a:xfrm>
              <a:off x="13553" y="12605"/>
              <a:ext cx="764" cy="235"/>
            </a:xfrm>
            <a:prstGeom prst="rect">
              <a:avLst/>
            </a:prstGeom>
            <a:solidFill>
              <a:schemeClr val="bg1"/>
            </a:solidFill>
            <a:ln w="9525">
              <a:solidFill>
                <a:schemeClr val="tx1"/>
              </a:solidFill>
              <a:miter lim="800000"/>
              <a:headEnd/>
              <a:tailEnd/>
            </a:ln>
          </p:spPr>
          <p:txBody>
            <a:bodyPr wrap="none" anchor="ctr">
              <a:spAutoFit/>
            </a:bodyPr>
            <a:lstStyle>
              <a:lvl1pPr>
                <a:defRPr sz="2800" b="1">
                  <a:solidFill>
                    <a:schemeClr val="tx1"/>
                  </a:solidFill>
                  <a:latin typeface="Arial" charset="0"/>
                  <a:ea typeface="ＭＳ Ｐゴシック" charset="0"/>
                  <a:cs typeface="ＭＳ Ｐゴシック" charset="0"/>
                </a:defRPr>
              </a:lvl1pPr>
              <a:lvl2pPr marL="742950" indent="-285750">
                <a:defRPr sz="2800" b="1">
                  <a:solidFill>
                    <a:schemeClr val="tx1"/>
                  </a:solidFill>
                  <a:latin typeface="Arial" charset="0"/>
                  <a:ea typeface="ＭＳ Ｐゴシック" charset="0"/>
                </a:defRPr>
              </a:lvl2pPr>
              <a:lvl3pPr marL="1143000" indent="-228600">
                <a:defRPr sz="2800" b="1">
                  <a:solidFill>
                    <a:schemeClr val="tx1"/>
                  </a:solidFill>
                  <a:latin typeface="Arial" charset="0"/>
                  <a:ea typeface="ＭＳ Ｐゴシック" charset="0"/>
                </a:defRPr>
              </a:lvl3pPr>
              <a:lvl4pPr marL="1600200" indent="-228600">
                <a:defRPr sz="2800" b="1">
                  <a:solidFill>
                    <a:schemeClr val="tx1"/>
                  </a:solidFill>
                  <a:latin typeface="Arial" charset="0"/>
                  <a:ea typeface="ＭＳ Ｐゴシック" charset="0"/>
                </a:defRPr>
              </a:lvl4pPr>
              <a:lvl5pPr marL="2057400" indent="-22860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a:r>
                <a:rPr lang="en-US" sz="1828">
                  <a:cs typeface="Arial" charset="0"/>
                </a:rPr>
                <a:t>10 inputs</a:t>
              </a:r>
            </a:p>
          </p:txBody>
        </p:sp>
        <p:sp>
          <p:nvSpPr>
            <p:cNvPr id="52267" name="AutoShape 23"/>
            <p:cNvSpPr>
              <a:spLocks noChangeArrowheads="1"/>
            </p:cNvSpPr>
            <p:nvPr/>
          </p:nvSpPr>
          <p:spPr bwMode="auto">
            <a:xfrm rot="5400000">
              <a:off x="14342" y="12633"/>
              <a:ext cx="391" cy="43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0 w 21600"/>
                <a:gd name="T13" fmla="*/ 2910 h 21600"/>
                <a:gd name="T14" fmla="*/ 16794 w 21600"/>
                <a:gd name="T15" fmla="*/ 9271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896"/>
                  </a:lnTo>
                  <a:cubicBezTo>
                    <a:pt x="5564" y="2896"/>
                    <a:pt x="0" y="7043"/>
                    <a:pt x="0" y="12158"/>
                  </a:cubicBezTo>
                  <a:lnTo>
                    <a:pt x="0" y="21600"/>
                  </a:lnTo>
                  <a:lnTo>
                    <a:pt x="6507" y="21600"/>
                  </a:lnTo>
                  <a:lnTo>
                    <a:pt x="6507" y="12158"/>
                  </a:lnTo>
                  <a:cubicBezTo>
                    <a:pt x="6507" y="10559"/>
                    <a:pt x="9157" y="9262"/>
                    <a:pt x="12427" y="9262"/>
                  </a:cubicBezTo>
                  <a:lnTo>
                    <a:pt x="12427" y="12158"/>
                  </a:lnTo>
                  <a:close/>
                </a:path>
              </a:pathLst>
            </a:custGeom>
            <a:solidFill>
              <a:srgbClr val="FFCCFF"/>
            </a:solidFill>
            <a:ln w="9525">
              <a:solidFill>
                <a:schemeClr val="tx1"/>
              </a:solidFill>
              <a:miter lim="800000"/>
              <a:headEnd/>
              <a:tailEnd/>
            </a:ln>
          </p:spPr>
          <p:txBody>
            <a:bodyPr wrap="none" anchor="ctr"/>
            <a:lstStyle/>
            <a:p>
              <a:endParaRPr lang="en-US" sz="1266"/>
            </a:p>
          </p:txBody>
        </p:sp>
        <p:sp>
          <p:nvSpPr>
            <p:cNvPr id="52268" name="AutoShape 24"/>
            <p:cNvSpPr>
              <a:spLocks noChangeArrowheads="1"/>
            </p:cNvSpPr>
            <p:nvPr/>
          </p:nvSpPr>
          <p:spPr bwMode="auto">
            <a:xfrm rot="16200000" flipH="1">
              <a:off x="14537" y="12633"/>
              <a:ext cx="391" cy="43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30 w 21600"/>
                <a:gd name="T13" fmla="*/ 2910 h 21600"/>
                <a:gd name="T14" fmla="*/ 16794 w 21600"/>
                <a:gd name="T15" fmla="*/ 9271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896"/>
                  </a:lnTo>
                  <a:cubicBezTo>
                    <a:pt x="5564" y="2896"/>
                    <a:pt x="0" y="7043"/>
                    <a:pt x="0" y="12158"/>
                  </a:cubicBezTo>
                  <a:lnTo>
                    <a:pt x="0" y="21600"/>
                  </a:lnTo>
                  <a:lnTo>
                    <a:pt x="6507" y="21600"/>
                  </a:lnTo>
                  <a:lnTo>
                    <a:pt x="6507" y="12158"/>
                  </a:lnTo>
                  <a:cubicBezTo>
                    <a:pt x="6507" y="10559"/>
                    <a:pt x="9157" y="9262"/>
                    <a:pt x="12427" y="9262"/>
                  </a:cubicBezTo>
                  <a:lnTo>
                    <a:pt x="12427" y="12158"/>
                  </a:lnTo>
                  <a:close/>
                </a:path>
              </a:pathLst>
            </a:custGeom>
            <a:solidFill>
              <a:srgbClr val="FFCCFF"/>
            </a:solidFill>
            <a:ln w="9525">
              <a:solidFill>
                <a:schemeClr val="tx1"/>
              </a:solidFill>
              <a:miter lim="800000"/>
              <a:headEnd/>
              <a:tailEnd/>
            </a:ln>
          </p:spPr>
          <p:txBody>
            <a:bodyPr wrap="none" anchor="ctr"/>
            <a:lstStyle/>
            <a:p>
              <a:endParaRPr lang="en-US" sz="1266"/>
            </a:p>
          </p:txBody>
        </p:sp>
        <p:sp>
          <p:nvSpPr>
            <p:cNvPr id="52269" name="Line 25"/>
            <p:cNvSpPr>
              <a:spLocks noChangeShapeType="1"/>
            </p:cNvSpPr>
            <p:nvPr/>
          </p:nvSpPr>
          <p:spPr bwMode="auto">
            <a:xfrm>
              <a:off x="15708" y="13721"/>
              <a:ext cx="56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1266"/>
            </a:p>
          </p:txBody>
        </p:sp>
        <p:sp>
          <p:nvSpPr>
            <p:cNvPr id="52270" name="Line 26"/>
            <p:cNvSpPr>
              <a:spLocks noChangeShapeType="1"/>
            </p:cNvSpPr>
            <p:nvPr/>
          </p:nvSpPr>
          <p:spPr bwMode="auto">
            <a:xfrm>
              <a:off x="15708" y="14113"/>
              <a:ext cx="56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sz="1266"/>
            </a:p>
          </p:txBody>
        </p:sp>
        <p:sp>
          <p:nvSpPr>
            <p:cNvPr id="52271" name="AutoShape 27"/>
            <p:cNvSpPr>
              <a:spLocks noChangeArrowheads="1"/>
            </p:cNvSpPr>
            <p:nvPr/>
          </p:nvSpPr>
          <p:spPr bwMode="auto">
            <a:xfrm>
              <a:off x="17170" y="13352"/>
              <a:ext cx="926" cy="479"/>
            </a:xfrm>
            <a:prstGeom prst="wedgeRoundRectCallout">
              <a:avLst>
                <a:gd name="adj1" fmla="val -72005"/>
                <a:gd name="adj2" fmla="val 89264"/>
                <a:gd name="adj3" fmla="val 16667"/>
              </a:avLst>
            </a:prstGeom>
            <a:solidFill>
              <a:srgbClr val="FFFF00"/>
            </a:solidFill>
            <a:ln w="9525">
              <a:solidFill>
                <a:schemeClr val="tx1"/>
              </a:solidFill>
              <a:miter lim="800000"/>
              <a:headEnd/>
              <a:tailEnd/>
            </a:ln>
          </p:spPr>
          <p:txBody>
            <a:bodyPr/>
            <a:lstStyle/>
            <a:p>
              <a:pPr algn="ctr" eaLnBrk="1" hangingPunct="1"/>
              <a:r>
                <a:rPr lang="en-US" sz="1406">
                  <a:cs typeface="Arial" charset="0"/>
                </a:rPr>
                <a:t>Suitable for online process optimization</a:t>
              </a:r>
            </a:p>
          </p:txBody>
        </p:sp>
        <p:pic>
          <p:nvPicPr>
            <p:cNvPr id="52272" name="Picture 28" descr="dolla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24" y="12672"/>
              <a:ext cx="413"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73" name="Picture 29" descr="dollar">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40" y="8976"/>
              <a:ext cx="413"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74" name="Rectangle 30"/>
            <p:cNvSpPr>
              <a:spLocks noChangeArrowheads="1"/>
            </p:cNvSpPr>
            <p:nvPr/>
          </p:nvSpPr>
          <p:spPr bwMode="auto">
            <a:xfrm>
              <a:off x="17904" y="12672"/>
              <a:ext cx="864" cy="432"/>
            </a:xfrm>
            <a:prstGeom prst="rect">
              <a:avLst/>
            </a:prstGeom>
            <a:solidFill>
              <a:srgbClr val="CCFF99"/>
            </a:solidFill>
            <a:ln w="9525">
              <a:solidFill>
                <a:schemeClr val="tx1"/>
              </a:solidFill>
              <a:miter lim="800000"/>
              <a:headEnd/>
              <a:tailEnd/>
            </a:ln>
          </p:spPr>
          <p:txBody>
            <a:bodyPr wrap="none" anchor="ctr"/>
            <a:lstStyle/>
            <a:p>
              <a:pPr defTabSz="3344692"/>
              <a:r>
                <a:rPr lang="en-US" sz="1828">
                  <a:cs typeface="Arial" charset="0"/>
                </a:rPr>
                <a:t>1.2 MM </a:t>
              </a:r>
            </a:p>
            <a:p>
              <a:pPr defTabSz="3344692"/>
              <a:r>
                <a:rPr lang="en-US" sz="1828">
                  <a:cs typeface="Arial" charset="0"/>
                </a:rPr>
                <a:t>EBIT/year</a:t>
              </a:r>
            </a:p>
          </p:txBody>
        </p:sp>
        <p:sp>
          <p:nvSpPr>
            <p:cNvPr id="52275" name="Rectangle 31"/>
            <p:cNvSpPr>
              <a:spLocks noChangeArrowheads="1"/>
            </p:cNvSpPr>
            <p:nvPr/>
          </p:nvSpPr>
          <p:spPr bwMode="auto">
            <a:xfrm>
              <a:off x="17664" y="9024"/>
              <a:ext cx="1056" cy="432"/>
            </a:xfrm>
            <a:prstGeom prst="rect">
              <a:avLst/>
            </a:prstGeom>
            <a:solidFill>
              <a:srgbClr val="CCFF99"/>
            </a:solidFill>
            <a:ln w="9525">
              <a:solidFill>
                <a:schemeClr val="tx1"/>
              </a:solidFill>
              <a:miter lim="800000"/>
              <a:headEnd/>
              <a:tailEnd/>
            </a:ln>
          </p:spPr>
          <p:txBody>
            <a:bodyPr wrap="none" anchor="ctr"/>
            <a:lstStyle/>
            <a:p>
              <a:pPr defTabSz="3344692"/>
              <a:r>
                <a:rPr lang="en-US" sz="1828">
                  <a:cs typeface="Arial" charset="0"/>
                </a:rPr>
                <a:t>&gt; 9 MM EBIT </a:t>
              </a:r>
            </a:p>
          </p:txBody>
        </p:sp>
        <p:pic>
          <p:nvPicPr>
            <p:cNvPr id="52276"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0" y="10032"/>
              <a:ext cx="1728" cy="14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77" name="AutoShape 33"/>
            <p:cNvSpPr>
              <a:spLocks noChangeArrowheads="1"/>
            </p:cNvSpPr>
            <p:nvPr/>
          </p:nvSpPr>
          <p:spPr bwMode="auto">
            <a:xfrm>
              <a:off x="15264" y="9360"/>
              <a:ext cx="1632" cy="576"/>
            </a:xfrm>
            <a:prstGeom prst="wedgeRectCallout">
              <a:avLst>
                <a:gd name="adj1" fmla="val -79046"/>
                <a:gd name="adj2" fmla="val 110593"/>
              </a:avLst>
            </a:prstGeom>
            <a:solidFill>
              <a:srgbClr val="FFFF00"/>
            </a:solidFill>
            <a:ln w="12700" cap="sq">
              <a:solidFill>
                <a:schemeClr val="tx1"/>
              </a:solidFill>
              <a:miter lim="800000"/>
              <a:headEnd/>
              <a:tailEnd/>
            </a:ln>
          </p:spPr>
          <p:txBody>
            <a:bodyPr lIns="63281" tIns="32906" rIns="63281" bIns="32906"/>
            <a:lstStyle/>
            <a:p>
              <a:pPr>
                <a:spcBef>
                  <a:spcPct val="50000"/>
                </a:spcBef>
              </a:pPr>
              <a:r>
                <a:rPr kumimoji="1" lang="en-US" sz="1195">
                  <a:latin typeface="Swis721 Cn BT" charset="0"/>
                  <a:cs typeface="Arial" charset="0"/>
                </a:rPr>
                <a:t>COD prediction at Harbor Beach WWTP</a:t>
              </a:r>
              <a:r>
                <a:rPr kumimoji="1" lang="en-US" sz="1406">
                  <a:latin typeface="Swis721 Cn BT" charset="0"/>
                  <a:cs typeface="Arial" charset="0"/>
                </a:rPr>
                <a:t> </a:t>
              </a:r>
            </a:p>
            <a:p>
              <a:pPr eaLnBrk="1" hangingPunct="1"/>
              <a:r>
                <a:rPr kumimoji="1" lang="en-US" sz="1195">
                  <a:cs typeface="Arial" charset="0"/>
                </a:rPr>
                <a:t>2004 - &gt;40 days out of compliance</a:t>
              </a:r>
            </a:p>
            <a:p>
              <a:pPr eaLnBrk="1" hangingPunct="1"/>
              <a:r>
                <a:rPr kumimoji="1" lang="en-US" sz="1195">
                  <a:cs typeface="Arial" charset="0"/>
                </a:rPr>
                <a:t>2005 - ~20 days out of compliance</a:t>
              </a:r>
            </a:p>
            <a:p>
              <a:pPr eaLnBrk="1" hangingPunct="1"/>
              <a:r>
                <a:rPr kumimoji="1" lang="en-US" sz="1195">
                  <a:cs typeface="Arial" charset="0"/>
                </a:rPr>
                <a:t>2006 - 0 days out of compliance</a:t>
              </a:r>
            </a:p>
            <a:p>
              <a:pPr>
                <a:spcBef>
                  <a:spcPct val="50000"/>
                </a:spcBef>
              </a:pPr>
              <a:endParaRPr kumimoji="1" lang="en-US" sz="984">
                <a:latin typeface="Swis721 Cn BT" charset="0"/>
                <a:cs typeface="Arial" charset="0"/>
              </a:endParaRPr>
            </a:p>
          </p:txBody>
        </p:sp>
        <p:sp>
          <p:nvSpPr>
            <p:cNvPr id="52278" name="Rectangle 34"/>
            <p:cNvSpPr>
              <a:spLocks noChangeArrowheads="1"/>
            </p:cNvSpPr>
            <p:nvPr/>
          </p:nvSpPr>
          <p:spPr bwMode="auto">
            <a:xfrm>
              <a:off x="15504" y="11184"/>
              <a:ext cx="432" cy="336"/>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defTabSz="3344692"/>
              <a:r>
                <a:rPr lang="en-US" sz="1828">
                  <a:cs typeface="Arial" charset="0"/>
                </a:rPr>
                <a:t>2004</a:t>
              </a:r>
            </a:p>
            <a:p>
              <a:pPr defTabSz="3344692"/>
              <a:r>
                <a:rPr lang="en-US" sz="1828">
                  <a:cs typeface="Arial" charset="0"/>
                </a:rPr>
                <a:t>4</a:t>
              </a:r>
            </a:p>
          </p:txBody>
        </p:sp>
        <p:sp>
          <p:nvSpPr>
            <p:cNvPr id="52279" name="Rectangle 35"/>
            <p:cNvSpPr>
              <a:spLocks noChangeArrowheads="1"/>
            </p:cNvSpPr>
            <p:nvPr/>
          </p:nvSpPr>
          <p:spPr bwMode="auto">
            <a:xfrm>
              <a:off x="15840" y="10848"/>
              <a:ext cx="432" cy="288"/>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defTabSz="3344692"/>
              <a:r>
                <a:rPr lang="en-US" sz="1828">
                  <a:cs typeface="Arial" charset="0"/>
                </a:rPr>
                <a:t>2005</a:t>
              </a:r>
            </a:p>
            <a:p>
              <a:pPr defTabSz="3344692"/>
              <a:r>
                <a:rPr lang="en-US" sz="1828">
                  <a:cs typeface="Arial" charset="0"/>
                </a:rPr>
                <a:t>5</a:t>
              </a:r>
            </a:p>
          </p:txBody>
        </p:sp>
        <p:sp>
          <p:nvSpPr>
            <p:cNvPr id="52280" name="Rectangle 36"/>
            <p:cNvSpPr>
              <a:spLocks noChangeArrowheads="1"/>
            </p:cNvSpPr>
            <p:nvPr/>
          </p:nvSpPr>
          <p:spPr bwMode="auto">
            <a:xfrm>
              <a:off x="16224" y="10464"/>
              <a:ext cx="480" cy="336"/>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defTabSz="3344692"/>
              <a:r>
                <a:rPr lang="en-US" sz="1828">
                  <a:cs typeface="Arial" charset="0"/>
                </a:rPr>
                <a:t>2006</a:t>
              </a:r>
            </a:p>
            <a:p>
              <a:pPr defTabSz="3344692"/>
              <a:r>
                <a:rPr lang="en-US" sz="1828">
                  <a:cs typeface="Arial" charset="0"/>
                </a:rPr>
                <a:t>6</a:t>
              </a:r>
            </a:p>
          </p:txBody>
        </p:sp>
        <p:sp>
          <p:nvSpPr>
            <p:cNvPr id="52281" name="Rectangle 37"/>
            <p:cNvSpPr>
              <a:spLocks noChangeArrowheads="1"/>
            </p:cNvSpPr>
            <p:nvPr/>
          </p:nvSpPr>
          <p:spPr bwMode="auto">
            <a:xfrm>
              <a:off x="16656" y="10032"/>
              <a:ext cx="528" cy="384"/>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defTabSz="3344692"/>
              <a:r>
                <a:rPr lang="en-US" sz="1828">
                  <a:cs typeface="Arial" charset="0"/>
                </a:rPr>
                <a:t>2007</a:t>
              </a:r>
            </a:p>
            <a:p>
              <a:pPr defTabSz="3344692"/>
              <a:r>
                <a:rPr lang="en-US" sz="1828">
                  <a:cs typeface="Arial" charset="0"/>
                </a:rPr>
                <a:t>10</a:t>
              </a:r>
            </a:p>
          </p:txBody>
        </p:sp>
        <p:sp>
          <p:nvSpPr>
            <p:cNvPr id="52282" name="AutoShape 38"/>
            <p:cNvSpPr>
              <a:spLocks noChangeArrowheads="1"/>
            </p:cNvSpPr>
            <p:nvPr/>
          </p:nvSpPr>
          <p:spPr bwMode="auto">
            <a:xfrm>
              <a:off x="16464" y="11376"/>
              <a:ext cx="1152" cy="336"/>
            </a:xfrm>
            <a:prstGeom prst="wedgeRectCallout">
              <a:avLst>
                <a:gd name="adj1" fmla="val -117190"/>
                <a:gd name="adj2" fmla="val -26486"/>
              </a:avLst>
            </a:prstGeom>
            <a:solidFill>
              <a:srgbClr val="66FFFF"/>
            </a:solidFill>
            <a:ln w="12700" cap="sq">
              <a:solidFill>
                <a:schemeClr val="tx1"/>
              </a:solidFill>
              <a:miter lim="800000"/>
              <a:headEnd/>
              <a:tailEnd/>
            </a:ln>
          </p:spPr>
          <p:txBody>
            <a:bodyPr lIns="63281" tIns="32906" rIns="63281" bIns="32906"/>
            <a:lstStyle/>
            <a:p>
              <a:pPr algn="ctr">
                <a:spcBef>
                  <a:spcPct val="50000"/>
                </a:spcBef>
              </a:pPr>
              <a:r>
                <a:rPr kumimoji="1" lang="en-US" sz="1195">
                  <a:latin typeface="Swis721 Cn BT" charset="0"/>
                  <a:cs typeface="Arial" charset="0"/>
                </a:rPr>
                <a:t>Dow Biotech - 3</a:t>
              </a:r>
            </a:p>
            <a:p>
              <a:pPr algn="ctr">
                <a:spcBef>
                  <a:spcPct val="50000"/>
                </a:spcBef>
              </a:pPr>
              <a:r>
                <a:rPr kumimoji="1" lang="en-US" sz="1195">
                  <a:latin typeface="Swis721 Cn BT" charset="0"/>
                  <a:cs typeface="Arial" charset="0"/>
                </a:rPr>
                <a:t>LHC7 -1</a:t>
              </a:r>
            </a:p>
            <a:p>
              <a:pPr algn="ctr">
                <a:spcBef>
                  <a:spcPct val="50000"/>
                </a:spcBef>
              </a:pPr>
              <a:endParaRPr kumimoji="1" lang="en-US" sz="1195">
                <a:latin typeface="Swis721 Cn BT" charset="0"/>
                <a:cs typeface="Arial" charset="0"/>
              </a:endParaRPr>
            </a:p>
          </p:txBody>
        </p:sp>
        <p:sp>
          <p:nvSpPr>
            <p:cNvPr id="52283" name="AutoShape 39"/>
            <p:cNvSpPr>
              <a:spLocks noChangeArrowheads="1"/>
            </p:cNvSpPr>
            <p:nvPr/>
          </p:nvSpPr>
          <p:spPr bwMode="auto">
            <a:xfrm>
              <a:off x="17232" y="11040"/>
              <a:ext cx="1248" cy="336"/>
            </a:xfrm>
            <a:prstGeom prst="wedgeRectCallout">
              <a:avLst>
                <a:gd name="adj1" fmla="val -128046"/>
                <a:gd name="adj2" fmla="val -74106"/>
              </a:avLst>
            </a:prstGeom>
            <a:solidFill>
              <a:srgbClr val="66FFFF"/>
            </a:solidFill>
            <a:ln w="12700" cap="sq">
              <a:solidFill>
                <a:schemeClr val="tx1"/>
              </a:solidFill>
              <a:miter lim="800000"/>
              <a:headEnd/>
              <a:tailEnd/>
            </a:ln>
          </p:spPr>
          <p:txBody>
            <a:bodyPr lIns="63281" tIns="32906" rIns="63281" bIns="32906"/>
            <a:lstStyle/>
            <a:p>
              <a:pPr algn="ctr">
                <a:spcBef>
                  <a:spcPct val="50000"/>
                </a:spcBef>
              </a:pPr>
              <a:r>
                <a:rPr kumimoji="1" lang="en-US" sz="1195">
                  <a:latin typeface="Swis721 Cn BT" charset="0"/>
                  <a:cs typeface="Arial" charset="0"/>
                </a:rPr>
                <a:t>NOx emissions – 5</a:t>
              </a:r>
            </a:p>
            <a:p>
              <a:pPr algn="ctr">
                <a:spcBef>
                  <a:spcPct val="50000"/>
                </a:spcBef>
              </a:pPr>
              <a:r>
                <a:rPr kumimoji="1" lang="en-US" sz="1195">
                  <a:latin typeface="Swis721 Cn BT" charset="0"/>
                  <a:cs typeface="Arial" charset="0"/>
                </a:rPr>
                <a:t>Plaquemine 2, LaPorte - 3</a:t>
              </a:r>
            </a:p>
            <a:p>
              <a:pPr algn="ctr">
                <a:spcBef>
                  <a:spcPct val="50000"/>
                </a:spcBef>
              </a:pPr>
              <a:endParaRPr kumimoji="1" lang="en-US" sz="1195">
                <a:latin typeface="Swis721 Cn BT" charset="0"/>
                <a:cs typeface="Arial" charset="0"/>
              </a:endParaRPr>
            </a:p>
          </p:txBody>
        </p:sp>
        <p:sp>
          <p:nvSpPr>
            <p:cNvPr id="52284" name="AutoShape 40"/>
            <p:cNvSpPr>
              <a:spLocks noChangeArrowheads="1"/>
            </p:cNvSpPr>
            <p:nvPr/>
          </p:nvSpPr>
          <p:spPr bwMode="auto">
            <a:xfrm>
              <a:off x="17376" y="10272"/>
              <a:ext cx="1152" cy="720"/>
            </a:xfrm>
            <a:prstGeom prst="wedgeRectCallout">
              <a:avLst>
                <a:gd name="adj1" fmla="val -113023"/>
                <a:gd name="adj2" fmla="val -5694"/>
              </a:avLst>
            </a:prstGeom>
            <a:solidFill>
              <a:srgbClr val="66FFFF"/>
            </a:solidFill>
            <a:ln w="12700" cap="sq">
              <a:solidFill>
                <a:schemeClr val="tx1"/>
              </a:solidFill>
              <a:miter lim="800000"/>
              <a:headEnd/>
              <a:tailEnd/>
            </a:ln>
          </p:spPr>
          <p:txBody>
            <a:bodyPr lIns="63281" tIns="32906" rIns="63281" bIns="32906"/>
            <a:lstStyle/>
            <a:p>
              <a:pPr algn="ctr">
                <a:spcBef>
                  <a:spcPct val="50000"/>
                </a:spcBef>
              </a:pPr>
              <a:r>
                <a:rPr kumimoji="1" lang="en-US" sz="1195">
                  <a:latin typeface="Swis721 Cn BT" charset="0"/>
                  <a:cs typeface="Arial" charset="0"/>
                </a:rPr>
                <a:t>Harbor Beach - 2</a:t>
              </a:r>
            </a:p>
            <a:p>
              <a:pPr algn="ctr">
                <a:spcBef>
                  <a:spcPct val="50000"/>
                </a:spcBef>
              </a:pPr>
              <a:r>
                <a:rPr kumimoji="1" lang="en-US" sz="1195">
                  <a:latin typeface="Swis721 Cn BT" charset="0"/>
                  <a:cs typeface="Arial" charset="0"/>
                </a:rPr>
                <a:t>EOEG Fort -2</a:t>
              </a:r>
            </a:p>
            <a:p>
              <a:pPr algn="ctr">
                <a:spcBef>
                  <a:spcPct val="50000"/>
                </a:spcBef>
              </a:pPr>
              <a:r>
                <a:rPr kumimoji="1" lang="en-US" sz="1195">
                  <a:latin typeface="Swis721 Cn BT" charset="0"/>
                  <a:cs typeface="Arial" charset="0"/>
                </a:rPr>
                <a:t>Train4/5 BSL – 1</a:t>
              </a:r>
            </a:p>
            <a:p>
              <a:pPr algn="ctr">
                <a:spcBef>
                  <a:spcPct val="50000"/>
                </a:spcBef>
              </a:pPr>
              <a:r>
                <a:rPr kumimoji="1" lang="en-US" sz="1195">
                  <a:latin typeface="Swis721 Cn BT" charset="0"/>
                  <a:cs typeface="Arial" charset="0"/>
                </a:rPr>
                <a:t>Acrylic Acid - 1</a:t>
              </a:r>
            </a:p>
            <a:p>
              <a:pPr algn="ctr">
                <a:spcBef>
                  <a:spcPct val="50000"/>
                </a:spcBef>
              </a:pPr>
              <a:endParaRPr kumimoji="1" lang="en-US" sz="1195">
                <a:latin typeface="Swis721 Cn BT" charset="0"/>
                <a:cs typeface="Arial" charset="0"/>
              </a:endParaRPr>
            </a:p>
          </p:txBody>
        </p:sp>
        <p:sp>
          <p:nvSpPr>
            <p:cNvPr id="52285" name="AutoShape 41"/>
            <p:cNvSpPr>
              <a:spLocks noChangeArrowheads="1"/>
            </p:cNvSpPr>
            <p:nvPr/>
          </p:nvSpPr>
          <p:spPr bwMode="auto">
            <a:xfrm>
              <a:off x="17424" y="9840"/>
              <a:ext cx="1152" cy="240"/>
            </a:xfrm>
            <a:prstGeom prst="wedgeRectCallout">
              <a:avLst>
                <a:gd name="adj1" fmla="val -77606"/>
                <a:gd name="adj2" fmla="val 146250"/>
              </a:avLst>
            </a:prstGeom>
            <a:solidFill>
              <a:srgbClr val="66FFFF"/>
            </a:solidFill>
            <a:ln w="12700" cap="sq">
              <a:solidFill>
                <a:schemeClr val="tx1"/>
              </a:solidFill>
              <a:miter lim="800000"/>
              <a:headEnd/>
              <a:tailEnd/>
            </a:ln>
          </p:spPr>
          <p:txBody>
            <a:bodyPr lIns="63281" tIns="32906" rIns="63281" bIns="32906"/>
            <a:lstStyle/>
            <a:p>
              <a:pPr algn="ctr">
                <a:spcBef>
                  <a:spcPct val="50000"/>
                </a:spcBef>
              </a:pPr>
              <a:r>
                <a:rPr kumimoji="1" lang="en-US" sz="1195">
                  <a:latin typeface="Swis721 Cn BT" charset="0"/>
                  <a:cs typeface="Arial" charset="0"/>
                </a:rPr>
                <a:t>POPG Freeport - 10</a:t>
              </a:r>
            </a:p>
          </p:txBody>
        </p:sp>
      </p:grpSp>
      <p:pic>
        <p:nvPicPr>
          <p:cNvPr id="52231" name="Picture 42" descr="j03123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1446788" y="23245763"/>
            <a:ext cx="685800" cy="94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2232" name="Group 43"/>
          <p:cNvGrpSpPr>
            <a:grpSpLocks/>
          </p:cNvGrpSpPr>
          <p:nvPr/>
        </p:nvGrpSpPr>
        <p:grpSpPr bwMode="auto">
          <a:xfrm>
            <a:off x="1809750" y="619275"/>
            <a:ext cx="8589646" cy="4336900"/>
            <a:chOff x="96" y="616"/>
            <a:chExt cx="5957" cy="3032"/>
          </a:xfrm>
          <a:solidFill>
            <a:schemeClr val="accent1">
              <a:lumMod val="20000"/>
              <a:lumOff val="80000"/>
            </a:schemeClr>
          </a:solidFill>
        </p:grpSpPr>
        <p:sp>
          <p:nvSpPr>
            <p:cNvPr id="52233" name="Rectangle 44"/>
            <p:cNvSpPr>
              <a:spLocks noChangeArrowheads="1"/>
            </p:cNvSpPr>
            <p:nvPr/>
          </p:nvSpPr>
          <p:spPr bwMode="auto">
            <a:xfrm>
              <a:off x="1200" y="1056"/>
              <a:ext cx="816" cy="2592"/>
            </a:xfrm>
            <a:prstGeom prst="rect">
              <a:avLst/>
            </a:prstGeom>
            <a:grpFill/>
            <a:ln w="9525">
              <a:solidFill>
                <a:schemeClr val="tx1"/>
              </a:solidFill>
              <a:miter lim="800000"/>
              <a:headEnd/>
              <a:tailEnd/>
            </a:ln>
          </p:spPr>
          <p:txBody>
            <a:bodyPr wrap="none" anchor="ctr"/>
            <a:lstStyle/>
            <a:p>
              <a:pPr algn="ctr"/>
              <a:r>
                <a:rPr lang="en-US" sz="1828"/>
                <a:t>Reactor</a:t>
              </a:r>
            </a:p>
            <a:p>
              <a:pPr algn="ctr"/>
              <a:r>
                <a:rPr lang="en-US" sz="1828"/>
                <a:t>Model</a:t>
              </a:r>
            </a:p>
            <a:p>
              <a:pPr algn="ctr"/>
              <a:r>
                <a:rPr lang="en-US" sz="1828"/>
                <a:t>20-25 min/</a:t>
              </a:r>
            </a:p>
            <a:p>
              <a:pPr algn="ctr"/>
              <a:r>
                <a:rPr lang="en-US" sz="1828"/>
                <a:t>prediction</a:t>
              </a:r>
            </a:p>
          </p:txBody>
        </p:sp>
        <p:sp>
          <p:nvSpPr>
            <p:cNvPr id="52234" name="AutoShape 45"/>
            <p:cNvSpPr>
              <a:spLocks noChangeArrowheads="1"/>
            </p:cNvSpPr>
            <p:nvPr/>
          </p:nvSpPr>
          <p:spPr bwMode="auto">
            <a:xfrm>
              <a:off x="889" y="2153"/>
              <a:ext cx="148" cy="399"/>
            </a:xfrm>
            <a:prstGeom prst="rightArrow">
              <a:avLst>
                <a:gd name="adj1" fmla="val 50000"/>
                <a:gd name="adj2" fmla="val 28125"/>
              </a:avLst>
            </a:prstGeom>
            <a:grpFill/>
            <a:ln w="9525">
              <a:solidFill>
                <a:schemeClr val="tx1"/>
              </a:solidFill>
              <a:miter lim="800000"/>
              <a:headEnd/>
              <a:tailEnd/>
            </a:ln>
          </p:spPr>
          <p:txBody>
            <a:bodyPr wrap="none" anchor="ctr">
              <a:spAutoFit/>
            </a:bodyPr>
            <a:lstStyle/>
            <a:p>
              <a:endParaRPr lang="en-US" sz="1266"/>
            </a:p>
          </p:txBody>
        </p:sp>
        <p:sp>
          <p:nvSpPr>
            <p:cNvPr id="52235" name="AutoShape 46"/>
            <p:cNvSpPr>
              <a:spLocks noChangeArrowheads="1"/>
            </p:cNvSpPr>
            <p:nvPr/>
          </p:nvSpPr>
          <p:spPr bwMode="auto">
            <a:xfrm>
              <a:off x="2185" y="2153"/>
              <a:ext cx="148" cy="399"/>
            </a:xfrm>
            <a:prstGeom prst="rightArrow">
              <a:avLst>
                <a:gd name="adj1" fmla="val 50000"/>
                <a:gd name="adj2" fmla="val 28125"/>
              </a:avLst>
            </a:prstGeom>
            <a:grpFill/>
            <a:ln w="9525">
              <a:solidFill>
                <a:schemeClr val="tx1"/>
              </a:solidFill>
              <a:miter lim="800000"/>
              <a:headEnd/>
              <a:tailEnd/>
            </a:ln>
          </p:spPr>
          <p:txBody>
            <a:bodyPr wrap="none" anchor="ctr">
              <a:spAutoFit/>
            </a:bodyPr>
            <a:lstStyle/>
            <a:p>
              <a:endParaRPr lang="en-US" sz="1266"/>
            </a:p>
          </p:txBody>
        </p:sp>
        <p:sp>
          <p:nvSpPr>
            <p:cNvPr id="52236" name="Text Box 47"/>
            <p:cNvSpPr txBox="1">
              <a:spLocks noChangeArrowheads="1"/>
            </p:cNvSpPr>
            <p:nvPr/>
          </p:nvSpPr>
          <p:spPr bwMode="auto">
            <a:xfrm>
              <a:off x="337" y="1856"/>
              <a:ext cx="841" cy="261"/>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charset="0"/>
                  <a:ea typeface="ＭＳ Ｐゴシック" charset="0"/>
                  <a:cs typeface="ＭＳ Ｐゴシック" charset="0"/>
                </a:defRPr>
              </a:lvl1pPr>
              <a:lvl2pPr marL="742950" indent="-285750">
                <a:defRPr sz="2800" b="1">
                  <a:solidFill>
                    <a:schemeClr val="tx1"/>
                  </a:solidFill>
                  <a:latin typeface="Arial" charset="0"/>
                  <a:ea typeface="ＭＳ Ｐゴシック" charset="0"/>
                </a:defRPr>
              </a:lvl2pPr>
              <a:lvl3pPr marL="1143000" indent="-228600">
                <a:defRPr sz="2800" b="1">
                  <a:solidFill>
                    <a:schemeClr val="tx1"/>
                  </a:solidFill>
                  <a:latin typeface="Arial" charset="0"/>
                  <a:ea typeface="ＭＳ Ｐゴシック" charset="0"/>
                </a:defRPr>
              </a:lvl3pPr>
              <a:lvl4pPr marL="1600200" indent="-228600">
                <a:defRPr sz="2800" b="1">
                  <a:solidFill>
                    <a:schemeClr val="tx1"/>
                  </a:solidFill>
                  <a:latin typeface="Arial" charset="0"/>
                  <a:ea typeface="ＭＳ Ｐゴシック" charset="0"/>
                </a:defRPr>
              </a:lvl4pPr>
              <a:lvl5pPr marL="2057400" indent="-22860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a:r>
                <a:rPr lang="en-US" sz="1828"/>
                <a:t>10 inputs</a:t>
              </a:r>
            </a:p>
          </p:txBody>
        </p:sp>
        <p:sp>
          <p:nvSpPr>
            <p:cNvPr id="52237" name="Text Box 48"/>
            <p:cNvSpPr txBox="1">
              <a:spLocks noChangeArrowheads="1"/>
            </p:cNvSpPr>
            <p:nvPr/>
          </p:nvSpPr>
          <p:spPr bwMode="auto">
            <a:xfrm>
              <a:off x="1972" y="1856"/>
              <a:ext cx="949" cy="261"/>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charset="0"/>
                  <a:ea typeface="ＭＳ Ｐゴシック" charset="0"/>
                  <a:cs typeface="ＭＳ Ｐゴシック" charset="0"/>
                </a:defRPr>
              </a:lvl1pPr>
              <a:lvl2pPr marL="742950" indent="-285750">
                <a:defRPr sz="2800" b="1">
                  <a:solidFill>
                    <a:schemeClr val="tx1"/>
                  </a:solidFill>
                  <a:latin typeface="Arial" charset="0"/>
                  <a:ea typeface="ＭＳ Ｐゴシック" charset="0"/>
                </a:defRPr>
              </a:lvl2pPr>
              <a:lvl3pPr marL="1143000" indent="-228600">
                <a:defRPr sz="2800" b="1">
                  <a:solidFill>
                    <a:schemeClr val="tx1"/>
                  </a:solidFill>
                  <a:latin typeface="Arial" charset="0"/>
                  <a:ea typeface="ＭＳ Ｐゴシック" charset="0"/>
                </a:defRPr>
              </a:lvl3pPr>
              <a:lvl4pPr marL="1600200" indent="-228600">
                <a:defRPr sz="2800" b="1">
                  <a:solidFill>
                    <a:schemeClr val="tx1"/>
                  </a:solidFill>
                  <a:latin typeface="Arial" charset="0"/>
                  <a:ea typeface="ＭＳ Ｐゴシック" charset="0"/>
                </a:defRPr>
              </a:lvl4pPr>
              <a:lvl5pPr marL="2057400" indent="-22860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a:r>
                <a:rPr lang="en-US" sz="1828"/>
                <a:t>12 outputs</a:t>
              </a:r>
            </a:p>
          </p:txBody>
        </p:sp>
        <p:sp>
          <p:nvSpPr>
            <p:cNvPr id="52238" name="AutoShape 49"/>
            <p:cNvSpPr>
              <a:spLocks noChangeArrowheads="1"/>
            </p:cNvSpPr>
            <p:nvPr/>
          </p:nvSpPr>
          <p:spPr bwMode="auto">
            <a:xfrm>
              <a:off x="96" y="616"/>
              <a:ext cx="896" cy="870"/>
            </a:xfrm>
            <a:prstGeom prst="cube">
              <a:avLst>
                <a:gd name="adj" fmla="val 25000"/>
              </a:avLst>
            </a:prstGeom>
            <a:grpFill/>
            <a:ln w="9525">
              <a:solidFill>
                <a:schemeClr val="tx1"/>
              </a:solidFill>
              <a:miter lim="800000"/>
              <a:headEnd/>
              <a:tailEnd/>
            </a:ln>
          </p:spPr>
          <p:txBody>
            <a:bodyPr anchor="ctr">
              <a:spAutoFit/>
            </a:bodyPr>
            <a:lstStyle/>
            <a:p>
              <a:pPr algn="ctr"/>
              <a:r>
                <a:rPr lang="en-US" sz="1828"/>
                <a:t>Four</a:t>
              </a:r>
            </a:p>
            <a:p>
              <a:pPr algn="ctr"/>
              <a:r>
                <a:rPr lang="en-US" sz="1828"/>
                <a:t>levels  DOE</a:t>
              </a:r>
            </a:p>
          </p:txBody>
        </p:sp>
        <p:sp>
          <p:nvSpPr>
            <p:cNvPr id="52239" name="AutoShape 50"/>
            <p:cNvSpPr>
              <a:spLocks noChangeArrowheads="1"/>
            </p:cNvSpPr>
            <p:nvPr/>
          </p:nvSpPr>
          <p:spPr bwMode="auto">
            <a:xfrm>
              <a:off x="960" y="867"/>
              <a:ext cx="336" cy="2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grpFill/>
            <a:ln w="9525">
              <a:solidFill>
                <a:schemeClr val="tx1"/>
              </a:solidFill>
              <a:miter lim="800000"/>
              <a:headEnd/>
              <a:tailEnd/>
            </a:ln>
          </p:spPr>
          <p:txBody>
            <a:bodyPr anchor="ctr">
              <a:spAutoFit/>
            </a:bodyPr>
            <a:lstStyle/>
            <a:p>
              <a:endParaRPr lang="en-US" sz="1266"/>
            </a:p>
          </p:txBody>
        </p:sp>
        <p:sp>
          <p:nvSpPr>
            <p:cNvPr id="52240" name="AutoShape 51"/>
            <p:cNvSpPr>
              <a:spLocks noChangeArrowheads="1"/>
            </p:cNvSpPr>
            <p:nvPr/>
          </p:nvSpPr>
          <p:spPr bwMode="auto">
            <a:xfrm>
              <a:off x="2875" y="1153"/>
              <a:ext cx="670" cy="910"/>
            </a:xfrm>
            <a:prstGeom prst="flowChartMagneticDisk">
              <a:avLst/>
            </a:prstGeom>
            <a:grpFill/>
            <a:ln w="9525">
              <a:solidFill>
                <a:schemeClr val="tx1"/>
              </a:solidFill>
              <a:round/>
              <a:headEnd/>
              <a:tailEnd/>
            </a:ln>
          </p:spPr>
          <p:txBody>
            <a:bodyPr wrap="none" anchor="ctr">
              <a:spAutoFit/>
            </a:bodyPr>
            <a:lstStyle/>
            <a:p>
              <a:pPr algn="ctr"/>
              <a:r>
                <a:rPr lang="en-US" sz="1828"/>
                <a:t>Training</a:t>
              </a:r>
            </a:p>
            <a:p>
              <a:pPr algn="ctr"/>
              <a:r>
                <a:rPr lang="en-US" sz="1828"/>
                <a:t>Data set</a:t>
              </a:r>
              <a:endParaRPr lang="en-US" sz="1828">
                <a:solidFill>
                  <a:schemeClr val="bg1"/>
                </a:solidFill>
              </a:endParaRPr>
            </a:p>
          </p:txBody>
        </p:sp>
        <p:sp>
          <p:nvSpPr>
            <p:cNvPr id="52241" name="AutoShape 52"/>
            <p:cNvSpPr>
              <a:spLocks noChangeArrowheads="1"/>
            </p:cNvSpPr>
            <p:nvPr/>
          </p:nvSpPr>
          <p:spPr bwMode="auto">
            <a:xfrm>
              <a:off x="2923" y="2593"/>
              <a:ext cx="670" cy="910"/>
            </a:xfrm>
            <a:prstGeom prst="flowChartMagneticDisk">
              <a:avLst/>
            </a:prstGeom>
            <a:grpFill/>
            <a:ln w="9525">
              <a:solidFill>
                <a:schemeClr val="tx1"/>
              </a:solidFill>
              <a:round/>
              <a:headEnd/>
              <a:tailEnd/>
            </a:ln>
          </p:spPr>
          <p:txBody>
            <a:bodyPr wrap="none" anchor="ctr">
              <a:spAutoFit/>
            </a:bodyPr>
            <a:lstStyle/>
            <a:p>
              <a:pPr algn="ctr"/>
              <a:r>
                <a:rPr lang="en-US" sz="1828"/>
                <a:t>Test</a:t>
              </a:r>
            </a:p>
            <a:p>
              <a:pPr algn="ctr"/>
              <a:r>
                <a:rPr lang="en-US" sz="1828"/>
                <a:t>Data set</a:t>
              </a:r>
            </a:p>
          </p:txBody>
        </p:sp>
        <p:sp>
          <p:nvSpPr>
            <p:cNvPr id="52242" name="Line 53"/>
            <p:cNvSpPr>
              <a:spLocks noChangeShapeType="1"/>
            </p:cNvSpPr>
            <p:nvPr/>
          </p:nvSpPr>
          <p:spPr bwMode="auto">
            <a:xfrm flipV="1">
              <a:off x="2016" y="1632"/>
              <a:ext cx="864" cy="288"/>
            </a:xfrm>
            <a:prstGeom prst="line">
              <a:avLst/>
            </a:prstGeom>
            <a:grp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en-US" sz="1266"/>
            </a:p>
          </p:txBody>
        </p:sp>
        <p:sp>
          <p:nvSpPr>
            <p:cNvPr id="52243" name="Line 54"/>
            <p:cNvSpPr>
              <a:spLocks noChangeShapeType="1"/>
            </p:cNvSpPr>
            <p:nvPr/>
          </p:nvSpPr>
          <p:spPr bwMode="auto">
            <a:xfrm>
              <a:off x="2016" y="2832"/>
              <a:ext cx="912" cy="240"/>
            </a:xfrm>
            <a:prstGeom prst="line">
              <a:avLst/>
            </a:prstGeom>
            <a:grp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en-US" sz="1266"/>
            </a:p>
          </p:txBody>
        </p:sp>
        <p:sp>
          <p:nvSpPr>
            <p:cNvPr id="52244" name="Rectangle 55"/>
            <p:cNvSpPr>
              <a:spLocks noChangeArrowheads="1"/>
            </p:cNvSpPr>
            <p:nvPr/>
          </p:nvSpPr>
          <p:spPr bwMode="auto">
            <a:xfrm>
              <a:off x="3792" y="1056"/>
              <a:ext cx="816" cy="2592"/>
            </a:xfrm>
            <a:prstGeom prst="rect">
              <a:avLst/>
            </a:prstGeom>
            <a:grpFill/>
            <a:ln w="9525">
              <a:solidFill>
                <a:schemeClr val="tx1"/>
              </a:solidFill>
              <a:miter lim="800000"/>
              <a:headEnd/>
              <a:tailEnd/>
            </a:ln>
          </p:spPr>
          <p:txBody>
            <a:bodyPr wrap="none" anchor="ctr"/>
            <a:lstStyle/>
            <a:p>
              <a:pPr algn="ctr"/>
              <a:r>
                <a:rPr lang="en-US" sz="1828"/>
                <a:t>Symbolic</a:t>
              </a:r>
            </a:p>
            <a:p>
              <a:pPr algn="ctr"/>
              <a:r>
                <a:rPr lang="en-US" sz="1828"/>
                <a:t>Regression</a:t>
              </a:r>
            </a:p>
            <a:p>
              <a:pPr algn="ctr"/>
              <a:r>
                <a:rPr lang="en-US" sz="1828"/>
                <a:t>Emulator</a:t>
              </a:r>
            </a:p>
            <a:p>
              <a:pPr algn="ctr"/>
              <a:r>
                <a:rPr lang="en-US" sz="1828"/>
                <a:t>5 ms/</a:t>
              </a:r>
            </a:p>
            <a:p>
              <a:pPr algn="ctr"/>
              <a:r>
                <a:rPr lang="en-US" sz="1828"/>
                <a:t>prediction</a:t>
              </a:r>
            </a:p>
          </p:txBody>
        </p:sp>
        <p:sp>
          <p:nvSpPr>
            <p:cNvPr id="52245" name="Line 56"/>
            <p:cNvSpPr>
              <a:spLocks noChangeShapeType="1"/>
            </p:cNvSpPr>
            <p:nvPr/>
          </p:nvSpPr>
          <p:spPr bwMode="auto">
            <a:xfrm>
              <a:off x="3552" y="1632"/>
              <a:ext cx="240" cy="0"/>
            </a:xfrm>
            <a:prstGeom prst="line">
              <a:avLst/>
            </a:prstGeom>
            <a:grp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en-US" sz="1266"/>
            </a:p>
          </p:txBody>
        </p:sp>
        <p:sp>
          <p:nvSpPr>
            <p:cNvPr id="52246" name="Line 57"/>
            <p:cNvSpPr>
              <a:spLocks noChangeShapeType="1"/>
            </p:cNvSpPr>
            <p:nvPr/>
          </p:nvSpPr>
          <p:spPr bwMode="auto">
            <a:xfrm>
              <a:off x="3600" y="3120"/>
              <a:ext cx="192" cy="0"/>
            </a:xfrm>
            <a:prstGeom prst="line">
              <a:avLst/>
            </a:prstGeom>
            <a:grp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spAutoFit/>
            </a:bodyPr>
            <a:lstStyle/>
            <a:p>
              <a:endParaRPr lang="en-US" sz="1266"/>
            </a:p>
          </p:txBody>
        </p:sp>
        <p:sp>
          <p:nvSpPr>
            <p:cNvPr id="52247" name="AutoShape 58"/>
            <p:cNvSpPr>
              <a:spLocks noChangeArrowheads="1"/>
            </p:cNvSpPr>
            <p:nvPr/>
          </p:nvSpPr>
          <p:spPr bwMode="auto">
            <a:xfrm>
              <a:off x="4777" y="2153"/>
              <a:ext cx="148" cy="399"/>
            </a:xfrm>
            <a:prstGeom prst="rightArrow">
              <a:avLst>
                <a:gd name="adj1" fmla="val 50000"/>
                <a:gd name="adj2" fmla="val 28125"/>
              </a:avLst>
            </a:prstGeom>
            <a:grpFill/>
            <a:ln w="9525">
              <a:solidFill>
                <a:schemeClr val="tx1"/>
              </a:solidFill>
              <a:miter lim="800000"/>
              <a:headEnd/>
              <a:tailEnd/>
            </a:ln>
          </p:spPr>
          <p:txBody>
            <a:bodyPr wrap="none" anchor="ctr">
              <a:spAutoFit/>
            </a:bodyPr>
            <a:lstStyle/>
            <a:p>
              <a:endParaRPr lang="en-US" sz="1266"/>
            </a:p>
          </p:txBody>
        </p:sp>
        <p:sp>
          <p:nvSpPr>
            <p:cNvPr id="52248" name="Text Box 59"/>
            <p:cNvSpPr txBox="1">
              <a:spLocks noChangeArrowheads="1"/>
            </p:cNvSpPr>
            <p:nvPr/>
          </p:nvSpPr>
          <p:spPr bwMode="auto">
            <a:xfrm>
              <a:off x="4698" y="1636"/>
              <a:ext cx="1355" cy="458"/>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800" b="1">
                  <a:solidFill>
                    <a:schemeClr val="tx1"/>
                  </a:solidFill>
                  <a:latin typeface="Arial" charset="0"/>
                  <a:ea typeface="ＭＳ Ｐゴシック" charset="0"/>
                  <a:cs typeface="ＭＳ Ｐゴシック" charset="0"/>
                </a:defRPr>
              </a:lvl1pPr>
              <a:lvl2pPr marL="742950" indent="-285750">
                <a:defRPr sz="2800" b="1">
                  <a:solidFill>
                    <a:schemeClr val="tx1"/>
                  </a:solidFill>
                  <a:latin typeface="Arial" charset="0"/>
                  <a:ea typeface="ＭＳ Ｐゴシック" charset="0"/>
                </a:defRPr>
              </a:lvl2pPr>
              <a:lvl3pPr marL="1143000" indent="-228600">
                <a:defRPr sz="2800" b="1">
                  <a:solidFill>
                    <a:schemeClr val="tx1"/>
                  </a:solidFill>
                  <a:latin typeface="Arial" charset="0"/>
                  <a:ea typeface="ＭＳ Ｐゴシック" charset="0"/>
                </a:defRPr>
              </a:lvl3pPr>
              <a:lvl4pPr marL="1600200" indent="-228600">
                <a:defRPr sz="2800" b="1">
                  <a:solidFill>
                    <a:schemeClr val="tx1"/>
                  </a:solidFill>
                  <a:latin typeface="Arial" charset="0"/>
                  <a:ea typeface="ＭＳ Ｐゴシック" charset="0"/>
                </a:defRPr>
              </a:lvl4pPr>
              <a:lvl5pPr marL="2057400" indent="-22860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a:r>
                <a:rPr lang="en-US" sz="1828" dirty="0"/>
                <a:t>On-line process</a:t>
              </a:r>
            </a:p>
            <a:p>
              <a:pPr algn="ctr"/>
              <a:r>
                <a:rPr lang="en-US" sz="1828" dirty="0"/>
                <a:t>optimization</a:t>
              </a:r>
            </a:p>
          </p:txBody>
        </p:sp>
        <p:pic>
          <p:nvPicPr>
            <p:cNvPr id="52249"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 y="2976"/>
              <a:ext cx="432" cy="595"/>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64" name="Object 3"/>
          <p:cNvGraphicFramePr>
            <a:graphicFrameLocks noChangeAspect="1"/>
          </p:cNvGraphicFramePr>
          <p:nvPr/>
        </p:nvGraphicFramePr>
        <p:xfrm>
          <a:off x="2024063" y="5518547"/>
          <a:ext cx="5943600" cy="685800"/>
        </p:xfrm>
        <a:graphic>
          <a:graphicData uri="http://schemas.openxmlformats.org/presentationml/2006/ole">
            <mc:AlternateContent xmlns:mc="http://schemas.openxmlformats.org/markup-compatibility/2006">
              <mc:Choice xmlns:v="urn:schemas-microsoft-com:vml" Requires="v">
                <p:oleObj spid="_x0000_s1063" name="Document" r:id="rId10" imgW="3057144" imgH="353568" progId="Word.Document.8">
                  <p:embed/>
                </p:oleObj>
              </mc:Choice>
              <mc:Fallback>
                <p:oleObj name="Document" r:id="rId10" imgW="3057144" imgH="353568" progId="Word.Document.8">
                  <p:embed/>
                  <p:pic>
                    <p:nvPicPr>
                      <p:cNvPr id="6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4063" y="5518547"/>
                        <a:ext cx="59436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5" name="Text Box 9"/>
          <p:cNvSpPr txBox="1">
            <a:spLocks noChangeArrowheads="1"/>
          </p:cNvSpPr>
          <p:nvPr/>
        </p:nvSpPr>
        <p:spPr bwMode="auto">
          <a:xfrm>
            <a:off x="8935640" y="5518547"/>
            <a:ext cx="1553766" cy="520912"/>
          </a:xfrm>
          <a:prstGeom prst="rect">
            <a:avLst/>
          </a:prstGeom>
          <a:solidFill>
            <a:schemeClr val="accent6">
              <a:lumMod val="20000"/>
              <a:lumOff val="80000"/>
            </a:schemeClr>
          </a:solidFill>
          <a:ln w="9525">
            <a:noFill/>
            <a:miter lim="800000"/>
            <a:headEnd/>
            <a:tailEnd/>
          </a:ln>
          <a:effectLst/>
        </p:spPr>
        <p:txBody>
          <a:bodyPr wrap="square">
            <a:spAutoFit/>
          </a:bodyPr>
          <a:lstStyle/>
          <a:p>
            <a:pPr marL="241093" indent="-241093">
              <a:spcBef>
                <a:spcPct val="20000"/>
              </a:spcBef>
            </a:pPr>
            <a:r>
              <a:rPr lang="en-US" sz="1266" b="1" dirty="0"/>
              <a:t>$1.2 million/year</a:t>
            </a:r>
          </a:p>
          <a:p>
            <a:pPr marL="241093" indent="-241093">
              <a:spcBef>
                <a:spcPct val="20000"/>
              </a:spcBef>
            </a:pPr>
            <a:r>
              <a:rPr lang="en-US" sz="1266" b="1" dirty="0"/>
              <a:t>reduced cost</a:t>
            </a:r>
          </a:p>
        </p:txBody>
      </p:sp>
      <p:pic>
        <p:nvPicPr>
          <p:cNvPr id="66" name="Picture 6" descr="$sign"/>
          <p:cNvPicPr>
            <a:picLocks noChangeAspect="1" noChangeArrowheads="1"/>
          </p:cNvPicPr>
          <p:nvPr/>
        </p:nvPicPr>
        <p:blipFill>
          <a:blip r:embed="rId12" cstate="print"/>
          <a:srcRect/>
          <a:stretch>
            <a:fillRect/>
          </a:stretch>
        </p:blipFill>
        <p:spPr bwMode="auto">
          <a:xfrm>
            <a:off x="8185547" y="5518547"/>
            <a:ext cx="750094" cy="666032"/>
          </a:xfrm>
          <a:prstGeom prst="rect">
            <a:avLst/>
          </a:prstGeom>
          <a:noFill/>
        </p:spPr>
      </p:pic>
      <p:sp>
        <p:nvSpPr>
          <p:cNvPr id="67" name="AutoShape 19"/>
          <p:cNvSpPr>
            <a:spLocks noChangeArrowheads="1"/>
          </p:cNvSpPr>
          <p:nvPr/>
        </p:nvSpPr>
        <p:spPr bwMode="auto">
          <a:xfrm>
            <a:off x="1649016" y="4286250"/>
            <a:ext cx="1714500" cy="589359"/>
          </a:xfrm>
          <a:prstGeom prst="wedgeRoundRectCallout">
            <a:avLst>
              <a:gd name="adj1" fmla="val 83552"/>
              <a:gd name="adj2" fmla="val -135940"/>
              <a:gd name="adj3" fmla="val 16667"/>
            </a:avLst>
          </a:prstGeom>
          <a:solidFill>
            <a:srgbClr val="FFCCFF"/>
          </a:solidFill>
          <a:ln w="12700">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buFontTx/>
              <a:buNone/>
            </a:pPr>
            <a:r>
              <a:rPr lang="en-US" sz="1125" dirty="0">
                <a:latin typeface="Times New Roman" charset="0"/>
              </a:rPr>
              <a:t>Very complex reactor model with slow execution time</a:t>
            </a:r>
          </a:p>
        </p:txBody>
      </p:sp>
      <p:sp>
        <p:nvSpPr>
          <p:cNvPr id="68" name="Text Box 9"/>
          <p:cNvSpPr txBox="1">
            <a:spLocks noChangeArrowheads="1"/>
          </p:cNvSpPr>
          <p:nvPr/>
        </p:nvSpPr>
        <p:spPr bwMode="auto">
          <a:xfrm>
            <a:off x="3202781" y="5143500"/>
            <a:ext cx="3750469" cy="287130"/>
          </a:xfrm>
          <a:prstGeom prst="rect">
            <a:avLst/>
          </a:prstGeom>
          <a:solidFill>
            <a:srgbClr val="FFFF00"/>
          </a:solidFill>
          <a:ln w="9525">
            <a:noFill/>
            <a:miter lim="800000"/>
            <a:headEnd/>
            <a:tailEnd/>
          </a:ln>
          <a:effectLst/>
        </p:spPr>
        <p:txBody>
          <a:bodyPr wrap="square">
            <a:spAutoFit/>
          </a:bodyPr>
          <a:lstStyle/>
          <a:p>
            <a:pPr marL="241093" indent="-241093">
              <a:spcBef>
                <a:spcPct val="20000"/>
              </a:spcBef>
            </a:pPr>
            <a:r>
              <a:rPr lang="en-US" sz="1266" b="1" dirty="0"/>
              <a:t>Emulator is a simple nonlinear equation</a:t>
            </a:r>
          </a:p>
        </p:txBody>
      </p:sp>
      <p:sp>
        <p:nvSpPr>
          <p:cNvPr id="2" name="Footer Placeholder 1">
            <a:extLst>
              <a:ext uri="{FF2B5EF4-FFF2-40B4-BE49-F238E27FC236}">
                <a16:creationId xmlns:a16="http://schemas.microsoft.com/office/drawing/2014/main" id="{4F792E80-DEFB-6147-8D70-6CE8DA2DF76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337181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16</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16</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0" y="-9143"/>
            <a:ext cx="11267414"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Empirical emulators for intermediate products optimization: </a:t>
            </a:r>
          </a:p>
          <a:p>
            <a:r>
              <a:rPr lang="en-US" sz="2400" b="1" dirty="0"/>
              <a:t>Model generation/validation by neural networks</a:t>
            </a:r>
          </a:p>
        </p:txBody>
      </p:sp>
      <p:sp>
        <p:nvSpPr>
          <p:cNvPr id="8" name="Text Box 9">
            <a:extLst>
              <a:ext uri="{FF2B5EF4-FFF2-40B4-BE49-F238E27FC236}">
                <a16:creationId xmlns:a16="http://schemas.microsoft.com/office/drawing/2014/main" id="{151E5673-7406-A645-86C2-955F3A41CEE9}"/>
              </a:ext>
            </a:extLst>
          </p:cNvPr>
          <p:cNvSpPr txBox="1">
            <a:spLocks noChangeArrowheads="1"/>
          </p:cNvSpPr>
          <p:nvPr/>
        </p:nvSpPr>
        <p:spPr bwMode="auto">
          <a:xfrm>
            <a:off x="497718" y="1332768"/>
            <a:ext cx="4924136" cy="341917"/>
          </a:xfrm>
          <a:prstGeom prst="rect">
            <a:avLst/>
          </a:prstGeom>
          <a:solidFill>
            <a:srgbClr val="CCFF99"/>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Selected neural network models for each product</a:t>
            </a:r>
          </a:p>
        </p:txBody>
      </p:sp>
      <p:sp>
        <p:nvSpPr>
          <p:cNvPr id="10" name="Text Box 9">
            <a:extLst>
              <a:ext uri="{FF2B5EF4-FFF2-40B4-BE49-F238E27FC236}">
                <a16:creationId xmlns:a16="http://schemas.microsoft.com/office/drawing/2014/main" id="{0C98EA1E-16DD-0540-B988-642A5EACAAC2}"/>
              </a:ext>
            </a:extLst>
          </p:cNvPr>
          <p:cNvSpPr txBox="1">
            <a:spLocks noChangeArrowheads="1"/>
          </p:cNvSpPr>
          <p:nvPr/>
        </p:nvSpPr>
        <p:spPr bwMode="auto">
          <a:xfrm>
            <a:off x="6559924" y="990851"/>
            <a:ext cx="4707490" cy="341917"/>
          </a:xfrm>
          <a:prstGeom prst="rect">
            <a:avLst/>
          </a:prstGeom>
          <a:solidFill>
            <a:srgbClr val="FFFF00"/>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Y5 neural net model performance on test data</a:t>
            </a:r>
          </a:p>
        </p:txBody>
      </p:sp>
      <p:pic>
        <p:nvPicPr>
          <p:cNvPr id="3" name="Picture 2">
            <a:extLst>
              <a:ext uri="{FF2B5EF4-FFF2-40B4-BE49-F238E27FC236}">
                <a16:creationId xmlns:a16="http://schemas.microsoft.com/office/drawing/2014/main" id="{5AECF0F8-5E4E-9B4F-84ED-F569B124722A}"/>
              </a:ext>
            </a:extLst>
          </p:cNvPr>
          <p:cNvPicPr>
            <a:picLocks noChangeAspect="1"/>
          </p:cNvPicPr>
          <p:nvPr/>
        </p:nvPicPr>
        <p:blipFill>
          <a:blip r:embed="rId3"/>
          <a:stretch>
            <a:fillRect/>
          </a:stretch>
        </p:blipFill>
        <p:spPr>
          <a:xfrm>
            <a:off x="237116" y="2054472"/>
            <a:ext cx="5410649" cy="2158794"/>
          </a:xfrm>
          <a:prstGeom prst="rect">
            <a:avLst/>
          </a:prstGeom>
        </p:spPr>
      </p:pic>
      <p:pic>
        <p:nvPicPr>
          <p:cNvPr id="5" name="Picture 4">
            <a:extLst>
              <a:ext uri="{FF2B5EF4-FFF2-40B4-BE49-F238E27FC236}">
                <a16:creationId xmlns:a16="http://schemas.microsoft.com/office/drawing/2014/main" id="{98213BB6-CF69-244F-B080-95BC7693DA8B}"/>
              </a:ext>
            </a:extLst>
          </p:cNvPr>
          <p:cNvPicPr>
            <a:picLocks noChangeAspect="1"/>
          </p:cNvPicPr>
          <p:nvPr/>
        </p:nvPicPr>
        <p:blipFill>
          <a:blip r:embed="rId4"/>
          <a:stretch>
            <a:fillRect/>
          </a:stretch>
        </p:blipFill>
        <p:spPr>
          <a:xfrm>
            <a:off x="6009614" y="1512489"/>
            <a:ext cx="5382498" cy="3647643"/>
          </a:xfrm>
          <a:prstGeom prst="rect">
            <a:avLst/>
          </a:prstGeom>
        </p:spPr>
      </p:pic>
      <p:sp>
        <p:nvSpPr>
          <p:cNvPr id="2" name="Footer Placeholder 1">
            <a:extLst>
              <a:ext uri="{FF2B5EF4-FFF2-40B4-BE49-F238E27FC236}">
                <a16:creationId xmlns:a16="http://schemas.microsoft.com/office/drawing/2014/main" id="{90F195F2-C339-FE43-AF94-FE82B4B69B1E}"/>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894264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17</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17</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75304" y="-9143"/>
            <a:ext cx="11192110"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Empirical emulators for intermediate products optimization: </a:t>
            </a:r>
          </a:p>
          <a:p>
            <a:r>
              <a:rPr lang="en-US" sz="2400" b="1" dirty="0"/>
              <a:t>Model generation/validation by genetic programming</a:t>
            </a:r>
          </a:p>
        </p:txBody>
      </p:sp>
      <p:sp>
        <p:nvSpPr>
          <p:cNvPr id="8" name="Text Box 9">
            <a:extLst>
              <a:ext uri="{FF2B5EF4-FFF2-40B4-BE49-F238E27FC236}">
                <a16:creationId xmlns:a16="http://schemas.microsoft.com/office/drawing/2014/main" id="{151E5673-7406-A645-86C2-955F3A41CEE9}"/>
              </a:ext>
            </a:extLst>
          </p:cNvPr>
          <p:cNvSpPr txBox="1">
            <a:spLocks noChangeArrowheads="1"/>
          </p:cNvSpPr>
          <p:nvPr/>
        </p:nvSpPr>
        <p:spPr bwMode="auto">
          <a:xfrm>
            <a:off x="226694" y="1725343"/>
            <a:ext cx="5615492" cy="341917"/>
          </a:xfrm>
          <a:prstGeom prst="rect">
            <a:avLst/>
          </a:prstGeom>
          <a:solidFill>
            <a:srgbClr val="CCFF99"/>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Genetic programming-generated model for Y5 product</a:t>
            </a:r>
          </a:p>
        </p:txBody>
      </p:sp>
      <p:sp>
        <p:nvSpPr>
          <p:cNvPr id="10" name="Text Box 9">
            <a:extLst>
              <a:ext uri="{FF2B5EF4-FFF2-40B4-BE49-F238E27FC236}">
                <a16:creationId xmlns:a16="http://schemas.microsoft.com/office/drawing/2014/main" id="{0C98EA1E-16DD-0540-B988-642A5EACAAC2}"/>
              </a:ext>
            </a:extLst>
          </p:cNvPr>
          <p:cNvSpPr txBox="1">
            <a:spLocks noChangeArrowheads="1"/>
          </p:cNvSpPr>
          <p:nvPr/>
        </p:nvSpPr>
        <p:spPr bwMode="auto">
          <a:xfrm>
            <a:off x="6559924" y="1600293"/>
            <a:ext cx="4707490" cy="618916"/>
          </a:xfrm>
          <a:prstGeom prst="rect">
            <a:avLst/>
          </a:prstGeom>
          <a:solidFill>
            <a:srgbClr val="FFFF00"/>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Y5 genetic programming model performance on test data</a:t>
            </a:r>
          </a:p>
        </p:txBody>
      </p:sp>
      <p:pic>
        <p:nvPicPr>
          <p:cNvPr id="2" name="Picture 1">
            <a:extLst>
              <a:ext uri="{FF2B5EF4-FFF2-40B4-BE49-F238E27FC236}">
                <a16:creationId xmlns:a16="http://schemas.microsoft.com/office/drawing/2014/main" id="{EE8EF639-BF20-7A45-A367-82CF7A950AC1}"/>
              </a:ext>
            </a:extLst>
          </p:cNvPr>
          <p:cNvPicPr>
            <a:picLocks noChangeAspect="1"/>
          </p:cNvPicPr>
          <p:nvPr/>
        </p:nvPicPr>
        <p:blipFill>
          <a:blip r:embed="rId3"/>
          <a:stretch>
            <a:fillRect/>
          </a:stretch>
        </p:blipFill>
        <p:spPr>
          <a:xfrm>
            <a:off x="172122" y="3168056"/>
            <a:ext cx="5724637" cy="644784"/>
          </a:xfrm>
          <a:prstGeom prst="rect">
            <a:avLst/>
          </a:prstGeom>
        </p:spPr>
      </p:pic>
      <p:pic>
        <p:nvPicPr>
          <p:cNvPr id="4" name="Picture 3">
            <a:extLst>
              <a:ext uri="{FF2B5EF4-FFF2-40B4-BE49-F238E27FC236}">
                <a16:creationId xmlns:a16="http://schemas.microsoft.com/office/drawing/2014/main" id="{7FEC2BFE-CAD6-0646-B86B-118E30364063}"/>
              </a:ext>
            </a:extLst>
          </p:cNvPr>
          <p:cNvPicPr>
            <a:picLocks noChangeAspect="1"/>
          </p:cNvPicPr>
          <p:nvPr/>
        </p:nvPicPr>
        <p:blipFill>
          <a:blip r:embed="rId4"/>
          <a:stretch>
            <a:fillRect/>
          </a:stretch>
        </p:blipFill>
        <p:spPr>
          <a:xfrm>
            <a:off x="6295243" y="2562393"/>
            <a:ext cx="5298099" cy="3627270"/>
          </a:xfrm>
          <a:prstGeom prst="rect">
            <a:avLst/>
          </a:prstGeom>
        </p:spPr>
      </p:pic>
      <p:sp>
        <p:nvSpPr>
          <p:cNvPr id="3" name="Footer Placeholder 2">
            <a:extLst>
              <a:ext uri="{FF2B5EF4-FFF2-40B4-BE49-F238E27FC236}">
                <a16:creationId xmlns:a16="http://schemas.microsoft.com/office/drawing/2014/main" id="{6142A086-B72A-3B4B-A932-1D206EA57572}"/>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4179118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18</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18</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0" y="270556"/>
            <a:ext cx="12102353" cy="5039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Empirical emulators for intermediate products optimization: </a:t>
            </a:r>
          </a:p>
          <a:p>
            <a:r>
              <a:rPr lang="en-US" sz="2400" b="1" dirty="0"/>
              <a:t>Off-line optimization by Excel Solver</a:t>
            </a:r>
          </a:p>
        </p:txBody>
      </p:sp>
      <p:pic>
        <p:nvPicPr>
          <p:cNvPr id="3" name="Picture 2">
            <a:extLst>
              <a:ext uri="{FF2B5EF4-FFF2-40B4-BE49-F238E27FC236}">
                <a16:creationId xmlns:a16="http://schemas.microsoft.com/office/drawing/2014/main" id="{9234AF77-D228-B243-8846-CDA62F706B48}"/>
              </a:ext>
            </a:extLst>
          </p:cNvPr>
          <p:cNvPicPr>
            <a:picLocks noChangeAspect="1"/>
          </p:cNvPicPr>
          <p:nvPr/>
        </p:nvPicPr>
        <p:blipFill>
          <a:blip r:embed="rId3"/>
          <a:stretch>
            <a:fillRect/>
          </a:stretch>
        </p:blipFill>
        <p:spPr>
          <a:xfrm>
            <a:off x="1329776" y="1025347"/>
            <a:ext cx="7036987" cy="5653144"/>
          </a:xfrm>
          <a:prstGeom prst="rect">
            <a:avLst/>
          </a:prstGeom>
        </p:spPr>
      </p:pic>
      <p:sp>
        <p:nvSpPr>
          <p:cNvPr id="2" name="Footer Placeholder 1">
            <a:extLst>
              <a:ext uri="{FF2B5EF4-FFF2-40B4-BE49-F238E27FC236}">
                <a16:creationId xmlns:a16="http://schemas.microsoft.com/office/drawing/2014/main" id="{08FCB8DC-DCE0-2C44-987D-2599272980FB}"/>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46574597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42979-E248-9745-8406-F58ED2FC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97" y="656671"/>
            <a:ext cx="7601333" cy="580668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pic>
        <p:nvPicPr>
          <p:cNvPr id="7" name="Picture 6"/>
          <p:cNvPicPr>
            <a:picLocks noChangeAspect="1"/>
          </p:cNvPicPr>
          <p:nvPr/>
        </p:nvPicPr>
        <p:blipFill>
          <a:blip r:embed="rId3"/>
          <a:stretch>
            <a:fillRect/>
          </a:stretch>
        </p:blipFill>
        <p:spPr>
          <a:xfrm>
            <a:off x="6725741" y="431304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64153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81719-66E6-1840-8D37-DF204338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38001"/>
            <a:ext cx="8991600" cy="4861530"/>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pic>
        <p:nvPicPr>
          <p:cNvPr id="7" name="Picture 6"/>
          <p:cNvPicPr>
            <a:picLocks noChangeAspect="1"/>
          </p:cNvPicPr>
          <p:nvPr/>
        </p:nvPicPr>
        <p:blipFill>
          <a:blip r:embed="rId3"/>
          <a:stretch>
            <a:fillRect/>
          </a:stretch>
        </p:blipFill>
        <p:spPr>
          <a:xfrm>
            <a:off x="5137882" y="169080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20</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20</a:t>
            </a:fld>
            <a:endParaRPr lang="en-US" sz="1406" dirty="0"/>
          </a:p>
        </p:txBody>
      </p:sp>
      <p:sp>
        <p:nvSpPr>
          <p:cNvPr id="308228" name="Rectangle 2"/>
          <p:cNvSpPr>
            <a:spLocks noGrp="1" noChangeArrowheads="1"/>
          </p:cNvSpPr>
          <p:nvPr>
            <p:ph type="title" idx="4294967295"/>
          </p:nvPr>
        </p:nvSpPr>
        <p:spPr>
          <a:xfrm>
            <a:off x="1828800" y="169335"/>
            <a:ext cx="9442526" cy="281629"/>
          </a:xfrm>
        </p:spPr>
        <p:txBody>
          <a:bodyPr>
            <a:normAutofit fontScale="90000"/>
          </a:bodyPr>
          <a:lstStyle/>
          <a:p>
            <a:r>
              <a:rPr lang="en-US" sz="2391" dirty="0"/>
              <a:t>What are Inferential sensors  </a:t>
            </a:r>
          </a:p>
        </p:txBody>
      </p:sp>
      <p:pic>
        <p:nvPicPr>
          <p:cNvPr id="308229" name="Picture 3"/>
          <p:cNvPicPr>
            <a:picLocks noGrp="1" noChangeAspect="1" noChangeArrowheads="1"/>
          </p:cNvPicPr>
          <p:nvPr>
            <p:ph sz="quarter" idx="4294967295"/>
          </p:nvPr>
        </p:nvPicPr>
        <p:blipFill>
          <a:blip r:embed="rId3" cstate="print"/>
          <a:srcRect/>
          <a:stretch>
            <a:fillRect/>
          </a:stretch>
        </p:blipFill>
        <p:spPr>
          <a:xfrm>
            <a:off x="8001001" y="3581401"/>
            <a:ext cx="1825625" cy="450850"/>
          </a:xfrm>
          <a:prstGeom prst="rect">
            <a:avLst/>
          </a:prstGeom>
        </p:spPr>
      </p:pic>
      <p:grpSp>
        <p:nvGrpSpPr>
          <p:cNvPr id="2" name="Group 4"/>
          <p:cNvGrpSpPr>
            <a:grpSpLocks/>
          </p:cNvGrpSpPr>
          <p:nvPr/>
        </p:nvGrpSpPr>
        <p:grpSpPr bwMode="auto">
          <a:xfrm>
            <a:off x="6096000" y="762000"/>
            <a:ext cx="1817688" cy="928688"/>
            <a:chOff x="3917" y="672"/>
            <a:chExt cx="1145" cy="585"/>
          </a:xfrm>
        </p:grpSpPr>
        <p:sp>
          <p:nvSpPr>
            <p:cNvPr id="308231" name="Freeform 5"/>
            <p:cNvSpPr>
              <a:spLocks/>
            </p:cNvSpPr>
            <p:nvPr/>
          </p:nvSpPr>
          <p:spPr bwMode="auto">
            <a:xfrm>
              <a:off x="3936" y="672"/>
              <a:ext cx="1126" cy="177"/>
            </a:xfrm>
            <a:custGeom>
              <a:avLst/>
              <a:gdLst>
                <a:gd name="T0" fmla="*/ 0 w 1108"/>
                <a:gd name="T1" fmla="*/ 150 h 151"/>
                <a:gd name="T2" fmla="*/ 121 w 1108"/>
                <a:gd name="T3" fmla="*/ 0 h 151"/>
                <a:gd name="T4" fmla="*/ 986 w 1108"/>
                <a:gd name="T5" fmla="*/ 0 h 151"/>
                <a:gd name="T6" fmla="*/ 1107 w 1108"/>
                <a:gd name="T7" fmla="*/ 150 h 151"/>
                <a:gd name="T8" fmla="*/ 0 w 1108"/>
                <a:gd name="T9" fmla="*/ 150 h 151"/>
                <a:gd name="T10" fmla="*/ 0 60000 65536"/>
                <a:gd name="T11" fmla="*/ 0 60000 65536"/>
                <a:gd name="T12" fmla="*/ 0 60000 65536"/>
                <a:gd name="T13" fmla="*/ 0 60000 65536"/>
                <a:gd name="T14" fmla="*/ 0 60000 65536"/>
                <a:gd name="T15" fmla="*/ 0 w 1108"/>
                <a:gd name="T16" fmla="*/ 0 h 151"/>
                <a:gd name="T17" fmla="*/ 1108 w 1108"/>
                <a:gd name="T18" fmla="*/ 151 h 151"/>
              </a:gdLst>
              <a:ahLst/>
              <a:cxnLst>
                <a:cxn ang="T10">
                  <a:pos x="T0" y="T1"/>
                </a:cxn>
                <a:cxn ang="T11">
                  <a:pos x="T2" y="T3"/>
                </a:cxn>
                <a:cxn ang="T12">
                  <a:pos x="T4" y="T5"/>
                </a:cxn>
                <a:cxn ang="T13">
                  <a:pos x="T6" y="T7"/>
                </a:cxn>
                <a:cxn ang="T14">
                  <a:pos x="T8" y="T9"/>
                </a:cxn>
              </a:cxnLst>
              <a:rect l="T15" t="T16" r="T17" b="T18"/>
              <a:pathLst>
                <a:path w="1108" h="151">
                  <a:moveTo>
                    <a:pt x="0" y="150"/>
                  </a:moveTo>
                  <a:lnTo>
                    <a:pt x="121" y="0"/>
                  </a:lnTo>
                  <a:lnTo>
                    <a:pt x="986" y="0"/>
                  </a:lnTo>
                  <a:lnTo>
                    <a:pt x="1107" y="150"/>
                  </a:lnTo>
                  <a:lnTo>
                    <a:pt x="0" y="150"/>
                  </a:lnTo>
                </a:path>
              </a:pathLst>
            </a:custGeom>
            <a:solidFill>
              <a:srgbClr val="CECECE"/>
            </a:solidFill>
            <a:ln w="12700" cap="rnd">
              <a:solidFill>
                <a:srgbClr val="000000"/>
              </a:solidFill>
              <a:round/>
              <a:headEnd/>
              <a:tailEnd/>
            </a:ln>
          </p:spPr>
          <p:txBody>
            <a:bodyPr/>
            <a:lstStyle/>
            <a:p>
              <a:endParaRPr lang="en-US" sz="1266"/>
            </a:p>
          </p:txBody>
        </p:sp>
        <p:sp>
          <p:nvSpPr>
            <p:cNvPr id="308232" name="Freeform 6"/>
            <p:cNvSpPr>
              <a:spLocks/>
            </p:cNvSpPr>
            <p:nvPr/>
          </p:nvSpPr>
          <p:spPr bwMode="auto">
            <a:xfrm>
              <a:off x="3917" y="848"/>
              <a:ext cx="1126" cy="409"/>
            </a:xfrm>
            <a:custGeom>
              <a:avLst/>
              <a:gdLst>
                <a:gd name="T0" fmla="*/ 0 w 1108"/>
                <a:gd name="T1" fmla="*/ 0 h 350"/>
                <a:gd name="T2" fmla="*/ 1107 w 1108"/>
                <a:gd name="T3" fmla="*/ 0 h 350"/>
                <a:gd name="T4" fmla="*/ 1107 w 1108"/>
                <a:gd name="T5" fmla="*/ 349 h 350"/>
                <a:gd name="T6" fmla="*/ 0 w 1108"/>
                <a:gd name="T7" fmla="*/ 349 h 350"/>
                <a:gd name="T8" fmla="*/ 0 w 1108"/>
                <a:gd name="T9" fmla="*/ 0 h 350"/>
                <a:gd name="T10" fmla="*/ 0 60000 65536"/>
                <a:gd name="T11" fmla="*/ 0 60000 65536"/>
                <a:gd name="T12" fmla="*/ 0 60000 65536"/>
                <a:gd name="T13" fmla="*/ 0 60000 65536"/>
                <a:gd name="T14" fmla="*/ 0 60000 65536"/>
                <a:gd name="T15" fmla="*/ 0 w 1108"/>
                <a:gd name="T16" fmla="*/ 0 h 350"/>
                <a:gd name="T17" fmla="*/ 1108 w 1108"/>
                <a:gd name="T18" fmla="*/ 350 h 350"/>
              </a:gdLst>
              <a:ahLst/>
              <a:cxnLst>
                <a:cxn ang="T10">
                  <a:pos x="T0" y="T1"/>
                </a:cxn>
                <a:cxn ang="T11">
                  <a:pos x="T2" y="T3"/>
                </a:cxn>
                <a:cxn ang="T12">
                  <a:pos x="T4" y="T5"/>
                </a:cxn>
                <a:cxn ang="T13">
                  <a:pos x="T6" y="T7"/>
                </a:cxn>
                <a:cxn ang="T14">
                  <a:pos x="T8" y="T9"/>
                </a:cxn>
              </a:cxnLst>
              <a:rect l="T15" t="T16" r="T17" b="T18"/>
              <a:pathLst>
                <a:path w="1108" h="350">
                  <a:moveTo>
                    <a:pt x="0" y="0"/>
                  </a:moveTo>
                  <a:lnTo>
                    <a:pt x="1107" y="0"/>
                  </a:lnTo>
                  <a:lnTo>
                    <a:pt x="1107" y="349"/>
                  </a:lnTo>
                  <a:lnTo>
                    <a:pt x="0" y="349"/>
                  </a:lnTo>
                  <a:lnTo>
                    <a:pt x="0" y="0"/>
                  </a:lnTo>
                </a:path>
              </a:pathLst>
            </a:custGeom>
            <a:solidFill>
              <a:srgbClr val="CECECE"/>
            </a:solidFill>
            <a:ln w="12700" cap="rnd">
              <a:solidFill>
                <a:srgbClr val="000000"/>
              </a:solidFill>
              <a:round/>
              <a:headEnd/>
              <a:tailEnd/>
            </a:ln>
          </p:spPr>
          <p:txBody>
            <a:bodyPr/>
            <a:lstStyle/>
            <a:p>
              <a:endParaRPr lang="en-US" sz="1266"/>
            </a:p>
          </p:txBody>
        </p:sp>
        <p:sp>
          <p:nvSpPr>
            <p:cNvPr id="308233" name="Freeform 7"/>
            <p:cNvSpPr>
              <a:spLocks/>
            </p:cNvSpPr>
            <p:nvPr/>
          </p:nvSpPr>
          <p:spPr bwMode="auto">
            <a:xfrm>
              <a:off x="3958" y="906"/>
              <a:ext cx="1045" cy="293"/>
            </a:xfrm>
            <a:custGeom>
              <a:avLst/>
              <a:gdLst>
                <a:gd name="T0" fmla="*/ 0 w 1029"/>
                <a:gd name="T1" fmla="*/ 0 h 250"/>
                <a:gd name="T2" fmla="*/ 1028 w 1029"/>
                <a:gd name="T3" fmla="*/ 0 h 250"/>
                <a:gd name="T4" fmla="*/ 1028 w 1029"/>
                <a:gd name="T5" fmla="*/ 248 h 250"/>
                <a:gd name="T6" fmla="*/ 0 w 1029"/>
                <a:gd name="T7" fmla="*/ 249 h 250"/>
                <a:gd name="T8" fmla="*/ 0 w 1029"/>
                <a:gd name="T9" fmla="*/ 0 h 250"/>
                <a:gd name="T10" fmla="*/ 0 60000 65536"/>
                <a:gd name="T11" fmla="*/ 0 60000 65536"/>
                <a:gd name="T12" fmla="*/ 0 60000 65536"/>
                <a:gd name="T13" fmla="*/ 0 60000 65536"/>
                <a:gd name="T14" fmla="*/ 0 60000 65536"/>
                <a:gd name="T15" fmla="*/ 0 w 1029"/>
                <a:gd name="T16" fmla="*/ 0 h 250"/>
                <a:gd name="T17" fmla="*/ 1029 w 1029"/>
                <a:gd name="T18" fmla="*/ 250 h 250"/>
              </a:gdLst>
              <a:ahLst/>
              <a:cxnLst>
                <a:cxn ang="T10">
                  <a:pos x="T0" y="T1"/>
                </a:cxn>
                <a:cxn ang="T11">
                  <a:pos x="T2" y="T3"/>
                </a:cxn>
                <a:cxn ang="T12">
                  <a:pos x="T4" y="T5"/>
                </a:cxn>
                <a:cxn ang="T13">
                  <a:pos x="T6" y="T7"/>
                </a:cxn>
                <a:cxn ang="T14">
                  <a:pos x="T8" y="T9"/>
                </a:cxn>
              </a:cxnLst>
              <a:rect l="T15" t="T16" r="T17" b="T18"/>
              <a:pathLst>
                <a:path w="1029" h="250">
                  <a:moveTo>
                    <a:pt x="0" y="0"/>
                  </a:moveTo>
                  <a:lnTo>
                    <a:pt x="1028" y="0"/>
                  </a:lnTo>
                  <a:lnTo>
                    <a:pt x="1028" y="248"/>
                  </a:lnTo>
                  <a:lnTo>
                    <a:pt x="0" y="249"/>
                  </a:lnTo>
                  <a:lnTo>
                    <a:pt x="0" y="0"/>
                  </a:lnTo>
                </a:path>
              </a:pathLst>
            </a:custGeom>
            <a:solidFill>
              <a:srgbClr val="3F3F3F"/>
            </a:solidFill>
            <a:ln w="12700" cap="rnd">
              <a:solidFill>
                <a:srgbClr val="000000"/>
              </a:solidFill>
              <a:round/>
              <a:headEnd/>
              <a:tailEnd/>
            </a:ln>
          </p:spPr>
          <p:txBody>
            <a:bodyPr/>
            <a:lstStyle/>
            <a:p>
              <a:endParaRPr lang="en-US" sz="1266"/>
            </a:p>
          </p:txBody>
        </p:sp>
        <p:sp>
          <p:nvSpPr>
            <p:cNvPr id="308234" name="Freeform 8"/>
            <p:cNvSpPr>
              <a:spLocks/>
            </p:cNvSpPr>
            <p:nvPr/>
          </p:nvSpPr>
          <p:spPr bwMode="auto">
            <a:xfrm>
              <a:off x="3958" y="1169"/>
              <a:ext cx="1045" cy="30"/>
            </a:xfrm>
            <a:custGeom>
              <a:avLst/>
              <a:gdLst>
                <a:gd name="T0" fmla="*/ 0 w 1029"/>
                <a:gd name="T1" fmla="*/ 24 h 25"/>
                <a:gd name="T2" fmla="*/ 20 w 1029"/>
                <a:gd name="T3" fmla="*/ 0 h 25"/>
                <a:gd name="T4" fmla="*/ 1008 w 1029"/>
                <a:gd name="T5" fmla="*/ 0 h 25"/>
                <a:gd name="T6" fmla="*/ 1028 w 1029"/>
                <a:gd name="T7" fmla="*/ 24 h 25"/>
                <a:gd name="T8" fmla="*/ 0 w 1029"/>
                <a:gd name="T9" fmla="*/ 24 h 25"/>
                <a:gd name="T10" fmla="*/ 0 60000 65536"/>
                <a:gd name="T11" fmla="*/ 0 60000 65536"/>
                <a:gd name="T12" fmla="*/ 0 60000 65536"/>
                <a:gd name="T13" fmla="*/ 0 60000 65536"/>
                <a:gd name="T14" fmla="*/ 0 60000 65536"/>
                <a:gd name="T15" fmla="*/ 0 w 1029"/>
                <a:gd name="T16" fmla="*/ 0 h 25"/>
                <a:gd name="T17" fmla="*/ 1029 w 1029"/>
                <a:gd name="T18" fmla="*/ 25 h 25"/>
              </a:gdLst>
              <a:ahLst/>
              <a:cxnLst>
                <a:cxn ang="T10">
                  <a:pos x="T0" y="T1"/>
                </a:cxn>
                <a:cxn ang="T11">
                  <a:pos x="T2" y="T3"/>
                </a:cxn>
                <a:cxn ang="T12">
                  <a:pos x="T4" y="T5"/>
                </a:cxn>
                <a:cxn ang="T13">
                  <a:pos x="T6" y="T7"/>
                </a:cxn>
                <a:cxn ang="T14">
                  <a:pos x="T8" y="T9"/>
                </a:cxn>
              </a:cxnLst>
              <a:rect l="T15" t="T16" r="T17" b="T18"/>
              <a:pathLst>
                <a:path w="1029" h="25">
                  <a:moveTo>
                    <a:pt x="0" y="24"/>
                  </a:moveTo>
                  <a:lnTo>
                    <a:pt x="20" y="0"/>
                  </a:lnTo>
                  <a:lnTo>
                    <a:pt x="1008" y="0"/>
                  </a:lnTo>
                  <a:lnTo>
                    <a:pt x="1028" y="24"/>
                  </a:lnTo>
                  <a:lnTo>
                    <a:pt x="0" y="24"/>
                  </a:lnTo>
                </a:path>
              </a:pathLst>
            </a:custGeom>
            <a:solidFill>
              <a:srgbClr val="7F5F3F"/>
            </a:solidFill>
            <a:ln w="12700" cap="rnd">
              <a:solidFill>
                <a:srgbClr val="000000"/>
              </a:solidFill>
              <a:round/>
              <a:headEnd/>
              <a:tailEnd/>
            </a:ln>
          </p:spPr>
          <p:txBody>
            <a:bodyPr/>
            <a:lstStyle/>
            <a:p>
              <a:endParaRPr lang="en-US" sz="1266"/>
            </a:p>
          </p:txBody>
        </p:sp>
        <p:sp>
          <p:nvSpPr>
            <p:cNvPr id="308235" name="Freeform 9"/>
            <p:cNvSpPr>
              <a:spLocks/>
            </p:cNvSpPr>
            <p:nvPr/>
          </p:nvSpPr>
          <p:spPr bwMode="auto">
            <a:xfrm>
              <a:off x="3958" y="906"/>
              <a:ext cx="20" cy="293"/>
            </a:xfrm>
            <a:custGeom>
              <a:avLst/>
              <a:gdLst>
                <a:gd name="T0" fmla="*/ 0 w 20"/>
                <a:gd name="T1" fmla="*/ 0 h 250"/>
                <a:gd name="T2" fmla="*/ 19 w 20"/>
                <a:gd name="T3" fmla="*/ 0 h 250"/>
                <a:gd name="T4" fmla="*/ 19 w 20"/>
                <a:gd name="T5" fmla="*/ 224 h 250"/>
                <a:gd name="T6" fmla="*/ 0 w 20"/>
                <a:gd name="T7" fmla="*/ 249 h 250"/>
                <a:gd name="T8" fmla="*/ 0 w 20"/>
                <a:gd name="T9" fmla="*/ 0 h 250"/>
                <a:gd name="T10" fmla="*/ 0 60000 65536"/>
                <a:gd name="T11" fmla="*/ 0 60000 65536"/>
                <a:gd name="T12" fmla="*/ 0 60000 65536"/>
                <a:gd name="T13" fmla="*/ 0 60000 65536"/>
                <a:gd name="T14" fmla="*/ 0 60000 65536"/>
                <a:gd name="T15" fmla="*/ 0 w 20"/>
                <a:gd name="T16" fmla="*/ 0 h 250"/>
                <a:gd name="T17" fmla="*/ 20 w 20"/>
                <a:gd name="T18" fmla="*/ 250 h 250"/>
              </a:gdLst>
              <a:ahLst/>
              <a:cxnLst>
                <a:cxn ang="T10">
                  <a:pos x="T0" y="T1"/>
                </a:cxn>
                <a:cxn ang="T11">
                  <a:pos x="T2" y="T3"/>
                </a:cxn>
                <a:cxn ang="T12">
                  <a:pos x="T4" y="T5"/>
                </a:cxn>
                <a:cxn ang="T13">
                  <a:pos x="T6" y="T7"/>
                </a:cxn>
                <a:cxn ang="T14">
                  <a:pos x="T8" y="T9"/>
                </a:cxn>
              </a:cxnLst>
              <a:rect l="T15" t="T16" r="T17" b="T18"/>
              <a:pathLst>
                <a:path w="20" h="250">
                  <a:moveTo>
                    <a:pt x="0" y="0"/>
                  </a:moveTo>
                  <a:lnTo>
                    <a:pt x="19" y="0"/>
                  </a:lnTo>
                  <a:lnTo>
                    <a:pt x="19" y="224"/>
                  </a:lnTo>
                  <a:lnTo>
                    <a:pt x="0" y="249"/>
                  </a:lnTo>
                  <a:lnTo>
                    <a:pt x="0" y="0"/>
                  </a:lnTo>
                </a:path>
              </a:pathLst>
            </a:custGeom>
            <a:solidFill>
              <a:srgbClr val="3F1F00"/>
            </a:solidFill>
            <a:ln w="12700" cap="rnd">
              <a:solidFill>
                <a:srgbClr val="000000"/>
              </a:solidFill>
              <a:round/>
              <a:headEnd/>
              <a:tailEnd/>
            </a:ln>
          </p:spPr>
          <p:txBody>
            <a:bodyPr/>
            <a:lstStyle/>
            <a:p>
              <a:endParaRPr lang="en-US" sz="1266"/>
            </a:p>
          </p:txBody>
        </p:sp>
        <p:sp>
          <p:nvSpPr>
            <p:cNvPr id="308236" name="Freeform 10"/>
            <p:cNvSpPr>
              <a:spLocks/>
            </p:cNvSpPr>
            <p:nvPr/>
          </p:nvSpPr>
          <p:spPr bwMode="auto">
            <a:xfrm>
              <a:off x="4981" y="906"/>
              <a:ext cx="22" cy="293"/>
            </a:xfrm>
            <a:custGeom>
              <a:avLst/>
              <a:gdLst>
                <a:gd name="T0" fmla="*/ 21 w 22"/>
                <a:gd name="T1" fmla="*/ 0 h 250"/>
                <a:gd name="T2" fmla="*/ 0 w 22"/>
                <a:gd name="T3" fmla="*/ 0 h 250"/>
                <a:gd name="T4" fmla="*/ 0 w 22"/>
                <a:gd name="T5" fmla="*/ 224 h 250"/>
                <a:gd name="T6" fmla="*/ 21 w 22"/>
                <a:gd name="T7" fmla="*/ 249 h 250"/>
                <a:gd name="T8" fmla="*/ 21 w 22"/>
                <a:gd name="T9" fmla="*/ 0 h 250"/>
                <a:gd name="T10" fmla="*/ 0 60000 65536"/>
                <a:gd name="T11" fmla="*/ 0 60000 65536"/>
                <a:gd name="T12" fmla="*/ 0 60000 65536"/>
                <a:gd name="T13" fmla="*/ 0 60000 65536"/>
                <a:gd name="T14" fmla="*/ 0 60000 65536"/>
                <a:gd name="T15" fmla="*/ 0 w 22"/>
                <a:gd name="T16" fmla="*/ 0 h 250"/>
                <a:gd name="T17" fmla="*/ 22 w 22"/>
                <a:gd name="T18" fmla="*/ 250 h 250"/>
              </a:gdLst>
              <a:ahLst/>
              <a:cxnLst>
                <a:cxn ang="T10">
                  <a:pos x="T0" y="T1"/>
                </a:cxn>
                <a:cxn ang="T11">
                  <a:pos x="T2" y="T3"/>
                </a:cxn>
                <a:cxn ang="T12">
                  <a:pos x="T4" y="T5"/>
                </a:cxn>
                <a:cxn ang="T13">
                  <a:pos x="T6" y="T7"/>
                </a:cxn>
                <a:cxn ang="T14">
                  <a:pos x="T8" y="T9"/>
                </a:cxn>
              </a:cxnLst>
              <a:rect l="T15" t="T16" r="T17" b="T18"/>
              <a:pathLst>
                <a:path w="22" h="250">
                  <a:moveTo>
                    <a:pt x="21" y="0"/>
                  </a:moveTo>
                  <a:lnTo>
                    <a:pt x="0" y="0"/>
                  </a:lnTo>
                  <a:lnTo>
                    <a:pt x="0" y="224"/>
                  </a:lnTo>
                  <a:lnTo>
                    <a:pt x="21" y="249"/>
                  </a:lnTo>
                  <a:lnTo>
                    <a:pt x="21" y="0"/>
                  </a:lnTo>
                </a:path>
              </a:pathLst>
            </a:custGeom>
            <a:solidFill>
              <a:srgbClr val="3F1F00"/>
            </a:solidFill>
            <a:ln w="12700" cap="rnd">
              <a:solidFill>
                <a:srgbClr val="000000"/>
              </a:solidFill>
              <a:round/>
              <a:headEnd/>
              <a:tailEnd/>
            </a:ln>
          </p:spPr>
          <p:txBody>
            <a:bodyPr/>
            <a:lstStyle/>
            <a:p>
              <a:endParaRPr lang="en-US" sz="1266"/>
            </a:p>
          </p:txBody>
        </p:sp>
        <p:sp>
          <p:nvSpPr>
            <p:cNvPr id="308237" name="AutoShape 11"/>
            <p:cNvSpPr>
              <a:spLocks noChangeArrowheads="1"/>
            </p:cNvSpPr>
            <p:nvPr/>
          </p:nvSpPr>
          <p:spPr bwMode="auto">
            <a:xfrm>
              <a:off x="4017" y="935"/>
              <a:ext cx="471" cy="148"/>
            </a:xfrm>
            <a:prstGeom prst="roundRect">
              <a:avLst>
                <a:gd name="adj" fmla="val 26444"/>
              </a:avLst>
            </a:prstGeom>
            <a:solidFill>
              <a:srgbClr val="000000"/>
            </a:solidFill>
            <a:ln w="12700">
              <a:solidFill>
                <a:srgbClr val="9F9F9F"/>
              </a:solidFill>
              <a:round/>
              <a:headEnd/>
              <a:tailEnd/>
            </a:ln>
          </p:spPr>
          <p:txBody>
            <a:bodyPr wrap="none" anchor="ctr"/>
            <a:lstStyle/>
            <a:p>
              <a:endParaRPr lang="en-US" sz="1266"/>
            </a:p>
          </p:txBody>
        </p:sp>
        <p:sp>
          <p:nvSpPr>
            <p:cNvPr id="308238" name="Freeform 12"/>
            <p:cNvSpPr>
              <a:spLocks/>
            </p:cNvSpPr>
            <p:nvPr/>
          </p:nvSpPr>
          <p:spPr bwMode="auto">
            <a:xfrm>
              <a:off x="4514" y="926"/>
              <a:ext cx="456" cy="143"/>
            </a:xfrm>
            <a:custGeom>
              <a:avLst/>
              <a:gdLst>
                <a:gd name="T0" fmla="*/ 0 w 449"/>
                <a:gd name="T1" fmla="*/ 0 h 122"/>
                <a:gd name="T2" fmla="*/ 448 w 449"/>
                <a:gd name="T3" fmla="*/ 0 h 122"/>
                <a:gd name="T4" fmla="*/ 448 w 449"/>
                <a:gd name="T5" fmla="*/ 121 h 122"/>
                <a:gd name="T6" fmla="*/ 0 w 449"/>
                <a:gd name="T7" fmla="*/ 121 h 122"/>
                <a:gd name="T8" fmla="*/ 0 w 449"/>
                <a:gd name="T9" fmla="*/ 0 h 122"/>
                <a:gd name="T10" fmla="*/ 0 60000 65536"/>
                <a:gd name="T11" fmla="*/ 0 60000 65536"/>
                <a:gd name="T12" fmla="*/ 0 60000 65536"/>
                <a:gd name="T13" fmla="*/ 0 60000 65536"/>
                <a:gd name="T14" fmla="*/ 0 60000 65536"/>
                <a:gd name="T15" fmla="*/ 0 w 449"/>
                <a:gd name="T16" fmla="*/ 0 h 122"/>
                <a:gd name="T17" fmla="*/ 449 w 449"/>
                <a:gd name="T18" fmla="*/ 122 h 122"/>
              </a:gdLst>
              <a:ahLst/>
              <a:cxnLst>
                <a:cxn ang="T10">
                  <a:pos x="T0" y="T1"/>
                </a:cxn>
                <a:cxn ang="T11">
                  <a:pos x="T2" y="T3"/>
                </a:cxn>
                <a:cxn ang="T12">
                  <a:pos x="T4" y="T5"/>
                </a:cxn>
                <a:cxn ang="T13">
                  <a:pos x="T6" y="T7"/>
                </a:cxn>
                <a:cxn ang="T14">
                  <a:pos x="T8" y="T9"/>
                </a:cxn>
              </a:cxnLst>
              <a:rect l="T15" t="T16" r="T17" b="T18"/>
              <a:pathLst>
                <a:path w="449" h="122">
                  <a:moveTo>
                    <a:pt x="0" y="0"/>
                  </a:moveTo>
                  <a:lnTo>
                    <a:pt x="448" y="0"/>
                  </a:lnTo>
                  <a:lnTo>
                    <a:pt x="448" y="121"/>
                  </a:lnTo>
                  <a:lnTo>
                    <a:pt x="0" y="121"/>
                  </a:lnTo>
                  <a:lnTo>
                    <a:pt x="0" y="0"/>
                  </a:lnTo>
                </a:path>
              </a:pathLst>
            </a:custGeom>
            <a:solidFill>
              <a:srgbClr val="000000"/>
            </a:solidFill>
            <a:ln w="12700" cap="rnd">
              <a:solidFill>
                <a:srgbClr val="000000"/>
              </a:solidFill>
              <a:round/>
              <a:headEnd/>
              <a:tailEnd/>
            </a:ln>
          </p:spPr>
          <p:txBody>
            <a:bodyPr/>
            <a:lstStyle/>
            <a:p>
              <a:endParaRPr lang="en-US" sz="1266"/>
            </a:p>
          </p:txBody>
        </p:sp>
        <p:grpSp>
          <p:nvGrpSpPr>
            <p:cNvPr id="3" name="Group 13"/>
            <p:cNvGrpSpPr>
              <a:grpSpLocks/>
            </p:cNvGrpSpPr>
            <p:nvPr/>
          </p:nvGrpSpPr>
          <p:grpSpPr bwMode="auto">
            <a:xfrm>
              <a:off x="4527" y="982"/>
              <a:ext cx="431" cy="27"/>
              <a:chOff x="4114" y="1974"/>
              <a:chExt cx="424" cy="23"/>
            </a:xfrm>
          </p:grpSpPr>
          <p:sp>
            <p:nvSpPr>
              <p:cNvPr id="308240" name="Freeform 14"/>
              <p:cNvSpPr>
                <a:spLocks/>
              </p:cNvSpPr>
              <p:nvPr/>
            </p:nvSpPr>
            <p:spPr bwMode="auto">
              <a:xfrm>
                <a:off x="4114" y="1974"/>
                <a:ext cx="424" cy="23"/>
              </a:xfrm>
              <a:custGeom>
                <a:avLst/>
                <a:gdLst>
                  <a:gd name="T0" fmla="*/ 0 w 424"/>
                  <a:gd name="T1" fmla="*/ 0 h 23"/>
                  <a:gd name="T2" fmla="*/ 423 w 424"/>
                  <a:gd name="T3" fmla="*/ 0 h 23"/>
                  <a:gd name="T4" fmla="*/ 423 w 424"/>
                  <a:gd name="T5" fmla="*/ 22 h 23"/>
                  <a:gd name="T6" fmla="*/ 0 w 424"/>
                  <a:gd name="T7" fmla="*/ 22 h 23"/>
                  <a:gd name="T8" fmla="*/ 0 w 424"/>
                  <a:gd name="T9" fmla="*/ 0 h 23"/>
                  <a:gd name="T10" fmla="*/ 0 60000 65536"/>
                  <a:gd name="T11" fmla="*/ 0 60000 65536"/>
                  <a:gd name="T12" fmla="*/ 0 60000 65536"/>
                  <a:gd name="T13" fmla="*/ 0 60000 65536"/>
                  <a:gd name="T14" fmla="*/ 0 60000 65536"/>
                  <a:gd name="T15" fmla="*/ 0 w 424"/>
                  <a:gd name="T16" fmla="*/ 0 h 23"/>
                  <a:gd name="T17" fmla="*/ 424 w 424"/>
                  <a:gd name="T18" fmla="*/ 23 h 23"/>
                </a:gdLst>
                <a:ahLst/>
                <a:cxnLst>
                  <a:cxn ang="T10">
                    <a:pos x="T0" y="T1"/>
                  </a:cxn>
                  <a:cxn ang="T11">
                    <a:pos x="T2" y="T3"/>
                  </a:cxn>
                  <a:cxn ang="T12">
                    <a:pos x="T4" y="T5"/>
                  </a:cxn>
                  <a:cxn ang="T13">
                    <a:pos x="T6" y="T7"/>
                  </a:cxn>
                  <a:cxn ang="T14">
                    <a:pos x="T8" y="T9"/>
                  </a:cxn>
                </a:cxnLst>
                <a:rect l="T15" t="T16" r="T17" b="T18"/>
                <a:pathLst>
                  <a:path w="424" h="23">
                    <a:moveTo>
                      <a:pt x="0" y="0"/>
                    </a:moveTo>
                    <a:lnTo>
                      <a:pt x="423" y="0"/>
                    </a:lnTo>
                    <a:lnTo>
                      <a:pt x="423" y="22"/>
                    </a:lnTo>
                    <a:lnTo>
                      <a:pt x="0" y="22"/>
                    </a:lnTo>
                    <a:lnTo>
                      <a:pt x="0" y="0"/>
                    </a:lnTo>
                  </a:path>
                </a:pathLst>
              </a:custGeom>
              <a:solidFill>
                <a:srgbClr val="3F3F3F"/>
              </a:solidFill>
              <a:ln w="12700" cap="rnd">
                <a:solidFill>
                  <a:srgbClr val="808080"/>
                </a:solidFill>
                <a:round/>
                <a:headEnd/>
                <a:tailEnd/>
              </a:ln>
            </p:spPr>
            <p:txBody>
              <a:bodyPr/>
              <a:lstStyle/>
              <a:p>
                <a:endParaRPr lang="en-US" sz="1266"/>
              </a:p>
            </p:txBody>
          </p:sp>
          <p:sp>
            <p:nvSpPr>
              <p:cNvPr id="308241" name="Freeform 15"/>
              <p:cNvSpPr>
                <a:spLocks/>
              </p:cNvSpPr>
              <p:nvPr/>
            </p:nvSpPr>
            <p:spPr bwMode="auto">
              <a:xfrm>
                <a:off x="4330" y="1974"/>
                <a:ext cx="17" cy="23"/>
              </a:xfrm>
              <a:custGeom>
                <a:avLst/>
                <a:gdLst>
                  <a:gd name="T0" fmla="*/ 0 w 17"/>
                  <a:gd name="T1" fmla="*/ 0 h 23"/>
                  <a:gd name="T2" fmla="*/ 16 w 17"/>
                  <a:gd name="T3" fmla="*/ 0 h 23"/>
                  <a:gd name="T4" fmla="*/ 16 w 17"/>
                  <a:gd name="T5" fmla="*/ 22 h 23"/>
                  <a:gd name="T6" fmla="*/ 0 w 17"/>
                  <a:gd name="T7" fmla="*/ 22 h 23"/>
                  <a:gd name="T8" fmla="*/ 0 w 17"/>
                  <a:gd name="T9" fmla="*/ 0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0"/>
                    </a:moveTo>
                    <a:lnTo>
                      <a:pt x="16" y="0"/>
                    </a:lnTo>
                    <a:lnTo>
                      <a:pt x="16" y="22"/>
                    </a:lnTo>
                    <a:lnTo>
                      <a:pt x="0" y="22"/>
                    </a:lnTo>
                    <a:lnTo>
                      <a:pt x="0" y="0"/>
                    </a:lnTo>
                  </a:path>
                </a:pathLst>
              </a:custGeom>
              <a:solidFill>
                <a:srgbClr val="800000"/>
              </a:solidFill>
              <a:ln w="12700" cap="rnd">
                <a:solidFill>
                  <a:srgbClr val="000000"/>
                </a:solidFill>
                <a:round/>
                <a:headEnd/>
                <a:tailEnd/>
              </a:ln>
            </p:spPr>
            <p:txBody>
              <a:bodyPr/>
              <a:lstStyle/>
              <a:p>
                <a:endParaRPr lang="en-US" sz="1266"/>
              </a:p>
            </p:txBody>
          </p:sp>
        </p:grpSp>
        <p:grpSp>
          <p:nvGrpSpPr>
            <p:cNvPr id="4" name="Group 16"/>
            <p:cNvGrpSpPr>
              <a:grpSpLocks/>
            </p:cNvGrpSpPr>
            <p:nvPr/>
          </p:nvGrpSpPr>
          <p:grpSpPr bwMode="auto">
            <a:xfrm>
              <a:off x="4551" y="953"/>
              <a:ext cx="395" cy="20"/>
              <a:chOff x="4137" y="1949"/>
              <a:chExt cx="389" cy="17"/>
            </a:xfrm>
          </p:grpSpPr>
          <p:grpSp>
            <p:nvGrpSpPr>
              <p:cNvPr id="5" name="Group 17"/>
              <p:cNvGrpSpPr>
                <a:grpSpLocks/>
              </p:cNvGrpSpPr>
              <p:nvPr/>
            </p:nvGrpSpPr>
            <p:grpSpPr bwMode="auto">
              <a:xfrm>
                <a:off x="4137" y="1949"/>
                <a:ext cx="206" cy="17"/>
                <a:chOff x="4137" y="1949"/>
                <a:chExt cx="206" cy="17"/>
              </a:xfrm>
            </p:grpSpPr>
            <p:sp>
              <p:nvSpPr>
                <p:cNvPr id="308244" name="Freeform 18"/>
                <p:cNvSpPr>
                  <a:spLocks/>
                </p:cNvSpPr>
                <p:nvPr/>
              </p:nvSpPr>
              <p:spPr bwMode="auto">
                <a:xfrm>
                  <a:off x="4137" y="194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45" name="Freeform 19"/>
                <p:cNvSpPr>
                  <a:spLocks/>
                </p:cNvSpPr>
                <p:nvPr/>
              </p:nvSpPr>
              <p:spPr bwMode="auto">
                <a:xfrm>
                  <a:off x="4199" y="194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46" name="Freeform 20"/>
                <p:cNvSpPr>
                  <a:spLocks/>
                </p:cNvSpPr>
                <p:nvPr/>
              </p:nvSpPr>
              <p:spPr bwMode="auto">
                <a:xfrm>
                  <a:off x="4259" y="194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47" name="Freeform 21"/>
                <p:cNvSpPr>
                  <a:spLocks/>
                </p:cNvSpPr>
                <p:nvPr/>
              </p:nvSpPr>
              <p:spPr bwMode="auto">
                <a:xfrm>
                  <a:off x="4319" y="194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grpSp>
          <p:grpSp>
            <p:nvGrpSpPr>
              <p:cNvPr id="6" name="Group 22"/>
              <p:cNvGrpSpPr>
                <a:grpSpLocks/>
              </p:cNvGrpSpPr>
              <p:nvPr/>
            </p:nvGrpSpPr>
            <p:grpSpPr bwMode="auto">
              <a:xfrm>
                <a:off x="4380" y="1949"/>
                <a:ext cx="146" cy="17"/>
                <a:chOff x="4380" y="1949"/>
                <a:chExt cx="146" cy="17"/>
              </a:xfrm>
            </p:grpSpPr>
            <p:sp>
              <p:nvSpPr>
                <p:cNvPr id="308249" name="Freeform 23"/>
                <p:cNvSpPr>
                  <a:spLocks/>
                </p:cNvSpPr>
                <p:nvPr/>
              </p:nvSpPr>
              <p:spPr bwMode="auto">
                <a:xfrm>
                  <a:off x="4380" y="1949"/>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50" name="Freeform 24"/>
                <p:cNvSpPr>
                  <a:spLocks/>
                </p:cNvSpPr>
                <p:nvPr/>
              </p:nvSpPr>
              <p:spPr bwMode="auto">
                <a:xfrm>
                  <a:off x="4441" y="1949"/>
                  <a:ext cx="23" cy="17"/>
                </a:xfrm>
                <a:custGeom>
                  <a:avLst/>
                  <a:gdLst>
                    <a:gd name="T0" fmla="*/ 0 w 23"/>
                    <a:gd name="T1" fmla="*/ 0 h 17"/>
                    <a:gd name="T2" fmla="*/ 22 w 23"/>
                    <a:gd name="T3" fmla="*/ 0 h 17"/>
                    <a:gd name="T4" fmla="*/ 22 w 23"/>
                    <a:gd name="T5" fmla="*/ 16 h 17"/>
                    <a:gd name="T6" fmla="*/ 0 w 23"/>
                    <a:gd name="T7" fmla="*/ 16 h 17"/>
                    <a:gd name="T8" fmla="*/ 0 w 23"/>
                    <a:gd name="T9" fmla="*/ 0 h 17"/>
                    <a:gd name="T10" fmla="*/ 0 60000 65536"/>
                    <a:gd name="T11" fmla="*/ 0 60000 65536"/>
                    <a:gd name="T12" fmla="*/ 0 60000 65536"/>
                    <a:gd name="T13" fmla="*/ 0 60000 65536"/>
                    <a:gd name="T14" fmla="*/ 0 60000 65536"/>
                    <a:gd name="T15" fmla="*/ 0 w 23"/>
                    <a:gd name="T16" fmla="*/ 0 h 17"/>
                    <a:gd name="T17" fmla="*/ 23 w 23"/>
                    <a:gd name="T18" fmla="*/ 17 h 17"/>
                  </a:gdLst>
                  <a:ahLst/>
                  <a:cxnLst>
                    <a:cxn ang="T10">
                      <a:pos x="T0" y="T1"/>
                    </a:cxn>
                    <a:cxn ang="T11">
                      <a:pos x="T2" y="T3"/>
                    </a:cxn>
                    <a:cxn ang="T12">
                      <a:pos x="T4" y="T5"/>
                    </a:cxn>
                    <a:cxn ang="T13">
                      <a:pos x="T6" y="T7"/>
                    </a:cxn>
                    <a:cxn ang="T14">
                      <a:pos x="T8" y="T9"/>
                    </a:cxn>
                  </a:cxnLst>
                  <a:rect l="T15" t="T16" r="T17" b="T18"/>
                  <a:pathLst>
                    <a:path w="23" h="17">
                      <a:moveTo>
                        <a:pt x="0" y="0"/>
                      </a:moveTo>
                      <a:lnTo>
                        <a:pt x="22" y="0"/>
                      </a:lnTo>
                      <a:lnTo>
                        <a:pt x="22"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51" name="Freeform 25"/>
                <p:cNvSpPr>
                  <a:spLocks/>
                </p:cNvSpPr>
                <p:nvPr/>
              </p:nvSpPr>
              <p:spPr bwMode="auto">
                <a:xfrm>
                  <a:off x="4500" y="194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grpSp>
        </p:grpSp>
        <p:grpSp>
          <p:nvGrpSpPr>
            <p:cNvPr id="7" name="Group 26"/>
            <p:cNvGrpSpPr>
              <a:grpSpLocks/>
            </p:cNvGrpSpPr>
            <p:nvPr/>
          </p:nvGrpSpPr>
          <p:grpSpPr bwMode="auto">
            <a:xfrm>
              <a:off x="4551" y="1023"/>
              <a:ext cx="395" cy="20"/>
              <a:chOff x="4137" y="2009"/>
              <a:chExt cx="389" cy="17"/>
            </a:xfrm>
          </p:grpSpPr>
          <p:grpSp>
            <p:nvGrpSpPr>
              <p:cNvPr id="8" name="Group 27"/>
              <p:cNvGrpSpPr>
                <a:grpSpLocks/>
              </p:cNvGrpSpPr>
              <p:nvPr/>
            </p:nvGrpSpPr>
            <p:grpSpPr bwMode="auto">
              <a:xfrm>
                <a:off x="4137" y="2009"/>
                <a:ext cx="206" cy="17"/>
                <a:chOff x="4137" y="2009"/>
                <a:chExt cx="206" cy="17"/>
              </a:xfrm>
            </p:grpSpPr>
            <p:sp>
              <p:nvSpPr>
                <p:cNvPr id="308254" name="Freeform 28"/>
                <p:cNvSpPr>
                  <a:spLocks/>
                </p:cNvSpPr>
                <p:nvPr/>
              </p:nvSpPr>
              <p:spPr bwMode="auto">
                <a:xfrm>
                  <a:off x="4137" y="200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55" name="Freeform 29"/>
                <p:cNvSpPr>
                  <a:spLocks/>
                </p:cNvSpPr>
                <p:nvPr/>
              </p:nvSpPr>
              <p:spPr bwMode="auto">
                <a:xfrm>
                  <a:off x="4199" y="200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56" name="Freeform 30"/>
                <p:cNvSpPr>
                  <a:spLocks/>
                </p:cNvSpPr>
                <p:nvPr/>
              </p:nvSpPr>
              <p:spPr bwMode="auto">
                <a:xfrm>
                  <a:off x="4259" y="200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57" name="Freeform 31"/>
                <p:cNvSpPr>
                  <a:spLocks/>
                </p:cNvSpPr>
                <p:nvPr/>
              </p:nvSpPr>
              <p:spPr bwMode="auto">
                <a:xfrm>
                  <a:off x="4319" y="2009"/>
                  <a:ext cx="24" cy="17"/>
                </a:xfrm>
                <a:custGeom>
                  <a:avLst/>
                  <a:gdLst>
                    <a:gd name="T0" fmla="*/ 0 w 24"/>
                    <a:gd name="T1" fmla="*/ 0 h 17"/>
                    <a:gd name="T2" fmla="*/ 23 w 24"/>
                    <a:gd name="T3" fmla="*/ 0 h 17"/>
                    <a:gd name="T4" fmla="*/ 23 w 24"/>
                    <a:gd name="T5" fmla="*/ 16 h 17"/>
                    <a:gd name="T6" fmla="*/ 0 w 24"/>
                    <a:gd name="T7" fmla="*/ 16 h 17"/>
                    <a:gd name="T8" fmla="*/ 0 w 24"/>
                    <a:gd name="T9" fmla="*/ 0 h 17"/>
                    <a:gd name="T10" fmla="*/ 0 60000 65536"/>
                    <a:gd name="T11" fmla="*/ 0 60000 65536"/>
                    <a:gd name="T12" fmla="*/ 0 60000 65536"/>
                    <a:gd name="T13" fmla="*/ 0 60000 65536"/>
                    <a:gd name="T14" fmla="*/ 0 60000 65536"/>
                    <a:gd name="T15" fmla="*/ 0 w 24"/>
                    <a:gd name="T16" fmla="*/ 0 h 17"/>
                    <a:gd name="T17" fmla="*/ 24 w 24"/>
                    <a:gd name="T18" fmla="*/ 17 h 17"/>
                  </a:gdLst>
                  <a:ahLst/>
                  <a:cxnLst>
                    <a:cxn ang="T10">
                      <a:pos x="T0" y="T1"/>
                    </a:cxn>
                    <a:cxn ang="T11">
                      <a:pos x="T2" y="T3"/>
                    </a:cxn>
                    <a:cxn ang="T12">
                      <a:pos x="T4" y="T5"/>
                    </a:cxn>
                    <a:cxn ang="T13">
                      <a:pos x="T6" y="T7"/>
                    </a:cxn>
                    <a:cxn ang="T14">
                      <a:pos x="T8" y="T9"/>
                    </a:cxn>
                  </a:cxnLst>
                  <a:rect l="T15" t="T16" r="T17" b="T18"/>
                  <a:pathLst>
                    <a:path w="24" h="17">
                      <a:moveTo>
                        <a:pt x="0" y="0"/>
                      </a:moveTo>
                      <a:lnTo>
                        <a:pt x="23" y="0"/>
                      </a:lnTo>
                      <a:lnTo>
                        <a:pt x="23"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grpSp>
          <p:grpSp>
            <p:nvGrpSpPr>
              <p:cNvPr id="9" name="Group 32"/>
              <p:cNvGrpSpPr>
                <a:grpSpLocks/>
              </p:cNvGrpSpPr>
              <p:nvPr/>
            </p:nvGrpSpPr>
            <p:grpSpPr bwMode="auto">
              <a:xfrm>
                <a:off x="4380" y="2009"/>
                <a:ext cx="146" cy="17"/>
                <a:chOff x="4380" y="2009"/>
                <a:chExt cx="146" cy="17"/>
              </a:xfrm>
            </p:grpSpPr>
            <p:sp>
              <p:nvSpPr>
                <p:cNvPr id="308259" name="Freeform 33"/>
                <p:cNvSpPr>
                  <a:spLocks/>
                </p:cNvSpPr>
                <p:nvPr/>
              </p:nvSpPr>
              <p:spPr bwMode="auto">
                <a:xfrm>
                  <a:off x="4380" y="2009"/>
                  <a:ext cx="25" cy="17"/>
                </a:xfrm>
                <a:custGeom>
                  <a:avLst/>
                  <a:gdLst>
                    <a:gd name="T0" fmla="*/ 0 w 25"/>
                    <a:gd name="T1" fmla="*/ 0 h 17"/>
                    <a:gd name="T2" fmla="*/ 24 w 25"/>
                    <a:gd name="T3" fmla="*/ 0 h 17"/>
                    <a:gd name="T4" fmla="*/ 24 w 25"/>
                    <a:gd name="T5" fmla="*/ 16 h 17"/>
                    <a:gd name="T6" fmla="*/ 0 w 25"/>
                    <a:gd name="T7" fmla="*/ 16 h 17"/>
                    <a:gd name="T8" fmla="*/ 0 w 25"/>
                    <a:gd name="T9" fmla="*/ 0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0"/>
                      </a:moveTo>
                      <a:lnTo>
                        <a:pt x="24" y="0"/>
                      </a:lnTo>
                      <a:lnTo>
                        <a:pt x="24"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60" name="Freeform 34"/>
                <p:cNvSpPr>
                  <a:spLocks/>
                </p:cNvSpPr>
                <p:nvPr/>
              </p:nvSpPr>
              <p:spPr bwMode="auto">
                <a:xfrm>
                  <a:off x="4441" y="2009"/>
                  <a:ext cx="23" cy="17"/>
                </a:xfrm>
                <a:custGeom>
                  <a:avLst/>
                  <a:gdLst>
                    <a:gd name="T0" fmla="*/ 0 w 23"/>
                    <a:gd name="T1" fmla="*/ 0 h 17"/>
                    <a:gd name="T2" fmla="*/ 22 w 23"/>
                    <a:gd name="T3" fmla="*/ 0 h 17"/>
                    <a:gd name="T4" fmla="*/ 22 w 23"/>
                    <a:gd name="T5" fmla="*/ 16 h 17"/>
                    <a:gd name="T6" fmla="*/ 0 w 23"/>
                    <a:gd name="T7" fmla="*/ 16 h 17"/>
                    <a:gd name="T8" fmla="*/ 0 w 23"/>
                    <a:gd name="T9" fmla="*/ 0 h 17"/>
                    <a:gd name="T10" fmla="*/ 0 60000 65536"/>
                    <a:gd name="T11" fmla="*/ 0 60000 65536"/>
                    <a:gd name="T12" fmla="*/ 0 60000 65536"/>
                    <a:gd name="T13" fmla="*/ 0 60000 65536"/>
                    <a:gd name="T14" fmla="*/ 0 60000 65536"/>
                    <a:gd name="T15" fmla="*/ 0 w 23"/>
                    <a:gd name="T16" fmla="*/ 0 h 17"/>
                    <a:gd name="T17" fmla="*/ 23 w 23"/>
                    <a:gd name="T18" fmla="*/ 17 h 17"/>
                  </a:gdLst>
                  <a:ahLst/>
                  <a:cxnLst>
                    <a:cxn ang="T10">
                      <a:pos x="T0" y="T1"/>
                    </a:cxn>
                    <a:cxn ang="T11">
                      <a:pos x="T2" y="T3"/>
                    </a:cxn>
                    <a:cxn ang="T12">
                      <a:pos x="T4" y="T5"/>
                    </a:cxn>
                    <a:cxn ang="T13">
                      <a:pos x="T6" y="T7"/>
                    </a:cxn>
                    <a:cxn ang="T14">
                      <a:pos x="T8" y="T9"/>
                    </a:cxn>
                  </a:cxnLst>
                  <a:rect l="T15" t="T16" r="T17" b="T18"/>
                  <a:pathLst>
                    <a:path w="23" h="17">
                      <a:moveTo>
                        <a:pt x="0" y="0"/>
                      </a:moveTo>
                      <a:lnTo>
                        <a:pt x="22" y="0"/>
                      </a:lnTo>
                      <a:lnTo>
                        <a:pt x="22"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sp>
              <p:nvSpPr>
                <p:cNvPr id="308261" name="Freeform 35"/>
                <p:cNvSpPr>
                  <a:spLocks/>
                </p:cNvSpPr>
                <p:nvPr/>
              </p:nvSpPr>
              <p:spPr bwMode="auto">
                <a:xfrm>
                  <a:off x="4500" y="2009"/>
                  <a:ext cx="26" cy="17"/>
                </a:xfrm>
                <a:custGeom>
                  <a:avLst/>
                  <a:gdLst>
                    <a:gd name="T0" fmla="*/ 0 w 26"/>
                    <a:gd name="T1" fmla="*/ 0 h 17"/>
                    <a:gd name="T2" fmla="*/ 25 w 26"/>
                    <a:gd name="T3" fmla="*/ 0 h 17"/>
                    <a:gd name="T4" fmla="*/ 25 w 26"/>
                    <a:gd name="T5" fmla="*/ 16 h 17"/>
                    <a:gd name="T6" fmla="*/ 0 w 26"/>
                    <a:gd name="T7" fmla="*/ 16 h 17"/>
                    <a:gd name="T8" fmla="*/ 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0" y="0"/>
                      </a:moveTo>
                      <a:lnTo>
                        <a:pt x="25" y="0"/>
                      </a:lnTo>
                      <a:lnTo>
                        <a:pt x="25" y="16"/>
                      </a:lnTo>
                      <a:lnTo>
                        <a:pt x="0" y="16"/>
                      </a:lnTo>
                      <a:lnTo>
                        <a:pt x="0" y="0"/>
                      </a:lnTo>
                    </a:path>
                  </a:pathLst>
                </a:custGeom>
                <a:solidFill>
                  <a:srgbClr val="FFBF1F"/>
                </a:solidFill>
                <a:ln w="12700" cap="rnd">
                  <a:solidFill>
                    <a:srgbClr val="000000"/>
                  </a:solidFill>
                  <a:round/>
                  <a:headEnd/>
                  <a:tailEnd/>
                </a:ln>
              </p:spPr>
              <p:txBody>
                <a:bodyPr/>
                <a:lstStyle/>
                <a:p>
                  <a:endParaRPr lang="en-US" sz="1266"/>
                </a:p>
              </p:txBody>
            </p:sp>
          </p:grpSp>
        </p:grpSp>
        <p:grpSp>
          <p:nvGrpSpPr>
            <p:cNvPr id="10" name="Group 36"/>
            <p:cNvGrpSpPr>
              <a:grpSpLocks/>
            </p:cNvGrpSpPr>
            <p:nvPr/>
          </p:nvGrpSpPr>
          <p:grpSpPr bwMode="auto">
            <a:xfrm>
              <a:off x="4224" y="1104"/>
              <a:ext cx="426" cy="73"/>
              <a:chOff x="4527" y="1079"/>
              <a:chExt cx="426" cy="73"/>
            </a:xfrm>
          </p:grpSpPr>
          <p:grpSp>
            <p:nvGrpSpPr>
              <p:cNvPr id="11" name="Group 37"/>
              <p:cNvGrpSpPr>
                <a:grpSpLocks/>
              </p:cNvGrpSpPr>
              <p:nvPr/>
            </p:nvGrpSpPr>
            <p:grpSpPr bwMode="auto">
              <a:xfrm>
                <a:off x="4527" y="1079"/>
                <a:ext cx="94" cy="73"/>
                <a:chOff x="4114" y="2057"/>
                <a:chExt cx="92" cy="62"/>
              </a:xfrm>
            </p:grpSpPr>
            <p:grpSp>
              <p:nvGrpSpPr>
                <p:cNvPr id="12" name="Group 38"/>
                <p:cNvGrpSpPr>
                  <a:grpSpLocks/>
                </p:cNvGrpSpPr>
                <p:nvPr/>
              </p:nvGrpSpPr>
              <p:grpSpPr bwMode="auto">
                <a:xfrm>
                  <a:off x="4114" y="2057"/>
                  <a:ext cx="92" cy="62"/>
                  <a:chOff x="4114" y="2057"/>
                  <a:chExt cx="92" cy="62"/>
                </a:xfrm>
              </p:grpSpPr>
              <p:sp>
                <p:nvSpPr>
                  <p:cNvPr id="308265" name="Freeform 39"/>
                  <p:cNvSpPr>
                    <a:spLocks/>
                  </p:cNvSpPr>
                  <p:nvPr/>
                </p:nvSpPr>
                <p:spPr bwMode="auto">
                  <a:xfrm>
                    <a:off x="4114" y="2057"/>
                    <a:ext cx="49" cy="62"/>
                  </a:xfrm>
                  <a:custGeom>
                    <a:avLst/>
                    <a:gdLst>
                      <a:gd name="T0" fmla="*/ 0 w 49"/>
                      <a:gd name="T1" fmla="*/ 0 h 62"/>
                      <a:gd name="T2" fmla="*/ 48 w 49"/>
                      <a:gd name="T3" fmla="*/ 0 h 62"/>
                      <a:gd name="T4" fmla="*/ 48 w 49"/>
                      <a:gd name="T5" fmla="*/ 61 h 62"/>
                      <a:gd name="T6" fmla="*/ 0 w 49"/>
                      <a:gd name="T7" fmla="*/ 61 h 62"/>
                      <a:gd name="T8" fmla="*/ 0 w 49"/>
                      <a:gd name="T9" fmla="*/ 0 h 62"/>
                      <a:gd name="T10" fmla="*/ 0 60000 65536"/>
                      <a:gd name="T11" fmla="*/ 0 60000 65536"/>
                      <a:gd name="T12" fmla="*/ 0 60000 65536"/>
                      <a:gd name="T13" fmla="*/ 0 60000 65536"/>
                      <a:gd name="T14" fmla="*/ 0 60000 65536"/>
                      <a:gd name="T15" fmla="*/ 0 w 49"/>
                      <a:gd name="T16" fmla="*/ 0 h 62"/>
                      <a:gd name="T17" fmla="*/ 49 w 49"/>
                      <a:gd name="T18" fmla="*/ 62 h 62"/>
                    </a:gdLst>
                    <a:ahLst/>
                    <a:cxnLst>
                      <a:cxn ang="T10">
                        <a:pos x="T0" y="T1"/>
                      </a:cxn>
                      <a:cxn ang="T11">
                        <a:pos x="T2" y="T3"/>
                      </a:cxn>
                      <a:cxn ang="T12">
                        <a:pos x="T4" y="T5"/>
                      </a:cxn>
                      <a:cxn ang="T13">
                        <a:pos x="T6" y="T7"/>
                      </a:cxn>
                      <a:cxn ang="T14">
                        <a:pos x="T8" y="T9"/>
                      </a:cxn>
                    </a:cxnLst>
                    <a:rect l="T15" t="T16" r="T17" b="T18"/>
                    <a:pathLst>
                      <a:path w="49" h="62">
                        <a:moveTo>
                          <a:pt x="0" y="0"/>
                        </a:moveTo>
                        <a:lnTo>
                          <a:pt x="48" y="0"/>
                        </a:lnTo>
                        <a:lnTo>
                          <a:pt x="48" y="61"/>
                        </a:lnTo>
                        <a:lnTo>
                          <a:pt x="0" y="61"/>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266" name="Rectangle 40"/>
                  <p:cNvSpPr>
                    <a:spLocks noChangeArrowheads="1"/>
                  </p:cNvSpPr>
                  <p:nvPr/>
                </p:nvSpPr>
                <p:spPr bwMode="auto">
                  <a:xfrm>
                    <a:off x="4166" y="2061"/>
                    <a:ext cx="40" cy="53"/>
                  </a:xfrm>
                  <a:prstGeom prst="rect">
                    <a:avLst/>
                  </a:prstGeom>
                  <a:solidFill>
                    <a:srgbClr val="5F5F5F"/>
                  </a:solidFill>
                  <a:ln w="12700">
                    <a:solidFill>
                      <a:srgbClr val="000000"/>
                    </a:solidFill>
                    <a:miter lim="800000"/>
                    <a:headEnd/>
                    <a:tailEnd/>
                  </a:ln>
                </p:spPr>
                <p:txBody>
                  <a:bodyPr wrap="none" anchor="ctr"/>
                  <a:lstStyle/>
                  <a:p>
                    <a:endParaRPr lang="en-US" sz="1266"/>
                  </a:p>
                </p:txBody>
              </p:sp>
            </p:grpSp>
            <p:grpSp>
              <p:nvGrpSpPr>
                <p:cNvPr id="13" name="Group 41"/>
                <p:cNvGrpSpPr>
                  <a:grpSpLocks/>
                </p:cNvGrpSpPr>
                <p:nvPr/>
              </p:nvGrpSpPr>
              <p:grpSpPr bwMode="auto">
                <a:xfrm>
                  <a:off x="4125" y="2072"/>
                  <a:ext cx="75" cy="30"/>
                  <a:chOff x="4125" y="2072"/>
                  <a:chExt cx="75" cy="30"/>
                </a:xfrm>
              </p:grpSpPr>
              <p:sp>
                <p:nvSpPr>
                  <p:cNvPr id="308268" name="Freeform 42"/>
                  <p:cNvSpPr>
                    <a:spLocks/>
                  </p:cNvSpPr>
                  <p:nvPr/>
                </p:nvSpPr>
                <p:spPr bwMode="auto">
                  <a:xfrm>
                    <a:off x="4125" y="2072"/>
                    <a:ext cx="26" cy="30"/>
                  </a:xfrm>
                  <a:custGeom>
                    <a:avLst/>
                    <a:gdLst>
                      <a:gd name="T0" fmla="*/ 0 w 26"/>
                      <a:gd name="T1" fmla="*/ 0 h 30"/>
                      <a:gd name="T2" fmla="*/ 25 w 26"/>
                      <a:gd name="T3" fmla="*/ 17 h 30"/>
                      <a:gd name="T4" fmla="*/ 0 w 26"/>
                      <a:gd name="T5" fmla="*/ 29 h 30"/>
                      <a:gd name="T6" fmla="*/ 0 w 26"/>
                      <a:gd name="T7" fmla="*/ 0 h 30"/>
                      <a:gd name="T8" fmla="*/ 0 60000 65536"/>
                      <a:gd name="T9" fmla="*/ 0 60000 65536"/>
                      <a:gd name="T10" fmla="*/ 0 60000 65536"/>
                      <a:gd name="T11" fmla="*/ 0 60000 65536"/>
                      <a:gd name="T12" fmla="*/ 0 w 26"/>
                      <a:gd name="T13" fmla="*/ 0 h 30"/>
                      <a:gd name="T14" fmla="*/ 26 w 26"/>
                      <a:gd name="T15" fmla="*/ 30 h 30"/>
                    </a:gdLst>
                    <a:ahLst/>
                    <a:cxnLst>
                      <a:cxn ang="T8">
                        <a:pos x="T0" y="T1"/>
                      </a:cxn>
                      <a:cxn ang="T9">
                        <a:pos x="T2" y="T3"/>
                      </a:cxn>
                      <a:cxn ang="T10">
                        <a:pos x="T4" y="T5"/>
                      </a:cxn>
                      <a:cxn ang="T11">
                        <a:pos x="T6" y="T7"/>
                      </a:cxn>
                    </a:cxnLst>
                    <a:rect l="T12" t="T13" r="T14" b="T15"/>
                    <a:pathLst>
                      <a:path w="26" h="30">
                        <a:moveTo>
                          <a:pt x="0" y="0"/>
                        </a:moveTo>
                        <a:lnTo>
                          <a:pt x="25" y="17"/>
                        </a:lnTo>
                        <a:lnTo>
                          <a:pt x="0" y="29"/>
                        </a:lnTo>
                        <a:lnTo>
                          <a:pt x="0" y="0"/>
                        </a:lnTo>
                      </a:path>
                    </a:pathLst>
                  </a:custGeom>
                  <a:solidFill>
                    <a:srgbClr val="808080"/>
                  </a:solidFill>
                  <a:ln w="12700" cap="rnd">
                    <a:solidFill>
                      <a:srgbClr val="000000"/>
                    </a:solidFill>
                    <a:round/>
                    <a:headEnd/>
                    <a:tailEnd/>
                  </a:ln>
                </p:spPr>
                <p:txBody>
                  <a:bodyPr/>
                  <a:lstStyle/>
                  <a:p>
                    <a:endParaRPr lang="en-US" sz="1266"/>
                  </a:p>
                </p:txBody>
              </p:sp>
              <p:sp>
                <p:nvSpPr>
                  <p:cNvPr id="308269" name="Freeform 43"/>
                  <p:cNvSpPr>
                    <a:spLocks/>
                  </p:cNvSpPr>
                  <p:nvPr/>
                </p:nvSpPr>
                <p:spPr bwMode="auto">
                  <a:xfrm>
                    <a:off x="4174" y="2072"/>
                    <a:ext cx="26" cy="29"/>
                  </a:xfrm>
                  <a:custGeom>
                    <a:avLst/>
                    <a:gdLst>
                      <a:gd name="T0" fmla="*/ 25 w 26"/>
                      <a:gd name="T1" fmla="*/ 0 h 29"/>
                      <a:gd name="T2" fmla="*/ 0 w 26"/>
                      <a:gd name="T3" fmla="*/ 16 h 29"/>
                      <a:gd name="T4" fmla="*/ 25 w 26"/>
                      <a:gd name="T5" fmla="*/ 28 h 29"/>
                      <a:gd name="T6" fmla="*/ 25 w 26"/>
                      <a:gd name="T7" fmla="*/ 0 h 29"/>
                      <a:gd name="T8" fmla="*/ 0 60000 65536"/>
                      <a:gd name="T9" fmla="*/ 0 60000 65536"/>
                      <a:gd name="T10" fmla="*/ 0 60000 65536"/>
                      <a:gd name="T11" fmla="*/ 0 60000 65536"/>
                      <a:gd name="T12" fmla="*/ 0 w 26"/>
                      <a:gd name="T13" fmla="*/ 0 h 29"/>
                      <a:gd name="T14" fmla="*/ 26 w 26"/>
                      <a:gd name="T15" fmla="*/ 29 h 29"/>
                    </a:gdLst>
                    <a:ahLst/>
                    <a:cxnLst>
                      <a:cxn ang="T8">
                        <a:pos x="T0" y="T1"/>
                      </a:cxn>
                      <a:cxn ang="T9">
                        <a:pos x="T2" y="T3"/>
                      </a:cxn>
                      <a:cxn ang="T10">
                        <a:pos x="T4" y="T5"/>
                      </a:cxn>
                      <a:cxn ang="T11">
                        <a:pos x="T6" y="T7"/>
                      </a:cxn>
                    </a:cxnLst>
                    <a:rect l="T12" t="T13" r="T14" b="T15"/>
                    <a:pathLst>
                      <a:path w="26" h="29">
                        <a:moveTo>
                          <a:pt x="25" y="0"/>
                        </a:moveTo>
                        <a:lnTo>
                          <a:pt x="0" y="16"/>
                        </a:lnTo>
                        <a:lnTo>
                          <a:pt x="25" y="28"/>
                        </a:lnTo>
                        <a:lnTo>
                          <a:pt x="25" y="0"/>
                        </a:lnTo>
                      </a:path>
                    </a:pathLst>
                  </a:custGeom>
                  <a:solidFill>
                    <a:srgbClr val="808080"/>
                  </a:solidFill>
                  <a:ln w="12700" cap="rnd">
                    <a:solidFill>
                      <a:srgbClr val="000000"/>
                    </a:solidFill>
                    <a:round/>
                    <a:headEnd/>
                    <a:tailEnd/>
                  </a:ln>
                </p:spPr>
                <p:txBody>
                  <a:bodyPr/>
                  <a:lstStyle/>
                  <a:p>
                    <a:endParaRPr lang="en-US" sz="1266"/>
                  </a:p>
                </p:txBody>
              </p:sp>
            </p:grpSp>
          </p:grpSp>
          <p:grpSp>
            <p:nvGrpSpPr>
              <p:cNvPr id="14" name="Group 44"/>
              <p:cNvGrpSpPr>
                <a:grpSpLocks/>
              </p:cNvGrpSpPr>
              <p:nvPr/>
            </p:nvGrpSpPr>
            <p:grpSpPr bwMode="auto">
              <a:xfrm>
                <a:off x="4637" y="1079"/>
                <a:ext cx="92" cy="73"/>
                <a:chOff x="4222" y="2057"/>
                <a:chExt cx="91" cy="62"/>
              </a:xfrm>
            </p:grpSpPr>
            <p:grpSp>
              <p:nvGrpSpPr>
                <p:cNvPr id="15" name="Group 45"/>
                <p:cNvGrpSpPr>
                  <a:grpSpLocks/>
                </p:cNvGrpSpPr>
                <p:nvPr/>
              </p:nvGrpSpPr>
              <p:grpSpPr bwMode="auto">
                <a:xfrm>
                  <a:off x="4222" y="2057"/>
                  <a:ext cx="91" cy="62"/>
                  <a:chOff x="4222" y="2057"/>
                  <a:chExt cx="91" cy="62"/>
                </a:xfrm>
              </p:grpSpPr>
              <p:sp>
                <p:nvSpPr>
                  <p:cNvPr id="308272" name="Freeform 46"/>
                  <p:cNvSpPr>
                    <a:spLocks/>
                  </p:cNvSpPr>
                  <p:nvPr/>
                </p:nvSpPr>
                <p:spPr bwMode="auto">
                  <a:xfrm>
                    <a:off x="4222" y="2057"/>
                    <a:ext cx="50" cy="62"/>
                  </a:xfrm>
                  <a:custGeom>
                    <a:avLst/>
                    <a:gdLst>
                      <a:gd name="T0" fmla="*/ 0 w 50"/>
                      <a:gd name="T1" fmla="*/ 0 h 62"/>
                      <a:gd name="T2" fmla="*/ 49 w 50"/>
                      <a:gd name="T3" fmla="*/ 0 h 62"/>
                      <a:gd name="T4" fmla="*/ 49 w 50"/>
                      <a:gd name="T5" fmla="*/ 61 h 62"/>
                      <a:gd name="T6" fmla="*/ 0 w 50"/>
                      <a:gd name="T7" fmla="*/ 61 h 62"/>
                      <a:gd name="T8" fmla="*/ 0 w 50"/>
                      <a:gd name="T9" fmla="*/ 0 h 62"/>
                      <a:gd name="T10" fmla="*/ 0 60000 65536"/>
                      <a:gd name="T11" fmla="*/ 0 60000 65536"/>
                      <a:gd name="T12" fmla="*/ 0 60000 65536"/>
                      <a:gd name="T13" fmla="*/ 0 60000 65536"/>
                      <a:gd name="T14" fmla="*/ 0 60000 65536"/>
                      <a:gd name="T15" fmla="*/ 0 w 50"/>
                      <a:gd name="T16" fmla="*/ 0 h 62"/>
                      <a:gd name="T17" fmla="*/ 50 w 50"/>
                      <a:gd name="T18" fmla="*/ 62 h 62"/>
                    </a:gdLst>
                    <a:ahLst/>
                    <a:cxnLst>
                      <a:cxn ang="T10">
                        <a:pos x="T0" y="T1"/>
                      </a:cxn>
                      <a:cxn ang="T11">
                        <a:pos x="T2" y="T3"/>
                      </a:cxn>
                      <a:cxn ang="T12">
                        <a:pos x="T4" y="T5"/>
                      </a:cxn>
                      <a:cxn ang="T13">
                        <a:pos x="T6" y="T7"/>
                      </a:cxn>
                      <a:cxn ang="T14">
                        <a:pos x="T8" y="T9"/>
                      </a:cxn>
                    </a:cxnLst>
                    <a:rect l="T15" t="T16" r="T17" b="T18"/>
                    <a:pathLst>
                      <a:path w="50" h="62">
                        <a:moveTo>
                          <a:pt x="0" y="0"/>
                        </a:moveTo>
                        <a:lnTo>
                          <a:pt x="49" y="0"/>
                        </a:lnTo>
                        <a:lnTo>
                          <a:pt x="49" y="61"/>
                        </a:lnTo>
                        <a:lnTo>
                          <a:pt x="0" y="61"/>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273" name="Rectangle 47"/>
                  <p:cNvSpPr>
                    <a:spLocks noChangeArrowheads="1"/>
                  </p:cNvSpPr>
                  <p:nvPr/>
                </p:nvSpPr>
                <p:spPr bwMode="auto">
                  <a:xfrm>
                    <a:off x="4275" y="2061"/>
                    <a:ext cx="38" cy="53"/>
                  </a:xfrm>
                  <a:prstGeom prst="rect">
                    <a:avLst/>
                  </a:prstGeom>
                  <a:solidFill>
                    <a:srgbClr val="5F5F5F"/>
                  </a:solidFill>
                  <a:ln w="12700">
                    <a:solidFill>
                      <a:srgbClr val="000000"/>
                    </a:solidFill>
                    <a:miter lim="800000"/>
                    <a:headEnd/>
                    <a:tailEnd/>
                  </a:ln>
                </p:spPr>
                <p:txBody>
                  <a:bodyPr wrap="none" anchor="ctr"/>
                  <a:lstStyle/>
                  <a:p>
                    <a:endParaRPr lang="en-US" sz="1266"/>
                  </a:p>
                </p:txBody>
              </p:sp>
            </p:grpSp>
            <p:grpSp>
              <p:nvGrpSpPr>
                <p:cNvPr id="16" name="Group 48"/>
                <p:cNvGrpSpPr>
                  <a:grpSpLocks/>
                </p:cNvGrpSpPr>
                <p:nvPr/>
              </p:nvGrpSpPr>
              <p:grpSpPr bwMode="auto">
                <a:xfrm>
                  <a:off x="4235" y="2072"/>
                  <a:ext cx="73" cy="29"/>
                  <a:chOff x="4235" y="2072"/>
                  <a:chExt cx="73" cy="29"/>
                </a:xfrm>
              </p:grpSpPr>
              <p:sp>
                <p:nvSpPr>
                  <p:cNvPr id="308275" name="Freeform 49"/>
                  <p:cNvSpPr>
                    <a:spLocks/>
                  </p:cNvSpPr>
                  <p:nvPr/>
                </p:nvSpPr>
                <p:spPr bwMode="auto">
                  <a:xfrm>
                    <a:off x="4235" y="2072"/>
                    <a:ext cx="25" cy="29"/>
                  </a:xfrm>
                  <a:custGeom>
                    <a:avLst/>
                    <a:gdLst>
                      <a:gd name="T0" fmla="*/ 0 w 25"/>
                      <a:gd name="T1" fmla="*/ 0 h 29"/>
                      <a:gd name="T2" fmla="*/ 24 w 25"/>
                      <a:gd name="T3" fmla="*/ 16 h 29"/>
                      <a:gd name="T4" fmla="*/ 0 w 25"/>
                      <a:gd name="T5" fmla="*/ 28 h 29"/>
                      <a:gd name="T6" fmla="*/ 0 w 25"/>
                      <a:gd name="T7" fmla="*/ 0 h 29"/>
                      <a:gd name="T8" fmla="*/ 0 60000 65536"/>
                      <a:gd name="T9" fmla="*/ 0 60000 65536"/>
                      <a:gd name="T10" fmla="*/ 0 60000 65536"/>
                      <a:gd name="T11" fmla="*/ 0 60000 65536"/>
                      <a:gd name="T12" fmla="*/ 0 w 25"/>
                      <a:gd name="T13" fmla="*/ 0 h 29"/>
                      <a:gd name="T14" fmla="*/ 25 w 25"/>
                      <a:gd name="T15" fmla="*/ 29 h 29"/>
                    </a:gdLst>
                    <a:ahLst/>
                    <a:cxnLst>
                      <a:cxn ang="T8">
                        <a:pos x="T0" y="T1"/>
                      </a:cxn>
                      <a:cxn ang="T9">
                        <a:pos x="T2" y="T3"/>
                      </a:cxn>
                      <a:cxn ang="T10">
                        <a:pos x="T4" y="T5"/>
                      </a:cxn>
                      <a:cxn ang="T11">
                        <a:pos x="T6" y="T7"/>
                      </a:cxn>
                    </a:cxnLst>
                    <a:rect l="T12" t="T13" r="T14" b="T15"/>
                    <a:pathLst>
                      <a:path w="25" h="29">
                        <a:moveTo>
                          <a:pt x="0" y="0"/>
                        </a:moveTo>
                        <a:lnTo>
                          <a:pt x="24" y="16"/>
                        </a:lnTo>
                        <a:lnTo>
                          <a:pt x="0" y="28"/>
                        </a:lnTo>
                        <a:lnTo>
                          <a:pt x="0" y="0"/>
                        </a:lnTo>
                      </a:path>
                    </a:pathLst>
                  </a:custGeom>
                  <a:solidFill>
                    <a:srgbClr val="808080"/>
                  </a:solidFill>
                  <a:ln w="12700" cap="rnd">
                    <a:solidFill>
                      <a:srgbClr val="000000"/>
                    </a:solidFill>
                    <a:round/>
                    <a:headEnd/>
                    <a:tailEnd/>
                  </a:ln>
                </p:spPr>
                <p:txBody>
                  <a:bodyPr/>
                  <a:lstStyle/>
                  <a:p>
                    <a:endParaRPr lang="en-US" sz="1266"/>
                  </a:p>
                </p:txBody>
              </p:sp>
              <p:sp>
                <p:nvSpPr>
                  <p:cNvPr id="308276" name="Freeform 50"/>
                  <p:cNvSpPr>
                    <a:spLocks/>
                  </p:cNvSpPr>
                  <p:nvPr/>
                </p:nvSpPr>
                <p:spPr bwMode="auto">
                  <a:xfrm>
                    <a:off x="4281" y="2072"/>
                    <a:ext cx="27" cy="29"/>
                  </a:xfrm>
                  <a:custGeom>
                    <a:avLst/>
                    <a:gdLst>
                      <a:gd name="T0" fmla="*/ 26 w 27"/>
                      <a:gd name="T1" fmla="*/ 0 h 29"/>
                      <a:gd name="T2" fmla="*/ 0 w 27"/>
                      <a:gd name="T3" fmla="*/ 16 h 29"/>
                      <a:gd name="T4" fmla="*/ 26 w 27"/>
                      <a:gd name="T5" fmla="*/ 28 h 29"/>
                      <a:gd name="T6" fmla="*/ 26 w 27"/>
                      <a:gd name="T7" fmla="*/ 0 h 29"/>
                      <a:gd name="T8" fmla="*/ 0 60000 65536"/>
                      <a:gd name="T9" fmla="*/ 0 60000 65536"/>
                      <a:gd name="T10" fmla="*/ 0 60000 65536"/>
                      <a:gd name="T11" fmla="*/ 0 60000 65536"/>
                      <a:gd name="T12" fmla="*/ 0 w 27"/>
                      <a:gd name="T13" fmla="*/ 0 h 29"/>
                      <a:gd name="T14" fmla="*/ 27 w 27"/>
                      <a:gd name="T15" fmla="*/ 29 h 29"/>
                    </a:gdLst>
                    <a:ahLst/>
                    <a:cxnLst>
                      <a:cxn ang="T8">
                        <a:pos x="T0" y="T1"/>
                      </a:cxn>
                      <a:cxn ang="T9">
                        <a:pos x="T2" y="T3"/>
                      </a:cxn>
                      <a:cxn ang="T10">
                        <a:pos x="T4" y="T5"/>
                      </a:cxn>
                      <a:cxn ang="T11">
                        <a:pos x="T6" y="T7"/>
                      </a:cxn>
                    </a:cxnLst>
                    <a:rect l="T12" t="T13" r="T14" b="T15"/>
                    <a:pathLst>
                      <a:path w="27" h="29">
                        <a:moveTo>
                          <a:pt x="26" y="0"/>
                        </a:moveTo>
                        <a:lnTo>
                          <a:pt x="0" y="16"/>
                        </a:lnTo>
                        <a:lnTo>
                          <a:pt x="26" y="28"/>
                        </a:lnTo>
                        <a:lnTo>
                          <a:pt x="26" y="0"/>
                        </a:lnTo>
                      </a:path>
                    </a:pathLst>
                  </a:custGeom>
                  <a:solidFill>
                    <a:srgbClr val="808080"/>
                  </a:solidFill>
                  <a:ln w="12700" cap="rnd">
                    <a:solidFill>
                      <a:srgbClr val="000000"/>
                    </a:solidFill>
                    <a:round/>
                    <a:headEnd/>
                    <a:tailEnd/>
                  </a:ln>
                </p:spPr>
                <p:txBody>
                  <a:bodyPr/>
                  <a:lstStyle/>
                  <a:p>
                    <a:endParaRPr lang="en-US" sz="1266"/>
                  </a:p>
                </p:txBody>
              </p:sp>
            </p:grpSp>
          </p:grpSp>
          <p:grpSp>
            <p:nvGrpSpPr>
              <p:cNvPr id="17" name="Group 51"/>
              <p:cNvGrpSpPr>
                <a:grpSpLocks/>
              </p:cNvGrpSpPr>
              <p:nvPr/>
            </p:nvGrpSpPr>
            <p:grpSpPr bwMode="auto">
              <a:xfrm>
                <a:off x="4747" y="1079"/>
                <a:ext cx="94" cy="73"/>
                <a:chOff x="4330" y="2057"/>
                <a:chExt cx="93" cy="62"/>
              </a:xfrm>
            </p:grpSpPr>
            <p:grpSp>
              <p:nvGrpSpPr>
                <p:cNvPr id="18" name="Group 52"/>
                <p:cNvGrpSpPr>
                  <a:grpSpLocks/>
                </p:cNvGrpSpPr>
                <p:nvPr/>
              </p:nvGrpSpPr>
              <p:grpSpPr bwMode="auto">
                <a:xfrm>
                  <a:off x="4330" y="2057"/>
                  <a:ext cx="93" cy="62"/>
                  <a:chOff x="4330" y="2057"/>
                  <a:chExt cx="93" cy="62"/>
                </a:xfrm>
              </p:grpSpPr>
              <p:sp>
                <p:nvSpPr>
                  <p:cNvPr id="308279" name="Freeform 53"/>
                  <p:cNvSpPr>
                    <a:spLocks/>
                  </p:cNvSpPr>
                  <p:nvPr/>
                </p:nvSpPr>
                <p:spPr bwMode="auto">
                  <a:xfrm>
                    <a:off x="4330" y="2057"/>
                    <a:ext cx="51" cy="62"/>
                  </a:xfrm>
                  <a:custGeom>
                    <a:avLst/>
                    <a:gdLst>
                      <a:gd name="T0" fmla="*/ 0 w 51"/>
                      <a:gd name="T1" fmla="*/ 0 h 62"/>
                      <a:gd name="T2" fmla="*/ 50 w 51"/>
                      <a:gd name="T3" fmla="*/ 0 h 62"/>
                      <a:gd name="T4" fmla="*/ 50 w 51"/>
                      <a:gd name="T5" fmla="*/ 61 h 62"/>
                      <a:gd name="T6" fmla="*/ 0 w 51"/>
                      <a:gd name="T7" fmla="*/ 61 h 62"/>
                      <a:gd name="T8" fmla="*/ 0 w 51"/>
                      <a:gd name="T9" fmla="*/ 0 h 62"/>
                      <a:gd name="T10" fmla="*/ 0 60000 65536"/>
                      <a:gd name="T11" fmla="*/ 0 60000 65536"/>
                      <a:gd name="T12" fmla="*/ 0 60000 65536"/>
                      <a:gd name="T13" fmla="*/ 0 60000 65536"/>
                      <a:gd name="T14" fmla="*/ 0 60000 65536"/>
                      <a:gd name="T15" fmla="*/ 0 w 51"/>
                      <a:gd name="T16" fmla="*/ 0 h 62"/>
                      <a:gd name="T17" fmla="*/ 51 w 51"/>
                      <a:gd name="T18" fmla="*/ 62 h 62"/>
                    </a:gdLst>
                    <a:ahLst/>
                    <a:cxnLst>
                      <a:cxn ang="T10">
                        <a:pos x="T0" y="T1"/>
                      </a:cxn>
                      <a:cxn ang="T11">
                        <a:pos x="T2" y="T3"/>
                      </a:cxn>
                      <a:cxn ang="T12">
                        <a:pos x="T4" y="T5"/>
                      </a:cxn>
                      <a:cxn ang="T13">
                        <a:pos x="T6" y="T7"/>
                      </a:cxn>
                      <a:cxn ang="T14">
                        <a:pos x="T8" y="T9"/>
                      </a:cxn>
                    </a:cxnLst>
                    <a:rect l="T15" t="T16" r="T17" b="T18"/>
                    <a:pathLst>
                      <a:path w="51" h="62">
                        <a:moveTo>
                          <a:pt x="0" y="0"/>
                        </a:moveTo>
                        <a:lnTo>
                          <a:pt x="50" y="0"/>
                        </a:lnTo>
                        <a:lnTo>
                          <a:pt x="50" y="61"/>
                        </a:lnTo>
                        <a:lnTo>
                          <a:pt x="0" y="61"/>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280" name="Rectangle 54"/>
                  <p:cNvSpPr>
                    <a:spLocks noChangeArrowheads="1"/>
                  </p:cNvSpPr>
                  <p:nvPr/>
                </p:nvSpPr>
                <p:spPr bwMode="auto">
                  <a:xfrm>
                    <a:off x="4384" y="2061"/>
                    <a:ext cx="39" cy="53"/>
                  </a:xfrm>
                  <a:prstGeom prst="rect">
                    <a:avLst/>
                  </a:prstGeom>
                  <a:solidFill>
                    <a:srgbClr val="5F5F5F"/>
                  </a:solidFill>
                  <a:ln w="12700">
                    <a:solidFill>
                      <a:srgbClr val="000000"/>
                    </a:solidFill>
                    <a:miter lim="800000"/>
                    <a:headEnd/>
                    <a:tailEnd/>
                  </a:ln>
                </p:spPr>
                <p:txBody>
                  <a:bodyPr wrap="none" anchor="ctr"/>
                  <a:lstStyle/>
                  <a:p>
                    <a:endParaRPr lang="en-US" sz="1266"/>
                  </a:p>
                </p:txBody>
              </p:sp>
            </p:grpSp>
            <p:grpSp>
              <p:nvGrpSpPr>
                <p:cNvPr id="19" name="Group 55"/>
                <p:cNvGrpSpPr>
                  <a:grpSpLocks/>
                </p:cNvGrpSpPr>
                <p:nvPr/>
              </p:nvGrpSpPr>
              <p:grpSpPr bwMode="auto">
                <a:xfrm>
                  <a:off x="4342" y="2072"/>
                  <a:ext cx="73" cy="29"/>
                  <a:chOff x="4342" y="2072"/>
                  <a:chExt cx="73" cy="29"/>
                </a:xfrm>
              </p:grpSpPr>
              <p:sp>
                <p:nvSpPr>
                  <p:cNvPr id="308282" name="Freeform 56"/>
                  <p:cNvSpPr>
                    <a:spLocks/>
                  </p:cNvSpPr>
                  <p:nvPr/>
                </p:nvSpPr>
                <p:spPr bwMode="auto">
                  <a:xfrm>
                    <a:off x="4342" y="2072"/>
                    <a:ext cx="26" cy="29"/>
                  </a:xfrm>
                  <a:custGeom>
                    <a:avLst/>
                    <a:gdLst>
                      <a:gd name="T0" fmla="*/ 0 w 26"/>
                      <a:gd name="T1" fmla="*/ 0 h 29"/>
                      <a:gd name="T2" fmla="*/ 25 w 26"/>
                      <a:gd name="T3" fmla="*/ 16 h 29"/>
                      <a:gd name="T4" fmla="*/ 0 w 26"/>
                      <a:gd name="T5" fmla="*/ 28 h 29"/>
                      <a:gd name="T6" fmla="*/ 0 w 26"/>
                      <a:gd name="T7" fmla="*/ 0 h 29"/>
                      <a:gd name="T8" fmla="*/ 0 60000 65536"/>
                      <a:gd name="T9" fmla="*/ 0 60000 65536"/>
                      <a:gd name="T10" fmla="*/ 0 60000 65536"/>
                      <a:gd name="T11" fmla="*/ 0 60000 65536"/>
                      <a:gd name="T12" fmla="*/ 0 w 26"/>
                      <a:gd name="T13" fmla="*/ 0 h 29"/>
                      <a:gd name="T14" fmla="*/ 26 w 26"/>
                      <a:gd name="T15" fmla="*/ 29 h 29"/>
                    </a:gdLst>
                    <a:ahLst/>
                    <a:cxnLst>
                      <a:cxn ang="T8">
                        <a:pos x="T0" y="T1"/>
                      </a:cxn>
                      <a:cxn ang="T9">
                        <a:pos x="T2" y="T3"/>
                      </a:cxn>
                      <a:cxn ang="T10">
                        <a:pos x="T4" y="T5"/>
                      </a:cxn>
                      <a:cxn ang="T11">
                        <a:pos x="T6" y="T7"/>
                      </a:cxn>
                    </a:cxnLst>
                    <a:rect l="T12" t="T13" r="T14" b="T15"/>
                    <a:pathLst>
                      <a:path w="26" h="29">
                        <a:moveTo>
                          <a:pt x="0" y="0"/>
                        </a:moveTo>
                        <a:lnTo>
                          <a:pt x="25" y="16"/>
                        </a:lnTo>
                        <a:lnTo>
                          <a:pt x="0" y="28"/>
                        </a:lnTo>
                        <a:lnTo>
                          <a:pt x="0" y="0"/>
                        </a:lnTo>
                      </a:path>
                    </a:pathLst>
                  </a:custGeom>
                  <a:solidFill>
                    <a:srgbClr val="808080"/>
                  </a:solidFill>
                  <a:ln w="12700" cap="rnd">
                    <a:solidFill>
                      <a:srgbClr val="000000"/>
                    </a:solidFill>
                    <a:round/>
                    <a:headEnd/>
                    <a:tailEnd/>
                  </a:ln>
                </p:spPr>
                <p:txBody>
                  <a:bodyPr/>
                  <a:lstStyle/>
                  <a:p>
                    <a:endParaRPr lang="en-US" sz="1266"/>
                  </a:p>
                </p:txBody>
              </p:sp>
              <p:sp>
                <p:nvSpPr>
                  <p:cNvPr id="308283" name="Freeform 57"/>
                  <p:cNvSpPr>
                    <a:spLocks/>
                  </p:cNvSpPr>
                  <p:nvPr/>
                </p:nvSpPr>
                <p:spPr bwMode="auto">
                  <a:xfrm>
                    <a:off x="4391" y="2072"/>
                    <a:ext cx="24" cy="29"/>
                  </a:xfrm>
                  <a:custGeom>
                    <a:avLst/>
                    <a:gdLst>
                      <a:gd name="T0" fmla="*/ 23 w 24"/>
                      <a:gd name="T1" fmla="*/ 0 h 29"/>
                      <a:gd name="T2" fmla="*/ 0 w 24"/>
                      <a:gd name="T3" fmla="*/ 16 h 29"/>
                      <a:gd name="T4" fmla="*/ 23 w 24"/>
                      <a:gd name="T5" fmla="*/ 28 h 29"/>
                      <a:gd name="T6" fmla="*/ 23 w 24"/>
                      <a:gd name="T7" fmla="*/ 0 h 29"/>
                      <a:gd name="T8" fmla="*/ 0 60000 65536"/>
                      <a:gd name="T9" fmla="*/ 0 60000 65536"/>
                      <a:gd name="T10" fmla="*/ 0 60000 65536"/>
                      <a:gd name="T11" fmla="*/ 0 60000 65536"/>
                      <a:gd name="T12" fmla="*/ 0 w 24"/>
                      <a:gd name="T13" fmla="*/ 0 h 29"/>
                      <a:gd name="T14" fmla="*/ 24 w 24"/>
                      <a:gd name="T15" fmla="*/ 29 h 29"/>
                    </a:gdLst>
                    <a:ahLst/>
                    <a:cxnLst>
                      <a:cxn ang="T8">
                        <a:pos x="T0" y="T1"/>
                      </a:cxn>
                      <a:cxn ang="T9">
                        <a:pos x="T2" y="T3"/>
                      </a:cxn>
                      <a:cxn ang="T10">
                        <a:pos x="T4" y="T5"/>
                      </a:cxn>
                      <a:cxn ang="T11">
                        <a:pos x="T6" y="T7"/>
                      </a:cxn>
                    </a:cxnLst>
                    <a:rect l="T12" t="T13" r="T14" b="T15"/>
                    <a:pathLst>
                      <a:path w="24" h="29">
                        <a:moveTo>
                          <a:pt x="23" y="0"/>
                        </a:moveTo>
                        <a:lnTo>
                          <a:pt x="0" y="16"/>
                        </a:lnTo>
                        <a:lnTo>
                          <a:pt x="23" y="28"/>
                        </a:lnTo>
                        <a:lnTo>
                          <a:pt x="23" y="0"/>
                        </a:lnTo>
                      </a:path>
                    </a:pathLst>
                  </a:custGeom>
                  <a:solidFill>
                    <a:srgbClr val="808080"/>
                  </a:solidFill>
                  <a:ln w="12700" cap="rnd">
                    <a:solidFill>
                      <a:srgbClr val="000000"/>
                    </a:solidFill>
                    <a:round/>
                    <a:headEnd/>
                    <a:tailEnd/>
                  </a:ln>
                </p:spPr>
                <p:txBody>
                  <a:bodyPr/>
                  <a:lstStyle/>
                  <a:p>
                    <a:endParaRPr lang="en-US" sz="1266"/>
                  </a:p>
                </p:txBody>
              </p:sp>
            </p:grpSp>
          </p:grpSp>
          <p:grpSp>
            <p:nvGrpSpPr>
              <p:cNvPr id="20" name="Group 58"/>
              <p:cNvGrpSpPr>
                <a:grpSpLocks/>
              </p:cNvGrpSpPr>
              <p:nvPr/>
            </p:nvGrpSpPr>
            <p:grpSpPr bwMode="auto">
              <a:xfrm>
                <a:off x="4859" y="1079"/>
                <a:ext cx="94" cy="73"/>
                <a:chOff x="4441" y="2057"/>
                <a:chExt cx="92" cy="62"/>
              </a:xfrm>
            </p:grpSpPr>
            <p:grpSp>
              <p:nvGrpSpPr>
                <p:cNvPr id="21" name="Group 59"/>
                <p:cNvGrpSpPr>
                  <a:grpSpLocks/>
                </p:cNvGrpSpPr>
                <p:nvPr/>
              </p:nvGrpSpPr>
              <p:grpSpPr bwMode="auto">
                <a:xfrm>
                  <a:off x="4441" y="2057"/>
                  <a:ext cx="92" cy="62"/>
                  <a:chOff x="4441" y="2057"/>
                  <a:chExt cx="92" cy="62"/>
                </a:xfrm>
              </p:grpSpPr>
              <p:sp>
                <p:nvSpPr>
                  <p:cNvPr id="308286" name="Freeform 60"/>
                  <p:cNvSpPr>
                    <a:spLocks/>
                  </p:cNvSpPr>
                  <p:nvPr/>
                </p:nvSpPr>
                <p:spPr bwMode="auto">
                  <a:xfrm>
                    <a:off x="4441" y="2057"/>
                    <a:ext cx="49" cy="62"/>
                  </a:xfrm>
                  <a:custGeom>
                    <a:avLst/>
                    <a:gdLst>
                      <a:gd name="T0" fmla="*/ 0 w 49"/>
                      <a:gd name="T1" fmla="*/ 0 h 62"/>
                      <a:gd name="T2" fmla="*/ 48 w 49"/>
                      <a:gd name="T3" fmla="*/ 0 h 62"/>
                      <a:gd name="T4" fmla="*/ 48 w 49"/>
                      <a:gd name="T5" fmla="*/ 61 h 62"/>
                      <a:gd name="T6" fmla="*/ 0 w 49"/>
                      <a:gd name="T7" fmla="*/ 61 h 62"/>
                      <a:gd name="T8" fmla="*/ 0 w 49"/>
                      <a:gd name="T9" fmla="*/ 0 h 62"/>
                      <a:gd name="T10" fmla="*/ 0 60000 65536"/>
                      <a:gd name="T11" fmla="*/ 0 60000 65536"/>
                      <a:gd name="T12" fmla="*/ 0 60000 65536"/>
                      <a:gd name="T13" fmla="*/ 0 60000 65536"/>
                      <a:gd name="T14" fmla="*/ 0 60000 65536"/>
                      <a:gd name="T15" fmla="*/ 0 w 49"/>
                      <a:gd name="T16" fmla="*/ 0 h 62"/>
                      <a:gd name="T17" fmla="*/ 49 w 49"/>
                      <a:gd name="T18" fmla="*/ 62 h 62"/>
                    </a:gdLst>
                    <a:ahLst/>
                    <a:cxnLst>
                      <a:cxn ang="T10">
                        <a:pos x="T0" y="T1"/>
                      </a:cxn>
                      <a:cxn ang="T11">
                        <a:pos x="T2" y="T3"/>
                      </a:cxn>
                      <a:cxn ang="T12">
                        <a:pos x="T4" y="T5"/>
                      </a:cxn>
                      <a:cxn ang="T13">
                        <a:pos x="T6" y="T7"/>
                      </a:cxn>
                      <a:cxn ang="T14">
                        <a:pos x="T8" y="T9"/>
                      </a:cxn>
                    </a:cxnLst>
                    <a:rect l="T15" t="T16" r="T17" b="T18"/>
                    <a:pathLst>
                      <a:path w="49" h="62">
                        <a:moveTo>
                          <a:pt x="0" y="0"/>
                        </a:moveTo>
                        <a:lnTo>
                          <a:pt x="48" y="0"/>
                        </a:lnTo>
                        <a:lnTo>
                          <a:pt x="48" y="61"/>
                        </a:lnTo>
                        <a:lnTo>
                          <a:pt x="0" y="61"/>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287" name="Rectangle 61"/>
                  <p:cNvSpPr>
                    <a:spLocks noChangeArrowheads="1"/>
                  </p:cNvSpPr>
                  <p:nvPr/>
                </p:nvSpPr>
                <p:spPr bwMode="auto">
                  <a:xfrm>
                    <a:off x="4493" y="2061"/>
                    <a:ext cx="40" cy="53"/>
                  </a:xfrm>
                  <a:prstGeom prst="rect">
                    <a:avLst/>
                  </a:prstGeom>
                  <a:solidFill>
                    <a:srgbClr val="5F5F5F"/>
                  </a:solidFill>
                  <a:ln w="12700">
                    <a:solidFill>
                      <a:srgbClr val="000000"/>
                    </a:solidFill>
                    <a:miter lim="800000"/>
                    <a:headEnd/>
                    <a:tailEnd/>
                  </a:ln>
                </p:spPr>
                <p:txBody>
                  <a:bodyPr wrap="none" anchor="ctr"/>
                  <a:lstStyle/>
                  <a:p>
                    <a:endParaRPr lang="en-US" sz="1266"/>
                  </a:p>
                </p:txBody>
              </p:sp>
            </p:grpSp>
            <p:grpSp>
              <p:nvGrpSpPr>
                <p:cNvPr id="22" name="Group 62"/>
                <p:cNvGrpSpPr>
                  <a:grpSpLocks/>
                </p:cNvGrpSpPr>
                <p:nvPr/>
              </p:nvGrpSpPr>
              <p:grpSpPr bwMode="auto">
                <a:xfrm>
                  <a:off x="4452" y="2072"/>
                  <a:ext cx="73" cy="29"/>
                  <a:chOff x="4452" y="2072"/>
                  <a:chExt cx="73" cy="29"/>
                </a:xfrm>
              </p:grpSpPr>
              <p:sp>
                <p:nvSpPr>
                  <p:cNvPr id="308289" name="Freeform 63"/>
                  <p:cNvSpPr>
                    <a:spLocks/>
                  </p:cNvSpPr>
                  <p:nvPr/>
                </p:nvSpPr>
                <p:spPr bwMode="auto">
                  <a:xfrm>
                    <a:off x="4452" y="2072"/>
                    <a:ext cx="25" cy="29"/>
                  </a:xfrm>
                  <a:custGeom>
                    <a:avLst/>
                    <a:gdLst>
                      <a:gd name="T0" fmla="*/ 0 w 25"/>
                      <a:gd name="T1" fmla="*/ 0 h 29"/>
                      <a:gd name="T2" fmla="*/ 24 w 25"/>
                      <a:gd name="T3" fmla="*/ 16 h 29"/>
                      <a:gd name="T4" fmla="*/ 0 w 25"/>
                      <a:gd name="T5" fmla="*/ 28 h 29"/>
                      <a:gd name="T6" fmla="*/ 0 w 25"/>
                      <a:gd name="T7" fmla="*/ 0 h 29"/>
                      <a:gd name="T8" fmla="*/ 0 60000 65536"/>
                      <a:gd name="T9" fmla="*/ 0 60000 65536"/>
                      <a:gd name="T10" fmla="*/ 0 60000 65536"/>
                      <a:gd name="T11" fmla="*/ 0 60000 65536"/>
                      <a:gd name="T12" fmla="*/ 0 w 25"/>
                      <a:gd name="T13" fmla="*/ 0 h 29"/>
                      <a:gd name="T14" fmla="*/ 25 w 25"/>
                      <a:gd name="T15" fmla="*/ 29 h 29"/>
                    </a:gdLst>
                    <a:ahLst/>
                    <a:cxnLst>
                      <a:cxn ang="T8">
                        <a:pos x="T0" y="T1"/>
                      </a:cxn>
                      <a:cxn ang="T9">
                        <a:pos x="T2" y="T3"/>
                      </a:cxn>
                      <a:cxn ang="T10">
                        <a:pos x="T4" y="T5"/>
                      </a:cxn>
                      <a:cxn ang="T11">
                        <a:pos x="T6" y="T7"/>
                      </a:cxn>
                    </a:cxnLst>
                    <a:rect l="T12" t="T13" r="T14" b="T15"/>
                    <a:pathLst>
                      <a:path w="25" h="29">
                        <a:moveTo>
                          <a:pt x="0" y="0"/>
                        </a:moveTo>
                        <a:lnTo>
                          <a:pt x="24" y="16"/>
                        </a:lnTo>
                        <a:lnTo>
                          <a:pt x="0" y="28"/>
                        </a:lnTo>
                        <a:lnTo>
                          <a:pt x="0" y="0"/>
                        </a:lnTo>
                      </a:path>
                    </a:pathLst>
                  </a:custGeom>
                  <a:solidFill>
                    <a:srgbClr val="808080"/>
                  </a:solidFill>
                  <a:ln w="12700" cap="rnd">
                    <a:solidFill>
                      <a:srgbClr val="000000"/>
                    </a:solidFill>
                    <a:round/>
                    <a:headEnd/>
                    <a:tailEnd/>
                  </a:ln>
                </p:spPr>
                <p:txBody>
                  <a:bodyPr/>
                  <a:lstStyle/>
                  <a:p>
                    <a:endParaRPr lang="en-US" sz="1266"/>
                  </a:p>
                </p:txBody>
              </p:sp>
              <p:sp>
                <p:nvSpPr>
                  <p:cNvPr id="308290" name="Freeform 64"/>
                  <p:cNvSpPr>
                    <a:spLocks/>
                  </p:cNvSpPr>
                  <p:nvPr/>
                </p:nvSpPr>
                <p:spPr bwMode="auto">
                  <a:xfrm>
                    <a:off x="4500" y="2072"/>
                    <a:ext cx="25" cy="29"/>
                  </a:xfrm>
                  <a:custGeom>
                    <a:avLst/>
                    <a:gdLst>
                      <a:gd name="T0" fmla="*/ 24 w 25"/>
                      <a:gd name="T1" fmla="*/ 0 h 29"/>
                      <a:gd name="T2" fmla="*/ 0 w 25"/>
                      <a:gd name="T3" fmla="*/ 16 h 29"/>
                      <a:gd name="T4" fmla="*/ 24 w 25"/>
                      <a:gd name="T5" fmla="*/ 28 h 29"/>
                      <a:gd name="T6" fmla="*/ 24 w 25"/>
                      <a:gd name="T7" fmla="*/ 0 h 29"/>
                      <a:gd name="T8" fmla="*/ 0 60000 65536"/>
                      <a:gd name="T9" fmla="*/ 0 60000 65536"/>
                      <a:gd name="T10" fmla="*/ 0 60000 65536"/>
                      <a:gd name="T11" fmla="*/ 0 60000 65536"/>
                      <a:gd name="T12" fmla="*/ 0 w 25"/>
                      <a:gd name="T13" fmla="*/ 0 h 29"/>
                      <a:gd name="T14" fmla="*/ 25 w 25"/>
                      <a:gd name="T15" fmla="*/ 29 h 29"/>
                    </a:gdLst>
                    <a:ahLst/>
                    <a:cxnLst>
                      <a:cxn ang="T8">
                        <a:pos x="T0" y="T1"/>
                      </a:cxn>
                      <a:cxn ang="T9">
                        <a:pos x="T2" y="T3"/>
                      </a:cxn>
                      <a:cxn ang="T10">
                        <a:pos x="T4" y="T5"/>
                      </a:cxn>
                      <a:cxn ang="T11">
                        <a:pos x="T6" y="T7"/>
                      </a:cxn>
                    </a:cxnLst>
                    <a:rect l="T12" t="T13" r="T14" b="T15"/>
                    <a:pathLst>
                      <a:path w="25" h="29">
                        <a:moveTo>
                          <a:pt x="24" y="0"/>
                        </a:moveTo>
                        <a:lnTo>
                          <a:pt x="0" y="16"/>
                        </a:lnTo>
                        <a:lnTo>
                          <a:pt x="24" y="28"/>
                        </a:lnTo>
                        <a:lnTo>
                          <a:pt x="24" y="0"/>
                        </a:lnTo>
                      </a:path>
                    </a:pathLst>
                  </a:custGeom>
                  <a:solidFill>
                    <a:srgbClr val="808080"/>
                  </a:solidFill>
                  <a:ln w="12700" cap="rnd">
                    <a:solidFill>
                      <a:srgbClr val="000000"/>
                    </a:solidFill>
                    <a:round/>
                    <a:headEnd/>
                    <a:tailEnd/>
                  </a:ln>
                </p:spPr>
                <p:txBody>
                  <a:bodyPr/>
                  <a:lstStyle/>
                  <a:p>
                    <a:endParaRPr lang="en-US" sz="1266"/>
                  </a:p>
                </p:txBody>
              </p:sp>
            </p:grpSp>
          </p:grpSp>
        </p:grpSp>
        <p:grpSp>
          <p:nvGrpSpPr>
            <p:cNvPr id="23" name="Group 65"/>
            <p:cNvGrpSpPr>
              <a:grpSpLocks/>
            </p:cNvGrpSpPr>
            <p:nvPr/>
          </p:nvGrpSpPr>
          <p:grpSpPr bwMode="auto">
            <a:xfrm>
              <a:off x="4036" y="1115"/>
              <a:ext cx="435" cy="37"/>
              <a:chOff x="4036" y="1115"/>
              <a:chExt cx="435" cy="37"/>
            </a:xfrm>
          </p:grpSpPr>
          <p:grpSp>
            <p:nvGrpSpPr>
              <p:cNvPr id="24" name="Group 66"/>
              <p:cNvGrpSpPr>
                <a:grpSpLocks/>
              </p:cNvGrpSpPr>
              <p:nvPr/>
            </p:nvGrpSpPr>
            <p:grpSpPr bwMode="auto">
              <a:xfrm>
                <a:off x="4036" y="1115"/>
                <a:ext cx="119" cy="37"/>
                <a:chOff x="3631" y="2088"/>
                <a:chExt cx="117" cy="31"/>
              </a:xfrm>
            </p:grpSpPr>
            <p:sp>
              <p:nvSpPr>
                <p:cNvPr id="308293" name="Freeform 67"/>
                <p:cNvSpPr>
                  <a:spLocks/>
                </p:cNvSpPr>
                <p:nvPr/>
              </p:nvSpPr>
              <p:spPr bwMode="auto">
                <a:xfrm>
                  <a:off x="3631" y="2088"/>
                  <a:ext cx="58" cy="31"/>
                </a:xfrm>
                <a:custGeom>
                  <a:avLst/>
                  <a:gdLst>
                    <a:gd name="T0" fmla="*/ 0 w 58"/>
                    <a:gd name="T1" fmla="*/ 0 h 31"/>
                    <a:gd name="T2" fmla="*/ 57 w 58"/>
                    <a:gd name="T3" fmla="*/ 0 h 31"/>
                    <a:gd name="T4" fmla="*/ 57 w 58"/>
                    <a:gd name="T5" fmla="*/ 30 h 31"/>
                    <a:gd name="T6" fmla="*/ 0 w 58"/>
                    <a:gd name="T7" fmla="*/ 30 h 31"/>
                    <a:gd name="T8" fmla="*/ 0 w 58"/>
                    <a:gd name="T9" fmla="*/ 0 h 31"/>
                    <a:gd name="T10" fmla="*/ 0 60000 65536"/>
                    <a:gd name="T11" fmla="*/ 0 60000 65536"/>
                    <a:gd name="T12" fmla="*/ 0 60000 65536"/>
                    <a:gd name="T13" fmla="*/ 0 60000 65536"/>
                    <a:gd name="T14" fmla="*/ 0 60000 65536"/>
                    <a:gd name="T15" fmla="*/ 0 w 58"/>
                    <a:gd name="T16" fmla="*/ 0 h 31"/>
                    <a:gd name="T17" fmla="*/ 58 w 58"/>
                    <a:gd name="T18" fmla="*/ 31 h 31"/>
                  </a:gdLst>
                  <a:ahLst/>
                  <a:cxnLst>
                    <a:cxn ang="T10">
                      <a:pos x="T0" y="T1"/>
                    </a:cxn>
                    <a:cxn ang="T11">
                      <a:pos x="T2" y="T3"/>
                    </a:cxn>
                    <a:cxn ang="T12">
                      <a:pos x="T4" y="T5"/>
                    </a:cxn>
                    <a:cxn ang="T13">
                      <a:pos x="T6" y="T7"/>
                    </a:cxn>
                    <a:cxn ang="T14">
                      <a:pos x="T8" y="T9"/>
                    </a:cxn>
                  </a:cxnLst>
                  <a:rect l="T15" t="T16" r="T17" b="T18"/>
                  <a:pathLst>
                    <a:path w="58" h="31">
                      <a:moveTo>
                        <a:pt x="0" y="0"/>
                      </a:moveTo>
                      <a:lnTo>
                        <a:pt x="57" y="0"/>
                      </a:lnTo>
                      <a:lnTo>
                        <a:pt x="57" y="30"/>
                      </a:lnTo>
                      <a:lnTo>
                        <a:pt x="0" y="30"/>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294" name="Freeform 68"/>
                <p:cNvSpPr>
                  <a:spLocks/>
                </p:cNvSpPr>
                <p:nvPr/>
              </p:nvSpPr>
              <p:spPr bwMode="auto">
                <a:xfrm>
                  <a:off x="3688" y="2088"/>
                  <a:ext cx="60" cy="31"/>
                </a:xfrm>
                <a:custGeom>
                  <a:avLst/>
                  <a:gdLst>
                    <a:gd name="T0" fmla="*/ 0 w 60"/>
                    <a:gd name="T1" fmla="*/ 0 h 31"/>
                    <a:gd name="T2" fmla="*/ 59 w 60"/>
                    <a:gd name="T3" fmla="*/ 0 h 31"/>
                    <a:gd name="T4" fmla="*/ 59 w 60"/>
                    <a:gd name="T5" fmla="*/ 30 h 31"/>
                    <a:gd name="T6" fmla="*/ 0 w 60"/>
                    <a:gd name="T7" fmla="*/ 30 h 31"/>
                    <a:gd name="T8" fmla="*/ 0 w 60"/>
                    <a:gd name="T9" fmla="*/ 0 h 31"/>
                    <a:gd name="T10" fmla="*/ 0 60000 65536"/>
                    <a:gd name="T11" fmla="*/ 0 60000 65536"/>
                    <a:gd name="T12" fmla="*/ 0 60000 65536"/>
                    <a:gd name="T13" fmla="*/ 0 60000 65536"/>
                    <a:gd name="T14" fmla="*/ 0 60000 65536"/>
                    <a:gd name="T15" fmla="*/ 0 w 60"/>
                    <a:gd name="T16" fmla="*/ 0 h 31"/>
                    <a:gd name="T17" fmla="*/ 60 w 60"/>
                    <a:gd name="T18" fmla="*/ 31 h 31"/>
                  </a:gdLst>
                  <a:ahLst/>
                  <a:cxnLst>
                    <a:cxn ang="T10">
                      <a:pos x="T0" y="T1"/>
                    </a:cxn>
                    <a:cxn ang="T11">
                      <a:pos x="T2" y="T3"/>
                    </a:cxn>
                    <a:cxn ang="T12">
                      <a:pos x="T4" y="T5"/>
                    </a:cxn>
                    <a:cxn ang="T13">
                      <a:pos x="T6" y="T7"/>
                    </a:cxn>
                    <a:cxn ang="T14">
                      <a:pos x="T8" y="T9"/>
                    </a:cxn>
                  </a:cxnLst>
                  <a:rect l="T15" t="T16" r="T17" b="T18"/>
                  <a:pathLst>
                    <a:path w="60" h="31">
                      <a:moveTo>
                        <a:pt x="0" y="0"/>
                      </a:moveTo>
                      <a:lnTo>
                        <a:pt x="59" y="0"/>
                      </a:lnTo>
                      <a:lnTo>
                        <a:pt x="59" y="30"/>
                      </a:lnTo>
                      <a:lnTo>
                        <a:pt x="0" y="30"/>
                      </a:lnTo>
                      <a:lnTo>
                        <a:pt x="0" y="0"/>
                      </a:lnTo>
                    </a:path>
                  </a:pathLst>
                </a:custGeom>
                <a:solidFill>
                  <a:srgbClr val="5F5F5F"/>
                </a:solidFill>
                <a:ln w="12700" cap="rnd">
                  <a:solidFill>
                    <a:srgbClr val="000000"/>
                  </a:solidFill>
                  <a:round/>
                  <a:headEnd/>
                  <a:tailEnd/>
                </a:ln>
              </p:spPr>
              <p:txBody>
                <a:bodyPr/>
                <a:lstStyle/>
                <a:p>
                  <a:endParaRPr lang="en-US" sz="1266"/>
                </a:p>
              </p:txBody>
            </p:sp>
          </p:grpSp>
          <p:grpSp>
            <p:nvGrpSpPr>
              <p:cNvPr id="25" name="Group 69"/>
              <p:cNvGrpSpPr>
                <a:grpSpLocks/>
              </p:cNvGrpSpPr>
              <p:nvPr/>
            </p:nvGrpSpPr>
            <p:grpSpPr bwMode="auto">
              <a:xfrm>
                <a:off x="4351" y="1115"/>
                <a:ext cx="120" cy="37"/>
                <a:chOff x="3941" y="2088"/>
                <a:chExt cx="118" cy="31"/>
              </a:xfrm>
            </p:grpSpPr>
            <p:sp>
              <p:nvSpPr>
                <p:cNvPr id="308296" name="Freeform 70"/>
                <p:cNvSpPr>
                  <a:spLocks/>
                </p:cNvSpPr>
                <p:nvPr/>
              </p:nvSpPr>
              <p:spPr bwMode="auto">
                <a:xfrm>
                  <a:off x="3941" y="2088"/>
                  <a:ext cx="60" cy="31"/>
                </a:xfrm>
                <a:custGeom>
                  <a:avLst/>
                  <a:gdLst>
                    <a:gd name="T0" fmla="*/ 0 w 60"/>
                    <a:gd name="T1" fmla="*/ 0 h 31"/>
                    <a:gd name="T2" fmla="*/ 59 w 60"/>
                    <a:gd name="T3" fmla="*/ 0 h 31"/>
                    <a:gd name="T4" fmla="*/ 59 w 60"/>
                    <a:gd name="T5" fmla="*/ 30 h 31"/>
                    <a:gd name="T6" fmla="*/ 0 w 60"/>
                    <a:gd name="T7" fmla="*/ 30 h 31"/>
                    <a:gd name="T8" fmla="*/ 0 w 60"/>
                    <a:gd name="T9" fmla="*/ 0 h 31"/>
                    <a:gd name="T10" fmla="*/ 0 60000 65536"/>
                    <a:gd name="T11" fmla="*/ 0 60000 65536"/>
                    <a:gd name="T12" fmla="*/ 0 60000 65536"/>
                    <a:gd name="T13" fmla="*/ 0 60000 65536"/>
                    <a:gd name="T14" fmla="*/ 0 60000 65536"/>
                    <a:gd name="T15" fmla="*/ 0 w 60"/>
                    <a:gd name="T16" fmla="*/ 0 h 31"/>
                    <a:gd name="T17" fmla="*/ 60 w 60"/>
                    <a:gd name="T18" fmla="*/ 31 h 31"/>
                  </a:gdLst>
                  <a:ahLst/>
                  <a:cxnLst>
                    <a:cxn ang="T10">
                      <a:pos x="T0" y="T1"/>
                    </a:cxn>
                    <a:cxn ang="T11">
                      <a:pos x="T2" y="T3"/>
                    </a:cxn>
                    <a:cxn ang="T12">
                      <a:pos x="T4" y="T5"/>
                    </a:cxn>
                    <a:cxn ang="T13">
                      <a:pos x="T6" y="T7"/>
                    </a:cxn>
                    <a:cxn ang="T14">
                      <a:pos x="T8" y="T9"/>
                    </a:cxn>
                  </a:cxnLst>
                  <a:rect l="T15" t="T16" r="T17" b="T18"/>
                  <a:pathLst>
                    <a:path w="60" h="31">
                      <a:moveTo>
                        <a:pt x="0" y="0"/>
                      </a:moveTo>
                      <a:lnTo>
                        <a:pt x="59" y="0"/>
                      </a:lnTo>
                      <a:lnTo>
                        <a:pt x="59" y="30"/>
                      </a:lnTo>
                      <a:lnTo>
                        <a:pt x="0" y="30"/>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297" name="Freeform 71"/>
                <p:cNvSpPr>
                  <a:spLocks/>
                </p:cNvSpPr>
                <p:nvPr/>
              </p:nvSpPr>
              <p:spPr bwMode="auto">
                <a:xfrm>
                  <a:off x="4000" y="2088"/>
                  <a:ext cx="59" cy="31"/>
                </a:xfrm>
                <a:custGeom>
                  <a:avLst/>
                  <a:gdLst>
                    <a:gd name="T0" fmla="*/ 0 w 59"/>
                    <a:gd name="T1" fmla="*/ 0 h 31"/>
                    <a:gd name="T2" fmla="*/ 58 w 59"/>
                    <a:gd name="T3" fmla="*/ 0 h 31"/>
                    <a:gd name="T4" fmla="*/ 58 w 59"/>
                    <a:gd name="T5" fmla="*/ 30 h 31"/>
                    <a:gd name="T6" fmla="*/ 0 w 59"/>
                    <a:gd name="T7" fmla="*/ 30 h 31"/>
                    <a:gd name="T8" fmla="*/ 0 w 59"/>
                    <a:gd name="T9" fmla="*/ 0 h 31"/>
                    <a:gd name="T10" fmla="*/ 0 60000 65536"/>
                    <a:gd name="T11" fmla="*/ 0 60000 65536"/>
                    <a:gd name="T12" fmla="*/ 0 60000 65536"/>
                    <a:gd name="T13" fmla="*/ 0 60000 65536"/>
                    <a:gd name="T14" fmla="*/ 0 60000 65536"/>
                    <a:gd name="T15" fmla="*/ 0 w 59"/>
                    <a:gd name="T16" fmla="*/ 0 h 31"/>
                    <a:gd name="T17" fmla="*/ 59 w 59"/>
                    <a:gd name="T18" fmla="*/ 31 h 31"/>
                  </a:gdLst>
                  <a:ahLst/>
                  <a:cxnLst>
                    <a:cxn ang="T10">
                      <a:pos x="T0" y="T1"/>
                    </a:cxn>
                    <a:cxn ang="T11">
                      <a:pos x="T2" y="T3"/>
                    </a:cxn>
                    <a:cxn ang="T12">
                      <a:pos x="T4" y="T5"/>
                    </a:cxn>
                    <a:cxn ang="T13">
                      <a:pos x="T6" y="T7"/>
                    </a:cxn>
                    <a:cxn ang="T14">
                      <a:pos x="T8" y="T9"/>
                    </a:cxn>
                  </a:cxnLst>
                  <a:rect l="T15" t="T16" r="T17" b="T18"/>
                  <a:pathLst>
                    <a:path w="59" h="31">
                      <a:moveTo>
                        <a:pt x="0" y="0"/>
                      </a:moveTo>
                      <a:lnTo>
                        <a:pt x="58" y="0"/>
                      </a:lnTo>
                      <a:lnTo>
                        <a:pt x="58" y="30"/>
                      </a:lnTo>
                      <a:lnTo>
                        <a:pt x="0" y="30"/>
                      </a:lnTo>
                      <a:lnTo>
                        <a:pt x="0" y="0"/>
                      </a:lnTo>
                    </a:path>
                  </a:pathLst>
                </a:custGeom>
                <a:solidFill>
                  <a:srgbClr val="5F5F5F"/>
                </a:solidFill>
                <a:ln w="12700" cap="rnd">
                  <a:solidFill>
                    <a:srgbClr val="000000"/>
                  </a:solidFill>
                  <a:round/>
                  <a:headEnd/>
                  <a:tailEnd/>
                </a:ln>
              </p:spPr>
              <p:txBody>
                <a:bodyPr/>
                <a:lstStyle/>
                <a:p>
                  <a:endParaRPr lang="en-US" sz="1266"/>
                </a:p>
              </p:txBody>
            </p:sp>
          </p:grpSp>
          <p:grpSp>
            <p:nvGrpSpPr>
              <p:cNvPr id="26" name="Group 72"/>
              <p:cNvGrpSpPr>
                <a:grpSpLocks/>
              </p:cNvGrpSpPr>
              <p:nvPr/>
            </p:nvGrpSpPr>
            <p:grpSpPr bwMode="auto">
              <a:xfrm>
                <a:off x="4194" y="1115"/>
                <a:ext cx="119" cy="37"/>
                <a:chOff x="3786" y="2088"/>
                <a:chExt cx="118" cy="31"/>
              </a:xfrm>
            </p:grpSpPr>
            <p:sp>
              <p:nvSpPr>
                <p:cNvPr id="308299" name="Freeform 73"/>
                <p:cNvSpPr>
                  <a:spLocks/>
                </p:cNvSpPr>
                <p:nvPr/>
              </p:nvSpPr>
              <p:spPr bwMode="auto">
                <a:xfrm>
                  <a:off x="3786" y="2088"/>
                  <a:ext cx="59" cy="31"/>
                </a:xfrm>
                <a:custGeom>
                  <a:avLst/>
                  <a:gdLst>
                    <a:gd name="T0" fmla="*/ 0 w 59"/>
                    <a:gd name="T1" fmla="*/ 0 h 31"/>
                    <a:gd name="T2" fmla="*/ 58 w 59"/>
                    <a:gd name="T3" fmla="*/ 0 h 31"/>
                    <a:gd name="T4" fmla="*/ 58 w 59"/>
                    <a:gd name="T5" fmla="*/ 30 h 31"/>
                    <a:gd name="T6" fmla="*/ 0 w 59"/>
                    <a:gd name="T7" fmla="*/ 30 h 31"/>
                    <a:gd name="T8" fmla="*/ 0 w 59"/>
                    <a:gd name="T9" fmla="*/ 0 h 31"/>
                    <a:gd name="T10" fmla="*/ 0 60000 65536"/>
                    <a:gd name="T11" fmla="*/ 0 60000 65536"/>
                    <a:gd name="T12" fmla="*/ 0 60000 65536"/>
                    <a:gd name="T13" fmla="*/ 0 60000 65536"/>
                    <a:gd name="T14" fmla="*/ 0 60000 65536"/>
                    <a:gd name="T15" fmla="*/ 0 w 59"/>
                    <a:gd name="T16" fmla="*/ 0 h 31"/>
                    <a:gd name="T17" fmla="*/ 59 w 59"/>
                    <a:gd name="T18" fmla="*/ 31 h 31"/>
                  </a:gdLst>
                  <a:ahLst/>
                  <a:cxnLst>
                    <a:cxn ang="T10">
                      <a:pos x="T0" y="T1"/>
                    </a:cxn>
                    <a:cxn ang="T11">
                      <a:pos x="T2" y="T3"/>
                    </a:cxn>
                    <a:cxn ang="T12">
                      <a:pos x="T4" y="T5"/>
                    </a:cxn>
                    <a:cxn ang="T13">
                      <a:pos x="T6" y="T7"/>
                    </a:cxn>
                    <a:cxn ang="T14">
                      <a:pos x="T8" y="T9"/>
                    </a:cxn>
                  </a:cxnLst>
                  <a:rect l="T15" t="T16" r="T17" b="T18"/>
                  <a:pathLst>
                    <a:path w="59" h="31">
                      <a:moveTo>
                        <a:pt x="0" y="0"/>
                      </a:moveTo>
                      <a:lnTo>
                        <a:pt x="58" y="0"/>
                      </a:lnTo>
                      <a:lnTo>
                        <a:pt x="58" y="30"/>
                      </a:lnTo>
                      <a:lnTo>
                        <a:pt x="0" y="30"/>
                      </a:lnTo>
                      <a:lnTo>
                        <a:pt x="0" y="0"/>
                      </a:lnTo>
                    </a:path>
                  </a:pathLst>
                </a:custGeom>
                <a:solidFill>
                  <a:srgbClr val="5F5F5F"/>
                </a:solidFill>
                <a:ln w="12700" cap="rnd">
                  <a:solidFill>
                    <a:srgbClr val="000000"/>
                  </a:solidFill>
                  <a:round/>
                  <a:headEnd/>
                  <a:tailEnd/>
                </a:ln>
              </p:spPr>
              <p:txBody>
                <a:bodyPr/>
                <a:lstStyle/>
                <a:p>
                  <a:endParaRPr lang="en-US" sz="1266"/>
                </a:p>
              </p:txBody>
            </p:sp>
            <p:sp>
              <p:nvSpPr>
                <p:cNvPr id="308300" name="Freeform 74"/>
                <p:cNvSpPr>
                  <a:spLocks/>
                </p:cNvSpPr>
                <p:nvPr/>
              </p:nvSpPr>
              <p:spPr bwMode="auto">
                <a:xfrm>
                  <a:off x="3844" y="2088"/>
                  <a:ext cx="60" cy="31"/>
                </a:xfrm>
                <a:custGeom>
                  <a:avLst/>
                  <a:gdLst>
                    <a:gd name="T0" fmla="*/ 0 w 60"/>
                    <a:gd name="T1" fmla="*/ 0 h 31"/>
                    <a:gd name="T2" fmla="*/ 59 w 60"/>
                    <a:gd name="T3" fmla="*/ 0 h 31"/>
                    <a:gd name="T4" fmla="*/ 59 w 60"/>
                    <a:gd name="T5" fmla="*/ 30 h 31"/>
                    <a:gd name="T6" fmla="*/ 0 w 60"/>
                    <a:gd name="T7" fmla="*/ 30 h 31"/>
                    <a:gd name="T8" fmla="*/ 0 w 60"/>
                    <a:gd name="T9" fmla="*/ 0 h 31"/>
                    <a:gd name="T10" fmla="*/ 0 60000 65536"/>
                    <a:gd name="T11" fmla="*/ 0 60000 65536"/>
                    <a:gd name="T12" fmla="*/ 0 60000 65536"/>
                    <a:gd name="T13" fmla="*/ 0 60000 65536"/>
                    <a:gd name="T14" fmla="*/ 0 60000 65536"/>
                    <a:gd name="T15" fmla="*/ 0 w 60"/>
                    <a:gd name="T16" fmla="*/ 0 h 31"/>
                    <a:gd name="T17" fmla="*/ 60 w 60"/>
                    <a:gd name="T18" fmla="*/ 31 h 31"/>
                  </a:gdLst>
                  <a:ahLst/>
                  <a:cxnLst>
                    <a:cxn ang="T10">
                      <a:pos x="T0" y="T1"/>
                    </a:cxn>
                    <a:cxn ang="T11">
                      <a:pos x="T2" y="T3"/>
                    </a:cxn>
                    <a:cxn ang="T12">
                      <a:pos x="T4" y="T5"/>
                    </a:cxn>
                    <a:cxn ang="T13">
                      <a:pos x="T6" y="T7"/>
                    </a:cxn>
                    <a:cxn ang="T14">
                      <a:pos x="T8" y="T9"/>
                    </a:cxn>
                  </a:cxnLst>
                  <a:rect l="T15" t="T16" r="T17" b="T18"/>
                  <a:pathLst>
                    <a:path w="60" h="31">
                      <a:moveTo>
                        <a:pt x="0" y="0"/>
                      </a:moveTo>
                      <a:lnTo>
                        <a:pt x="59" y="0"/>
                      </a:lnTo>
                      <a:lnTo>
                        <a:pt x="59" y="30"/>
                      </a:lnTo>
                      <a:lnTo>
                        <a:pt x="0" y="30"/>
                      </a:lnTo>
                      <a:lnTo>
                        <a:pt x="0" y="0"/>
                      </a:lnTo>
                    </a:path>
                  </a:pathLst>
                </a:custGeom>
                <a:solidFill>
                  <a:srgbClr val="5F5F5F"/>
                </a:solidFill>
                <a:ln w="12700" cap="rnd">
                  <a:solidFill>
                    <a:srgbClr val="000000"/>
                  </a:solidFill>
                  <a:round/>
                  <a:headEnd/>
                  <a:tailEnd/>
                </a:ln>
              </p:spPr>
              <p:txBody>
                <a:bodyPr/>
                <a:lstStyle/>
                <a:p>
                  <a:endParaRPr lang="en-US" sz="1266"/>
                </a:p>
              </p:txBody>
            </p:sp>
          </p:grpSp>
        </p:grpSp>
        <p:sp>
          <p:nvSpPr>
            <p:cNvPr id="308301" name="Rectangle 75"/>
            <p:cNvSpPr>
              <a:spLocks noChangeArrowheads="1"/>
            </p:cNvSpPr>
            <p:nvPr/>
          </p:nvSpPr>
          <p:spPr bwMode="auto">
            <a:xfrm>
              <a:off x="4022" y="942"/>
              <a:ext cx="433" cy="127"/>
            </a:xfrm>
            <a:prstGeom prst="rect">
              <a:avLst/>
            </a:prstGeom>
            <a:noFill/>
            <a:ln w="9525">
              <a:noFill/>
              <a:miter lim="800000"/>
              <a:headEnd/>
              <a:tailEnd/>
            </a:ln>
          </p:spPr>
          <p:txBody>
            <a:bodyPr wrap="none" lIns="64740" tIns="32370" rIns="64740" bIns="32370">
              <a:spAutoFit/>
            </a:bodyPr>
            <a:lstStyle/>
            <a:p>
              <a:pPr eaLnBrk="0" hangingPunct="0">
                <a:lnSpc>
                  <a:spcPct val="90000"/>
                </a:lnSpc>
              </a:pPr>
              <a:r>
                <a:rPr lang="en-US" sz="984" b="1" dirty="0">
                  <a:solidFill>
                    <a:srgbClr val="FFCC00"/>
                  </a:solidFill>
                </a:rPr>
                <a:t>143.0 </a:t>
              </a:r>
              <a:r>
                <a:rPr lang="en-US" sz="984" b="1" dirty="0" err="1">
                  <a:solidFill>
                    <a:srgbClr val="FFCC00"/>
                  </a:solidFill>
                </a:rPr>
                <a:t>ppm</a:t>
              </a:r>
              <a:endParaRPr lang="en-US" sz="984" b="1" dirty="0">
                <a:solidFill>
                  <a:srgbClr val="FFCC00"/>
                </a:solidFill>
              </a:endParaRPr>
            </a:p>
          </p:txBody>
        </p:sp>
      </p:grpSp>
      <p:sp>
        <p:nvSpPr>
          <p:cNvPr id="308302" name="AutoShape 76"/>
          <p:cNvSpPr>
            <a:spLocks noChangeArrowheads="1"/>
          </p:cNvSpPr>
          <p:nvPr/>
        </p:nvSpPr>
        <p:spPr bwMode="auto">
          <a:xfrm>
            <a:off x="8030454" y="2029876"/>
            <a:ext cx="1357146" cy="448748"/>
          </a:xfrm>
          <a:prstGeom prst="downArrow">
            <a:avLst>
              <a:gd name="adj1" fmla="val 50000"/>
              <a:gd name="adj2" fmla="val 25000"/>
            </a:avLst>
          </a:prstGeom>
          <a:solidFill>
            <a:schemeClr val="accent6">
              <a:lumMod val="20000"/>
              <a:lumOff val="80000"/>
            </a:schemeClr>
          </a:solidFill>
          <a:ln w="9525">
            <a:solidFill>
              <a:schemeClr val="folHlink"/>
            </a:solidFill>
            <a:miter lim="800000"/>
            <a:headEnd/>
            <a:tailEnd/>
          </a:ln>
        </p:spPr>
        <p:txBody>
          <a:bodyPr wrap="none" lIns="91439" tIns="45719" rIns="91439" bIns="45719" anchor="ctr">
            <a:spAutoFit/>
          </a:bodyPr>
          <a:lstStyle/>
          <a:p>
            <a:pPr algn="ctr" eaLnBrk="0" hangingPunct="0"/>
            <a:r>
              <a:rPr lang="en-US" sz="984" b="1" dirty="0">
                <a:latin typeface="Helvetica" pitchFamily="34" charset="0"/>
              </a:rPr>
              <a:t>Training</a:t>
            </a:r>
          </a:p>
          <a:p>
            <a:pPr algn="ctr" eaLnBrk="0" hangingPunct="0"/>
            <a:r>
              <a:rPr lang="en-US" sz="984" b="1" dirty="0">
                <a:latin typeface="Helvetica" pitchFamily="34" charset="0"/>
              </a:rPr>
              <a:t>data</a:t>
            </a:r>
          </a:p>
        </p:txBody>
      </p:sp>
      <p:sp>
        <p:nvSpPr>
          <p:cNvPr id="308303" name="AutoShape 77"/>
          <p:cNvSpPr>
            <a:spLocks noChangeArrowheads="1"/>
          </p:cNvSpPr>
          <p:nvPr/>
        </p:nvSpPr>
        <p:spPr bwMode="auto">
          <a:xfrm>
            <a:off x="7632700" y="2487496"/>
            <a:ext cx="2222500" cy="611422"/>
          </a:xfrm>
          <a:prstGeom prst="cube">
            <a:avLst>
              <a:gd name="adj" fmla="val 25000"/>
            </a:avLst>
          </a:prstGeom>
          <a:solidFill>
            <a:srgbClr val="FFFF66"/>
          </a:solidFill>
          <a:ln w="9525">
            <a:solidFill>
              <a:schemeClr val="folHlink"/>
            </a:solidFill>
            <a:miter lim="800000"/>
            <a:headEnd/>
            <a:tailEnd/>
          </a:ln>
        </p:spPr>
        <p:txBody>
          <a:bodyPr lIns="91439" tIns="45719" rIns="91439" bIns="45719" anchor="ctr">
            <a:spAutoFit/>
          </a:bodyPr>
          <a:lstStyle/>
          <a:p>
            <a:pPr algn="ctr" eaLnBrk="0" hangingPunct="0"/>
            <a:r>
              <a:rPr lang="en-US" sz="1195" b="1" dirty="0">
                <a:latin typeface="Helvetica" pitchFamily="34" charset="0"/>
              </a:rPr>
              <a:t>Models generated by </a:t>
            </a:r>
            <a:br>
              <a:rPr lang="en-US" sz="1195" b="1" dirty="0">
                <a:latin typeface="Helvetica" pitchFamily="34" charset="0"/>
              </a:rPr>
            </a:br>
            <a:r>
              <a:rPr lang="en-US" sz="1195" b="1" dirty="0">
                <a:latin typeface="Helvetica" pitchFamily="34" charset="0"/>
              </a:rPr>
              <a:t>Genetic Programming</a:t>
            </a:r>
          </a:p>
        </p:txBody>
      </p:sp>
      <p:sp>
        <p:nvSpPr>
          <p:cNvPr id="308304" name="AutoShape 78"/>
          <p:cNvSpPr>
            <a:spLocks noChangeArrowheads="1"/>
          </p:cNvSpPr>
          <p:nvPr/>
        </p:nvSpPr>
        <p:spPr bwMode="auto">
          <a:xfrm>
            <a:off x="8055751" y="3204626"/>
            <a:ext cx="1427201" cy="448748"/>
          </a:xfrm>
          <a:prstGeom prst="downArrow">
            <a:avLst>
              <a:gd name="adj1" fmla="val 50000"/>
              <a:gd name="adj2" fmla="val 25000"/>
            </a:avLst>
          </a:prstGeom>
          <a:solidFill>
            <a:schemeClr val="accent6">
              <a:lumMod val="20000"/>
              <a:lumOff val="80000"/>
            </a:schemeClr>
          </a:solidFill>
          <a:ln w="9525">
            <a:solidFill>
              <a:schemeClr val="folHlink"/>
            </a:solidFill>
            <a:miter lim="800000"/>
            <a:headEnd/>
            <a:tailEnd/>
          </a:ln>
        </p:spPr>
        <p:txBody>
          <a:bodyPr wrap="none" lIns="91439" tIns="45719" rIns="91439" bIns="45719" anchor="ctr">
            <a:spAutoFit/>
          </a:bodyPr>
          <a:lstStyle/>
          <a:p>
            <a:pPr algn="ctr" eaLnBrk="0" hangingPunct="0"/>
            <a:r>
              <a:rPr lang="en-US" sz="984" b="1" dirty="0">
                <a:latin typeface="Helvetica" pitchFamily="34" charset="0"/>
              </a:rPr>
              <a:t>Simple</a:t>
            </a:r>
          </a:p>
          <a:p>
            <a:pPr algn="ctr" eaLnBrk="0" hangingPunct="0"/>
            <a:r>
              <a:rPr lang="en-US" sz="984" b="1" dirty="0">
                <a:latin typeface="Helvetica" pitchFamily="34" charset="0"/>
              </a:rPr>
              <a:t>formulas</a:t>
            </a:r>
          </a:p>
        </p:txBody>
      </p:sp>
      <p:sp>
        <p:nvSpPr>
          <p:cNvPr id="308305" name="AutoShape 79"/>
          <p:cNvSpPr>
            <a:spLocks noChangeArrowheads="1"/>
          </p:cNvSpPr>
          <p:nvPr/>
        </p:nvSpPr>
        <p:spPr bwMode="auto">
          <a:xfrm>
            <a:off x="7695025" y="4057114"/>
            <a:ext cx="2220091" cy="448748"/>
          </a:xfrm>
          <a:prstGeom prst="downArrow">
            <a:avLst>
              <a:gd name="adj1" fmla="val 50000"/>
              <a:gd name="adj2" fmla="val 25000"/>
            </a:avLst>
          </a:prstGeom>
          <a:solidFill>
            <a:schemeClr val="accent6">
              <a:lumMod val="20000"/>
              <a:lumOff val="80000"/>
            </a:schemeClr>
          </a:solidFill>
          <a:ln w="9525">
            <a:solidFill>
              <a:schemeClr val="folHlink"/>
            </a:solidFill>
            <a:miter lim="800000"/>
            <a:headEnd/>
            <a:tailEnd/>
          </a:ln>
        </p:spPr>
        <p:txBody>
          <a:bodyPr wrap="none" lIns="91439" tIns="45719" rIns="91439" bIns="45719" anchor="ctr">
            <a:spAutoFit/>
          </a:bodyPr>
          <a:lstStyle/>
          <a:p>
            <a:pPr algn="ctr" eaLnBrk="0" hangingPunct="0"/>
            <a:r>
              <a:rPr lang="en-US" sz="984" b="1" dirty="0">
                <a:latin typeface="Helvetica" pitchFamily="34" charset="0"/>
              </a:rPr>
              <a:t>Easy On-Line</a:t>
            </a:r>
          </a:p>
          <a:p>
            <a:pPr algn="ctr" eaLnBrk="0" hangingPunct="0"/>
            <a:r>
              <a:rPr lang="en-US" sz="984" b="1" dirty="0">
                <a:latin typeface="Helvetica" pitchFamily="34" charset="0"/>
              </a:rPr>
              <a:t>implementation</a:t>
            </a:r>
          </a:p>
        </p:txBody>
      </p:sp>
      <p:pic>
        <p:nvPicPr>
          <p:cNvPr id="308306" name="Picture 80"/>
          <p:cNvPicPr>
            <a:picLocks noGrp="1" noChangeArrowheads="1"/>
          </p:cNvPicPr>
          <p:nvPr>
            <p:ph sz="quarter" idx="4294967295"/>
          </p:nvPr>
        </p:nvPicPr>
        <p:blipFill>
          <a:blip r:embed="rId4" cstate="print"/>
          <a:srcRect/>
          <a:stretch>
            <a:fillRect/>
          </a:stretch>
        </p:blipFill>
        <p:spPr>
          <a:xfrm>
            <a:off x="8072440" y="4449763"/>
            <a:ext cx="1824037" cy="1441450"/>
          </a:xfrm>
          <a:prstGeom prst="rect">
            <a:avLst/>
          </a:prstGeom>
          <a:noFill/>
        </p:spPr>
      </p:pic>
      <p:pic>
        <p:nvPicPr>
          <p:cNvPr id="308307" name="Picture 81"/>
          <p:cNvPicPr>
            <a:picLocks noChangeAspect="1" noChangeArrowheads="1"/>
          </p:cNvPicPr>
          <p:nvPr/>
        </p:nvPicPr>
        <p:blipFill>
          <a:blip r:embed="rId5" cstate="print"/>
          <a:srcRect/>
          <a:stretch>
            <a:fillRect/>
          </a:stretch>
        </p:blipFill>
        <p:spPr bwMode="auto">
          <a:xfrm>
            <a:off x="8150227" y="1066800"/>
            <a:ext cx="2517775" cy="458788"/>
          </a:xfrm>
          <a:prstGeom prst="rect">
            <a:avLst/>
          </a:prstGeom>
          <a:noFill/>
          <a:ln w="12700">
            <a:noFill/>
            <a:miter lim="800000"/>
            <a:headEnd type="none" w="sm" len="sm"/>
            <a:tailEnd type="none" w="sm" len="sm"/>
          </a:ln>
        </p:spPr>
      </p:pic>
      <p:sp>
        <p:nvSpPr>
          <p:cNvPr id="308308" name="Line 82"/>
          <p:cNvSpPr>
            <a:spLocks noChangeShapeType="1"/>
          </p:cNvSpPr>
          <p:nvPr/>
        </p:nvSpPr>
        <p:spPr bwMode="auto">
          <a:xfrm flipH="1">
            <a:off x="8839200" y="1752600"/>
            <a:ext cx="457200" cy="228600"/>
          </a:xfrm>
          <a:prstGeom prst="line">
            <a:avLst/>
          </a:prstGeom>
          <a:noFill/>
          <a:ln w="57150">
            <a:solidFill>
              <a:schemeClr val="tx1"/>
            </a:solidFill>
            <a:round/>
            <a:headEnd type="none" w="sm" len="sm"/>
            <a:tailEnd type="triangle" w="sm" len="sm"/>
          </a:ln>
        </p:spPr>
        <p:txBody>
          <a:bodyPr lIns="91439" tIns="45719" rIns="91439" bIns="45719"/>
          <a:lstStyle/>
          <a:p>
            <a:endParaRPr lang="en-US" sz="1266"/>
          </a:p>
        </p:txBody>
      </p:sp>
      <p:sp>
        <p:nvSpPr>
          <p:cNvPr id="308309" name="Line 83"/>
          <p:cNvSpPr>
            <a:spLocks noChangeShapeType="1"/>
          </p:cNvSpPr>
          <p:nvPr/>
        </p:nvSpPr>
        <p:spPr bwMode="auto">
          <a:xfrm>
            <a:off x="7620001" y="1752600"/>
            <a:ext cx="838200" cy="228600"/>
          </a:xfrm>
          <a:prstGeom prst="line">
            <a:avLst/>
          </a:prstGeom>
          <a:noFill/>
          <a:ln w="57150">
            <a:solidFill>
              <a:schemeClr val="tx1"/>
            </a:solidFill>
            <a:round/>
            <a:headEnd type="none" w="sm" len="sm"/>
            <a:tailEnd type="triangle" w="sm" len="sm"/>
          </a:ln>
        </p:spPr>
        <p:txBody>
          <a:bodyPr lIns="91439" tIns="45719" rIns="91439" bIns="45719"/>
          <a:lstStyle/>
          <a:p>
            <a:endParaRPr lang="en-US" sz="1266"/>
          </a:p>
        </p:txBody>
      </p:sp>
      <p:sp>
        <p:nvSpPr>
          <p:cNvPr id="308310" name="AutoShape 84"/>
          <p:cNvSpPr>
            <a:spLocks noChangeArrowheads="1"/>
          </p:cNvSpPr>
          <p:nvPr/>
        </p:nvSpPr>
        <p:spPr bwMode="auto">
          <a:xfrm>
            <a:off x="1828800" y="4495800"/>
            <a:ext cx="3276600" cy="1219200"/>
          </a:xfrm>
          <a:prstGeom prst="wedgeRoundRectCallout">
            <a:avLst>
              <a:gd name="adj1" fmla="val 145398"/>
              <a:gd name="adj2" fmla="val -103778"/>
              <a:gd name="adj3" fmla="val 16667"/>
            </a:avLst>
          </a:prstGeom>
          <a:solidFill>
            <a:schemeClr val="bg1"/>
          </a:solidFill>
          <a:ln w="9525">
            <a:solidFill>
              <a:schemeClr val="tx1"/>
            </a:solidFill>
            <a:miter lim="800000"/>
            <a:headEnd/>
            <a:tailEnd/>
          </a:ln>
        </p:spPr>
        <p:txBody>
          <a:bodyPr lIns="91439" tIns="45719" rIns="91439" bIns="45719"/>
          <a:lstStyle/>
          <a:p>
            <a:pPr algn="ctr" eaLnBrk="0" hangingPunct="0"/>
            <a:r>
              <a:rPr lang="en-US" sz="1687" b="1" dirty="0">
                <a:latin typeface="Times New Roman" pitchFamily="18" charset="0"/>
              </a:rPr>
              <a:t>Inferential Sensor</a:t>
            </a:r>
          </a:p>
          <a:p>
            <a:pPr algn="ctr" eaLnBrk="0" hangingPunct="0"/>
            <a:r>
              <a:rPr lang="en-US" sz="1687" dirty="0">
                <a:latin typeface="Times New Roman" pitchFamily="18" charset="0"/>
              </a:rPr>
              <a:t>An empirical model based on analytical equations with built-in self-assessment capability</a:t>
            </a:r>
          </a:p>
        </p:txBody>
      </p:sp>
      <p:pic>
        <p:nvPicPr>
          <p:cNvPr id="308311" name="Picture 85"/>
          <p:cNvPicPr>
            <a:picLocks noChangeAspect="1" noChangeArrowheads="1"/>
          </p:cNvPicPr>
          <p:nvPr/>
        </p:nvPicPr>
        <p:blipFill>
          <a:blip r:embed="rId6" cstate="print"/>
          <a:srcRect/>
          <a:stretch>
            <a:fillRect/>
          </a:stretch>
        </p:blipFill>
        <p:spPr bwMode="auto">
          <a:xfrm>
            <a:off x="2057402" y="2482851"/>
            <a:ext cx="4238625" cy="1890713"/>
          </a:xfrm>
          <a:prstGeom prst="rect">
            <a:avLst/>
          </a:prstGeom>
          <a:noFill/>
          <a:ln w="9525">
            <a:noFill/>
            <a:miter lim="800000"/>
            <a:headEnd/>
            <a:tailEnd/>
          </a:ln>
        </p:spPr>
      </p:pic>
      <p:sp>
        <p:nvSpPr>
          <p:cNvPr id="308312" name="AutoShape 86"/>
          <p:cNvSpPr>
            <a:spLocks noChangeArrowheads="1"/>
          </p:cNvSpPr>
          <p:nvPr/>
        </p:nvSpPr>
        <p:spPr bwMode="auto">
          <a:xfrm>
            <a:off x="1752600" y="609601"/>
            <a:ext cx="3810000" cy="1524000"/>
          </a:xfrm>
          <a:prstGeom prst="wedgeRoundRectCallout">
            <a:avLst>
              <a:gd name="adj1" fmla="val 11500"/>
              <a:gd name="adj2" fmla="val 87917"/>
              <a:gd name="adj3" fmla="val 16667"/>
            </a:avLst>
          </a:prstGeom>
          <a:solidFill>
            <a:schemeClr val="bg1"/>
          </a:solidFill>
          <a:ln w="9525">
            <a:solidFill>
              <a:schemeClr val="tx1"/>
            </a:solidFill>
            <a:miter lim="800000"/>
            <a:headEnd/>
            <a:tailEnd/>
          </a:ln>
        </p:spPr>
        <p:txBody>
          <a:bodyPr lIns="91439" tIns="45719" rIns="91439" bIns="45719"/>
          <a:lstStyle/>
          <a:p>
            <a:pPr algn="ctr" eaLnBrk="0" hangingPunct="0"/>
            <a:r>
              <a:rPr lang="en-US" sz="1687" b="1" dirty="0">
                <a:latin typeface="Times New Roman" pitchFamily="18" charset="0"/>
              </a:rPr>
              <a:t>Key objective:</a:t>
            </a:r>
          </a:p>
          <a:p>
            <a:pPr algn="ctr" eaLnBrk="0" hangingPunct="0"/>
            <a:r>
              <a:rPr lang="en-US" sz="1687" dirty="0">
                <a:latin typeface="Times New Roman" pitchFamily="18" charset="0"/>
              </a:rPr>
              <a:t>To predict difficult-to-measure parameter (emissions) from easy-to-measure data (temperature, pressure, flow, etc.)</a:t>
            </a:r>
          </a:p>
        </p:txBody>
      </p:sp>
      <p:sp>
        <p:nvSpPr>
          <p:cNvPr id="308313" name="Rectangle 87"/>
          <p:cNvSpPr>
            <a:spLocks noChangeArrowheads="1"/>
          </p:cNvSpPr>
          <p:nvPr/>
        </p:nvSpPr>
        <p:spPr bwMode="auto">
          <a:xfrm>
            <a:off x="3644374" y="5872224"/>
            <a:ext cx="4836578" cy="460252"/>
          </a:xfrm>
          <a:prstGeom prst="rect">
            <a:avLst/>
          </a:prstGeom>
          <a:solidFill>
            <a:srgbClr val="99FF99"/>
          </a:solidFill>
          <a:ln w="12700">
            <a:solidFill>
              <a:schemeClr val="tx1"/>
            </a:solidFill>
            <a:miter lim="800000"/>
            <a:headEnd type="none" w="sm" len="sm"/>
            <a:tailEnd type="none" w="sm" len="sm"/>
          </a:ln>
        </p:spPr>
        <p:txBody>
          <a:bodyPr wrap="none" lIns="91439" tIns="45719" rIns="91439" bIns="45719" anchor="ctr">
            <a:spAutoFit/>
          </a:bodyPr>
          <a:lstStyle/>
          <a:p>
            <a:pPr algn="ctr"/>
            <a:r>
              <a:rPr lang="en-US" sz="2391" dirty="0">
                <a:latin typeface="Times New Roman" pitchFamily="18" charset="0"/>
              </a:rPr>
              <a:t>Hardware analyzers cost &gt; $250,000</a:t>
            </a:r>
            <a:r>
              <a:rPr lang="en-US" sz="2391" dirty="0">
                <a:solidFill>
                  <a:schemeClr val="bg2"/>
                </a:solidFill>
                <a:latin typeface="Times New Roman" pitchFamily="18" charset="0"/>
              </a:rPr>
              <a:t>  </a:t>
            </a:r>
          </a:p>
        </p:txBody>
      </p:sp>
      <p:sp>
        <p:nvSpPr>
          <p:cNvPr id="27" name="Footer Placeholder 26">
            <a:extLst>
              <a:ext uri="{FF2B5EF4-FFF2-40B4-BE49-F238E27FC236}">
                <a16:creationId xmlns:a16="http://schemas.microsoft.com/office/drawing/2014/main" id="{658CC783-C9AA-2145-A6E9-F5ED1F2F9A2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3646644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3026" name="Object 2"/>
          <p:cNvGraphicFramePr>
            <a:graphicFrameLocks noChangeAspect="1"/>
          </p:cNvGraphicFramePr>
          <p:nvPr/>
        </p:nvGraphicFramePr>
        <p:xfrm>
          <a:off x="2172022" y="790430"/>
          <a:ext cx="4267200" cy="776288"/>
        </p:xfrm>
        <a:graphic>
          <a:graphicData uri="http://schemas.openxmlformats.org/presentationml/2006/ole">
            <mc:AlternateContent xmlns:mc="http://schemas.openxmlformats.org/markup-compatibility/2006">
              <mc:Choice xmlns:v="urn:schemas-microsoft-com:vml" Requires="v">
                <p:oleObj spid="_x0000_s2080" name="Equation" r:id="rId3" imgW="3276360" imgH="596880" progId="Equation.3">
                  <p:embed/>
                </p:oleObj>
              </mc:Choice>
              <mc:Fallback>
                <p:oleObj name="Equation" r:id="rId3" imgW="3276360" imgH="596880" progId="Equation.3">
                  <p:embed/>
                  <p:pic>
                    <p:nvPicPr>
                      <p:cNvPr id="513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022" y="790430"/>
                        <a:ext cx="4267200" cy="776288"/>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513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846" y="1843161"/>
            <a:ext cx="1676400" cy="12573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3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526" y="3400763"/>
            <a:ext cx="2541588" cy="10652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13029" name="Picture 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6320" y="4752934"/>
            <a:ext cx="1693862" cy="1476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3030" name="Text Box 6"/>
          <p:cNvSpPr txBox="1">
            <a:spLocks noChangeArrowheads="1"/>
          </p:cNvSpPr>
          <p:nvPr/>
        </p:nvSpPr>
        <p:spPr bwMode="auto">
          <a:xfrm>
            <a:off x="6545604" y="926908"/>
            <a:ext cx="3027856" cy="397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9999" tIns="46799" rIns="89999" bIns="46799">
            <a:spAutoFit/>
          </a:bodyPr>
          <a:lstStyle/>
          <a:p>
            <a:pPr>
              <a:spcBef>
                <a:spcPct val="50000"/>
              </a:spcBef>
              <a:buFontTx/>
              <a:buNone/>
            </a:pPr>
            <a:r>
              <a:rPr kumimoji="1" lang="en-US" sz="1969" dirty="0">
                <a:latin typeface="Swis721 Cn BT" charset="0"/>
              </a:rPr>
              <a:t>Models you can understand</a:t>
            </a:r>
          </a:p>
        </p:txBody>
      </p:sp>
      <p:sp>
        <p:nvSpPr>
          <p:cNvPr id="513031" name="Text Box 7"/>
          <p:cNvSpPr txBox="1">
            <a:spLocks noChangeArrowheads="1"/>
          </p:cNvSpPr>
          <p:nvPr/>
        </p:nvSpPr>
        <p:spPr bwMode="auto">
          <a:xfrm>
            <a:off x="6958671" y="1978073"/>
            <a:ext cx="3558449" cy="397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9999" tIns="46799" rIns="89999" bIns="46799">
            <a:spAutoFit/>
          </a:bodyPr>
          <a:lstStyle/>
          <a:p>
            <a:pPr>
              <a:spcBef>
                <a:spcPct val="50000"/>
              </a:spcBef>
              <a:buFontTx/>
              <a:buNone/>
            </a:pPr>
            <a:r>
              <a:rPr kumimoji="1" lang="en-US" sz="1969" dirty="0">
                <a:latin typeface="Swis721 Cn BT" charset="0"/>
              </a:rPr>
              <a:t>Models are robust &amp; trustworthy</a:t>
            </a:r>
          </a:p>
        </p:txBody>
      </p:sp>
      <p:sp>
        <p:nvSpPr>
          <p:cNvPr id="513032" name="Text Box 8"/>
          <p:cNvSpPr txBox="1">
            <a:spLocks noChangeArrowheads="1"/>
          </p:cNvSpPr>
          <p:nvPr/>
        </p:nvSpPr>
        <p:spPr bwMode="auto">
          <a:xfrm>
            <a:off x="7925731" y="3513891"/>
            <a:ext cx="2636210" cy="852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9999" tIns="46799" rIns="89999" bIns="46799">
            <a:spAutoFit/>
          </a:bodyPr>
          <a:lstStyle/>
          <a:p>
            <a:pPr>
              <a:spcBef>
                <a:spcPct val="50000"/>
              </a:spcBef>
              <a:buFontTx/>
              <a:buNone/>
            </a:pPr>
            <a:r>
              <a:rPr kumimoji="1" lang="en-US" sz="1969" dirty="0">
                <a:latin typeface="Swis721 Cn BT" charset="0"/>
              </a:rPr>
              <a:t>Better extrapolation</a:t>
            </a:r>
          </a:p>
          <a:p>
            <a:pPr>
              <a:spcBef>
                <a:spcPct val="50000"/>
              </a:spcBef>
              <a:buFontTx/>
              <a:buNone/>
            </a:pPr>
            <a:r>
              <a:rPr kumimoji="1" lang="en-US" sz="1969" dirty="0">
                <a:latin typeface="Swis721 Cn BT" charset="0"/>
              </a:rPr>
              <a:t>(low maintenance cost) </a:t>
            </a:r>
          </a:p>
        </p:txBody>
      </p:sp>
      <p:sp>
        <p:nvSpPr>
          <p:cNvPr id="513033" name="Text Box 9"/>
          <p:cNvSpPr txBox="1">
            <a:spLocks noChangeArrowheads="1"/>
          </p:cNvSpPr>
          <p:nvPr/>
        </p:nvSpPr>
        <p:spPr bwMode="auto">
          <a:xfrm>
            <a:off x="8260182" y="5032930"/>
            <a:ext cx="2626557" cy="16096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9999" tIns="46799" rIns="89999" bIns="46799">
            <a:spAutoFit/>
          </a:bodyPr>
          <a:lstStyle/>
          <a:p>
            <a:pPr>
              <a:spcBef>
                <a:spcPct val="50000"/>
              </a:spcBef>
              <a:buFontTx/>
              <a:buNone/>
            </a:pPr>
            <a:r>
              <a:rPr kumimoji="1" lang="en-US" sz="1969" dirty="0">
                <a:latin typeface="Swis721 Cn BT" charset="0"/>
              </a:rPr>
              <a:t>Easy on line implementation</a:t>
            </a:r>
          </a:p>
          <a:p>
            <a:pPr>
              <a:spcBef>
                <a:spcPct val="50000"/>
              </a:spcBef>
            </a:pPr>
            <a:r>
              <a:rPr kumimoji="1" lang="en-US" sz="1969" dirty="0">
                <a:latin typeface="Swis721 Cn BT" charset="0"/>
              </a:rPr>
              <a:t>(low deployment cost) </a:t>
            </a:r>
          </a:p>
          <a:p>
            <a:pPr>
              <a:spcBef>
                <a:spcPct val="50000"/>
              </a:spcBef>
              <a:buFontTx/>
              <a:buNone/>
            </a:pPr>
            <a:endParaRPr kumimoji="1" lang="en-US" sz="1969" dirty="0">
              <a:latin typeface="Swis721 Cn BT" charset="0"/>
            </a:endParaRPr>
          </a:p>
        </p:txBody>
      </p:sp>
      <p:sp>
        <p:nvSpPr>
          <p:cNvPr id="513036" name="Rectangle 12"/>
          <p:cNvSpPr>
            <a:spLocks noChangeArrowheads="1"/>
          </p:cNvSpPr>
          <p:nvPr/>
        </p:nvSpPr>
        <p:spPr bwMode="auto">
          <a:xfrm>
            <a:off x="124791" y="131619"/>
            <a:ext cx="4267200" cy="533400"/>
          </a:xfrm>
          <a:prstGeom prst="rect">
            <a:avLst/>
          </a:prstGeom>
          <a:noFill/>
          <a:ln>
            <a:noFill/>
          </a:ln>
          <a:effectLst/>
        </p:spPr>
        <p:txBody>
          <a:bodyPr wrap="none" lIns="93514" tIns="46756" rIns="93514" bIns="46756" anchor="ctr"/>
          <a:lstStyle/>
          <a:p>
            <a:pPr marL="57147" indent="-57147" defTabSz="934990"/>
            <a:r>
              <a:rPr lang="en-US" sz="2400" dirty="0"/>
              <a:t>Technical advantages of inferential sensors generated by Genetic Programming</a:t>
            </a:r>
          </a:p>
        </p:txBody>
      </p:sp>
      <p:sp>
        <p:nvSpPr>
          <p:cNvPr id="2" name="Footer Placeholder 1">
            <a:extLst>
              <a:ext uri="{FF2B5EF4-FFF2-40B4-BE49-F238E27FC236}">
                <a16:creationId xmlns:a16="http://schemas.microsoft.com/office/drawing/2014/main" id="{4922554D-46D8-3D4E-90A5-09FE0A616C85}"/>
              </a:ext>
            </a:extLst>
          </p:cNvPr>
          <p:cNvSpPr>
            <a:spLocks noGrp="1"/>
          </p:cNvSpPr>
          <p:nvPr>
            <p:ph type="ftr" sz="quarter" idx="11"/>
          </p:nvPr>
        </p:nvSpPr>
        <p:spPr/>
        <p:txBody>
          <a:bodyPr/>
          <a:lstStyle/>
          <a:p>
            <a:r>
              <a:rPr lang="en-US"/>
              <a:t>Kordon Consulting LLC</a:t>
            </a:r>
          </a:p>
        </p:txBody>
      </p:sp>
      <p:sp>
        <p:nvSpPr>
          <p:cNvPr id="3" name="Slide Number Placeholder 2">
            <a:extLst>
              <a:ext uri="{FF2B5EF4-FFF2-40B4-BE49-F238E27FC236}">
                <a16:creationId xmlns:a16="http://schemas.microsoft.com/office/drawing/2014/main" id="{C63312FA-2C01-3749-AB80-253C48652487}"/>
              </a:ext>
            </a:extLst>
          </p:cNvPr>
          <p:cNvSpPr>
            <a:spLocks noGrp="1"/>
          </p:cNvSpPr>
          <p:nvPr>
            <p:ph type="sldNum" sz="quarter" idx="12"/>
          </p:nvPr>
        </p:nvSpPr>
        <p:spPr/>
        <p:txBody>
          <a:bodyPr/>
          <a:lstStyle/>
          <a:p>
            <a:fld id="{760C78C2-CDE4-4FEF-94FB-F11C578D031C}" type="slidenum">
              <a:rPr lang="en-US" smtClean="0"/>
              <a:t>21</a:t>
            </a:fld>
            <a:endParaRPr lang="en-US"/>
          </a:p>
        </p:txBody>
      </p:sp>
      <p:pic>
        <p:nvPicPr>
          <p:cNvPr id="4" name="Picture 3">
            <a:extLst>
              <a:ext uri="{FF2B5EF4-FFF2-40B4-BE49-F238E27FC236}">
                <a16:creationId xmlns:a16="http://schemas.microsoft.com/office/drawing/2014/main" id="{D324CB49-1756-0C4A-B63B-0E17F905E799}"/>
              </a:ext>
            </a:extLst>
          </p:cNvPr>
          <p:cNvPicPr>
            <a:picLocks noChangeAspect="1"/>
          </p:cNvPicPr>
          <p:nvPr/>
        </p:nvPicPr>
        <p:blipFill>
          <a:blip r:embed="rId8"/>
          <a:stretch>
            <a:fillRect/>
          </a:stretch>
        </p:blipFill>
        <p:spPr>
          <a:xfrm>
            <a:off x="330544" y="2976563"/>
            <a:ext cx="3855694" cy="3139496"/>
          </a:xfrm>
          <a:prstGeom prst="rect">
            <a:avLst/>
          </a:prstGeom>
        </p:spPr>
      </p:pic>
      <p:sp>
        <p:nvSpPr>
          <p:cNvPr id="15" name="Rectangle 9">
            <a:extLst>
              <a:ext uri="{FF2B5EF4-FFF2-40B4-BE49-F238E27FC236}">
                <a16:creationId xmlns:a16="http://schemas.microsoft.com/office/drawing/2014/main" id="{62006048-428A-0F4B-A320-CF7EB0044610}"/>
              </a:ext>
            </a:extLst>
          </p:cNvPr>
          <p:cNvSpPr>
            <a:spLocks noChangeArrowheads="1"/>
          </p:cNvSpPr>
          <p:nvPr/>
        </p:nvSpPr>
        <p:spPr bwMode="auto">
          <a:xfrm>
            <a:off x="248624" y="2427792"/>
            <a:ext cx="3846797" cy="428625"/>
          </a:xfrm>
          <a:prstGeom prst="rect">
            <a:avLst/>
          </a:prstGeom>
          <a:solidFill>
            <a:schemeClr val="tx2">
              <a:lumMod val="20000"/>
              <a:lumOff val="80000"/>
            </a:schemeClr>
          </a:solidFill>
          <a:ln w="12700">
            <a:solidFill>
              <a:schemeClr val="tx1"/>
            </a:solidFill>
            <a:miter lim="800000"/>
            <a:headEnd type="none" w="sm" len="sm"/>
            <a:tailEnd type="none" w="sm" len="sm"/>
          </a:ln>
        </p:spPr>
        <p:txBody>
          <a:bodyPr wrap="none" lIns="91439" tIns="45719" rIns="91439" bIns="45719" anchor="ctr"/>
          <a:lstStyle/>
          <a:p>
            <a:pPr algn="ctr"/>
            <a:r>
              <a:rPr lang="en-US" sz="1406" b="1" dirty="0"/>
              <a:t>The alternative</a:t>
            </a:r>
          </a:p>
          <a:p>
            <a:pPr algn="ctr"/>
            <a:r>
              <a:rPr lang="en-US" sz="1406" b="1" dirty="0"/>
              <a:t>Continuous Emissions Monitoring Systems (CEMS)</a:t>
            </a:r>
          </a:p>
        </p:txBody>
      </p:sp>
      <p:sp>
        <p:nvSpPr>
          <p:cNvPr id="16" name="Rectangle 87">
            <a:extLst>
              <a:ext uri="{FF2B5EF4-FFF2-40B4-BE49-F238E27FC236}">
                <a16:creationId xmlns:a16="http://schemas.microsoft.com/office/drawing/2014/main" id="{605F8F6A-A70E-CF46-8D1B-CDF0436D3ABC}"/>
              </a:ext>
            </a:extLst>
          </p:cNvPr>
          <p:cNvSpPr>
            <a:spLocks noChangeArrowheads="1"/>
          </p:cNvSpPr>
          <p:nvPr/>
        </p:nvSpPr>
        <p:spPr bwMode="auto">
          <a:xfrm>
            <a:off x="871490" y="6135812"/>
            <a:ext cx="3407982" cy="460252"/>
          </a:xfrm>
          <a:prstGeom prst="rect">
            <a:avLst/>
          </a:prstGeom>
          <a:solidFill>
            <a:schemeClr val="accent6">
              <a:lumMod val="20000"/>
              <a:lumOff val="80000"/>
            </a:schemeClr>
          </a:solidFill>
          <a:ln w="12700">
            <a:solidFill>
              <a:schemeClr val="tx1"/>
            </a:solidFill>
            <a:miter lim="800000"/>
            <a:headEnd type="none" w="sm" len="sm"/>
            <a:tailEnd type="none" w="sm" len="sm"/>
          </a:ln>
        </p:spPr>
        <p:txBody>
          <a:bodyPr wrap="none" lIns="91439" tIns="45719" rIns="91439" bIns="45719" anchor="ctr">
            <a:spAutoFit/>
          </a:bodyPr>
          <a:lstStyle/>
          <a:p>
            <a:pPr algn="ctr"/>
            <a:r>
              <a:rPr lang="en-US" sz="2391" dirty="0">
                <a:latin typeface="Times New Roman" pitchFamily="18" charset="0"/>
              </a:rPr>
              <a:t>Average cost &gt; $100,000</a:t>
            </a:r>
            <a:r>
              <a:rPr lang="en-US" sz="2391" dirty="0">
                <a:solidFill>
                  <a:schemeClr val="bg2"/>
                </a:solidFill>
                <a:latin typeface="Times New Roman" pitchFamily="18" charset="0"/>
              </a:rPr>
              <a:t>  </a:t>
            </a:r>
          </a:p>
        </p:txBody>
      </p:sp>
    </p:spTree>
    <p:extLst>
      <p:ext uri="{BB962C8B-B14F-4D97-AF65-F5344CB8AC3E}">
        <p14:creationId xmlns:p14="http://schemas.microsoft.com/office/powerpoint/2010/main" val="9972709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Object 2"/>
          <p:cNvGraphicFramePr>
            <a:graphicFrameLocks noChangeAspect="1"/>
          </p:cNvGraphicFramePr>
          <p:nvPr/>
        </p:nvGraphicFramePr>
        <p:xfrm>
          <a:off x="1702594" y="1071564"/>
          <a:ext cx="3375422" cy="1887513"/>
        </p:xfrm>
        <a:graphic>
          <a:graphicData uri="http://schemas.openxmlformats.org/presentationml/2006/ole">
            <mc:AlternateContent xmlns:mc="http://schemas.openxmlformats.org/markup-compatibility/2006">
              <mc:Choice xmlns:v="urn:schemas-microsoft-com:vml" Requires="v">
                <p:oleObj spid="_x0000_s3104" name="Worksheet" r:id="rId4" imgW="5192280" imgH="3111480" progId="Excel.Sheet.8">
                  <p:embed/>
                </p:oleObj>
              </mc:Choice>
              <mc:Fallback>
                <p:oleObj name="Worksheet" r:id="rId4" imgW="5192280" imgH="3111480" progId="Excel.Sheet.8">
                  <p:embed/>
                  <p:pic>
                    <p:nvPicPr>
                      <p:cNvPr id="1054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2594" y="1071564"/>
                        <a:ext cx="3375422" cy="1887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 name="Picture 4"/>
          <p:cNvPicPr>
            <a:picLocks noChangeAspect="1" noChangeArrowheads="1"/>
          </p:cNvPicPr>
          <p:nvPr/>
        </p:nvPicPr>
        <p:blipFill>
          <a:blip r:embed="rId6" cstate="print"/>
          <a:srcRect/>
          <a:stretch>
            <a:fillRect/>
          </a:stretch>
        </p:blipFill>
        <p:spPr>
          <a:xfrm>
            <a:off x="1809751" y="2518173"/>
            <a:ext cx="4143375" cy="2303859"/>
          </a:xfrm>
          <a:prstGeom prst="rect">
            <a:avLst/>
          </a:prstGeom>
          <a:noFill/>
          <a:ln/>
        </p:spPr>
      </p:pic>
      <p:pic>
        <p:nvPicPr>
          <p:cNvPr id="105477" name="Picture 5"/>
          <p:cNvPicPr>
            <a:picLocks noChangeAspect="1" noChangeArrowheads="1"/>
          </p:cNvPicPr>
          <p:nvPr/>
        </p:nvPicPr>
        <p:blipFill>
          <a:blip r:embed="rId7" cstate="print"/>
          <a:srcRect/>
          <a:stretch>
            <a:fillRect/>
          </a:stretch>
        </p:blipFill>
        <p:spPr bwMode="auto">
          <a:xfrm>
            <a:off x="2399110" y="4125517"/>
            <a:ext cx="4192488" cy="1962299"/>
          </a:xfrm>
          <a:prstGeom prst="rect">
            <a:avLst/>
          </a:prstGeom>
          <a:noFill/>
          <a:ln w="9525">
            <a:noFill/>
            <a:miter lim="800000"/>
            <a:headEnd/>
            <a:tailEnd/>
          </a:ln>
        </p:spPr>
      </p:pic>
      <p:sp>
        <p:nvSpPr>
          <p:cNvPr id="9"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14A6BBE1-6D86-4C02-B804-26934A81CDB9}" type="slidenum">
              <a:rPr lang="en-US"/>
              <a:pPr/>
              <a:t>22</a:t>
            </a:fld>
            <a:endParaRPr lang="en-US"/>
          </a:p>
        </p:txBody>
      </p:sp>
      <p:sp>
        <p:nvSpPr>
          <p:cNvPr id="330755"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AAD43DDC-8B49-40EB-927E-814C61DE0CCA}" type="slidenum">
              <a:rPr lang="en-US" sz="1406"/>
              <a:pPr algn="r"/>
              <a:t>22</a:t>
            </a:fld>
            <a:endParaRPr lang="en-US" sz="1406" dirty="0"/>
          </a:p>
        </p:txBody>
      </p:sp>
      <p:sp>
        <p:nvSpPr>
          <p:cNvPr id="330756" name="Rectangle 2"/>
          <p:cNvSpPr>
            <a:spLocks noGrp="1" noChangeArrowheads="1"/>
          </p:cNvSpPr>
          <p:nvPr>
            <p:ph type="title" idx="4294967295"/>
          </p:nvPr>
        </p:nvSpPr>
        <p:spPr>
          <a:xfrm>
            <a:off x="1981200" y="274638"/>
            <a:ext cx="8229600" cy="715962"/>
          </a:xfrm>
        </p:spPr>
        <p:txBody>
          <a:bodyPr/>
          <a:lstStyle/>
          <a:p>
            <a:r>
              <a:rPr lang="en-US" sz="2391" dirty="0"/>
              <a:t>Inferential sensors leveraging at Dow Chemical</a:t>
            </a:r>
          </a:p>
        </p:txBody>
      </p:sp>
      <p:sp>
        <p:nvSpPr>
          <p:cNvPr id="7" name="Rectangle 61"/>
          <p:cNvSpPr>
            <a:spLocks noChangeArrowheads="1"/>
          </p:cNvSpPr>
          <p:nvPr/>
        </p:nvSpPr>
        <p:spPr bwMode="auto">
          <a:xfrm>
            <a:off x="7649766" y="1864051"/>
            <a:ext cx="3589736" cy="1883940"/>
          </a:xfrm>
          <a:prstGeom prst="rect">
            <a:avLst/>
          </a:prstGeom>
          <a:solidFill>
            <a:srgbClr val="6DF78E"/>
          </a:solidFill>
          <a:ln w="12700" cap="sq" algn="ctr">
            <a:solidFill>
              <a:schemeClr val="tx1"/>
            </a:solidFill>
            <a:miter lim="800000"/>
            <a:headEnd/>
            <a:tailEnd/>
          </a:ln>
          <a:effectLst/>
        </p:spPr>
        <p:txBody>
          <a:bodyPr wrap="square" lIns="63281" tIns="32906" rIns="63281" bIns="32906" anchor="ctr">
            <a:spAutoFit/>
          </a:bodyPr>
          <a:lstStyle/>
          <a:p>
            <a:pPr algn="ctr" eaLnBrk="0" hangingPunct="0">
              <a:spcBef>
                <a:spcPct val="50000"/>
              </a:spcBef>
            </a:pPr>
            <a:r>
              <a:rPr kumimoji="1" lang="en-US" sz="1687" b="1" dirty="0">
                <a:latin typeface="Swis721 Cn BT" pitchFamily="34" charset="0"/>
              </a:rPr>
              <a:t>Mature technology pioneered at Dow</a:t>
            </a:r>
          </a:p>
          <a:p>
            <a:pPr eaLnBrk="0" hangingPunct="0">
              <a:spcBef>
                <a:spcPct val="50000"/>
              </a:spcBef>
            </a:pPr>
            <a:r>
              <a:rPr kumimoji="1" lang="en-US" sz="1687" b="1" dirty="0">
                <a:latin typeface="Swis721 Cn BT" pitchFamily="34" charset="0"/>
              </a:rPr>
              <a:t>- Applied since 1997</a:t>
            </a:r>
          </a:p>
          <a:p>
            <a:pPr eaLnBrk="0" hangingPunct="0">
              <a:spcBef>
                <a:spcPct val="50000"/>
              </a:spcBef>
              <a:buFontTx/>
              <a:buChar char="-"/>
            </a:pPr>
            <a:r>
              <a:rPr kumimoji="1" lang="en-US" sz="1687" b="1" dirty="0">
                <a:latin typeface="Swis721 Cn BT" pitchFamily="34" charset="0"/>
              </a:rPr>
              <a:t> 200+ applications</a:t>
            </a:r>
          </a:p>
          <a:p>
            <a:pPr eaLnBrk="0" hangingPunct="0">
              <a:spcBef>
                <a:spcPct val="50000"/>
              </a:spcBef>
              <a:buFontTx/>
              <a:buChar char="-"/>
            </a:pPr>
            <a:r>
              <a:rPr kumimoji="1" lang="en-US" sz="1687" b="1" dirty="0">
                <a:latin typeface="Swis721 Cn BT" pitchFamily="34" charset="0"/>
              </a:rPr>
              <a:t> 30+ processes</a:t>
            </a:r>
          </a:p>
          <a:p>
            <a:pPr eaLnBrk="0" hangingPunct="0">
              <a:spcBef>
                <a:spcPct val="50000"/>
              </a:spcBef>
              <a:buFontTx/>
              <a:buChar char="-"/>
            </a:pPr>
            <a:r>
              <a:rPr kumimoji="1" lang="en-US" sz="1687" b="1" dirty="0">
                <a:latin typeface="Swis721 Cn BT" pitchFamily="34" charset="0"/>
              </a:rPr>
              <a:t> + million$ value</a:t>
            </a:r>
          </a:p>
        </p:txBody>
      </p:sp>
      <p:sp>
        <p:nvSpPr>
          <p:cNvPr id="11" name="Left Arrow 10"/>
          <p:cNvSpPr/>
          <p:nvPr/>
        </p:nvSpPr>
        <p:spPr bwMode="auto">
          <a:xfrm>
            <a:off x="5131595" y="1285876"/>
            <a:ext cx="2035969" cy="482203"/>
          </a:xfrm>
          <a:prstGeom prst="leftArrow">
            <a:avLst/>
          </a:prstGeom>
          <a:solidFill>
            <a:srgbClr val="FFFF00"/>
          </a:solidFill>
          <a:ln w="12700" cap="flat" cmpd="sng" algn="ctr">
            <a:noFill/>
            <a:prstDash val="solid"/>
            <a:miter lim="0"/>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410751" fontAlgn="base" hangingPunct="0">
              <a:spcBef>
                <a:spcPct val="0"/>
              </a:spcBef>
              <a:spcAft>
                <a:spcPct val="0"/>
              </a:spcAft>
            </a:pPr>
            <a:r>
              <a:rPr lang="en-US" sz="1406" b="1" dirty="0">
                <a:solidFill>
                  <a:srgbClr val="595650"/>
                </a:solidFill>
                <a:latin typeface="Hoefler Text" charset="0"/>
                <a:ea typeface="Hoefler Text" charset="0"/>
                <a:cs typeface="Hoefler Text" charset="0"/>
                <a:sym typeface="Hoefler Text" charset="0"/>
              </a:rPr>
              <a:t>Chemical reactor</a:t>
            </a:r>
          </a:p>
        </p:txBody>
      </p:sp>
      <p:sp>
        <p:nvSpPr>
          <p:cNvPr id="12" name="Left Arrow 11"/>
          <p:cNvSpPr/>
          <p:nvPr/>
        </p:nvSpPr>
        <p:spPr bwMode="auto">
          <a:xfrm>
            <a:off x="5506642" y="3161110"/>
            <a:ext cx="2035969" cy="482203"/>
          </a:xfrm>
          <a:prstGeom prst="leftArrow">
            <a:avLst/>
          </a:prstGeom>
          <a:solidFill>
            <a:srgbClr val="FFFF00"/>
          </a:solidFill>
          <a:ln w="12700" cap="flat" cmpd="sng" algn="ctr">
            <a:noFill/>
            <a:prstDash val="solid"/>
            <a:miter lim="0"/>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410751" fontAlgn="base" hangingPunct="0">
              <a:spcBef>
                <a:spcPct val="0"/>
              </a:spcBef>
              <a:spcAft>
                <a:spcPct val="0"/>
              </a:spcAft>
            </a:pPr>
            <a:r>
              <a:rPr lang="en-US" sz="1406" b="1" dirty="0">
                <a:solidFill>
                  <a:srgbClr val="595650"/>
                </a:solidFill>
                <a:latin typeface="Hoefler Text" charset="0"/>
                <a:ea typeface="Hoefler Text" charset="0"/>
                <a:cs typeface="Hoefler Text" charset="0"/>
                <a:sym typeface="Hoefler Text" charset="0"/>
              </a:rPr>
              <a:t>Distillation column</a:t>
            </a:r>
          </a:p>
        </p:txBody>
      </p:sp>
      <p:sp>
        <p:nvSpPr>
          <p:cNvPr id="15" name="Left Arrow 14"/>
          <p:cNvSpPr/>
          <p:nvPr/>
        </p:nvSpPr>
        <p:spPr bwMode="auto">
          <a:xfrm>
            <a:off x="6203157" y="4018360"/>
            <a:ext cx="2893219" cy="482203"/>
          </a:xfrm>
          <a:prstGeom prst="leftArrow">
            <a:avLst/>
          </a:prstGeom>
          <a:solidFill>
            <a:srgbClr val="FFFF00"/>
          </a:solidFill>
          <a:ln w="12700" cap="flat" cmpd="sng" algn="ctr">
            <a:noFill/>
            <a:prstDash val="solid"/>
            <a:miter lim="0"/>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410751" fontAlgn="base" hangingPunct="0">
              <a:spcBef>
                <a:spcPct val="0"/>
              </a:spcBef>
              <a:spcAft>
                <a:spcPct val="0"/>
              </a:spcAft>
            </a:pPr>
            <a:r>
              <a:rPr lang="en-US" sz="1406" b="1" dirty="0">
                <a:solidFill>
                  <a:srgbClr val="595650"/>
                </a:solidFill>
                <a:latin typeface="Hoefler Text" charset="0"/>
                <a:ea typeface="Hoefler Text" charset="0"/>
                <a:cs typeface="Hoefler Text" charset="0"/>
                <a:sym typeface="Hoefler Text" charset="0"/>
              </a:rPr>
              <a:t>Waste Water Treatment Plant</a:t>
            </a:r>
          </a:p>
        </p:txBody>
      </p:sp>
      <p:pic>
        <p:nvPicPr>
          <p:cNvPr id="105475" name="Picture 3"/>
          <p:cNvPicPr>
            <a:picLocks noChangeAspect="1" noChangeArrowheads="1"/>
          </p:cNvPicPr>
          <p:nvPr/>
        </p:nvPicPr>
        <p:blipFill>
          <a:blip r:embed="rId8" cstate="print"/>
          <a:srcRect/>
          <a:stretch>
            <a:fillRect/>
          </a:stretch>
        </p:blipFill>
        <p:spPr bwMode="auto">
          <a:xfrm>
            <a:off x="6096001" y="4822032"/>
            <a:ext cx="3020467" cy="2035969"/>
          </a:xfrm>
          <a:prstGeom prst="rect">
            <a:avLst/>
          </a:prstGeom>
          <a:noFill/>
          <a:ln w="9525">
            <a:noFill/>
            <a:miter lim="800000"/>
            <a:headEnd/>
            <a:tailEnd/>
          </a:ln>
        </p:spPr>
      </p:pic>
      <p:sp>
        <p:nvSpPr>
          <p:cNvPr id="16" name="Left Arrow 15"/>
          <p:cNvSpPr/>
          <p:nvPr/>
        </p:nvSpPr>
        <p:spPr bwMode="auto">
          <a:xfrm>
            <a:off x="8614173" y="5304235"/>
            <a:ext cx="1393031" cy="482203"/>
          </a:xfrm>
          <a:prstGeom prst="leftArrow">
            <a:avLst/>
          </a:prstGeom>
          <a:solidFill>
            <a:srgbClr val="FFFF00"/>
          </a:solidFill>
          <a:ln w="12700" cap="flat" cmpd="sng" algn="ctr">
            <a:noFill/>
            <a:prstDash val="solid"/>
            <a:miter lim="0"/>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410751" fontAlgn="base" hangingPunct="0">
              <a:spcBef>
                <a:spcPct val="0"/>
              </a:spcBef>
              <a:spcAft>
                <a:spcPct val="0"/>
              </a:spcAft>
            </a:pPr>
            <a:r>
              <a:rPr lang="en-US" sz="1406" b="1" dirty="0">
                <a:solidFill>
                  <a:srgbClr val="595650"/>
                </a:solidFill>
                <a:latin typeface="Hoefler Text" charset="0"/>
                <a:ea typeface="Hoefler Text" charset="0"/>
                <a:cs typeface="Hoefler Text" charset="0"/>
                <a:sym typeface="Hoefler Text" charset="0"/>
              </a:rPr>
              <a:t>Biomass</a:t>
            </a:r>
          </a:p>
        </p:txBody>
      </p:sp>
      <p:sp>
        <p:nvSpPr>
          <p:cNvPr id="2" name="Footer Placeholder 1">
            <a:extLst>
              <a:ext uri="{FF2B5EF4-FFF2-40B4-BE49-F238E27FC236}">
                <a16:creationId xmlns:a16="http://schemas.microsoft.com/office/drawing/2014/main" id="{BD27F4BF-8ADA-C943-B8B8-2B605EB2FB80}"/>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90703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22" y="71260"/>
            <a:ext cx="10456773" cy="461665"/>
          </a:xfrm>
          <a:prstGeom prst="rect">
            <a:avLst/>
          </a:prstGeom>
          <a:noFill/>
        </p:spPr>
        <p:txBody>
          <a:bodyPr wrap="none" rtlCol="0">
            <a:spAutoFit/>
          </a:bodyPr>
          <a:lstStyle/>
          <a:p>
            <a:r>
              <a:rPr lang="en-US" sz="2400" dirty="0"/>
              <a:t>Using inferential sensors in periods where critical hardware sensor is not available</a:t>
            </a:r>
          </a:p>
        </p:txBody>
      </p:sp>
      <p:grpSp>
        <p:nvGrpSpPr>
          <p:cNvPr id="3" name="Group 2">
            <a:extLst>
              <a:ext uri="{FF2B5EF4-FFF2-40B4-BE49-F238E27FC236}">
                <a16:creationId xmlns:a16="http://schemas.microsoft.com/office/drawing/2014/main" id="{C6D347E9-B11C-164B-AB46-32D23F31E160}"/>
              </a:ext>
            </a:extLst>
          </p:cNvPr>
          <p:cNvGrpSpPr/>
          <p:nvPr/>
        </p:nvGrpSpPr>
        <p:grpSpPr>
          <a:xfrm>
            <a:off x="268448" y="752185"/>
            <a:ext cx="9044984" cy="5942952"/>
            <a:chOff x="1367979" y="805973"/>
            <a:chExt cx="9044984" cy="5942952"/>
          </a:xfrm>
        </p:grpSpPr>
        <p:pic>
          <p:nvPicPr>
            <p:cNvPr id="9" name="Picture 8"/>
            <p:cNvPicPr>
              <a:picLocks noChangeAspect="1"/>
            </p:cNvPicPr>
            <p:nvPr/>
          </p:nvPicPr>
          <p:blipFill>
            <a:blip r:embed="rId2"/>
            <a:stretch>
              <a:fillRect/>
            </a:stretch>
          </p:blipFill>
          <p:spPr>
            <a:xfrm>
              <a:off x="1367979" y="2923909"/>
              <a:ext cx="9044983" cy="1881940"/>
            </a:xfrm>
            <a:prstGeom prst="rect">
              <a:avLst/>
            </a:prstGeom>
          </p:spPr>
        </p:pic>
        <p:pic>
          <p:nvPicPr>
            <p:cNvPr id="7" name="Picture 6"/>
            <p:cNvPicPr>
              <a:picLocks noChangeAspect="1"/>
            </p:cNvPicPr>
            <p:nvPr/>
          </p:nvPicPr>
          <p:blipFill>
            <a:blip r:embed="rId3"/>
            <a:stretch>
              <a:fillRect/>
            </a:stretch>
          </p:blipFill>
          <p:spPr>
            <a:xfrm>
              <a:off x="1367980" y="805973"/>
              <a:ext cx="9044983" cy="2117936"/>
            </a:xfrm>
            <a:prstGeom prst="rect">
              <a:avLst/>
            </a:prstGeom>
          </p:spPr>
        </p:pic>
        <p:cxnSp>
          <p:nvCxnSpPr>
            <p:cNvPr id="5" name="Straight Arrow Connector 4"/>
            <p:cNvCxnSpPr/>
            <p:nvPr/>
          </p:nvCxnSpPr>
          <p:spPr>
            <a:xfrm flipV="1">
              <a:off x="6173898" y="1518407"/>
              <a:ext cx="2298983" cy="1681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21960" y="3163428"/>
              <a:ext cx="2182737" cy="446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a:off x="1367980" y="4862859"/>
              <a:ext cx="9044983" cy="1886066"/>
            </a:xfrm>
            <a:prstGeom prst="rect">
              <a:avLst/>
            </a:prstGeom>
          </p:spPr>
        </p:pic>
        <p:cxnSp>
          <p:nvCxnSpPr>
            <p:cNvPr id="13" name="Straight Arrow Connector 12"/>
            <p:cNvCxnSpPr/>
            <p:nvPr/>
          </p:nvCxnSpPr>
          <p:spPr>
            <a:xfrm flipV="1">
              <a:off x="6662258" y="5642081"/>
              <a:ext cx="21431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 Box 7">
            <a:extLst>
              <a:ext uri="{FF2B5EF4-FFF2-40B4-BE49-F238E27FC236}">
                <a16:creationId xmlns:a16="http://schemas.microsoft.com/office/drawing/2014/main" id="{F587F852-7F02-3D42-B3F2-6DC6350829FC}"/>
              </a:ext>
            </a:extLst>
          </p:cNvPr>
          <p:cNvSpPr txBox="1">
            <a:spLocks noChangeArrowheads="1"/>
          </p:cNvSpPr>
          <p:nvPr/>
        </p:nvSpPr>
        <p:spPr bwMode="auto">
          <a:xfrm>
            <a:off x="9580077" y="1306565"/>
            <a:ext cx="1640149" cy="652356"/>
          </a:xfrm>
          <a:prstGeom prst="rect">
            <a:avLst/>
          </a:prstGeom>
          <a:solidFill>
            <a:schemeClr val="accent2">
              <a:lumMod val="60000"/>
              <a:lumOff val="40000"/>
            </a:schemeClr>
          </a:solidFill>
          <a:ln>
            <a:noFill/>
          </a:ln>
          <a:effectLst/>
        </p:spPr>
        <p:txBody>
          <a:bodyPr wrap="square" lIns="90487" tIns="44449" rIns="90487" bIns="44449">
            <a:spAutoFit/>
          </a:bodyPr>
          <a:lstStyle/>
          <a:p>
            <a:pPr>
              <a:spcBef>
                <a:spcPct val="50000"/>
              </a:spcBef>
              <a:buFontTx/>
              <a:buNone/>
            </a:pPr>
            <a:r>
              <a:rPr lang="en-US" sz="1828" dirty="0"/>
              <a:t>Critical sensor not available</a:t>
            </a:r>
          </a:p>
        </p:txBody>
      </p:sp>
      <p:sp>
        <p:nvSpPr>
          <p:cNvPr id="14" name="Text Box 7">
            <a:extLst>
              <a:ext uri="{FF2B5EF4-FFF2-40B4-BE49-F238E27FC236}">
                <a16:creationId xmlns:a16="http://schemas.microsoft.com/office/drawing/2014/main" id="{36662CC0-8FDD-5049-A270-4CB6D2B9D8A9}"/>
              </a:ext>
            </a:extLst>
          </p:cNvPr>
          <p:cNvSpPr txBox="1">
            <a:spLocks noChangeArrowheads="1"/>
          </p:cNvSpPr>
          <p:nvPr/>
        </p:nvSpPr>
        <p:spPr bwMode="auto">
          <a:xfrm>
            <a:off x="9580077" y="5425926"/>
            <a:ext cx="1640149" cy="933652"/>
          </a:xfrm>
          <a:prstGeom prst="rect">
            <a:avLst/>
          </a:prstGeom>
          <a:solidFill>
            <a:schemeClr val="accent2">
              <a:lumMod val="60000"/>
              <a:lumOff val="40000"/>
            </a:schemeClr>
          </a:solidFill>
          <a:ln>
            <a:noFill/>
          </a:ln>
          <a:effectLst/>
        </p:spPr>
        <p:txBody>
          <a:bodyPr wrap="square" lIns="90487" tIns="44449" rIns="90487" bIns="44449">
            <a:spAutoFit/>
          </a:bodyPr>
          <a:lstStyle/>
          <a:p>
            <a:pPr>
              <a:spcBef>
                <a:spcPct val="50000"/>
              </a:spcBef>
              <a:buFontTx/>
              <a:buNone/>
            </a:pPr>
            <a:r>
              <a:rPr lang="en-US" sz="1828" dirty="0"/>
              <a:t>Critical sensor broken/not available</a:t>
            </a:r>
          </a:p>
        </p:txBody>
      </p:sp>
      <p:sp>
        <p:nvSpPr>
          <p:cNvPr id="15" name="Text Box 7">
            <a:extLst>
              <a:ext uri="{FF2B5EF4-FFF2-40B4-BE49-F238E27FC236}">
                <a16:creationId xmlns:a16="http://schemas.microsoft.com/office/drawing/2014/main" id="{5DC8EEC9-EA07-C341-A286-20F613FB4159}"/>
              </a:ext>
            </a:extLst>
          </p:cNvPr>
          <p:cNvSpPr txBox="1">
            <a:spLocks noChangeArrowheads="1"/>
          </p:cNvSpPr>
          <p:nvPr/>
        </p:nvSpPr>
        <p:spPr bwMode="auto">
          <a:xfrm>
            <a:off x="9644623" y="3556330"/>
            <a:ext cx="1640149" cy="652356"/>
          </a:xfrm>
          <a:prstGeom prst="rect">
            <a:avLst/>
          </a:prstGeom>
          <a:solidFill>
            <a:schemeClr val="accent6">
              <a:lumMod val="40000"/>
              <a:lumOff val="60000"/>
            </a:schemeClr>
          </a:solidFill>
          <a:ln>
            <a:noFill/>
          </a:ln>
          <a:effectLst/>
        </p:spPr>
        <p:txBody>
          <a:bodyPr wrap="square" lIns="90487" tIns="44449" rIns="90487" bIns="44449">
            <a:spAutoFit/>
          </a:bodyPr>
          <a:lstStyle/>
          <a:p>
            <a:pPr>
              <a:spcBef>
                <a:spcPct val="50000"/>
              </a:spcBef>
              <a:buFontTx/>
              <a:buNone/>
            </a:pPr>
            <a:r>
              <a:rPr lang="en-US" sz="1828" dirty="0"/>
              <a:t>Critical sensor available</a:t>
            </a:r>
          </a:p>
        </p:txBody>
      </p:sp>
      <p:sp>
        <p:nvSpPr>
          <p:cNvPr id="16" name="Text Box 7">
            <a:extLst>
              <a:ext uri="{FF2B5EF4-FFF2-40B4-BE49-F238E27FC236}">
                <a16:creationId xmlns:a16="http://schemas.microsoft.com/office/drawing/2014/main" id="{6FA9684A-EC7A-E446-8C7F-CA4974472881}"/>
              </a:ext>
            </a:extLst>
          </p:cNvPr>
          <p:cNvSpPr txBox="1">
            <a:spLocks noChangeArrowheads="1"/>
          </p:cNvSpPr>
          <p:nvPr/>
        </p:nvSpPr>
        <p:spPr bwMode="auto">
          <a:xfrm>
            <a:off x="834111" y="4930369"/>
            <a:ext cx="1640149" cy="652356"/>
          </a:xfrm>
          <a:prstGeom prst="rect">
            <a:avLst/>
          </a:prstGeom>
          <a:solidFill>
            <a:srgbClr val="FF0000"/>
          </a:solidFill>
          <a:ln>
            <a:noFill/>
          </a:ln>
          <a:effectLst/>
        </p:spPr>
        <p:txBody>
          <a:bodyPr wrap="square" lIns="90487" tIns="44449" rIns="90487" bIns="44449">
            <a:spAutoFit/>
          </a:bodyPr>
          <a:lstStyle/>
          <a:p>
            <a:pPr>
              <a:spcBef>
                <a:spcPct val="50000"/>
              </a:spcBef>
              <a:buFontTx/>
              <a:buNone/>
            </a:pPr>
            <a:r>
              <a:rPr lang="en-US" sz="1828" dirty="0"/>
              <a:t>Broken critical sensor</a:t>
            </a:r>
          </a:p>
        </p:txBody>
      </p:sp>
      <p:sp>
        <p:nvSpPr>
          <p:cNvPr id="4" name="Footer Placeholder 3">
            <a:extLst>
              <a:ext uri="{FF2B5EF4-FFF2-40B4-BE49-F238E27FC236}">
                <a16:creationId xmlns:a16="http://schemas.microsoft.com/office/drawing/2014/main" id="{8C3E40AD-35F0-E04B-9806-396AC526AB8B}"/>
              </a:ext>
            </a:extLst>
          </p:cNvPr>
          <p:cNvSpPr>
            <a:spLocks noGrp="1"/>
          </p:cNvSpPr>
          <p:nvPr>
            <p:ph type="ftr" sz="quarter" idx="11"/>
          </p:nvPr>
        </p:nvSpPr>
        <p:spPr/>
        <p:txBody>
          <a:bodyPr/>
          <a:lstStyle/>
          <a:p>
            <a:r>
              <a:rPr lang="en-US"/>
              <a:t>Kordon Consulting LLC</a:t>
            </a:r>
          </a:p>
        </p:txBody>
      </p:sp>
      <p:sp>
        <p:nvSpPr>
          <p:cNvPr id="6" name="Slide Number Placeholder 5">
            <a:extLst>
              <a:ext uri="{FF2B5EF4-FFF2-40B4-BE49-F238E27FC236}">
                <a16:creationId xmlns:a16="http://schemas.microsoft.com/office/drawing/2014/main" id="{9D6D2FFC-6EF4-B140-B585-ABBBAB2A4BF0}"/>
              </a:ext>
            </a:extLst>
          </p:cNvPr>
          <p:cNvSpPr>
            <a:spLocks noGrp="1"/>
          </p:cNvSpPr>
          <p:nvPr>
            <p:ph type="sldNum" sz="quarter" idx="12"/>
          </p:nvPr>
        </p:nvSpPr>
        <p:spPr/>
        <p:txBody>
          <a:bodyPr/>
          <a:lstStyle/>
          <a:p>
            <a:fld id="{760C78C2-CDE4-4FEF-94FB-F11C578D031C}" type="slidenum">
              <a:rPr lang="en-US" smtClean="0"/>
              <a:t>23</a:t>
            </a:fld>
            <a:endParaRPr lang="en-US"/>
          </a:p>
        </p:txBody>
      </p:sp>
    </p:spTree>
    <p:extLst>
      <p:ext uri="{BB962C8B-B14F-4D97-AF65-F5344CB8AC3E}">
        <p14:creationId xmlns:p14="http://schemas.microsoft.com/office/powerpoint/2010/main" val="360129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42979-E248-9745-8406-F58ED2FC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97" y="656671"/>
            <a:ext cx="7601333" cy="580668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pic>
        <p:nvPicPr>
          <p:cNvPr id="7" name="Picture 6"/>
          <p:cNvPicPr>
            <a:picLocks noChangeAspect="1"/>
          </p:cNvPicPr>
          <p:nvPr/>
        </p:nvPicPr>
        <p:blipFill>
          <a:blip r:embed="rId3"/>
          <a:stretch>
            <a:fillRect/>
          </a:stretch>
        </p:blipFill>
        <p:spPr>
          <a:xfrm>
            <a:off x="6682711" y="5141387"/>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49366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A216-106C-974B-9536-D5E961AF178B}"/>
              </a:ext>
            </a:extLst>
          </p:cNvPr>
          <p:cNvSpPr>
            <a:spLocks noGrp="1"/>
          </p:cNvSpPr>
          <p:nvPr>
            <p:ph type="title"/>
          </p:nvPr>
        </p:nvSpPr>
        <p:spPr>
          <a:xfrm>
            <a:off x="666077" y="86702"/>
            <a:ext cx="10515600" cy="882762"/>
          </a:xfrm>
        </p:spPr>
        <p:txBody>
          <a:bodyPr>
            <a:normAutofit/>
          </a:bodyPr>
          <a:lstStyle/>
          <a:p>
            <a:r>
              <a:rPr lang="en-US" sz="2400" b="1" dirty="0"/>
              <a:t>Automated operating discipline for consistent plant operation in a large-scale chemical plant – business problem</a:t>
            </a:r>
          </a:p>
        </p:txBody>
      </p:sp>
      <p:sp>
        <p:nvSpPr>
          <p:cNvPr id="3" name="Content Placeholder 2">
            <a:extLst>
              <a:ext uri="{FF2B5EF4-FFF2-40B4-BE49-F238E27FC236}">
                <a16:creationId xmlns:a16="http://schemas.microsoft.com/office/drawing/2014/main" id="{B2844C33-F3A0-0341-ABF1-4ED4439B1CE8}"/>
              </a:ext>
            </a:extLst>
          </p:cNvPr>
          <p:cNvSpPr>
            <a:spLocks noGrp="1"/>
          </p:cNvSpPr>
          <p:nvPr>
            <p:ph idx="1"/>
          </p:nvPr>
        </p:nvSpPr>
        <p:spPr>
          <a:xfrm>
            <a:off x="762896" y="1370332"/>
            <a:ext cx="10515600" cy="2133189"/>
          </a:xfrm>
        </p:spPr>
        <p:txBody>
          <a:bodyPr>
            <a:noAutofit/>
          </a:bodyPr>
          <a:lstStyle/>
          <a:p>
            <a:r>
              <a:rPr lang="en-US" sz="1600" dirty="0"/>
              <a:t>Existing operating discipline process is very sensitive to human errors, competence, inattention, or lack of time.</a:t>
            </a:r>
          </a:p>
          <a:p>
            <a:r>
              <a:rPr lang="en-US" sz="1600" dirty="0">
                <a:effectLst/>
              </a:rPr>
              <a:t> A</a:t>
            </a:r>
            <a:r>
              <a:rPr lang="en-US" sz="1600" dirty="0"/>
              <a:t> specific problem for automated operating discipline is to help plant operators to troubleshoot the complex root causes of upsets</a:t>
            </a:r>
          </a:p>
          <a:p>
            <a:r>
              <a:rPr lang="en-US" sz="1600" dirty="0"/>
              <a:t>The proposed real-time system captures existing process knowledge on using alarm troubleshooting in establishing a consistent operating discipline in handling difficult process conditions</a:t>
            </a:r>
          </a:p>
          <a:p>
            <a:r>
              <a:rPr lang="en-US" sz="1600" dirty="0"/>
              <a:t>Key hypothesis: Automated operating discipline, based on an intelligent system in real time can reduce significantly process upsets and have an expected impact of </a:t>
            </a:r>
            <a:r>
              <a:rPr lang="en-US" sz="1600" dirty="0" err="1"/>
              <a:t>Sxxxxxxx</a:t>
            </a:r>
            <a:endParaRPr lang="en-US" sz="1600" dirty="0"/>
          </a:p>
        </p:txBody>
      </p:sp>
      <p:sp>
        <p:nvSpPr>
          <p:cNvPr id="4" name="Text Box 9">
            <a:extLst>
              <a:ext uri="{FF2B5EF4-FFF2-40B4-BE49-F238E27FC236}">
                <a16:creationId xmlns:a16="http://schemas.microsoft.com/office/drawing/2014/main" id="{8BE3B6EB-B253-D642-8F29-6E5A7D243A7F}"/>
              </a:ext>
            </a:extLst>
          </p:cNvPr>
          <p:cNvSpPr txBox="1">
            <a:spLocks noChangeArrowheads="1"/>
          </p:cNvSpPr>
          <p:nvPr/>
        </p:nvSpPr>
        <p:spPr bwMode="auto">
          <a:xfrm>
            <a:off x="928026" y="969464"/>
            <a:ext cx="2062600" cy="341917"/>
          </a:xfrm>
          <a:prstGeom prst="rect">
            <a:avLst/>
          </a:prstGeom>
          <a:solidFill>
            <a:srgbClr val="CCFF99"/>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Business problem</a:t>
            </a:r>
          </a:p>
        </p:txBody>
      </p:sp>
      <p:sp>
        <p:nvSpPr>
          <p:cNvPr id="5" name="Text Box 9">
            <a:extLst>
              <a:ext uri="{FF2B5EF4-FFF2-40B4-BE49-F238E27FC236}">
                <a16:creationId xmlns:a16="http://schemas.microsoft.com/office/drawing/2014/main" id="{2245DA25-4354-EC4C-96B8-3AA3FE024349}"/>
              </a:ext>
            </a:extLst>
          </p:cNvPr>
          <p:cNvSpPr txBox="1">
            <a:spLocks noChangeArrowheads="1"/>
          </p:cNvSpPr>
          <p:nvPr/>
        </p:nvSpPr>
        <p:spPr bwMode="auto">
          <a:xfrm>
            <a:off x="1003329" y="3493179"/>
            <a:ext cx="8259005" cy="341917"/>
          </a:xfrm>
          <a:prstGeom prst="rect">
            <a:avLst/>
          </a:prstGeom>
          <a:solidFill>
            <a:schemeClr val="bg2">
              <a:lumMod val="90000"/>
            </a:schemeClr>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Project objectives of the developed Automated Operating Discipline system:</a:t>
            </a:r>
          </a:p>
        </p:txBody>
      </p:sp>
      <p:sp>
        <p:nvSpPr>
          <p:cNvPr id="6" name="Content Placeholder 2">
            <a:extLst>
              <a:ext uri="{FF2B5EF4-FFF2-40B4-BE49-F238E27FC236}">
                <a16:creationId xmlns:a16="http://schemas.microsoft.com/office/drawing/2014/main" id="{56F3AD0A-9FC0-8246-A5FA-BE925792335B}"/>
              </a:ext>
            </a:extLst>
          </p:cNvPr>
          <p:cNvSpPr txBox="1">
            <a:spLocks/>
          </p:cNvSpPr>
          <p:nvPr/>
        </p:nvSpPr>
        <p:spPr>
          <a:xfrm>
            <a:off x="666077" y="4011743"/>
            <a:ext cx="10515600" cy="15389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600" dirty="0"/>
              <a:t>Automatically identify root causes of complex alarms  </a:t>
            </a:r>
          </a:p>
          <a:p>
            <a:pPr lvl="0"/>
            <a:r>
              <a:rPr lang="en-US" sz="1600" dirty="0"/>
              <a:t>Provide proper advice to the operator for the root cause of the alarms in real time </a:t>
            </a:r>
          </a:p>
          <a:p>
            <a:pPr lvl="0"/>
            <a:r>
              <a:rPr lang="en-US" sz="1600" dirty="0"/>
              <a:t>Streamline operating discipline through automatically linking the corrective actions to the identified problems</a:t>
            </a:r>
          </a:p>
          <a:p>
            <a:pPr lvl="0"/>
            <a:r>
              <a:rPr lang="en-US" sz="1600" dirty="0"/>
              <a:t>Assist the training of new operators to detect problems and carry out corrective actions</a:t>
            </a:r>
          </a:p>
          <a:p>
            <a:pPr lvl="0"/>
            <a:r>
              <a:rPr lang="en-US" sz="1600" dirty="0"/>
              <a:t>Be easy to operate and maintain</a:t>
            </a:r>
          </a:p>
          <a:p>
            <a:pPr lvl="0"/>
            <a:r>
              <a:rPr lang="en-US" sz="1600" dirty="0"/>
              <a:t>Be open to future changes of alarm logic and corrective actions</a:t>
            </a:r>
          </a:p>
        </p:txBody>
      </p:sp>
      <p:sp>
        <p:nvSpPr>
          <p:cNvPr id="7" name="Footer Placeholder 6">
            <a:extLst>
              <a:ext uri="{FF2B5EF4-FFF2-40B4-BE49-F238E27FC236}">
                <a16:creationId xmlns:a16="http://schemas.microsoft.com/office/drawing/2014/main" id="{9E1E7473-FC84-4A43-A3E0-67F3A071E17B}"/>
              </a:ext>
            </a:extLst>
          </p:cNvPr>
          <p:cNvSpPr>
            <a:spLocks noGrp="1"/>
          </p:cNvSpPr>
          <p:nvPr>
            <p:ph type="ftr" sz="quarter" idx="11"/>
          </p:nvPr>
        </p:nvSpPr>
        <p:spPr/>
        <p:txBody>
          <a:bodyPr/>
          <a:lstStyle/>
          <a:p>
            <a:r>
              <a:rPr lang="en-US"/>
              <a:t>Kordon Consulting LLC</a:t>
            </a:r>
          </a:p>
        </p:txBody>
      </p:sp>
      <p:sp>
        <p:nvSpPr>
          <p:cNvPr id="8" name="Slide Number Placeholder 7">
            <a:extLst>
              <a:ext uri="{FF2B5EF4-FFF2-40B4-BE49-F238E27FC236}">
                <a16:creationId xmlns:a16="http://schemas.microsoft.com/office/drawing/2014/main" id="{4C1F6053-0553-AD48-AAF4-159235388AC8}"/>
              </a:ext>
            </a:extLst>
          </p:cNvPr>
          <p:cNvSpPr>
            <a:spLocks noGrp="1"/>
          </p:cNvSpPr>
          <p:nvPr>
            <p:ph type="sldNum" sz="quarter" idx="12"/>
          </p:nvPr>
        </p:nvSpPr>
        <p:spPr/>
        <p:txBody>
          <a:bodyPr/>
          <a:lstStyle/>
          <a:p>
            <a:fld id="{760C78C2-CDE4-4FEF-94FB-F11C578D031C}" type="slidenum">
              <a:rPr lang="en-US" smtClean="0"/>
              <a:t>25</a:t>
            </a:fld>
            <a:endParaRPr lang="en-US"/>
          </a:p>
        </p:txBody>
      </p:sp>
    </p:spTree>
    <p:extLst>
      <p:ext uri="{BB962C8B-B14F-4D97-AF65-F5344CB8AC3E}">
        <p14:creationId xmlns:p14="http://schemas.microsoft.com/office/powerpoint/2010/main" val="611708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7" name="Text Box 7"/>
          <p:cNvSpPr txBox="1">
            <a:spLocks noChangeArrowheads="1"/>
          </p:cNvSpPr>
          <p:nvPr/>
        </p:nvSpPr>
        <p:spPr bwMode="auto">
          <a:xfrm>
            <a:off x="9203038" y="1861073"/>
            <a:ext cx="2462409" cy="371062"/>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a:solidFill>
                  <a:srgbClr val="123A9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7" tIns="44449" rIns="90487" bIns="44449">
            <a:spAutoFit/>
          </a:bodyPr>
          <a:lstStyle/>
          <a:p>
            <a:pPr>
              <a:spcBef>
                <a:spcPct val="50000"/>
              </a:spcBef>
              <a:buFontTx/>
              <a:buNone/>
            </a:pPr>
            <a:r>
              <a:rPr lang="en-US" sz="1828" dirty="0"/>
              <a:t>Neural networks</a:t>
            </a:r>
          </a:p>
        </p:txBody>
      </p:sp>
      <p:sp>
        <p:nvSpPr>
          <p:cNvPr id="31" name="Title 1">
            <a:extLst>
              <a:ext uri="{FF2B5EF4-FFF2-40B4-BE49-F238E27FC236}">
                <a16:creationId xmlns:a16="http://schemas.microsoft.com/office/drawing/2014/main" id="{00885725-ACDD-D148-94C4-0C1E278098F4}"/>
              </a:ext>
            </a:extLst>
          </p:cNvPr>
          <p:cNvSpPr txBox="1">
            <a:spLocks/>
          </p:cNvSpPr>
          <p:nvPr/>
        </p:nvSpPr>
        <p:spPr>
          <a:xfrm>
            <a:off x="805603" y="172927"/>
            <a:ext cx="10515600"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Automated operating discipline for consistent plant operation in a large-scale chemical plant: integrating several  applied AI technologies</a:t>
            </a:r>
          </a:p>
        </p:txBody>
      </p:sp>
      <p:pic>
        <p:nvPicPr>
          <p:cNvPr id="5" name="Picture 4">
            <a:extLst>
              <a:ext uri="{FF2B5EF4-FFF2-40B4-BE49-F238E27FC236}">
                <a16:creationId xmlns:a16="http://schemas.microsoft.com/office/drawing/2014/main" id="{FB3A5FD6-448B-1E48-96FA-28FF91806C5D}"/>
              </a:ext>
            </a:extLst>
          </p:cNvPr>
          <p:cNvPicPr>
            <a:picLocks noChangeAspect="1"/>
          </p:cNvPicPr>
          <p:nvPr/>
        </p:nvPicPr>
        <p:blipFill>
          <a:blip r:embed="rId2"/>
          <a:stretch>
            <a:fillRect/>
          </a:stretch>
        </p:blipFill>
        <p:spPr>
          <a:xfrm>
            <a:off x="7095761" y="1238435"/>
            <a:ext cx="1897631" cy="1897631"/>
          </a:xfrm>
          <a:prstGeom prst="rect">
            <a:avLst/>
          </a:prstGeom>
        </p:spPr>
      </p:pic>
      <p:pic>
        <p:nvPicPr>
          <p:cNvPr id="7" name="Picture 6">
            <a:extLst>
              <a:ext uri="{FF2B5EF4-FFF2-40B4-BE49-F238E27FC236}">
                <a16:creationId xmlns:a16="http://schemas.microsoft.com/office/drawing/2014/main" id="{A7DA36F7-7191-A842-A1B0-F06FD676CBB4}"/>
              </a:ext>
            </a:extLst>
          </p:cNvPr>
          <p:cNvPicPr>
            <a:picLocks noChangeAspect="1"/>
          </p:cNvPicPr>
          <p:nvPr/>
        </p:nvPicPr>
        <p:blipFill>
          <a:blip r:embed="rId3"/>
          <a:stretch>
            <a:fillRect/>
          </a:stretch>
        </p:blipFill>
        <p:spPr>
          <a:xfrm>
            <a:off x="7265357" y="3211586"/>
            <a:ext cx="1272144" cy="1792904"/>
          </a:xfrm>
          <a:prstGeom prst="rect">
            <a:avLst/>
          </a:prstGeom>
        </p:spPr>
      </p:pic>
      <p:sp>
        <p:nvSpPr>
          <p:cNvPr id="38" name="Text Box 7">
            <a:extLst>
              <a:ext uri="{FF2B5EF4-FFF2-40B4-BE49-F238E27FC236}">
                <a16:creationId xmlns:a16="http://schemas.microsoft.com/office/drawing/2014/main" id="{69AF5C07-1B07-7D4D-9567-5821C9A7D268}"/>
              </a:ext>
            </a:extLst>
          </p:cNvPr>
          <p:cNvSpPr txBox="1">
            <a:spLocks noChangeArrowheads="1"/>
          </p:cNvSpPr>
          <p:nvPr/>
        </p:nvSpPr>
        <p:spPr bwMode="auto">
          <a:xfrm>
            <a:off x="9203037" y="3647136"/>
            <a:ext cx="2462409" cy="371062"/>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a:solidFill>
                  <a:srgbClr val="123A9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7" tIns="44449" rIns="90487" bIns="44449">
            <a:spAutoFit/>
          </a:bodyPr>
          <a:lstStyle/>
          <a:p>
            <a:pPr>
              <a:spcBef>
                <a:spcPct val="50000"/>
              </a:spcBef>
              <a:buFontTx/>
              <a:buNone/>
            </a:pPr>
            <a:r>
              <a:rPr lang="en-US" sz="1828" dirty="0"/>
              <a:t>Genetic programming</a:t>
            </a:r>
          </a:p>
        </p:txBody>
      </p:sp>
      <p:sp>
        <p:nvSpPr>
          <p:cNvPr id="10" name="Text Box 9">
            <a:extLst>
              <a:ext uri="{FF2B5EF4-FFF2-40B4-BE49-F238E27FC236}">
                <a16:creationId xmlns:a16="http://schemas.microsoft.com/office/drawing/2014/main" id="{EC98665D-2286-624A-8202-60752F23062A}"/>
              </a:ext>
            </a:extLst>
          </p:cNvPr>
          <p:cNvSpPr txBox="1">
            <a:spLocks noChangeArrowheads="1"/>
          </p:cNvSpPr>
          <p:nvPr/>
        </p:nvSpPr>
        <p:spPr bwMode="auto">
          <a:xfrm>
            <a:off x="1967429" y="2009495"/>
            <a:ext cx="1657898" cy="341917"/>
          </a:xfrm>
          <a:prstGeom prst="rect">
            <a:avLst/>
          </a:prstGeom>
          <a:solidFill>
            <a:srgbClr val="CCFF99"/>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Expert systems</a:t>
            </a:r>
          </a:p>
        </p:txBody>
      </p:sp>
      <p:sp>
        <p:nvSpPr>
          <p:cNvPr id="11" name="Text Box 9">
            <a:extLst>
              <a:ext uri="{FF2B5EF4-FFF2-40B4-BE49-F238E27FC236}">
                <a16:creationId xmlns:a16="http://schemas.microsoft.com/office/drawing/2014/main" id="{0289139A-7F9B-794A-AD2B-9DBE08320962}"/>
              </a:ext>
            </a:extLst>
          </p:cNvPr>
          <p:cNvSpPr txBox="1">
            <a:spLocks noChangeArrowheads="1"/>
          </p:cNvSpPr>
          <p:nvPr/>
        </p:nvSpPr>
        <p:spPr bwMode="auto">
          <a:xfrm>
            <a:off x="2451524" y="3921060"/>
            <a:ext cx="1281380" cy="341917"/>
          </a:xfrm>
          <a:prstGeom prst="rect">
            <a:avLst/>
          </a:prstGeom>
          <a:solidFill>
            <a:schemeClr val="accent2">
              <a:lumMod val="20000"/>
              <a:lumOff val="80000"/>
            </a:schemeClr>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Fuzzy logic</a:t>
            </a:r>
          </a:p>
        </p:txBody>
      </p:sp>
      <p:sp>
        <p:nvSpPr>
          <p:cNvPr id="12" name="Text Box 9">
            <a:extLst>
              <a:ext uri="{FF2B5EF4-FFF2-40B4-BE49-F238E27FC236}">
                <a16:creationId xmlns:a16="http://schemas.microsoft.com/office/drawing/2014/main" id="{1E05A04F-A333-F341-8AEC-91DD5829C0D3}"/>
              </a:ext>
            </a:extLst>
          </p:cNvPr>
          <p:cNvSpPr txBox="1">
            <a:spLocks noChangeArrowheads="1"/>
          </p:cNvSpPr>
          <p:nvPr/>
        </p:nvSpPr>
        <p:spPr bwMode="auto">
          <a:xfrm>
            <a:off x="4238884" y="2994461"/>
            <a:ext cx="1516457" cy="434250"/>
          </a:xfrm>
          <a:prstGeom prst="rect">
            <a:avLst/>
          </a:prstGeom>
          <a:solidFill>
            <a:srgbClr val="FFFF00"/>
          </a:solidFill>
          <a:ln w="9525">
            <a:noFill/>
            <a:miter lim="800000"/>
            <a:headEnd/>
            <a:tailEnd/>
          </a:ln>
          <a:effectLst/>
        </p:spPr>
        <p:txBody>
          <a:bodyPr wrap="square" lIns="64290" tIns="32145" rIns="64290" bIns="32145">
            <a:spAutoFit/>
          </a:bodyPr>
          <a:lstStyle/>
          <a:p>
            <a:pPr marL="241080" indent="-241080">
              <a:spcBef>
                <a:spcPct val="20000"/>
              </a:spcBef>
            </a:pPr>
            <a:r>
              <a:rPr lang="en-US" sz="2400" b="1" dirty="0"/>
              <a:t>Applied AI</a:t>
            </a:r>
          </a:p>
        </p:txBody>
      </p:sp>
      <p:sp>
        <p:nvSpPr>
          <p:cNvPr id="2" name="Footer Placeholder 1">
            <a:extLst>
              <a:ext uri="{FF2B5EF4-FFF2-40B4-BE49-F238E27FC236}">
                <a16:creationId xmlns:a16="http://schemas.microsoft.com/office/drawing/2014/main" id="{F56BACCC-4F5A-A14F-8ADA-1079093AC511}"/>
              </a:ext>
            </a:extLst>
          </p:cNvPr>
          <p:cNvSpPr>
            <a:spLocks noGrp="1"/>
          </p:cNvSpPr>
          <p:nvPr>
            <p:ph type="ftr" sz="quarter" idx="11"/>
          </p:nvPr>
        </p:nvSpPr>
        <p:spPr/>
        <p:txBody>
          <a:bodyPr/>
          <a:lstStyle/>
          <a:p>
            <a:r>
              <a:rPr lang="en-US"/>
              <a:t>Kordon Consulting LLC</a:t>
            </a:r>
          </a:p>
        </p:txBody>
      </p:sp>
      <p:sp>
        <p:nvSpPr>
          <p:cNvPr id="3" name="Slide Number Placeholder 2">
            <a:extLst>
              <a:ext uri="{FF2B5EF4-FFF2-40B4-BE49-F238E27FC236}">
                <a16:creationId xmlns:a16="http://schemas.microsoft.com/office/drawing/2014/main" id="{A31E8ADE-3574-3645-BEE2-6DED0E950988}"/>
              </a:ext>
            </a:extLst>
          </p:cNvPr>
          <p:cNvSpPr>
            <a:spLocks noGrp="1"/>
          </p:cNvSpPr>
          <p:nvPr>
            <p:ph type="sldNum" sz="quarter" idx="12"/>
          </p:nvPr>
        </p:nvSpPr>
        <p:spPr/>
        <p:txBody>
          <a:bodyPr/>
          <a:lstStyle/>
          <a:p>
            <a:fld id="{760C78C2-CDE4-4FEF-94FB-F11C578D031C}" type="slidenum">
              <a:rPr lang="en-US" smtClean="0"/>
              <a:t>26</a:t>
            </a:fld>
            <a:endParaRPr lang="en-US"/>
          </a:p>
        </p:txBody>
      </p:sp>
    </p:spTree>
    <p:extLst>
      <p:ext uri="{BB962C8B-B14F-4D97-AF65-F5344CB8AC3E}">
        <p14:creationId xmlns:p14="http://schemas.microsoft.com/office/powerpoint/2010/main" val="396631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27</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27</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751814" y="-9143"/>
            <a:ext cx="10515600"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Automated operating discipline for consistent plant operation in a large-scale chemical plant – Step1: Building alarm logic diagrams</a:t>
            </a:r>
          </a:p>
        </p:txBody>
      </p:sp>
      <p:sp>
        <p:nvSpPr>
          <p:cNvPr id="8" name="Text Box 9">
            <a:extLst>
              <a:ext uri="{FF2B5EF4-FFF2-40B4-BE49-F238E27FC236}">
                <a16:creationId xmlns:a16="http://schemas.microsoft.com/office/drawing/2014/main" id="{151E5673-7406-A645-86C2-955F3A41CEE9}"/>
              </a:ext>
            </a:extLst>
          </p:cNvPr>
          <p:cNvSpPr txBox="1">
            <a:spLocks noChangeArrowheads="1"/>
          </p:cNvSpPr>
          <p:nvPr/>
        </p:nvSpPr>
        <p:spPr bwMode="auto">
          <a:xfrm>
            <a:off x="3253671" y="1070478"/>
            <a:ext cx="4924136" cy="618916"/>
          </a:xfrm>
          <a:prstGeom prst="rect">
            <a:avLst/>
          </a:prstGeom>
          <a:solidFill>
            <a:srgbClr val="CCFF99"/>
          </a:solidFill>
          <a:ln w="9525">
            <a:noFill/>
            <a:miter lim="800000"/>
            <a:headEnd/>
            <a:tailEnd/>
          </a:ln>
          <a:effectLst/>
        </p:spPr>
        <p:txBody>
          <a:bodyPr wrap="square" lIns="64290" tIns="32145" rIns="64290" bIns="32145">
            <a:spAutoFit/>
          </a:bodyPr>
          <a:lstStyle/>
          <a:p>
            <a:pPr marL="241080" indent="-241080">
              <a:spcBef>
                <a:spcPct val="20000"/>
              </a:spcBef>
            </a:pPr>
            <a:r>
              <a:rPr lang="en-US" b="1" dirty="0"/>
              <a:t>Alarm logic diagrams integrate expert’s knowledge with process data and developed models</a:t>
            </a:r>
          </a:p>
        </p:txBody>
      </p:sp>
      <p:pic>
        <p:nvPicPr>
          <p:cNvPr id="2" name="Picture 1">
            <a:extLst>
              <a:ext uri="{FF2B5EF4-FFF2-40B4-BE49-F238E27FC236}">
                <a16:creationId xmlns:a16="http://schemas.microsoft.com/office/drawing/2014/main" id="{8DEAFCBC-C512-B24D-B8F2-3AA19EC73ED5}"/>
              </a:ext>
            </a:extLst>
          </p:cNvPr>
          <p:cNvPicPr>
            <a:picLocks noChangeAspect="1"/>
          </p:cNvPicPr>
          <p:nvPr/>
        </p:nvPicPr>
        <p:blipFill>
          <a:blip r:embed="rId3"/>
          <a:stretch>
            <a:fillRect/>
          </a:stretch>
        </p:blipFill>
        <p:spPr>
          <a:xfrm>
            <a:off x="2904205" y="1791917"/>
            <a:ext cx="5623068" cy="4256449"/>
          </a:xfrm>
          <a:prstGeom prst="rect">
            <a:avLst/>
          </a:prstGeom>
        </p:spPr>
      </p:pic>
      <p:sp>
        <p:nvSpPr>
          <p:cNvPr id="3" name="Footer Placeholder 2">
            <a:extLst>
              <a:ext uri="{FF2B5EF4-FFF2-40B4-BE49-F238E27FC236}">
                <a16:creationId xmlns:a16="http://schemas.microsoft.com/office/drawing/2014/main" id="{420DF8D9-710D-7A4E-9413-B4B68C45007E}"/>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3731566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28</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28</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751814" y="-9143"/>
            <a:ext cx="10515600"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Automated operating discipline for consistent plant operation in a large-scale chemical plant – Step2: Integrating and validating all alarm logic diagrams</a:t>
            </a:r>
          </a:p>
        </p:txBody>
      </p:sp>
      <p:pic>
        <p:nvPicPr>
          <p:cNvPr id="2" name="Picture 1">
            <a:extLst>
              <a:ext uri="{FF2B5EF4-FFF2-40B4-BE49-F238E27FC236}">
                <a16:creationId xmlns:a16="http://schemas.microsoft.com/office/drawing/2014/main" id="{8DEAFCBC-C512-B24D-B8F2-3AA19EC73ED5}"/>
              </a:ext>
            </a:extLst>
          </p:cNvPr>
          <p:cNvPicPr>
            <a:picLocks noChangeAspect="1"/>
          </p:cNvPicPr>
          <p:nvPr/>
        </p:nvPicPr>
        <p:blipFill>
          <a:blip r:embed="rId3"/>
          <a:stretch>
            <a:fillRect/>
          </a:stretch>
        </p:blipFill>
        <p:spPr>
          <a:xfrm>
            <a:off x="300854" y="1068672"/>
            <a:ext cx="5623068" cy="4256449"/>
          </a:xfrm>
          <a:prstGeom prst="rect">
            <a:avLst/>
          </a:prstGeom>
        </p:spPr>
      </p:pic>
      <p:pic>
        <p:nvPicPr>
          <p:cNvPr id="4" name="Picture 3">
            <a:extLst>
              <a:ext uri="{FF2B5EF4-FFF2-40B4-BE49-F238E27FC236}">
                <a16:creationId xmlns:a16="http://schemas.microsoft.com/office/drawing/2014/main" id="{F559600E-A7B4-FE48-98B8-37E5D5AC1D3D}"/>
              </a:ext>
            </a:extLst>
          </p:cNvPr>
          <p:cNvPicPr>
            <a:picLocks noChangeAspect="1"/>
          </p:cNvPicPr>
          <p:nvPr/>
        </p:nvPicPr>
        <p:blipFill>
          <a:blip r:embed="rId4"/>
          <a:stretch>
            <a:fillRect/>
          </a:stretch>
        </p:blipFill>
        <p:spPr>
          <a:xfrm>
            <a:off x="2912521" y="2282191"/>
            <a:ext cx="5157171" cy="3860833"/>
          </a:xfrm>
          <a:prstGeom prst="rect">
            <a:avLst/>
          </a:prstGeom>
        </p:spPr>
      </p:pic>
      <p:pic>
        <p:nvPicPr>
          <p:cNvPr id="3" name="Picture 2">
            <a:extLst>
              <a:ext uri="{FF2B5EF4-FFF2-40B4-BE49-F238E27FC236}">
                <a16:creationId xmlns:a16="http://schemas.microsoft.com/office/drawing/2014/main" id="{D59F9F50-8AF1-0043-B569-7CC982328ED5}"/>
              </a:ext>
            </a:extLst>
          </p:cNvPr>
          <p:cNvPicPr>
            <a:picLocks noChangeAspect="1"/>
          </p:cNvPicPr>
          <p:nvPr/>
        </p:nvPicPr>
        <p:blipFill>
          <a:blip r:embed="rId5"/>
          <a:stretch>
            <a:fillRect/>
          </a:stretch>
        </p:blipFill>
        <p:spPr>
          <a:xfrm>
            <a:off x="6504835" y="3317875"/>
            <a:ext cx="5473700" cy="3403600"/>
          </a:xfrm>
          <a:prstGeom prst="rect">
            <a:avLst/>
          </a:prstGeom>
        </p:spPr>
      </p:pic>
      <p:sp>
        <p:nvSpPr>
          <p:cNvPr id="5" name="Footer Placeholder 4">
            <a:extLst>
              <a:ext uri="{FF2B5EF4-FFF2-40B4-BE49-F238E27FC236}">
                <a16:creationId xmlns:a16="http://schemas.microsoft.com/office/drawing/2014/main" id="{435EE79B-17A9-094B-9B02-8E4799F0D7E7}"/>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6207547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29</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29</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75953" y="37047"/>
            <a:ext cx="9783664" cy="88276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Automated operating discipline for consistent plant operation in a large-scale chemical plant – Step3: System deployment and operators training</a:t>
            </a:r>
          </a:p>
        </p:txBody>
      </p:sp>
      <p:pic>
        <p:nvPicPr>
          <p:cNvPr id="4" name="Picture 3">
            <a:extLst>
              <a:ext uri="{FF2B5EF4-FFF2-40B4-BE49-F238E27FC236}">
                <a16:creationId xmlns:a16="http://schemas.microsoft.com/office/drawing/2014/main" id="{B463E398-449E-B84C-A534-5C6C1450F944}"/>
              </a:ext>
            </a:extLst>
          </p:cNvPr>
          <p:cNvPicPr>
            <a:picLocks noChangeAspect="1"/>
          </p:cNvPicPr>
          <p:nvPr/>
        </p:nvPicPr>
        <p:blipFill>
          <a:blip r:embed="rId3"/>
          <a:stretch>
            <a:fillRect/>
          </a:stretch>
        </p:blipFill>
        <p:spPr>
          <a:xfrm>
            <a:off x="2261123" y="1687231"/>
            <a:ext cx="7298877" cy="2927798"/>
          </a:xfrm>
          <a:prstGeom prst="rect">
            <a:avLst/>
          </a:prstGeom>
        </p:spPr>
      </p:pic>
      <p:sp>
        <p:nvSpPr>
          <p:cNvPr id="2" name="Footer Placeholder 1">
            <a:extLst>
              <a:ext uri="{FF2B5EF4-FFF2-40B4-BE49-F238E27FC236}">
                <a16:creationId xmlns:a16="http://schemas.microsoft.com/office/drawing/2014/main" id="{BA379DFD-0B60-F047-9384-45E495ED5D9C}"/>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5747916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327746-F6F9-E047-A669-EA6A55699D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625" y="820362"/>
            <a:ext cx="7908469" cy="5718550"/>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What are the specific features of applied AI in manufacturing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25112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lide Number Placeholder 3"/>
          <p:cNvSpPr>
            <a:spLocks noGrp="1"/>
          </p:cNvSpPr>
          <p:nvPr>
            <p:ph type="sldNum" sz="quarter" idx="4294967295"/>
          </p:nvPr>
        </p:nvSpPr>
        <p:spPr>
          <a:xfrm>
            <a:off x="8077200" y="6245225"/>
            <a:ext cx="2133600" cy="476250"/>
          </a:xfrm>
          <a:prstGeom prst="rect">
            <a:avLst/>
          </a:prstGeom>
        </p:spPr>
        <p:txBody>
          <a:bodyPr vert="horz" lIns="91439" tIns="45719" rIns="91439" bIns="45719" rtlCol="0" anchor="ctr"/>
          <a:lstStyle/>
          <a:p>
            <a:fld id="{910677CE-DA86-4FFC-A4D7-7FF3CAC1D036}" type="slidenum">
              <a:rPr lang="en-US"/>
              <a:pPr/>
              <a:t>30</a:t>
            </a:fld>
            <a:endParaRPr lang="en-US"/>
          </a:p>
        </p:txBody>
      </p:sp>
      <p:sp>
        <p:nvSpPr>
          <p:cNvPr id="308227" name="Rectangle 6"/>
          <p:cNvSpPr txBox="1">
            <a:spLocks noGrp="1" noChangeArrowheads="1"/>
          </p:cNvSpPr>
          <p:nvPr/>
        </p:nvSpPr>
        <p:spPr bwMode="auto">
          <a:xfrm>
            <a:off x="8077200" y="6245225"/>
            <a:ext cx="2133600" cy="476250"/>
          </a:xfrm>
          <a:prstGeom prst="rect">
            <a:avLst/>
          </a:prstGeom>
          <a:noFill/>
          <a:ln w="9525">
            <a:noFill/>
            <a:miter lim="800000"/>
            <a:headEnd/>
            <a:tailEnd/>
          </a:ln>
        </p:spPr>
        <p:txBody>
          <a:bodyPr lIns="91439" tIns="45719" rIns="91439" bIns="45719"/>
          <a:lstStyle/>
          <a:p>
            <a:pPr algn="r"/>
            <a:fld id="{4E14A29A-CA15-438F-8C6C-C9D544AFA198}" type="slidenum">
              <a:rPr lang="en-US" sz="1406"/>
              <a:pPr algn="r"/>
              <a:t>30</a:t>
            </a:fld>
            <a:endParaRPr lang="en-US" sz="1406" dirty="0"/>
          </a:p>
        </p:txBody>
      </p:sp>
      <p:sp>
        <p:nvSpPr>
          <p:cNvPr id="26" name="Title 1">
            <a:extLst>
              <a:ext uri="{FF2B5EF4-FFF2-40B4-BE49-F238E27FC236}">
                <a16:creationId xmlns:a16="http://schemas.microsoft.com/office/drawing/2014/main" id="{0768AC83-A8CE-7344-A5D1-224C63E4B73D}"/>
              </a:ext>
            </a:extLst>
          </p:cNvPr>
          <p:cNvSpPr txBox="1">
            <a:spLocks/>
          </p:cNvSpPr>
          <p:nvPr/>
        </p:nvSpPr>
        <p:spPr>
          <a:xfrm>
            <a:off x="655320" y="238283"/>
            <a:ext cx="9555480" cy="8827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Automated operating discipline for consistent plant operation </a:t>
            </a:r>
          </a:p>
          <a:p>
            <a:r>
              <a:rPr lang="en-US" sz="2800" b="1" dirty="0"/>
              <a:t>in a large-scale chemical plant – Benefits</a:t>
            </a:r>
          </a:p>
        </p:txBody>
      </p:sp>
      <p:sp>
        <p:nvSpPr>
          <p:cNvPr id="7" name="Content Placeholder 2">
            <a:extLst>
              <a:ext uri="{FF2B5EF4-FFF2-40B4-BE49-F238E27FC236}">
                <a16:creationId xmlns:a16="http://schemas.microsoft.com/office/drawing/2014/main" id="{F9DE3965-A738-F141-898E-ACAEFD085486}"/>
              </a:ext>
            </a:extLst>
          </p:cNvPr>
          <p:cNvSpPr txBox="1">
            <a:spLocks/>
          </p:cNvSpPr>
          <p:nvPr/>
        </p:nvSpPr>
        <p:spPr>
          <a:xfrm>
            <a:off x="558501" y="1356093"/>
            <a:ext cx="10515600" cy="21331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400" dirty="0"/>
              <a:t>Detecting problems the operators may miss;</a:t>
            </a:r>
          </a:p>
          <a:p>
            <a:pPr lvl="0"/>
            <a:r>
              <a:rPr lang="en-US" sz="2400" dirty="0"/>
              <a:t>Eliminating upsets or minimizing the number of upsets to just a few each year;</a:t>
            </a:r>
          </a:p>
          <a:p>
            <a:pPr lvl="0"/>
            <a:r>
              <a:rPr lang="en-US" sz="2400" dirty="0"/>
              <a:t>Catching operator mistakes, specifically on complex alarm cases that include parameters from different process units;</a:t>
            </a:r>
          </a:p>
          <a:p>
            <a:pPr lvl="0"/>
            <a:r>
              <a:rPr lang="en-US" sz="2400" dirty="0"/>
              <a:t>Training new operators on problem detection and corrective actions;</a:t>
            </a:r>
          </a:p>
          <a:p>
            <a:pPr lvl="0"/>
            <a:r>
              <a:rPr lang="en-US" sz="2400" dirty="0"/>
              <a:t>Catching operator mistakes, specifically on complex alarm cases that include parameters from different process units;</a:t>
            </a:r>
          </a:p>
          <a:p>
            <a:pPr lvl="0"/>
            <a:r>
              <a:rPr lang="en-US" sz="2400" dirty="0"/>
              <a:t>Training new operators on problem detection and corrective action;</a:t>
            </a:r>
          </a:p>
          <a:p>
            <a:pPr lvl="0"/>
            <a:r>
              <a:rPr lang="en-US" sz="2400" dirty="0"/>
              <a:t>Fast problem recognition due to reliable soft sensors;</a:t>
            </a:r>
          </a:p>
          <a:p>
            <a:pPr lvl="0"/>
            <a:r>
              <a:rPr lang="en-US" sz="2400" dirty="0"/>
              <a:t>Estimated NPV for one reactor is $</a:t>
            </a:r>
            <a:r>
              <a:rPr lang="en-US" sz="2400" dirty="0" err="1"/>
              <a:t>xxxxxxx</a:t>
            </a:r>
            <a:r>
              <a:rPr lang="en-US" sz="2400" dirty="0"/>
              <a:t>. Leveraged to five more reactors</a:t>
            </a:r>
          </a:p>
        </p:txBody>
      </p:sp>
      <p:sp>
        <p:nvSpPr>
          <p:cNvPr id="2" name="Footer Placeholder 1">
            <a:extLst>
              <a:ext uri="{FF2B5EF4-FFF2-40B4-BE49-F238E27FC236}">
                <a16:creationId xmlns:a16="http://schemas.microsoft.com/office/drawing/2014/main" id="{2C018B30-0F15-D146-9D54-D39A7282AC63}"/>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59846998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42979-E248-9745-8406-F58ED2FCB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097" y="656671"/>
            <a:ext cx="7601333" cy="5806685"/>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31</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BD5F08E5-89F1-6549-A9B3-C9FD4016D900}"/>
              </a:ext>
            </a:extLst>
          </p:cNvPr>
          <p:cNvPicPr>
            <a:picLocks noChangeAspect="1"/>
          </p:cNvPicPr>
          <p:nvPr/>
        </p:nvPicPr>
        <p:blipFill>
          <a:blip r:embed="rId3"/>
          <a:stretch>
            <a:fillRect/>
          </a:stretch>
        </p:blipFill>
        <p:spPr>
          <a:xfrm>
            <a:off x="6758014" y="6004252"/>
            <a:ext cx="392236" cy="400241"/>
          </a:xfrm>
          <a:prstGeom prst="rect">
            <a:avLst/>
          </a:prstGeom>
        </p:spPr>
      </p:pic>
    </p:spTree>
    <p:extLst>
      <p:ext uri="{BB962C8B-B14F-4D97-AF65-F5344CB8AC3E}">
        <p14:creationId xmlns:p14="http://schemas.microsoft.com/office/powerpoint/2010/main" val="96533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7549"/>
            <a:ext cx="10515600" cy="398550"/>
          </a:xfrm>
        </p:spPr>
        <p:txBody>
          <a:bodyPr>
            <a:normAutofit fontScale="90000"/>
          </a:bodyPr>
          <a:lstStyle/>
          <a:p>
            <a:r>
              <a:rPr lang="en-US" sz="2800" dirty="0"/>
              <a:t>Predictive maintenance: Reducing paper machine breaks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32</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D5D4873F-0118-024F-A6D2-BE884D0D5D49}"/>
              </a:ext>
            </a:extLst>
          </p:cNvPr>
          <p:cNvPicPr>
            <a:picLocks noChangeAspect="1"/>
          </p:cNvPicPr>
          <p:nvPr/>
        </p:nvPicPr>
        <p:blipFill>
          <a:blip r:embed="rId2"/>
          <a:stretch>
            <a:fillRect/>
          </a:stretch>
        </p:blipFill>
        <p:spPr>
          <a:xfrm>
            <a:off x="1972383" y="771413"/>
            <a:ext cx="5159937" cy="2499845"/>
          </a:xfrm>
          <a:prstGeom prst="rect">
            <a:avLst/>
          </a:prstGeom>
        </p:spPr>
      </p:pic>
      <p:sp>
        <p:nvSpPr>
          <p:cNvPr id="8" name="Text Box 7">
            <a:extLst>
              <a:ext uri="{FF2B5EF4-FFF2-40B4-BE49-F238E27FC236}">
                <a16:creationId xmlns:a16="http://schemas.microsoft.com/office/drawing/2014/main" id="{F39E7B56-9676-3C46-BAE1-9B9381B72343}"/>
              </a:ext>
            </a:extLst>
          </p:cNvPr>
          <p:cNvSpPr txBox="1">
            <a:spLocks noChangeArrowheads="1"/>
          </p:cNvSpPr>
          <p:nvPr/>
        </p:nvSpPr>
        <p:spPr bwMode="auto">
          <a:xfrm>
            <a:off x="7209690" y="1725357"/>
            <a:ext cx="1640149" cy="371062"/>
          </a:xfrm>
          <a:prstGeom prst="rect">
            <a:avLst/>
          </a:prstGeom>
          <a:solidFill>
            <a:schemeClr val="accent2">
              <a:lumMod val="60000"/>
              <a:lumOff val="40000"/>
            </a:schemeClr>
          </a:solidFill>
          <a:ln>
            <a:noFill/>
          </a:ln>
          <a:effectLst/>
        </p:spPr>
        <p:txBody>
          <a:bodyPr wrap="square" lIns="90487" tIns="44449" rIns="90487" bIns="44449">
            <a:spAutoFit/>
          </a:bodyPr>
          <a:lstStyle/>
          <a:p>
            <a:pPr>
              <a:spcBef>
                <a:spcPct val="50000"/>
              </a:spcBef>
              <a:buFontTx/>
              <a:buNone/>
            </a:pPr>
            <a:r>
              <a:rPr lang="en-US" sz="1828" dirty="0"/>
              <a:t>Paper machine</a:t>
            </a:r>
          </a:p>
        </p:txBody>
      </p:sp>
      <p:pic>
        <p:nvPicPr>
          <p:cNvPr id="10" name="Picture 9">
            <a:extLst>
              <a:ext uri="{FF2B5EF4-FFF2-40B4-BE49-F238E27FC236}">
                <a16:creationId xmlns:a16="http://schemas.microsoft.com/office/drawing/2014/main" id="{3572C819-5D51-534B-BDAC-5863D6469DCE}"/>
              </a:ext>
            </a:extLst>
          </p:cNvPr>
          <p:cNvPicPr>
            <a:picLocks noChangeAspect="1"/>
          </p:cNvPicPr>
          <p:nvPr/>
        </p:nvPicPr>
        <p:blipFill>
          <a:blip r:embed="rId3"/>
          <a:stretch>
            <a:fillRect/>
          </a:stretch>
        </p:blipFill>
        <p:spPr>
          <a:xfrm>
            <a:off x="3922955" y="3050363"/>
            <a:ext cx="5004255" cy="3240165"/>
          </a:xfrm>
          <a:prstGeom prst="rect">
            <a:avLst/>
          </a:prstGeom>
        </p:spPr>
      </p:pic>
      <p:sp>
        <p:nvSpPr>
          <p:cNvPr id="11" name="Text Box 7">
            <a:extLst>
              <a:ext uri="{FF2B5EF4-FFF2-40B4-BE49-F238E27FC236}">
                <a16:creationId xmlns:a16="http://schemas.microsoft.com/office/drawing/2014/main" id="{D5099A1C-A9B5-904A-AC66-D277713C20F6}"/>
              </a:ext>
            </a:extLst>
          </p:cNvPr>
          <p:cNvSpPr txBox="1">
            <a:spLocks noChangeArrowheads="1"/>
          </p:cNvSpPr>
          <p:nvPr/>
        </p:nvSpPr>
        <p:spPr bwMode="auto">
          <a:xfrm>
            <a:off x="9341497" y="4256306"/>
            <a:ext cx="1932517" cy="652356"/>
          </a:xfrm>
          <a:prstGeom prst="rect">
            <a:avLst/>
          </a:prstGeom>
          <a:solidFill>
            <a:schemeClr val="accent6">
              <a:lumMod val="20000"/>
              <a:lumOff val="80000"/>
            </a:schemeClr>
          </a:solidFill>
          <a:ln>
            <a:noFill/>
          </a:ln>
          <a:effectLst/>
        </p:spPr>
        <p:txBody>
          <a:bodyPr wrap="square" lIns="90487" tIns="44449" rIns="90487" bIns="44449">
            <a:spAutoFit/>
          </a:bodyPr>
          <a:lstStyle/>
          <a:p>
            <a:pPr>
              <a:spcBef>
                <a:spcPct val="50000"/>
              </a:spcBef>
              <a:buFontTx/>
              <a:buNone/>
            </a:pPr>
            <a:r>
              <a:rPr lang="en-US" sz="1828" dirty="0"/>
              <a:t>Stops after paper machine break</a:t>
            </a:r>
          </a:p>
        </p:txBody>
      </p:sp>
      <p:sp>
        <p:nvSpPr>
          <p:cNvPr id="12" name="TextBox 11">
            <a:extLst>
              <a:ext uri="{FF2B5EF4-FFF2-40B4-BE49-F238E27FC236}">
                <a16:creationId xmlns:a16="http://schemas.microsoft.com/office/drawing/2014/main" id="{27E5ED69-40EB-9F4D-8822-958A265BBD07}"/>
              </a:ext>
            </a:extLst>
          </p:cNvPr>
          <p:cNvSpPr txBox="1"/>
          <p:nvPr/>
        </p:nvSpPr>
        <p:spPr>
          <a:xfrm>
            <a:off x="175856" y="3688286"/>
            <a:ext cx="3593054" cy="2185214"/>
          </a:xfrm>
          <a:prstGeom prst="rect">
            <a:avLst/>
          </a:prstGeom>
          <a:solidFill>
            <a:srgbClr val="FFFF00"/>
          </a:solidFill>
        </p:spPr>
        <p:txBody>
          <a:bodyPr wrap="square" rtlCol="0">
            <a:spAutoFit/>
          </a:bodyPr>
          <a:lstStyle/>
          <a:p>
            <a:r>
              <a:rPr lang="en-US" sz="2000" b="1" dirty="0"/>
              <a:t>Paper machine breakdowns led to </a:t>
            </a:r>
            <a:r>
              <a:rPr lang="en-US" sz="2400" b="1" dirty="0">
                <a:solidFill>
                  <a:srgbClr val="FF0000"/>
                </a:solidFill>
              </a:rPr>
              <a:t>1.6 hours </a:t>
            </a:r>
            <a:r>
              <a:rPr lang="en-US" sz="2000" b="1" dirty="0"/>
              <a:t>average loss of production time </a:t>
            </a:r>
            <a:r>
              <a:rPr lang="en-US" sz="2400" b="1" dirty="0">
                <a:solidFill>
                  <a:srgbClr val="FF0000"/>
                </a:solidFill>
              </a:rPr>
              <a:t>per day</a:t>
            </a:r>
            <a:r>
              <a:rPr lang="en-US" sz="2000" b="1" dirty="0"/>
              <a:t>, which amounts to </a:t>
            </a:r>
            <a:r>
              <a:rPr lang="en-US" sz="2400" b="1" dirty="0">
                <a:solidFill>
                  <a:srgbClr val="FF0000"/>
                </a:solidFill>
              </a:rPr>
              <a:t>$6–8 million per year </a:t>
            </a:r>
            <a:r>
              <a:rPr lang="en-US" sz="2000" b="1" dirty="0"/>
              <a:t>for </a:t>
            </a:r>
            <a:r>
              <a:rPr lang="en-US" sz="2400" b="1" dirty="0">
                <a:solidFill>
                  <a:srgbClr val="FF0000"/>
                </a:solidFill>
              </a:rPr>
              <a:t>each </a:t>
            </a:r>
            <a:r>
              <a:rPr lang="en-US" sz="2000" b="1" dirty="0"/>
              <a:t>production line. </a:t>
            </a:r>
          </a:p>
        </p:txBody>
      </p:sp>
    </p:spTree>
    <p:extLst>
      <p:ext uri="{BB962C8B-B14F-4D97-AF65-F5344CB8AC3E}">
        <p14:creationId xmlns:p14="http://schemas.microsoft.com/office/powerpoint/2010/main" val="213543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1000"/>
            <a:ext cx="8134350" cy="479822"/>
          </a:xfrm>
        </p:spPr>
        <p:txBody>
          <a:bodyPr>
            <a:noAutofit/>
          </a:bodyPr>
          <a:lstStyle/>
          <a:p>
            <a:r>
              <a:rPr lang="en-US" sz="2400" dirty="0"/>
              <a:t>Predictive paper machine breaks: Data collection strategy</a:t>
            </a:r>
            <a:endPar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8482CD9-C009-4FE5-88F4-FAF871E52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925" y="1402047"/>
            <a:ext cx="8058150" cy="4053909"/>
          </a:xfrm>
          <a:prstGeom prst="rect">
            <a:avLst/>
          </a:prstGeom>
        </p:spPr>
      </p:pic>
      <p:sp>
        <p:nvSpPr>
          <p:cNvPr id="6" name="Text Box 9">
            <a:extLst>
              <a:ext uri="{FF2B5EF4-FFF2-40B4-BE49-F238E27FC236}">
                <a16:creationId xmlns:a16="http://schemas.microsoft.com/office/drawing/2014/main" id="{F776257E-C81C-3947-A2DA-6271E750B971}"/>
              </a:ext>
            </a:extLst>
          </p:cNvPr>
          <p:cNvSpPr txBox="1">
            <a:spLocks noChangeArrowheads="1"/>
          </p:cNvSpPr>
          <p:nvPr/>
        </p:nvSpPr>
        <p:spPr bwMode="auto">
          <a:xfrm>
            <a:off x="7391400" y="4529261"/>
            <a:ext cx="2013528" cy="926694"/>
          </a:xfrm>
          <a:prstGeom prst="rect">
            <a:avLst/>
          </a:prstGeom>
          <a:solidFill>
            <a:srgbClr val="CCFF66"/>
          </a:solidFill>
          <a:ln w="9525">
            <a:noFill/>
            <a:miter lim="800000"/>
            <a:headEnd/>
            <a:tailEnd/>
          </a:ln>
          <a:effectLst/>
        </p:spPr>
        <p:txBody>
          <a:bodyPr wrap="square" lIns="64291" tIns="32146" rIns="64291" bIns="32146">
            <a:spAutoFit/>
          </a:bodyPr>
          <a:lstStyle/>
          <a:p>
            <a:pPr marL="241093" indent="-241093">
              <a:spcBef>
                <a:spcPct val="20000"/>
              </a:spcBef>
            </a:pPr>
            <a:r>
              <a:rPr lang="en-US" sz="1400" dirty="0"/>
              <a:t>Build a fault detection model based on predictive features in yellow color  data</a:t>
            </a:r>
          </a:p>
        </p:txBody>
      </p:sp>
      <p:sp>
        <p:nvSpPr>
          <p:cNvPr id="3" name="Footer Placeholder 2">
            <a:extLst>
              <a:ext uri="{FF2B5EF4-FFF2-40B4-BE49-F238E27FC236}">
                <a16:creationId xmlns:a16="http://schemas.microsoft.com/office/drawing/2014/main" id="{8B7BD939-455E-FF4D-B6CE-8BE91EA39059}"/>
              </a:ext>
            </a:extLst>
          </p:cNvPr>
          <p:cNvSpPr>
            <a:spLocks noGrp="1"/>
          </p:cNvSpPr>
          <p:nvPr>
            <p:ph type="ftr" sz="quarter" idx="11"/>
          </p:nvPr>
        </p:nvSpPr>
        <p:spPr/>
        <p:txBody>
          <a:bodyPr/>
          <a:lstStyle/>
          <a:p>
            <a:r>
              <a:rPr lang="en-US"/>
              <a:t>Kordon Consulting LLC</a:t>
            </a:r>
          </a:p>
        </p:txBody>
      </p:sp>
      <p:sp>
        <p:nvSpPr>
          <p:cNvPr id="7" name="Slide Number Placeholder 6">
            <a:extLst>
              <a:ext uri="{FF2B5EF4-FFF2-40B4-BE49-F238E27FC236}">
                <a16:creationId xmlns:a16="http://schemas.microsoft.com/office/drawing/2014/main" id="{95FEC5C6-1BFE-3B44-AA7F-4E80766FC8D4}"/>
              </a:ext>
            </a:extLst>
          </p:cNvPr>
          <p:cNvSpPr>
            <a:spLocks noGrp="1"/>
          </p:cNvSpPr>
          <p:nvPr>
            <p:ph type="sldNum" sz="quarter" idx="12"/>
          </p:nvPr>
        </p:nvSpPr>
        <p:spPr/>
        <p:txBody>
          <a:bodyPr/>
          <a:lstStyle/>
          <a:p>
            <a:fld id="{C2D5B2D8-D77D-4E8C-95DB-7CD2E53E8200}" type="slidenum">
              <a:rPr lang="en-US" smtClean="0"/>
              <a:pPr/>
              <a:t>33</a:t>
            </a:fld>
            <a:endParaRPr lang="en-US"/>
          </a:p>
        </p:txBody>
      </p:sp>
    </p:spTree>
    <p:extLst>
      <p:ext uri="{BB962C8B-B14F-4D97-AF65-F5344CB8AC3E}">
        <p14:creationId xmlns:p14="http://schemas.microsoft.com/office/powerpoint/2010/main" val="1276945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6203" y="2827792"/>
            <a:ext cx="10839450" cy="3819525"/>
          </a:xfrm>
          <a:prstGeom prst="rect">
            <a:avLst/>
          </a:prstGeom>
        </p:spPr>
      </p:pic>
      <p:sp>
        <p:nvSpPr>
          <p:cNvPr id="2" name="Title 1"/>
          <p:cNvSpPr>
            <a:spLocks noGrp="1"/>
          </p:cNvSpPr>
          <p:nvPr>
            <p:ph type="title"/>
          </p:nvPr>
        </p:nvSpPr>
        <p:spPr>
          <a:xfrm>
            <a:off x="663191" y="-72920"/>
            <a:ext cx="10902462" cy="603996"/>
          </a:xfrm>
        </p:spPr>
        <p:txBody>
          <a:bodyPr>
            <a:normAutofit/>
          </a:bodyPr>
          <a:lstStyle/>
          <a:p>
            <a:r>
              <a:rPr lang="en-US" sz="2400" dirty="0"/>
              <a:t>Predictive paper machine breaks: Defining the warning flag threshold</a:t>
            </a:r>
          </a:p>
        </p:txBody>
      </p:sp>
      <p:sp>
        <p:nvSpPr>
          <p:cNvPr id="13" name="Rectangle 17"/>
          <p:cNvSpPr>
            <a:spLocks noChangeArrowheads="1"/>
          </p:cNvSpPr>
          <p:nvPr/>
        </p:nvSpPr>
        <p:spPr bwMode="auto">
          <a:xfrm>
            <a:off x="8458200" y="798450"/>
            <a:ext cx="3048000" cy="776043"/>
          </a:xfrm>
          <a:prstGeom prst="rect">
            <a:avLst/>
          </a:prstGeom>
          <a:solidFill>
            <a:schemeClr val="accent3">
              <a:lumMod val="20000"/>
              <a:lumOff val="80000"/>
            </a:schemeClr>
          </a:solidFill>
          <a:ln w="9525">
            <a:solidFill>
              <a:schemeClr val="tx1"/>
            </a:solidFill>
            <a:miter lim="800000"/>
            <a:headEnd/>
            <a:tailEnd/>
          </a:ln>
        </p:spPr>
        <p:txBody>
          <a:bodyPr wrap="none" anchor="ctr"/>
          <a:lstStyle/>
          <a:p>
            <a:r>
              <a:rPr lang="en-US" sz="1600" b="1" dirty="0"/>
              <a:t>T2 statistics based on 180 inputs</a:t>
            </a:r>
          </a:p>
          <a:p>
            <a:r>
              <a:rPr lang="en-US" sz="1600" b="1" dirty="0"/>
              <a:t>Raises warning flag if &gt; limit (UCL)</a:t>
            </a:r>
          </a:p>
        </p:txBody>
      </p:sp>
      <p:sp>
        <p:nvSpPr>
          <p:cNvPr id="12" name="Rectangle 11"/>
          <p:cNvSpPr>
            <a:spLocks noChangeArrowheads="1"/>
          </p:cNvSpPr>
          <p:nvPr/>
        </p:nvSpPr>
        <p:spPr bwMode="auto">
          <a:xfrm>
            <a:off x="1852451" y="3170024"/>
            <a:ext cx="1073243" cy="662597"/>
          </a:xfrm>
          <a:prstGeom prst="rect">
            <a:avLst/>
          </a:prstGeom>
          <a:solidFill>
            <a:schemeClr val="accent6">
              <a:lumMod val="20000"/>
              <a:lumOff val="80000"/>
            </a:schemeClr>
          </a:solidFill>
          <a:ln w="9525">
            <a:solidFill>
              <a:schemeClr val="tx1"/>
            </a:solidFill>
            <a:miter lim="800000"/>
            <a:headEnd/>
            <a:tailEnd/>
          </a:ln>
        </p:spPr>
        <p:txBody>
          <a:bodyPr wrap="none" anchor="ctr"/>
          <a:lstStyle/>
          <a:p>
            <a:r>
              <a:rPr lang="en-US" sz="1600" b="1" dirty="0"/>
              <a:t>Case 1</a:t>
            </a:r>
          </a:p>
          <a:p>
            <a:r>
              <a:rPr lang="en-US" sz="1600" b="1" dirty="0"/>
              <a:t>03/07/17a</a:t>
            </a:r>
          </a:p>
        </p:txBody>
      </p:sp>
      <p:sp>
        <p:nvSpPr>
          <p:cNvPr id="31" name="Rectangle 30"/>
          <p:cNvSpPr>
            <a:spLocks noChangeArrowheads="1"/>
          </p:cNvSpPr>
          <p:nvPr/>
        </p:nvSpPr>
        <p:spPr bwMode="auto">
          <a:xfrm>
            <a:off x="3610218" y="3205223"/>
            <a:ext cx="1073243" cy="662597"/>
          </a:xfrm>
          <a:prstGeom prst="rect">
            <a:avLst/>
          </a:prstGeom>
          <a:solidFill>
            <a:schemeClr val="accent6">
              <a:lumMod val="20000"/>
              <a:lumOff val="80000"/>
            </a:schemeClr>
          </a:solidFill>
          <a:ln w="9525">
            <a:solidFill>
              <a:schemeClr val="tx1"/>
            </a:solidFill>
            <a:miter lim="800000"/>
            <a:headEnd/>
            <a:tailEnd/>
          </a:ln>
        </p:spPr>
        <p:txBody>
          <a:bodyPr wrap="none" anchor="ctr"/>
          <a:lstStyle/>
          <a:p>
            <a:r>
              <a:rPr lang="en-US" sz="1600" b="1" dirty="0"/>
              <a:t>Case 2</a:t>
            </a:r>
          </a:p>
          <a:p>
            <a:r>
              <a:rPr lang="en-US" sz="1600" b="1" dirty="0"/>
              <a:t>03/07/17b</a:t>
            </a:r>
          </a:p>
        </p:txBody>
      </p:sp>
      <p:sp>
        <p:nvSpPr>
          <p:cNvPr id="32" name="Rectangle 31"/>
          <p:cNvSpPr>
            <a:spLocks noChangeArrowheads="1"/>
          </p:cNvSpPr>
          <p:nvPr/>
        </p:nvSpPr>
        <p:spPr bwMode="auto">
          <a:xfrm>
            <a:off x="5990639" y="3184497"/>
            <a:ext cx="1073243" cy="662597"/>
          </a:xfrm>
          <a:prstGeom prst="rect">
            <a:avLst/>
          </a:prstGeom>
          <a:solidFill>
            <a:schemeClr val="accent6">
              <a:lumMod val="20000"/>
              <a:lumOff val="80000"/>
            </a:schemeClr>
          </a:solidFill>
          <a:ln w="9525">
            <a:solidFill>
              <a:schemeClr val="tx1"/>
            </a:solidFill>
            <a:miter lim="800000"/>
            <a:headEnd/>
            <a:tailEnd/>
          </a:ln>
        </p:spPr>
        <p:txBody>
          <a:bodyPr wrap="none" anchor="ctr"/>
          <a:lstStyle/>
          <a:p>
            <a:r>
              <a:rPr lang="en-US" sz="1600" b="1" dirty="0"/>
              <a:t>Case 3</a:t>
            </a:r>
          </a:p>
          <a:p>
            <a:r>
              <a:rPr lang="en-US" sz="1600" b="1" dirty="0"/>
              <a:t>03/13/17</a:t>
            </a:r>
          </a:p>
        </p:txBody>
      </p:sp>
      <p:sp>
        <p:nvSpPr>
          <p:cNvPr id="33" name="Rectangle 32"/>
          <p:cNvSpPr>
            <a:spLocks noChangeArrowheads="1"/>
          </p:cNvSpPr>
          <p:nvPr/>
        </p:nvSpPr>
        <p:spPr bwMode="auto">
          <a:xfrm>
            <a:off x="9982200" y="3205223"/>
            <a:ext cx="1073243" cy="662597"/>
          </a:xfrm>
          <a:prstGeom prst="rect">
            <a:avLst/>
          </a:prstGeom>
          <a:solidFill>
            <a:schemeClr val="accent6">
              <a:lumMod val="20000"/>
              <a:lumOff val="80000"/>
            </a:schemeClr>
          </a:solidFill>
          <a:ln w="9525">
            <a:solidFill>
              <a:schemeClr val="tx1"/>
            </a:solidFill>
            <a:miter lim="800000"/>
            <a:headEnd/>
            <a:tailEnd/>
          </a:ln>
        </p:spPr>
        <p:txBody>
          <a:bodyPr wrap="none" anchor="ctr"/>
          <a:lstStyle/>
          <a:p>
            <a:r>
              <a:rPr lang="en-US" sz="1600" b="1" dirty="0"/>
              <a:t>Normal</a:t>
            </a:r>
          </a:p>
          <a:p>
            <a:r>
              <a:rPr lang="en-US" sz="1600" b="1" dirty="0"/>
              <a:t>operation</a:t>
            </a:r>
          </a:p>
        </p:txBody>
      </p:sp>
      <p:sp>
        <p:nvSpPr>
          <p:cNvPr id="34" name="Rectangle 33"/>
          <p:cNvSpPr>
            <a:spLocks noChangeArrowheads="1"/>
          </p:cNvSpPr>
          <p:nvPr/>
        </p:nvSpPr>
        <p:spPr bwMode="auto">
          <a:xfrm>
            <a:off x="8458200" y="3205223"/>
            <a:ext cx="877414" cy="662597"/>
          </a:xfrm>
          <a:prstGeom prst="rect">
            <a:avLst/>
          </a:prstGeom>
          <a:solidFill>
            <a:schemeClr val="accent6">
              <a:lumMod val="20000"/>
              <a:lumOff val="80000"/>
            </a:schemeClr>
          </a:solidFill>
          <a:ln w="9525">
            <a:solidFill>
              <a:schemeClr val="tx1"/>
            </a:solidFill>
            <a:miter lim="800000"/>
            <a:headEnd/>
            <a:tailEnd/>
          </a:ln>
        </p:spPr>
        <p:txBody>
          <a:bodyPr wrap="none" anchor="ctr"/>
          <a:lstStyle/>
          <a:p>
            <a:r>
              <a:rPr lang="en-US" sz="1600" b="1" dirty="0"/>
              <a:t>Case 4</a:t>
            </a:r>
          </a:p>
          <a:p>
            <a:r>
              <a:rPr lang="en-US" sz="1600" b="1" dirty="0"/>
              <a:t>03/24/17</a:t>
            </a:r>
          </a:p>
        </p:txBody>
      </p:sp>
      <p:grpSp>
        <p:nvGrpSpPr>
          <p:cNvPr id="7" name="Group 6"/>
          <p:cNvGrpSpPr/>
          <p:nvPr/>
        </p:nvGrpSpPr>
        <p:grpSpPr>
          <a:xfrm>
            <a:off x="3333618" y="531076"/>
            <a:ext cx="4463903" cy="2148960"/>
            <a:chOff x="1996404" y="1602710"/>
            <a:chExt cx="4935828" cy="2419350"/>
          </a:xfrm>
        </p:grpSpPr>
        <p:pic>
          <p:nvPicPr>
            <p:cNvPr id="4" name="Picture 3"/>
            <p:cNvPicPr>
              <a:picLocks noChangeAspect="1"/>
            </p:cNvPicPr>
            <p:nvPr/>
          </p:nvPicPr>
          <p:blipFill>
            <a:blip r:embed="rId4"/>
            <a:stretch>
              <a:fillRect/>
            </a:stretch>
          </p:blipFill>
          <p:spPr>
            <a:xfrm>
              <a:off x="1996404" y="1602710"/>
              <a:ext cx="4935828" cy="2419350"/>
            </a:xfrm>
            <a:prstGeom prst="rect">
              <a:avLst/>
            </a:prstGeom>
          </p:spPr>
        </p:pic>
        <p:cxnSp>
          <p:nvCxnSpPr>
            <p:cNvPr id="18" name="Straight Arrow Connector 17"/>
            <p:cNvCxnSpPr/>
            <p:nvPr/>
          </p:nvCxnSpPr>
          <p:spPr>
            <a:xfrm>
              <a:off x="4588279" y="3124200"/>
              <a:ext cx="138667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6"/>
            <p:cNvSpPr txBox="1">
              <a:spLocks noChangeArrowheads="1"/>
            </p:cNvSpPr>
            <p:nvPr/>
          </p:nvSpPr>
          <p:spPr bwMode="auto">
            <a:xfrm>
              <a:off x="3079350" y="3267319"/>
              <a:ext cx="1126025" cy="353572"/>
            </a:xfrm>
            <a:prstGeom prst="rect">
              <a:avLst/>
            </a:prstGeom>
            <a:solidFill>
              <a:srgbClr val="FFDFF5"/>
            </a:solidFill>
            <a:ln>
              <a:noFill/>
            </a:ln>
            <a:effectLst/>
          </p:spPr>
          <p:txBody>
            <a:bodyPr wrap="none" lIns="91435" tIns="45718" rIns="91435" bIns="45718">
              <a:spAutoFit/>
            </a:bodyPr>
            <a:lstStyle/>
            <a:p>
              <a:pPr algn="l">
                <a:buFontTx/>
                <a:buNone/>
              </a:pPr>
              <a:r>
                <a:rPr lang="en-US" sz="1700" b="1" dirty="0">
                  <a:solidFill>
                    <a:srgbClr val="000000"/>
                  </a:solidFill>
                  <a:latin typeface="Times New Roman" charset="0"/>
                </a:rPr>
                <a:t>--180 min</a:t>
              </a:r>
            </a:p>
          </p:txBody>
        </p:sp>
        <p:sp>
          <p:nvSpPr>
            <p:cNvPr id="21" name="Text Box 6"/>
            <p:cNvSpPr txBox="1">
              <a:spLocks noChangeArrowheads="1"/>
            </p:cNvSpPr>
            <p:nvPr/>
          </p:nvSpPr>
          <p:spPr bwMode="auto">
            <a:xfrm>
              <a:off x="4934326" y="3292550"/>
              <a:ext cx="1050418" cy="353572"/>
            </a:xfrm>
            <a:prstGeom prst="rect">
              <a:avLst/>
            </a:prstGeom>
            <a:solidFill>
              <a:srgbClr val="FFDFF5"/>
            </a:solidFill>
            <a:ln>
              <a:noFill/>
            </a:ln>
            <a:effectLst/>
          </p:spPr>
          <p:txBody>
            <a:bodyPr wrap="none" lIns="91435" tIns="45718" rIns="91435" bIns="45718">
              <a:spAutoFit/>
            </a:bodyPr>
            <a:lstStyle/>
            <a:p>
              <a:pPr algn="l">
                <a:buFontTx/>
                <a:buNone/>
              </a:pPr>
              <a:r>
                <a:rPr lang="en-US" sz="1700" b="1" dirty="0">
                  <a:solidFill>
                    <a:srgbClr val="000000"/>
                  </a:solidFill>
                  <a:latin typeface="Times New Roman" charset="0"/>
                </a:rPr>
                <a:t>-180 min</a:t>
              </a:r>
            </a:p>
          </p:txBody>
        </p:sp>
        <p:cxnSp>
          <p:nvCxnSpPr>
            <p:cNvPr id="22" name="Straight Arrow Connector 21"/>
            <p:cNvCxnSpPr/>
            <p:nvPr/>
          </p:nvCxnSpPr>
          <p:spPr>
            <a:xfrm>
              <a:off x="4227355" y="2222295"/>
              <a:ext cx="360924"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6"/>
            <p:cNvSpPr txBox="1">
              <a:spLocks noChangeArrowheads="1"/>
            </p:cNvSpPr>
            <p:nvPr/>
          </p:nvSpPr>
          <p:spPr bwMode="auto">
            <a:xfrm>
              <a:off x="4141407" y="1754916"/>
              <a:ext cx="785896" cy="353572"/>
            </a:xfrm>
            <a:prstGeom prst="rect">
              <a:avLst/>
            </a:prstGeom>
            <a:solidFill>
              <a:srgbClr val="FF0000"/>
            </a:solidFill>
            <a:ln>
              <a:noFill/>
            </a:ln>
            <a:effectLst/>
          </p:spPr>
          <p:txBody>
            <a:bodyPr wrap="none" lIns="91435" tIns="45718" rIns="91435" bIns="45718">
              <a:spAutoFit/>
            </a:bodyPr>
            <a:lstStyle/>
            <a:p>
              <a:pPr algn="l">
                <a:buFontTx/>
                <a:buNone/>
              </a:pPr>
              <a:r>
                <a:rPr lang="en-US" sz="1700" b="1" dirty="0">
                  <a:solidFill>
                    <a:srgbClr val="000000"/>
                  </a:solidFill>
                  <a:latin typeface="Times New Roman" charset="0"/>
                </a:rPr>
                <a:t>Break</a:t>
              </a:r>
            </a:p>
          </p:txBody>
        </p:sp>
        <p:sp>
          <p:nvSpPr>
            <p:cNvPr id="25" name="Text Box 6"/>
            <p:cNvSpPr txBox="1">
              <a:spLocks noChangeArrowheads="1"/>
            </p:cNvSpPr>
            <p:nvPr/>
          </p:nvSpPr>
          <p:spPr bwMode="auto">
            <a:xfrm>
              <a:off x="5974950" y="1754916"/>
              <a:ext cx="785896" cy="353572"/>
            </a:xfrm>
            <a:prstGeom prst="rect">
              <a:avLst/>
            </a:prstGeom>
            <a:solidFill>
              <a:srgbClr val="FF0000"/>
            </a:solidFill>
            <a:ln>
              <a:noFill/>
            </a:ln>
            <a:effectLst/>
          </p:spPr>
          <p:txBody>
            <a:bodyPr wrap="none" lIns="91435" tIns="45718" rIns="91435" bIns="45718">
              <a:spAutoFit/>
            </a:bodyPr>
            <a:lstStyle/>
            <a:p>
              <a:pPr algn="l">
                <a:buFontTx/>
                <a:buNone/>
              </a:pPr>
              <a:r>
                <a:rPr lang="en-US" sz="1700" b="1" dirty="0">
                  <a:solidFill>
                    <a:srgbClr val="000000"/>
                  </a:solidFill>
                  <a:latin typeface="Times New Roman" charset="0"/>
                </a:rPr>
                <a:t>Break</a:t>
              </a:r>
            </a:p>
          </p:txBody>
        </p:sp>
        <p:cxnSp>
          <p:nvCxnSpPr>
            <p:cNvPr id="30" name="Straight Arrow Connector 29"/>
            <p:cNvCxnSpPr/>
            <p:nvPr/>
          </p:nvCxnSpPr>
          <p:spPr>
            <a:xfrm>
              <a:off x="2895600" y="3124200"/>
              <a:ext cx="1386671"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6054014" y="2222295"/>
              <a:ext cx="462224" cy="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p:cNvCxnSpPr/>
          <p:nvPr/>
        </p:nvCxnSpPr>
        <p:spPr>
          <a:xfrm flipH="1">
            <a:off x="3953715" y="3897090"/>
            <a:ext cx="386247" cy="7305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00670" y="4031482"/>
            <a:ext cx="502601" cy="4902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530560" y="4055769"/>
            <a:ext cx="502601" cy="4902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8D98A39-145F-9A48-A508-027F5D5F5AC9}"/>
              </a:ext>
            </a:extLst>
          </p:cNvPr>
          <p:cNvSpPr>
            <a:spLocks noGrp="1"/>
          </p:cNvSpPr>
          <p:nvPr>
            <p:ph type="ftr" sz="quarter" idx="11"/>
          </p:nvPr>
        </p:nvSpPr>
        <p:spPr/>
        <p:txBody>
          <a:bodyPr/>
          <a:lstStyle/>
          <a:p>
            <a:r>
              <a:rPr lang="en-US"/>
              <a:t>Kordon Consulting LLC</a:t>
            </a:r>
          </a:p>
        </p:txBody>
      </p:sp>
      <p:sp>
        <p:nvSpPr>
          <p:cNvPr id="6" name="Slide Number Placeholder 5">
            <a:extLst>
              <a:ext uri="{FF2B5EF4-FFF2-40B4-BE49-F238E27FC236}">
                <a16:creationId xmlns:a16="http://schemas.microsoft.com/office/drawing/2014/main" id="{D1CAB5D4-94D6-3F41-8E25-7345C207FB6D}"/>
              </a:ext>
            </a:extLst>
          </p:cNvPr>
          <p:cNvSpPr>
            <a:spLocks noGrp="1"/>
          </p:cNvSpPr>
          <p:nvPr>
            <p:ph type="sldNum" sz="quarter" idx="12"/>
          </p:nvPr>
        </p:nvSpPr>
        <p:spPr/>
        <p:txBody>
          <a:bodyPr/>
          <a:lstStyle/>
          <a:p>
            <a:fld id="{760C78C2-CDE4-4FEF-94FB-F11C578D031C}" type="slidenum">
              <a:rPr lang="en-US" smtClean="0"/>
              <a:t>34</a:t>
            </a:fld>
            <a:endParaRPr lang="en-US"/>
          </a:p>
        </p:txBody>
      </p:sp>
    </p:spTree>
    <p:extLst>
      <p:ext uri="{BB962C8B-B14F-4D97-AF65-F5344CB8AC3E}">
        <p14:creationId xmlns:p14="http://schemas.microsoft.com/office/powerpoint/2010/main" val="166089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llout: Bent Line with No Border 5">
            <a:extLst>
              <a:ext uri="{FF2B5EF4-FFF2-40B4-BE49-F238E27FC236}">
                <a16:creationId xmlns:a16="http://schemas.microsoft.com/office/drawing/2014/main" id="{0C55578B-75BB-466A-864E-B5BF76AFAC61}"/>
              </a:ext>
            </a:extLst>
          </p:cNvPr>
          <p:cNvSpPr/>
          <p:nvPr/>
        </p:nvSpPr>
        <p:spPr>
          <a:xfrm>
            <a:off x="3916846" y="2649564"/>
            <a:ext cx="1438034" cy="661737"/>
          </a:xfrm>
          <a:prstGeom prst="callout2">
            <a:avLst>
              <a:gd name="adj1" fmla="val 48750"/>
              <a:gd name="adj2" fmla="val 101667"/>
              <a:gd name="adj3" fmla="val 26932"/>
              <a:gd name="adj4" fmla="val 124000"/>
              <a:gd name="adj5" fmla="val -2954"/>
              <a:gd name="adj6" fmla="val 141921"/>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n w="0"/>
                <a:solidFill>
                  <a:schemeClr val="tx1"/>
                </a:solidFill>
                <a:effectLst>
                  <a:outerShdw blurRad="38100" dist="19050" dir="2700000" algn="tl" rotWithShape="0">
                    <a:schemeClr val="dk1">
                      <a:alpha val="40000"/>
                    </a:schemeClr>
                  </a:outerShdw>
                </a:effectLst>
              </a:rPr>
              <a:t>Change in lab measurement (cobb/felt top)</a:t>
            </a:r>
            <a:endParaRPr lang="en-US" sz="1350" dirty="0"/>
          </a:p>
        </p:txBody>
      </p:sp>
      <p:pic>
        <p:nvPicPr>
          <p:cNvPr id="3" name="Picture 2">
            <a:extLst>
              <a:ext uri="{FF2B5EF4-FFF2-40B4-BE49-F238E27FC236}">
                <a16:creationId xmlns:a16="http://schemas.microsoft.com/office/drawing/2014/main" id="{3B768FA8-A331-2941-970E-1109D9F8DE7C}"/>
              </a:ext>
            </a:extLst>
          </p:cNvPr>
          <p:cNvPicPr>
            <a:picLocks noChangeAspect="1"/>
          </p:cNvPicPr>
          <p:nvPr/>
        </p:nvPicPr>
        <p:blipFill>
          <a:blip r:embed="rId3"/>
          <a:stretch>
            <a:fillRect/>
          </a:stretch>
        </p:blipFill>
        <p:spPr>
          <a:xfrm>
            <a:off x="170906" y="1239940"/>
            <a:ext cx="11468084" cy="4616674"/>
          </a:xfrm>
          <a:prstGeom prst="rect">
            <a:avLst/>
          </a:prstGeom>
        </p:spPr>
      </p:pic>
      <p:sp>
        <p:nvSpPr>
          <p:cNvPr id="7" name="Text Box 9">
            <a:extLst>
              <a:ext uri="{FF2B5EF4-FFF2-40B4-BE49-F238E27FC236}">
                <a16:creationId xmlns:a16="http://schemas.microsoft.com/office/drawing/2014/main" id="{82A19F41-9634-C242-8480-AF6D1E5578C1}"/>
              </a:ext>
            </a:extLst>
          </p:cNvPr>
          <p:cNvSpPr txBox="1">
            <a:spLocks noChangeArrowheads="1"/>
          </p:cNvSpPr>
          <p:nvPr/>
        </p:nvSpPr>
        <p:spPr bwMode="auto">
          <a:xfrm>
            <a:off x="6535271" y="5991739"/>
            <a:ext cx="2362200" cy="538896"/>
          </a:xfrm>
          <a:prstGeom prst="rect">
            <a:avLst/>
          </a:prstGeom>
          <a:solidFill>
            <a:srgbClr val="CCFF66"/>
          </a:solidFill>
          <a:ln w="9525">
            <a:noFill/>
            <a:miter lim="800000"/>
            <a:headEnd/>
            <a:tailEnd/>
          </a:ln>
          <a:effectLst/>
        </p:spPr>
        <p:txBody>
          <a:bodyPr wrap="square" lIns="64291" tIns="32146" rIns="64291" bIns="32146">
            <a:spAutoFit/>
          </a:bodyPr>
          <a:lstStyle/>
          <a:p>
            <a:pPr marL="241093" indent="-241093">
              <a:spcBef>
                <a:spcPct val="20000"/>
              </a:spcBef>
            </a:pPr>
            <a:r>
              <a:rPr lang="en-US" sz="1400" dirty="0"/>
              <a:t>Machine health monitor</a:t>
            </a:r>
          </a:p>
          <a:p>
            <a:pPr marL="241093" indent="-241093">
              <a:spcBef>
                <a:spcPct val="20000"/>
              </a:spcBef>
            </a:pPr>
            <a:r>
              <a:rPr lang="en-US" sz="1400" dirty="0"/>
              <a:t>Crossing red line raises alarm</a:t>
            </a:r>
          </a:p>
        </p:txBody>
      </p:sp>
      <p:sp>
        <p:nvSpPr>
          <p:cNvPr id="9" name="Title 8">
            <a:extLst>
              <a:ext uri="{FF2B5EF4-FFF2-40B4-BE49-F238E27FC236}">
                <a16:creationId xmlns:a16="http://schemas.microsoft.com/office/drawing/2014/main" id="{B1F309A2-8551-014C-9D2A-062EC2E63B99}"/>
              </a:ext>
            </a:extLst>
          </p:cNvPr>
          <p:cNvSpPr>
            <a:spLocks noGrp="1"/>
          </p:cNvSpPr>
          <p:nvPr>
            <p:ph type="title"/>
          </p:nvPr>
        </p:nvSpPr>
        <p:spPr>
          <a:xfrm>
            <a:off x="1076053" y="181778"/>
            <a:ext cx="9657790" cy="990600"/>
          </a:xfrm>
        </p:spPr>
        <p:txBody>
          <a:bodyPr>
            <a:normAutofit/>
          </a:bodyPr>
          <a:lstStyle/>
          <a:p>
            <a:r>
              <a:rPr lang="en-US" sz="2800" dirty="0"/>
              <a:t>Predictive paper machine breaks: Real-time system operation</a:t>
            </a:r>
            <a:endParaRPr lang="en-US" dirty="0"/>
          </a:p>
        </p:txBody>
      </p:sp>
      <p:cxnSp>
        <p:nvCxnSpPr>
          <p:cNvPr id="11" name="Straight Arrow Connector 10">
            <a:extLst>
              <a:ext uri="{FF2B5EF4-FFF2-40B4-BE49-F238E27FC236}">
                <a16:creationId xmlns:a16="http://schemas.microsoft.com/office/drawing/2014/main" id="{E5B532DB-9106-9145-8720-726CC2DD6106}"/>
              </a:ext>
            </a:extLst>
          </p:cNvPr>
          <p:cNvCxnSpPr/>
          <p:nvPr/>
        </p:nvCxnSpPr>
        <p:spPr>
          <a:xfrm flipV="1">
            <a:off x="8897471" y="5498619"/>
            <a:ext cx="838200" cy="526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Footer Placeholder 11">
            <a:extLst>
              <a:ext uri="{FF2B5EF4-FFF2-40B4-BE49-F238E27FC236}">
                <a16:creationId xmlns:a16="http://schemas.microsoft.com/office/drawing/2014/main" id="{518F5C4A-E079-BF45-9171-AE4815B896BD}"/>
              </a:ext>
            </a:extLst>
          </p:cNvPr>
          <p:cNvSpPr>
            <a:spLocks noGrp="1"/>
          </p:cNvSpPr>
          <p:nvPr>
            <p:ph type="ftr" sz="quarter" idx="11"/>
          </p:nvPr>
        </p:nvSpPr>
        <p:spPr/>
        <p:txBody>
          <a:bodyPr/>
          <a:lstStyle/>
          <a:p>
            <a:r>
              <a:rPr lang="en-US"/>
              <a:t>Kordon Consulting LLC</a:t>
            </a:r>
          </a:p>
        </p:txBody>
      </p:sp>
      <p:sp>
        <p:nvSpPr>
          <p:cNvPr id="13" name="Slide Number Placeholder 12">
            <a:extLst>
              <a:ext uri="{FF2B5EF4-FFF2-40B4-BE49-F238E27FC236}">
                <a16:creationId xmlns:a16="http://schemas.microsoft.com/office/drawing/2014/main" id="{940F5A33-67B8-4241-8BD1-5BD88E39098B}"/>
              </a:ext>
            </a:extLst>
          </p:cNvPr>
          <p:cNvSpPr>
            <a:spLocks noGrp="1"/>
          </p:cNvSpPr>
          <p:nvPr>
            <p:ph type="sldNum" sz="quarter" idx="12"/>
          </p:nvPr>
        </p:nvSpPr>
        <p:spPr/>
        <p:txBody>
          <a:bodyPr/>
          <a:lstStyle/>
          <a:p>
            <a:fld id="{C2D5B2D8-D77D-4E8C-95DB-7CD2E53E8200}" type="slidenum">
              <a:rPr lang="en-US" smtClean="0"/>
              <a:pPr/>
              <a:t>35</a:t>
            </a:fld>
            <a:endParaRPr lang="en-US"/>
          </a:p>
        </p:txBody>
      </p:sp>
    </p:spTree>
    <p:extLst>
      <p:ext uri="{BB962C8B-B14F-4D97-AF65-F5344CB8AC3E}">
        <p14:creationId xmlns:p14="http://schemas.microsoft.com/office/powerpoint/2010/main" val="1842955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28600"/>
            <a:ext cx="8362949" cy="479822"/>
          </a:xfrm>
        </p:spPr>
        <p:txBody>
          <a:bodyPr>
            <a:noAutofit/>
          </a:bodyPr>
          <a:lstStyle/>
          <a:p>
            <a:r>
              <a:rPr lang="en-US" sz="2400" dirty="0"/>
              <a:t>Predictive paper machine breaks: Performance tracking</a:t>
            </a:r>
            <a:endPar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57EADCE-495D-488F-B7BF-4FA43B6D0FD0}"/>
              </a:ext>
            </a:extLst>
          </p:cNvPr>
          <p:cNvPicPr>
            <a:picLocks noChangeAspect="1"/>
          </p:cNvPicPr>
          <p:nvPr/>
        </p:nvPicPr>
        <p:blipFill>
          <a:blip r:embed="rId3"/>
          <a:stretch>
            <a:fillRect/>
          </a:stretch>
        </p:blipFill>
        <p:spPr>
          <a:xfrm>
            <a:off x="2152652" y="1534120"/>
            <a:ext cx="7679531" cy="4007644"/>
          </a:xfrm>
          <a:prstGeom prst="rect">
            <a:avLst/>
          </a:prstGeom>
        </p:spPr>
      </p:pic>
      <p:cxnSp>
        <p:nvCxnSpPr>
          <p:cNvPr id="6" name="Straight Connector 5">
            <a:extLst>
              <a:ext uri="{FF2B5EF4-FFF2-40B4-BE49-F238E27FC236}">
                <a16:creationId xmlns:a16="http://schemas.microsoft.com/office/drawing/2014/main" id="{7D37FEE8-E90B-467B-8B7E-30D982E1206F}"/>
              </a:ext>
            </a:extLst>
          </p:cNvPr>
          <p:cNvCxnSpPr/>
          <p:nvPr/>
        </p:nvCxnSpPr>
        <p:spPr>
          <a:xfrm flipV="1">
            <a:off x="5425488" y="1603986"/>
            <a:ext cx="0" cy="3339846"/>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14B91C-0711-4698-8FBD-C4B11C8B6D82}"/>
              </a:ext>
            </a:extLst>
          </p:cNvPr>
          <p:cNvSpPr txBox="1"/>
          <p:nvPr/>
        </p:nvSpPr>
        <p:spPr>
          <a:xfrm>
            <a:off x="5425489" y="1603987"/>
            <a:ext cx="1828357" cy="715581"/>
          </a:xfrm>
          <a:prstGeom prst="rect">
            <a:avLst/>
          </a:prstGeom>
          <a:noFill/>
        </p:spPr>
        <p:txBody>
          <a:bodyPr wrap="square" rtlCol="0">
            <a:spAutoFit/>
          </a:bodyPr>
          <a:lstStyle/>
          <a:p>
            <a:r>
              <a:rPr lang="en-US" sz="1350" dirty="0"/>
              <a:t>PM2 Stability Application Released</a:t>
            </a:r>
          </a:p>
          <a:p>
            <a:r>
              <a:rPr lang="en-US" sz="1350" dirty="0"/>
              <a:t>12/15/17</a:t>
            </a:r>
          </a:p>
        </p:txBody>
      </p:sp>
      <p:cxnSp>
        <p:nvCxnSpPr>
          <p:cNvPr id="8" name="Straight Connector 7">
            <a:extLst>
              <a:ext uri="{FF2B5EF4-FFF2-40B4-BE49-F238E27FC236}">
                <a16:creationId xmlns:a16="http://schemas.microsoft.com/office/drawing/2014/main" id="{543988B8-7C20-44A4-9CDE-E28975862C6B}"/>
              </a:ext>
            </a:extLst>
          </p:cNvPr>
          <p:cNvCxnSpPr/>
          <p:nvPr/>
        </p:nvCxnSpPr>
        <p:spPr>
          <a:xfrm flipV="1">
            <a:off x="8255556" y="1603986"/>
            <a:ext cx="0" cy="3339846"/>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F57D5A-9182-4516-A4B2-50F70767368E}"/>
              </a:ext>
            </a:extLst>
          </p:cNvPr>
          <p:cNvSpPr txBox="1"/>
          <p:nvPr/>
        </p:nvSpPr>
        <p:spPr>
          <a:xfrm>
            <a:off x="8255556" y="1603988"/>
            <a:ext cx="1421892" cy="507831"/>
          </a:xfrm>
          <a:prstGeom prst="rect">
            <a:avLst/>
          </a:prstGeom>
          <a:noFill/>
        </p:spPr>
        <p:txBody>
          <a:bodyPr wrap="square" rtlCol="0">
            <a:spAutoFit/>
          </a:bodyPr>
          <a:lstStyle/>
          <a:p>
            <a:r>
              <a:rPr lang="en-US" sz="1350" dirty="0"/>
              <a:t>Operator Training</a:t>
            </a:r>
          </a:p>
          <a:p>
            <a:r>
              <a:rPr lang="en-US" sz="1350" dirty="0"/>
              <a:t>4/4/18</a:t>
            </a:r>
          </a:p>
        </p:txBody>
      </p:sp>
      <p:sp>
        <p:nvSpPr>
          <p:cNvPr id="10" name="Text Box 9">
            <a:extLst>
              <a:ext uri="{FF2B5EF4-FFF2-40B4-BE49-F238E27FC236}">
                <a16:creationId xmlns:a16="http://schemas.microsoft.com/office/drawing/2014/main" id="{420A56BC-A18D-BF4D-A85A-5DE48A056231}"/>
              </a:ext>
            </a:extLst>
          </p:cNvPr>
          <p:cNvSpPr txBox="1">
            <a:spLocks noChangeArrowheads="1"/>
          </p:cNvSpPr>
          <p:nvPr/>
        </p:nvSpPr>
        <p:spPr bwMode="auto">
          <a:xfrm>
            <a:off x="3941359" y="5835421"/>
            <a:ext cx="3680634" cy="280363"/>
          </a:xfrm>
          <a:prstGeom prst="rect">
            <a:avLst/>
          </a:prstGeom>
          <a:solidFill>
            <a:srgbClr val="CCFF66"/>
          </a:solidFill>
          <a:ln w="9525">
            <a:noFill/>
            <a:miter lim="800000"/>
            <a:headEnd/>
            <a:tailEnd/>
          </a:ln>
          <a:effectLst/>
        </p:spPr>
        <p:txBody>
          <a:bodyPr wrap="square" lIns="64291" tIns="32146" rIns="64291" bIns="32146">
            <a:spAutoFit/>
          </a:bodyPr>
          <a:lstStyle/>
          <a:p>
            <a:pPr marL="241093" indent="-241093">
              <a:spcBef>
                <a:spcPct val="20000"/>
              </a:spcBef>
            </a:pPr>
            <a:r>
              <a:rPr lang="en-US" sz="1400" b="1" dirty="0"/>
              <a:t>Reduced machine brakes after system in action </a:t>
            </a:r>
          </a:p>
        </p:txBody>
      </p:sp>
      <p:sp>
        <p:nvSpPr>
          <p:cNvPr id="11" name="Text Box 9">
            <a:extLst>
              <a:ext uri="{FF2B5EF4-FFF2-40B4-BE49-F238E27FC236}">
                <a16:creationId xmlns:a16="http://schemas.microsoft.com/office/drawing/2014/main" id="{C41AC566-9816-B34C-B080-2718B723FF52}"/>
              </a:ext>
            </a:extLst>
          </p:cNvPr>
          <p:cNvSpPr txBox="1">
            <a:spLocks noChangeArrowheads="1"/>
          </p:cNvSpPr>
          <p:nvPr/>
        </p:nvSpPr>
        <p:spPr bwMode="auto">
          <a:xfrm>
            <a:off x="3561818" y="1207808"/>
            <a:ext cx="759082" cy="280363"/>
          </a:xfrm>
          <a:prstGeom prst="rect">
            <a:avLst/>
          </a:prstGeom>
          <a:solidFill>
            <a:schemeClr val="tx2">
              <a:lumMod val="20000"/>
              <a:lumOff val="80000"/>
            </a:schemeClr>
          </a:solidFill>
          <a:ln w="9525">
            <a:noFill/>
            <a:miter lim="800000"/>
            <a:headEnd/>
            <a:tailEnd/>
          </a:ln>
          <a:effectLst/>
        </p:spPr>
        <p:txBody>
          <a:bodyPr wrap="square" lIns="64291" tIns="32146" rIns="64291" bIns="32146">
            <a:spAutoFit/>
          </a:bodyPr>
          <a:lstStyle/>
          <a:p>
            <a:pPr marL="241093" indent="-241093">
              <a:spcBef>
                <a:spcPct val="20000"/>
              </a:spcBef>
            </a:pPr>
            <a:r>
              <a:rPr lang="en-US" sz="1400" b="1" dirty="0"/>
              <a:t>Before</a:t>
            </a:r>
          </a:p>
        </p:txBody>
      </p:sp>
      <p:sp>
        <p:nvSpPr>
          <p:cNvPr id="12" name="Text Box 9">
            <a:extLst>
              <a:ext uri="{FF2B5EF4-FFF2-40B4-BE49-F238E27FC236}">
                <a16:creationId xmlns:a16="http://schemas.microsoft.com/office/drawing/2014/main" id="{7385A666-0610-9D46-9456-5983BAF9EB47}"/>
              </a:ext>
            </a:extLst>
          </p:cNvPr>
          <p:cNvSpPr txBox="1">
            <a:spLocks noChangeArrowheads="1"/>
          </p:cNvSpPr>
          <p:nvPr/>
        </p:nvSpPr>
        <p:spPr bwMode="auto">
          <a:xfrm>
            <a:off x="6548463" y="1157555"/>
            <a:ext cx="759082" cy="280363"/>
          </a:xfrm>
          <a:prstGeom prst="rect">
            <a:avLst/>
          </a:prstGeom>
          <a:solidFill>
            <a:srgbClr val="FFFF00"/>
          </a:solidFill>
          <a:ln w="9525">
            <a:noFill/>
            <a:miter lim="800000"/>
            <a:headEnd/>
            <a:tailEnd/>
          </a:ln>
          <a:effectLst/>
        </p:spPr>
        <p:txBody>
          <a:bodyPr wrap="square" lIns="64291" tIns="32146" rIns="64291" bIns="32146">
            <a:spAutoFit/>
          </a:bodyPr>
          <a:lstStyle/>
          <a:p>
            <a:pPr marL="241093" indent="-241093">
              <a:spcBef>
                <a:spcPct val="20000"/>
              </a:spcBef>
            </a:pPr>
            <a:r>
              <a:rPr lang="en-US" sz="1400" b="1" dirty="0"/>
              <a:t>After</a:t>
            </a:r>
          </a:p>
        </p:txBody>
      </p:sp>
      <p:sp>
        <p:nvSpPr>
          <p:cNvPr id="3" name="Footer Placeholder 2">
            <a:extLst>
              <a:ext uri="{FF2B5EF4-FFF2-40B4-BE49-F238E27FC236}">
                <a16:creationId xmlns:a16="http://schemas.microsoft.com/office/drawing/2014/main" id="{088C04BE-F750-A84F-AEBF-D2F011A87ABD}"/>
              </a:ext>
            </a:extLst>
          </p:cNvPr>
          <p:cNvSpPr>
            <a:spLocks noGrp="1"/>
          </p:cNvSpPr>
          <p:nvPr>
            <p:ph type="ftr" sz="quarter" idx="11"/>
          </p:nvPr>
        </p:nvSpPr>
        <p:spPr/>
        <p:txBody>
          <a:bodyPr/>
          <a:lstStyle/>
          <a:p>
            <a:r>
              <a:rPr lang="en-US"/>
              <a:t>Kordon Consulting LLC</a:t>
            </a:r>
          </a:p>
        </p:txBody>
      </p:sp>
      <p:sp>
        <p:nvSpPr>
          <p:cNvPr id="13" name="Slide Number Placeholder 12">
            <a:extLst>
              <a:ext uri="{FF2B5EF4-FFF2-40B4-BE49-F238E27FC236}">
                <a16:creationId xmlns:a16="http://schemas.microsoft.com/office/drawing/2014/main" id="{F9722B29-3906-2F46-9AF3-B780B4587342}"/>
              </a:ext>
            </a:extLst>
          </p:cNvPr>
          <p:cNvSpPr>
            <a:spLocks noGrp="1"/>
          </p:cNvSpPr>
          <p:nvPr>
            <p:ph type="sldNum" sz="quarter" idx="12"/>
          </p:nvPr>
        </p:nvSpPr>
        <p:spPr/>
        <p:txBody>
          <a:bodyPr/>
          <a:lstStyle/>
          <a:p>
            <a:fld id="{C2D5B2D8-D77D-4E8C-95DB-7CD2E53E8200}" type="slidenum">
              <a:rPr lang="en-US" smtClean="0"/>
              <a:pPr/>
              <a:t>36</a:t>
            </a:fld>
            <a:endParaRPr lang="en-US"/>
          </a:p>
        </p:txBody>
      </p:sp>
    </p:spTree>
    <p:extLst>
      <p:ext uri="{BB962C8B-B14F-4D97-AF65-F5344CB8AC3E}">
        <p14:creationId xmlns:p14="http://schemas.microsoft.com/office/powerpoint/2010/main" val="1827429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317921" y="30251"/>
            <a:ext cx="10515600" cy="570057"/>
          </a:xfrm>
        </p:spPr>
        <p:txBody>
          <a:bodyPr>
            <a:normAutofit fontScale="90000"/>
          </a:bodyPr>
          <a:lstStyle/>
          <a:p>
            <a:r>
              <a:rPr lang="en-US" sz="2800" dirty="0"/>
              <a:t>Lecture 16 “Applied AI in industry” </a:t>
            </a:r>
            <a:br>
              <a:rPr lang="en-US" sz="2800" dirty="0"/>
            </a:br>
            <a:r>
              <a:rPr lang="en-US" sz="2800" dirty="0"/>
              <a:t>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72" y="494688"/>
            <a:ext cx="11151586" cy="5467678"/>
          </a:xfrm>
        </p:spPr>
        <p:txBody>
          <a:bodyPr>
            <a:noAutofit/>
          </a:bodyPr>
          <a:lstStyle/>
          <a:p>
            <a:pPr marL="0" indent="0" hangingPunct="0">
              <a:buNone/>
            </a:pPr>
            <a:endParaRPr lang="en-US" sz="2400" b="1" dirty="0"/>
          </a:p>
          <a:p>
            <a:r>
              <a:rPr lang="en-US" sz="2400" b="1" dirty="0"/>
              <a:t>The main features in applying AI in manufacturing are: engineers are the </a:t>
            </a:r>
          </a:p>
          <a:p>
            <a:pPr marL="0" indent="0">
              <a:buNone/>
            </a:pPr>
            <a:r>
              <a:rPr lang="en-US" sz="2400" b="1" dirty="0"/>
              <a:t>    key users, problems are technically-driven, and model deployment is in real-time</a:t>
            </a:r>
          </a:p>
          <a:p>
            <a:r>
              <a:rPr lang="en-US" sz="2400" b="1" dirty="0"/>
              <a:t>The key features of manufacturing data are: most of the data is numeric, well-structured, and generated by sensors</a:t>
            </a:r>
          </a:p>
          <a:p>
            <a:r>
              <a:rPr lang="en-US" sz="2400" b="1" dirty="0"/>
              <a:t>Industry 4.0 includes cyber-physical systems, the Internet of Things, cloud computing and AI</a:t>
            </a:r>
          </a:p>
          <a:p>
            <a:r>
              <a:rPr lang="en-US" sz="2400" b="1" dirty="0"/>
              <a:t>Digital twins are the most used cyber-physical systems</a:t>
            </a:r>
          </a:p>
          <a:p>
            <a:r>
              <a:rPr lang="en-US" sz="2400" b="1" dirty="0"/>
              <a:t>An example of empirical emulators demonstrates an alternative low-cost option to digital twins</a:t>
            </a:r>
          </a:p>
          <a:p>
            <a:r>
              <a:rPr lang="en-US" sz="2400" b="1" dirty="0"/>
              <a:t>Inferential sensors, automating operating discipline, and predictive maintenance are examples of successful AI applications in manufacturing.</a:t>
            </a:r>
          </a:p>
          <a:p>
            <a:pPr marL="0" indent="0">
              <a:buNone/>
            </a:pPr>
            <a:endParaRPr lang="en-US" sz="2400" b="1" dirty="0"/>
          </a:p>
          <a:p>
            <a:endParaRPr lang="en-US" sz="2400" b="1" dirty="0"/>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72" y="5568381"/>
            <a:ext cx="12192000" cy="830993"/>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pitchFamily="2" charset="0"/>
              </a:rPr>
              <a:t>Applied AI has demonstrated an impressive record of industrial success stories</a:t>
            </a:r>
            <a:endParaRPr lang="en-US" sz="2400" b="1" dirty="0">
              <a:solidFill>
                <a:srgbClr val="FF0000"/>
              </a:solidFill>
            </a:endParaRP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r>
              <a:rPr lang="en-US" dirty="0"/>
              <a:t> </a:t>
            </a:r>
            <a:fld id="{760C78C2-CDE4-4FEF-94FB-F11C578D031C}" type="slidenum">
              <a:rPr lang="en-US" smtClean="0"/>
              <a:t>37</a:t>
            </a:fld>
            <a:endParaRPr lang="en-US" dirty="0"/>
          </a:p>
        </p:txBody>
      </p:sp>
      <p:sp>
        <p:nvSpPr>
          <p:cNvPr id="4" name="Footer Placeholder 3">
            <a:extLst>
              <a:ext uri="{FF2B5EF4-FFF2-40B4-BE49-F238E27FC236}">
                <a16:creationId xmlns:a16="http://schemas.microsoft.com/office/drawing/2014/main" id="{CD8A0AB3-2D99-E44E-9195-208383869D82}"/>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1691155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30450"/>
            <a:ext cx="10515600" cy="398550"/>
          </a:xfrm>
        </p:spPr>
        <p:txBody>
          <a:bodyPr>
            <a:normAutofit fontScale="90000"/>
          </a:bodyPr>
          <a:lstStyle/>
          <a:p>
            <a:r>
              <a:rPr lang="en-US" sz="2800" dirty="0"/>
              <a:t>Details on this topic are given in the following chapters of “Applying Data Science” book:</a:t>
            </a:r>
            <a:br>
              <a:rPr lang="en-US" sz="2800" dirty="0"/>
            </a:br>
            <a:r>
              <a:rPr lang="en-US" sz="2700" dirty="0"/>
              <a:t>Chapter 14</a:t>
            </a:r>
            <a:br>
              <a:rPr lang="en-US" dirty="0"/>
            </a:br>
            <a:endParaRPr lang="en-US" sz="2800" dirty="0"/>
          </a:p>
        </p:txBody>
      </p:sp>
      <p:sp>
        <p:nvSpPr>
          <p:cNvPr id="5" name="Slide Number Placeholder 4">
            <a:extLst>
              <a:ext uri="{FF2B5EF4-FFF2-40B4-BE49-F238E27FC236}">
                <a16:creationId xmlns:a16="http://schemas.microsoft.com/office/drawing/2014/main" id="{6B564B5B-5031-3049-9D31-80098B3F0DCC}"/>
              </a:ext>
            </a:extLst>
          </p:cNvPr>
          <p:cNvSpPr>
            <a:spLocks noGrp="1"/>
          </p:cNvSpPr>
          <p:nvPr>
            <p:ph type="sldNum" sz="quarter" idx="12"/>
          </p:nvPr>
        </p:nvSpPr>
        <p:spPr/>
        <p:txBody>
          <a:bodyPr/>
          <a:lstStyle/>
          <a:p>
            <a:fld id="{760C78C2-CDE4-4FEF-94FB-F11C578D031C}" type="slidenum">
              <a:rPr lang="en-US" smtClean="0"/>
              <a:t>38</a:t>
            </a:fld>
            <a:endParaRPr lang="en-US"/>
          </a:p>
        </p:txBody>
      </p:sp>
      <p:sp>
        <p:nvSpPr>
          <p:cNvPr id="8" name="Footer Placeholder 7">
            <a:extLst>
              <a:ext uri="{FF2B5EF4-FFF2-40B4-BE49-F238E27FC236}">
                <a16:creationId xmlns:a16="http://schemas.microsoft.com/office/drawing/2014/main" id="{4F51F9E8-3C33-9141-90CD-B198A380ADD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023307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81719-66E6-1840-8D37-DF204338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20494"/>
            <a:ext cx="10133704" cy="5479037"/>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pic>
        <p:nvPicPr>
          <p:cNvPr id="7" name="Picture 6"/>
          <p:cNvPicPr>
            <a:picLocks noChangeAspect="1"/>
          </p:cNvPicPr>
          <p:nvPr/>
        </p:nvPicPr>
        <p:blipFill>
          <a:blip r:embed="rId3"/>
          <a:stretch>
            <a:fillRect/>
          </a:stretch>
        </p:blipFill>
        <p:spPr>
          <a:xfrm>
            <a:off x="5708934" y="2607194"/>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706739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What are the key features of manufacturing data</a:t>
            </a:r>
          </a:p>
        </p:txBody>
      </p:sp>
      <p:pic>
        <p:nvPicPr>
          <p:cNvPr id="7" name="Picture 6"/>
          <p:cNvPicPr>
            <a:picLocks noChangeAspect="1"/>
          </p:cNvPicPr>
          <p:nvPr/>
        </p:nvPicPr>
        <p:blipFill>
          <a:blip r:embed="rId2"/>
          <a:stretch>
            <a:fillRect/>
          </a:stretch>
        </p:blipFill>
        <p:spPr>
          <a:xfrm>
            <a:off x="4037188" y="1832643"/>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8" name="Picture 7">
            <a:extLst>
              <a:ext uri="{FF2B5EF4-FFF2-40B4-BE49-F238E27FC236}">
                <a16:creationId xmlns:a16="http://schemas.microsoft.com/office/drawing/2014/main" id="{A787351E-7090-FA40-84CD-606EA1107F1C}"/>
              </a:ext>
            </a:extLst>
          </p:cNvPr>
          <p:cNvPicPr/>
          <p:nvPr/>
        </p:nvPicPr>
        <p:blipFill>
          <a:blip r:embed="rId3"/>
          <a:stretch>
            <a:fillRect/>
          </a:stretch>
        </p:blipFill>
        <p:spPr>
          <a:xfrm>
            <a:off x="2328190" y="978180"/>
            <a:ext cx="6514596" cy="5067618"/>
          </a:xfrm>
          <a:prstGeom prst="rect">
            <a:avLst/>
          </a:prstGeom>
        </p:spPr>
      </p:pic>
    </p:spTree>
    <p:extLst>
      <p:ext uri="{BB962C8B-B14F-4D97-AF65-F5344CB8AC3E}">
        <p14:creationId xmlns:p14="http://schemas.microsoft.com/office/powerpoint/2010/main" val="1388519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81719-66E6-1840-8D37-DF204338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20494"/>
            <a:ext cx="10133704" cy="5479037"/>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16 agenda</a:t>
            </a:r>
          </a:p>
        </p:txBody>
      </p:sp>
      <p:pic>
        <p:nvPicPr>
          <p:cNvPr id="7" name="Picture 6"/>
          <p:cNvPicPr>
            <a:picLocks noChangeAspect="1"/>
          </p:cNvPicPr>
          <p:nvPr/>
        </p:nvPicPr>
        <p:blipFill>
          <a:blip r:embed="rId3"/>
          <a:stretch>
            <a:fillRect/>
          </a:stretch>
        </p:blipFill>
        <p:spPr>
          <a:xfrm>
            <a:off x="5703764" y="413478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84192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Industry 4.0 or The Fourth Industrial Revolution</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7</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pic>
        <p:nvPicPr>
          <p:cNvPr id="11" name="Picture 10">
            <a:extLst>
              <a:ext uri="{FF2B5EF4-FFF2-40B4-BE49-F238E27FC236}">
                <a16:creationId xmlns:a16="http://schemas.microsoft.com/office/drawing/2014/main" id="{D76380ED-F1A2-AC47-8326-1D3790FDA6D6}"/>
              </a:ext>
            </a:extLst>
          </p:cNvPr>
          <p:cNvPicPr/>
          <p:nvPr/>
        </p:nvPicPr>
        <p:blipFill>
          <a:blip r:embed="rId2"/>
          <a:stretch>
            <a:fillRect/>
          </a:stretch>
        </p:blipFill>
        <p:spPr>
          <a:xfrm>
            <a:off x="703729" y="1946095"/>
            <a:ext cx="5180703" cy="3904919"/>
          </a:xfrm>
          <a:prstGeom prst="rect">
            <a:avLst/>
          </a:prstGeom>
        </p:spPr>
      </p:pic>
      <p:sp>
        <p:nvSpPr>
          <p:cNvPr id="3" name="TextBox 2">
            <a:extLst>
              <a:ext uri="{FF2B5EF4-FFF2-40B4-BE49-F238E27FC236}">
                <a16:creationId xmlns:a16="http://schemas.microsoft.com/office/drawing/2014/main" id="{90CCC2C6-5312-5E4A-A074-1D11E6993167}"/>
              </a:ext>
            </a:extLst>
          </p:cNvPr>
          <p:cNvSpPr txBox="1"/>
          <p:nvPr/>
        </p:nvSpPr>
        <p:spPr>
          <a:xfrm>
            <a:off x="3076687" y="763676"/>
            <a:ext cx="6336254" cy="1200329"/>
          </a:xfrm>
          <a:prstGeom prst="rect">
            <a:avLst/>
          </a:prstGeom>
          <a:noFill/>
        </p:spPr>
        <p:txBody>
          <a:bodyPr wrap="square" rtlCol="0">
            <a:spAutoFit/>
          </a:bodyPr>
          <a:lstStyle/>
          <a:p>
            <a:r>
              <a:rPr lang="en-US" dirty="0"/>
              <a:t>Industry 4.0 includes </a:t>
            </a:r>
            <a:r>
              <a:rPr lang="en-US" dirty="0">
                <a:hlinkClick r:id="rId3" tooltip="Cyber-physical system"/>
              </a:rPr>
              <a:t>cyber-physical systems</a:t>
            </a:r>
            <a:r>
              <a:rPr lang="en-US" dirty="0"/>
              <a:t>, the Internet of things, cloud computing and cognitive computing. Industry 4.0 is commonly referred to as the </a:t>
            </a:r>
            <a:r>
              <a:rPr lang="en-US" dirty="0">
                <a:hlinkClick r:id="rId4" tooltip="Fourth Industrial Revolution"/>
              </a:rPr>
              <a:t>fourth industrial revolution</a:t>
            </a:r>
            <a:r>
              <a:rPr lang="en-US" dirty="0"/>
              <a:t>.</a:t>
            </a:r>
          </a:p>
          <a:p>
            <a:endParaRPr lang="en-US" dirty="0"/>
          </a:p>
        </p:txBody>
      </p:sp>
      <p:sp>
        <p:nvSpPr>
          <p:cNvPr id="4" name="TextBox 3">
            <a:extLst>
              <a:ext uri="{FF2B5EF4-FFF2-40B4-BE49-F238E27FC236}">
                <a16:creationId xmlns:a16="http://schemas.microsoft.com/office/drawing/2014/main" id="{BB99FB4F-3071-3048-B94A-9ACED91F64D4}"/>
              </a:ext>
            </a:extLst>
          </p:cNvPr>
          <p:cNvSpPr txBox="1"/>
          <p:nvPr/>
        </p:nvSpPr>
        <p:spPr>
          <a:xfrm>
            <a:off x="6755804" y="2483357"/>
            <a:ext cx="4894729" cy="2862322"/>
          </a:xfrm>
          <a:prstGeom prst="rect">
            <a:avLst/>
          </a:prstGeom>
          <a:noFill/>
        </p:spPr>
        <p:txBody>
          <a:bodyPr wrap="square" rtlCol="0">
            <a:spAutoFit/>
          </a:bodyPr>
          <a:lstStyle/>
          <a:p>
            <a:r>
              <a:rPr lang="en-US" dirty="0"/>
              <a:t>Industry 4.0 fosters what has been called a “smart factory.” Within modular structured smart factories, cyber-physical systems monitor physical processes, create a virtual copy of the physical world and make decentralized decisions. Over the Internet of Things, cyber-physical systems communicate and cooperate with each other and with humans in real-time both internally and across organizational services offered and used by participants of the </a:t>
            </a:r>
            <a:r>
              <a:rPr lang="en-US" dirty="0">
                <a:hlinkClick r:id="rId5" tooltip="Value chain"/>
              </a:rPr>
              <a:t>value chain</a:t>
            </a:r>
            <a:r>
              <a:rPr lang="en-US" dirty="0"/>
              <a:t>.</a:t>
            </a:r>
          </a:p>
        </p:txBody>
      </p:sp>
    </p:spTree>
    <p:extLst>
      <p:ext uri="{BB962C8B-B14F-4D97-AF65-F5344CB8AC3E}">
        <p14:creationId xmlns:p14="http://schemas.microsoft.com/office/powerpoint/2010/main" val="4187413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Digital twins</a:t>
            </a:r>
          </a:p>
        </p:txBody>
      </p:sp>
      <p:pic>
        <p:nvPicPr>
          <p:cNvPr id="7" name="Picture 6"/>
          <p:cNvPicPr>
            <a:picLocks noChangeAspect="1"/>
          </p:cNvPicPr>
          <p:nvPr/>
        </p:nvPicPr>
        <p:blipFill>
          <a:blip r:embed="rId2"/>
          <a:stretch>
            <a:fillRect/>
          </a:stretch>
        </p:blipFill>
        <p:spPr>
          <a:xfrm>
            <a:off x="5703764" y="413478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5" name="TextBox 4">
            <a:extLst>
              <a:ext uri="{FF2B5EF4-FFF2-40B4-BE49-F238E27FC236}">
                <a16:creationId xmlns:a16="http://schemas.microsoft.com/office/drawing/2014/main" id="{613812C9-15BD-D340-A4B9-F323BA637F9C}"/>
              </a:ext>
            </a:extLst>
          </p:cNvPr>
          <p:cNvSpPr txBox="1"/>
          <p:nvPr/>
        </p:nvSpPr>
        <p:spPr>
          <a:xfrm>
            <a:off x="264877" y="6169580"/>
            <a:ext cx="5389581" cy="369332"/>
          </a:xfrm>
          <a:prstGeom prst="rect">
            <a:avLst/>
          </a:prstGeom>
          <a:noFill/>
        </p:spPr>
        <p:txBody>
          <a:bodyPr wrap="square" rtlCol="0">
            <a:spAutoFit/>
          </a:bodyPr>
          <a:lstStyle/>
          <a:p>
            <a:r>
              <a:rPr lang="en-US" dirty="0"/>
              <a:t>https://</a:t>
            </a:r>
            <a:r>
              <a:rPr lang="en-US" dirty="0" err="1"/>
              <a:t>www.ge.com</a:t>
            </a:r>
            <a:r>
              <a:rPr lang="en-US" dirty="0"/>
              <a:t>/digital/applications/digital-twin</a:t>
            </a:r>
          </a:p>
        </p:txBody>
      </p:sp>
      <p:pic>
        <p:nvPicPr>
          <p:cNvPr id="8" name="Picture 7">
            <a:extLst>
              <a:ext uri="{FF2B5EF4-FFF2-40B4-BE49-F238E27FC236}">
                <a16:creationId xmlns:a16="http://schemas.microsoft.com/office/drawing/2014/main" id="{37BE868B-A80D-4844-9B99-43E806A23362}"/>
              </a:ext>
            </a:extLst>
          </p:cNvPr>
          <p:cNvPicPr>
            <a:picLocks noChangeAspect="1"/>
          </p:cNvPicPr>
          <p:nvPr/>
        </p:nvPicPr>
        <p:blipFill>
          <a:blip r:embed="rId3"/>
          <a:stretch>
            <a:fillRect/>
          </a:stretch>
        </p:blipFill>
        <p:spPr>
          <a:xfrm>
            <a:off x="1452439" y="1387619"/>
            <a:ext cx="8436116" cy="4553794"/>
          </a:xfrm>
          <a:prstGeom prst="rect">
            <a:avLst/>
          </a:prstGeom>
        </p:spPr>
      </p:pic>
      <p:sp>
        <p:nvSpPr>
          <p:cNvPr id="11" name="Text Box 9">
            <a:extLst>
              <a:ext uri="{FF2B5EF4-FFF2-40B4-BE49-F238E27FC236}">
                <a16:creationId xmlns:a16="http://schemas.microsoft.com/office/drawing/2014/main" id="{7CD24954-4D57-0C49-9DCE-FC72E0972CED}"/>
              </a:ext>
            </a:extLst>
          </p:cNvPr>
          <p:cNvSpPr txBox="1">
            <a:spLocks noChangeArrowheads="1"/>
          </p:cNvSpPr>
          <p:nvPr/>
        </p:nvSpPr>
        <p:spPr bwMode="auto">
          <a:xfrm>
            <a:off x="9982200" y="3426272"/>
            <a:ext cx="1893528" cy="287130"/>
          </a:xfrm>
          <a:prstGeom prst="rect">
            <a:avLst/>
          </a:prstGeom>
          <a:solidFill>
            <a:schemeClr val="accent6">
              <a:lumMod val="20000"/>
              <a:lumOff val="80000"/>
            </a:schemeClr>
          </a:solidFill>
          <a:ln w="9525">
            <a:noFill/>
            <a:miter lim="800000"/>
            <a:headEnd/>
            <a:tailEnd/>
          </a:ln>
          <a:effectLst/>
        </p:spPr>
        <p:txBody>
          <a:bodyPr wrap="square">
            <a:spAutoFit/>
          </a:bodyPr>
          <a:lstStyle/>
          <a:p>
            <a:pPr marL="241093" indent="-241093">
              <a:spcBef>
                <a:spcPct val="20000"/>
              </a:spcBef>
            </a:pPr>
            <a:r>
              <a:rPr lang="en-US" sz="1266" b="1" dirty="0"/>
              <a:t>GE is General Electric</a:t>
            </a:r>
          </a:p>
        </p:txBody>
      </p:sp>
    </p:spTree>
    <p:extLst>
      <p:ext uri="{BB962C8B-B14F-4D97-AF65-F5344CB8AC3E}">
        <p14:creationId xmlns:p14="http://schemas.microsoft.com/office/powerpoint/2010/main" val="206815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Digital twins' applications</a:t>
            </a:r>
          </a:p>
        </p:txBody>
      </p:sp>
      <p:pic>
        <p:nvPicPr>
          <p:cNvPr id="7" name="Picture 6"/>
          <p:cNvPicPr>
            <a:picLocks noChangeAspect="1"/>
          </p:cNvPicPr>
          <p:nvPr/>
        </p:nvPicPr>
        <p:blipFill>
          <a:blip r:embed="rId2"/>
          <a:stretch>
            <a:fillRect/>
          </a:stretch>
        </p:blipFill>
        <p:spPr>
          <a:xfrm>
            <a:off x="5703764" y="4134780"/>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9" name="Footer Placeholder 8">
            <a:extLst>
              <a:ext uri="{FF2B5EF4-FFF2-40B4-BE49-F238E27FC236}">
                <a16:creationId xmlns:a16="http://schemas.microsoft.com/office/drawing/2014/main" id="{80966D3E-C0EE-C143-9D21-F0A8033BCED5}"/>
              </a:ext>
            </a:extLst>
          </p:cNvPr>
          <p:cNvSpPr>
            <a:spLocks noGrp="1"/>
          </p:cNvSpPr>
          <p:nvPr>
            <p:ph type="ftr" sz="quarter" idx="11"/>
          </p:nvPr>
        </p:nvSpPr>
        <p:spPr/>
        <p:txBody>
          <a:bodyPr/>
          <a:lstStyle/>
          <a:p>
            <a:r>
              <a:rPr lang="en-US"/>
              <a:t>Kordon Consulting LLC</a:t>
            </a:r>
          </a:p>
        </p:txBody>
      </p:sp>
      <p:sp>
        <p:nvSpPr>
          <p:cNvPr id="5" name="TextBox 4">
            <a:extLst>
              <a:ext uri="{FF2B5EF4-FFF2-40B4-BE49-F238E27FC236}">
                <a16:creationId xmlns:a16="http://schemas.microsoft.com/office/drawing/2014/main" id="{613812C9-15BD-D340-A4B9-F323BA637F9C}"/>
              </a:ext>
            </a:extLst>
          </p:cNvPr>
          <p:cNvSpPr txBox="1"/>
          <p:nvPr/>
        </p:nvSpPr>
        <p:spPr>
          <a:xfrm>
            <a:off x="264877" y="6169580"/>
            <a:ext cx="5389581" cy="369332"/>
          </a:xfrm>
          <a:prstGeom prst="rect">
            <a:avLst/>
          </a:prstGeom>
          <a:noFill/>
        </p:spPr>
        <p:txBody>
          <a:bodyPr wrap="square" rtlCol="0">
            <a:spAutoFit/>
          </a:bodyPr>
          <a:lstStyle/>
          <a:p>
            <a:r>
              <a:rPr lang="en-US" dirty="0"/>
              <a:t>https://</a:t>
            </a:r>
            <a:r>
              <a:rPr lang="en-US" dirty="0" err="1"/>
              <a:t>www.ge.com</a:t>
            </a:r>
            <a:r>
              <a:rPr lang="en-US" dirty="0"/>
              <a:t>/digital/applications/digital-twin</a:t>
            </a:r>
          </a:p>
        </p:txBody>
      </p:sp>
      <p:pic>
        <p:nvPicPr>
          <p:cNvPr id="10" name="Picture 9">
            <a:extLst>
              <a:ext uri="{FF2B5EF4-FFF2-40B4-BE49-F238E27FC236}">
                <a16:creationId xmlns:a16="http://schemas.microsoft.com/office/drawing/2014/main" id="{5E6CC700-B79B-8F49-A968-E5383337439B}"/>
              </a:ext>
            </a:extLst>
          </p:cNvPr>
          <p:cNvPicPr>
            <a:picLocks noChangeAspect="1"/>
          </p:cNvPicPr>
          <p:nvPr/>
        </p:nvPicPr>
        <p:blipFill>
          <a:blip r:embed="rId3"/>
          <a:stretch>
            <a:fillRect/>
          </a:stretch>
        </p:blipFill>
        <p:spPr>
          <a:xfrm>
            <a:off x="445755" y="5483805"/>
            <a:ext cx="10908254" cy="519440"/>
          </a:xfrm>
          <a:prstGeom prst="rect">
            <a:avLst/>
          </a:prstGeom>
        </p:spPr>
      </p:pic>
      <p:pic>
        <p:nvPicPr>
          <p:cNvPr id="3" name="Picture 2">
            <a:extLst>
              <a:ext uri="{FF2B5EF4-FFF2-40B4-BE49-F238E27FC236}">
                <a16:creationId xmlns:a16="http://schemas.microsoft.com/office/drawing/2014/main" id="{15B067C3-2A17-CC44-BDF2-ABF898D4E4D4}"/>
              </a:ext>
            </a:extLst>
          </p:cNvPr>
          <p:cNvPicPr>
            <a:picLocks noChangeAspect="1"/>
          </p:cNvPicPr>
          <p:nvPr/>
        </p:nvPicPr>
        <p:blipFill>
          <a:blip r:embed="rId4"/>
          <a:stretch>
            <a:fillRect/>
          </a:stretch>
        </p:blipFill>
        <p:spPr>
          <a:xfrm>
            <a:off x="977718" y="1242353"/>
            <a:ext cx="10195929" cy="4058889"/>
          </a:xfrm>
          <a:prstGeom prst="rect">
            <a:avLst/>
          </a:prstGeom>
        </p:spPr>
      </p:pic>
    </p:spTree>
    <p:extLst>
      <p:ext uri="{BB962C8B-B14F-4D97-AF65-F5344CB8AC3E}">
        <p14:creationId xmlns:p14="http://schemas.microsoft.com/office/powerpoint/2010/main" val="1539310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186561</TotalTime>
  <Words>1839</Words>
  <Application>Microsoft Macintosh PowerPoint</Application>
  <PresentationFormat>Widescreen</PresentationFormat>
  <Paragraphs>346</Paragraphs>
  <Slides>38</Slides>
  <Notes>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38</vt:i4>
      </vt:variant>
    </vt:vector>
  </HeadingPairs>
  <TitlesOfParts>
    <vt:vector size="51" baseType="lpstr">
      <vt:lpstr>Arial</vt:lpstr>
      <vt:lpstr>Calibri</vt:lpstr>
      <vt:lpstr>Calibri Light</vt:lpstr>
      <vt:lpstr>Helvetica</vt:lpstr>
      <vt:lpstr>Hoefler Text</vt:lpstr>
      <vt:lpstr>proxima-nova</vt:lpstr>
      <vt:lpstr>Swis721 Cn BT</vt:lpstr>
      <vt:lpstr>Times</vt:lpstr>
      <vt:lpstr>Times New Roman</vt:lpstr>
      <vt:lpstr>Office Theme</vt:lpstr>
      <vt:lpstr>Document</vt:lpstr>
      <vt:lpstr>Equation</vt:lpstr>
      <vt:lpstr>Worksheet</vt:lpstr>
      <vt:lpstr>Applied Artificial Intelligence  Lecture 16  Applied AI in industry</vt:lpstr>
      <vt:lpstr>Lecture 16 agenda</vt:lpstr>
      <vt:lpstr>What are the specific features of applied AI in manufacturing</vt:lpstr>
      <vt:lpstr>Lecture 16 agenda</vt:lpstr>
      <vt:lpstr>What are the key features of manufacturing data</vt:lpstr>
      <vt:lpstr>Lecture 16 agenda</vt:lpstr>
      <vt:lpstr>Industry 4.0 or The Fourth Industrial Revolution</vt:lpstr>
      <vt:lpstr>Digital twins</vt:lpstr>
      <vt:lpstr>Digital twins' applications</vt:lpstr>
      <vt:lpstr>Digital twins for wind turbines applications</vt:lpstr>
      <vt:lpstr>PowerPoint Presentation</vt:lpstr>
      <vt:lpstr>Digital twins vs. empirical emulators</vt:lpstr>
      <vt:lpstr>Lecture 16 agenda</vt:lpstr>
      <vt:lpstr>Empirical emulators for intermediate products optimization – business problem</vt:lpstr>
      <vt:lpstr>Emulator for optimization of an industrial chemical process</vt:lpstr>
      <vt:lpstr>PowerPoint Presentation</vt:lpstr>
      <vt:lpstr>PowerPoint Presentation</vt:lpstr>
      <vt:lpstr>PowerPoint Presentation</vt:lpstr>
      <vt:lpstr>Lecture 16 agenda</vt:lpstr>
      <vt:lpstr>What are Inferential sensors  </vt:lpstr>
      <vt:lpstr>PowerPoint Presentation</vt:lpstr>
      <vt:lpstr>Inferential sensors leveraging at Dow Chemical</vt:lpstr>
      <vt:lpstr>PowerPoint Presentation</vt:lpstr>
      <vt:lpstr>Lecture 16 agenda</vt:lpstr>
      <vt:lpstr>Automated operating discipline for consistent plant operation in a large-scale chemical plant – business problem</vt:lpstr>
      <vt:lpstr>PowerPoint Presentation</vt:lpstr>
      <vt:lpstr>PowerPoint Presentation</vt:lpstr>
      <vt:lpstr>PowerPoint Presentation</vt:lpstr>
      <vt:lpstr>PowerPoint Presentation</vt:lpstr>
      <vt:lpstr>PowerPoint Presentation</vt:lpstr>
      <vt:lpstr>Lecture 16 agenda</vt:lpstr>
      <vt:lpstr>Predictive maintenance: Reducing paper machine breaks</vt:lpstr>
      <vt:lpstr>Predictive paper machine breaks: Data collection strategy</vt:lpstr>
      <vt:lpstr>Predictive paper machine breaks: Defining the warning flag threshold</vt:lpstr>
      <vt:lpstr>Predictive paper machine breaks: Real-time system operation</vt:lpstr>
      <vt:lpstr>Predictive paper machine breaks: Performance tracking</vt:lpstr>
      <vt:lpstr>Lecture 16 “Applied AI in industry”  Summary</vt:lpstr>
      <vt:lpstr>Details on this topic are given in the following chapters of “Applying Data Science” book: Chapter 14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1164</cp:revision>
  <cp:lastPrinted>2020-05-15T22:07:03Z</cp:lastPrinted>
  <dcterms:created xsi:type="dcterms:W3CDTF">2017-01-12T15:32:32Z</dcterms:created>
  <dcterms:modified xsi:type="dcterms:W3CDTF">2020-11-14T19:24:37Z</dcterms:modified>
</cp:coreProperties>
</file>