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0" r:id="rId5"/>
    <p:sldId id="257" r:id="rId6"/>
    <p:sldId id="258" r:id="rId7"/>
    <p:sldId id="259" r:id="rId8"/>
    <p:sldId id="271" r:id="rId9"/>
    <p:sldId id="26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8C93-8BDA-424D-87F2-28FB166D3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Докторанти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E6C44-E973-41E3-BF9E-7860D301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2200" dirty="0"/>
              <a:t>Лична перспектива</a:t>
            </a:r>
            <a:endParaRPr lang="en-US" sz="2200" dirty="0"/>
          </a:p>
          <a:p>
            <a:endParaRPr lang="en-US" sz="2200" dirty="0"/>
          </a:p>
          <a:p>
            <a:endParaRPr lang="bg-BG" i="1" dirty="0"/>
          </a:p>
          <a:p>
            <a:r>
              <a:rPr lang="bg-BG" i="1" dirty="0"/>
              <a:t>Чл. кор. Проф. </a:t>
            </a:r>
            <a:r>
              <a:rPr lang="bg-BG" i="1" dirty="0" err="1"/>
              <a:t>Дфзн</a:t>
            </a:r>
            <a:r>
              <a:rPr lang="bg-BG" i="1" dirty="0"/>
              <a:t> Николай В. Витанов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005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1AAD-B694-4BCC-A89B-620D269E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защита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AB44-EB7F-47C4-A687-8974A1B5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Пълна подкрепа</a:t>
            </a:r>
          </a:p>
          <a:p>
            <a:pPr lvl="1"/>
            <a:r>
              <a:rPr lang="bg-BG" dirty="0"/>
              <a:t>Как се пише дисертация</a:t>
            </a:r>
          </a:p>
          <a:p>
            <a:pPr lvl="1"/>
            <a:r>
              <a:rPr lang="bg-BG" dirty="0"/>
              <a:t>Как се пише автореферат</a:t>
            </a:r>
          </a:p>
          <a:p>
            <a:pPr lvl="1"/>
            <a:r>
              <a:rPr lang="bg-BG" dirty="0"/>
              <a:t>Как се представя дисертацията</a:t>
            </a:r>
          </a:p>
          <a:p>
            <a:pPr lvl="1"/>
            <a:r>
              <a:rPr lang="bg-BG" dirty="0"/>
              <a:t>Как се отговаря на въпроси, особено на агресивни</a:t>
            </a:r>
          </a:p>
          <a:p>
            <a:pPr lvl="1"/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FF55-7E28-4CB4-8BA5-FF1BE021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 доктората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9AB8E-29C2-4362-9C95-48F823A4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Запазване на активни контакти</a:t>
            </a:r>
          </a:p>
          <a:p>
            <a:endParaRPr lang="bg-BG" dirty="0"/>
          </a:p>
          <a:p>
            <a:r>
              <a:rPr lang="bg-BG" dirty="0"/>
              <a:t>Новият доктор трябва да е готов за самостоятелна кариера</a:t>
            </a:r>
          </a:p>
          <a:p>
            <a:r>
              <a:rPr lang="bg-BG" dirty="0"/>
              <a:t>Свобода за развитие (избор на място/тематика)</a:t>
            </a:r>
            <a:endParaRPr lang="en-US" dirty="0"/>
          </a:p>
          <a:p>
            <a:endParaRPr lang="bg-BG" dirty="0"/>
          </a:p>
          <a:p>
            <a:r>
              <a:rPr lang="bg-BG" dirty="0"/>
              <a:t>Пълно съдействие за </a:t>
            </a:r>
            <a:r>
              <a:rPr lang="bg-BG" dirty="0" err="1"/>
              <a:t>постдокторантура</a:t>
            </a:r>
            <a:r>
              <a:rPr lang="bg-BG" dirty="0"/>
              <a:t>, по възможност в чужбина</a:t>
            </a:r>
          </a:p>
          <a:p>
            <a:pPr lvl="1"/>
            <a:r>
              <a:rPr lang="bg-BG" dirty="0"/>
              <a:t>докторантура – </a:t>
            </a:r>
            <a:r>
              <a:rPr lang="bg-BG" dirty="0" err="1"/>
              <a:t>постдокторантура</a:t>
            </a:r>
            <a:r>
              <a:rPr lang="bg-BG" dirty="0"/>
              <a:t> – постоянна позиция</a:t>
            </a:r>
          </a:p>
          <a:p>
            <a:r>
              <a:rPr lang="bg-BG" dirty="0"/>
              <a:t>Съвети как да кандидатства за позиция (къде, препоръки, мотивационно писмо и т.н.)</a:t>
            </a:r>
          </a:p>
          <a:p>
            <a:r>
              <a:rPr lang="bg-BG" dirty="0"/>
              <a:t>Съвети как да напише свой проект (ФНИ, Хоризонт, Хумболт и т.н.)</a:t>
            </a:r>
          </a:p>
          <a:p>
            <a:endParaRPr lang="bg-BG" dirty="0"/>
          </a:p>
          <a:p>
            <a:r>
              <a:rPr lang="bg-BG" dirty="0"/>
              <a:t>… всичко това се отплаща на ментора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11ED-F58B-45F5-90F8-C8599227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C0C2-CFF4-4252-AA77-89F917819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Срок – 3 години са безкрайно малко</a:t>
            </a:r>
          </a:p>
          <a:p>
            <a:r>
              <a:rPr lang="bg-BG" dirty="0"/>
              <a:t>Стипендия – безкрайно малка</a:t>
            </a:r>
          </a:p>
          <a:p>
            <a:pPr lvl="1"/>
            <a:r>
              <a:rPr lang="bg-BG" dirty="0"/>
              <a:t>Допълнителните стипендии не са трайно решение</a:t>
            </a:r>
          </a:p>
          <a:p>
            <a:pPr lvl="1"/>
            <a:r>
              <a:rPr lang="bg-BG" dirty="0"/>
              <a:t>Връщане към нивата от 2008 (2 минимални заплати)</a:t>
            </a:r>
          </a:p>
          <a:p>
            <a:pPr lvl="1"/>
            <a:r>
              <a:rPr lang="bg-BG" dirty="0"/>
              <a:t>Докторантури на проектен принцип (с възможност за прекратяване до шестия месец)</a:t>
            </a:r>
          </a:p>
          <a:p>
            <a:pPr lvl="1"/>
            <a:r>
              <a:rPr lang="bg-BG" dirty="0"/>
              <a:t>Докторантът не е студент, а млад учен – ключова фигура в развитието на науката</a:t>
            </a:r>
          </a:p>
          <a:p>
            <a:pPr lvl="1"/>
            <a:r>
              <a:rPr lang="bg-BG" dirty="0"/>
              <a:t>Борба с фиктивните докторантури, които не завършват със защита в разумен срок (напр. и санкции за научния ръководител)</a:t>
            </a:r>
          </a:p>
          <a:p>
            <a:r>
              <a:rPr lang="bg-BG" dirty="0"/>
              <a:t>Нормативни ограничения (признаване на дипломи, такси, език, …)</a:t>
            </a:r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51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C4D415-AEC4-433F-B4C4-52AFA440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504" y="1364975"/>
            <a:ext cx="7456992" cy="39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E83E-DE47-4DA6-99BA-F5A2057F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C598-6B0C-4E58-A6F3-371BFC5A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773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1989 </a:t>
            </a:r>
            <a:r>
              <a:rPr lang="bg-BG" dirty="0"/>
              <a:t>магистър по физика, СУ-</a:t>
            </a:r>
            <a:r>
              <a:rPr lang="bg-BG" dirty="0" err="1"/>
              <a:t>ФзФ</a:t>
            </a:r>
            <a:endParaRPr lang="bg-BG" dirty="0"/>
          </a:p>
          <a:p>
            <a:r>
              <a:rPr lang="bg-BG" dirty="0"/>
              <a:t>1994 доктор по физика</a:t>
            </a:r>
            <a:r>
              <a:rPr lang="en-US" dirty="0"/>
              <a:t>,</a:t>
            </a:r>
            <a:r>
              <a:rPr lang="bg-BG" dirty="0"/>
              <a:t> СУ + Орхус</a:t>
            </a:r>
          </a:p>
          <a:p>
            <a:r>
              <a:rPr lang="bg-BG" dirty="0"/>
              <a:t>1994-2003 </a:t>
            </a:r>
            <a:r>
              <a:rPr lang="bg-BG" dirty="0" err="1"/>
              <a:t>постдокторант</a:t>
            </a:r>
            <a:r>
              <a:rPr lang="en-US" dirty="0"/>
              <a:t>,</a:t>
            </a:r>
            <a:r>
              <a:rPr lang="bg-BG" dirty="0"/>
              <a:t> Импириъл Колидж, Хелзинки, Кайзерслаутерн</a:t>
            </a:r>
          </a:p>
          <a:p>
            <a:r>
              <a:rPr lang="bg-BG" dirty="0"/>
              <a:t>2001 гл. ас., 2004 доцент, 2008 </a:t>
            </a:r>
            <a:r>
              <a:rPr lang="bg-BG" dirty="0" err="1"/>
              <a:t>дфзн</a:t>
            </a:r>
            <a:r>
              <a:rPr lang="bg-BG" dirty="0"/>
              <a:t>, 2010 професор в СУ-</a:t>
            </a:r>
            <a:r>
              <a:rPr lang="bg-BG" dirty="0" err="1"/>
              <a:t>ФзФ</a:t>
            </a:r>
            <a:endParaRPr lang="bg-BG" dirty="0"/>
          </a:p>
          <a:p>
            <a:r>
              <a:rPr lang="bg-BG" dirty="0"/>
              <a:t>2014 чл. кор. БАН</a:t>
            </a:r>
          </a:p>
          <a:p>
            <a:r>
              <a:rPr lang="bg-BG" dirty="0"/>
              <a:t>2011-2015 зам. декан НПД </a:t>
            </a:r>
            <a:r>
              <a:rPr lang="en-US" dirty="0"/>
              <a:t>&amp;</a:t>
            </a:r>
            <a:r>
              <a:rPr lang="bg-BG" dirty="0"/>
              <a:t> Д, Физически факултет</a:t>
            </a:r>
          </a:p>
          <a:p>
            <a:r>
              <a:rPr lang="bg-BG" dirty="0"/>
              <a:t>2015 – зам. ректор НПД, СУ</a:t>
            </a:r>
          </a:p>
          <a:p>
            <a:endParaRPr lang="bg-BG" dirty="0"/>
          </a:p>
          <a:p>
            <a:r>
              <a:rPr lang="bg-BG" dirty="0"/>
              <a:t>2009 награда Питагор на МОН за ръководител на докторанти</a:t>
            </a:r>
          </a:p>
          <a:p>
            <a:r>
              <a:rPr lang="bg-BG" dirty="0"/>
              <a:t>2013-2015 проект от ОП за подкрепа на докторантите от </a:t>
            </a:r>
            <a:r>
              <a:rPr lang="bg-BG" dirty="0" err="1"/>
              <a:t>ФзФ</a:t>
            </a:r>
            <a:endParaRPr lang="en-US" dirty="0"/>
          </a:p>
          <a:p>
            <a:pPr lvl="1"/>
            <a:r>
              <a:rPr lang="bg-BG" dirty="0"/>
              <a:t>книги, командировки, докторантски чай 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F6AAD-D6F5-4955-92FB-C958D45C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98" y="4366091"/>
            <a:ext cx="5008753" cy="22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FC6C-A697-445A-8819-EEC65390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132"/>
            <a:ext cx="10131425" cy="1456267"/>
          </a:xfrm>
        </p:spPr>
        <p:txBody>
          <a:bodyPr/>
          <a:lstStyle/>
          <a:p>
            <a:r>
              <a:rPr lang="bg-BG" dirty="0"/>
              <a:t>Квантови технологии</a:t>
            </a:r>
            <a:endParaRPr lang="en-US" dirty="0"/>
          </a:p>
        </p:txBody>
      </p:sp>
      <p:pic>
        <p:nvPicPr>
          <p:cNvPr id="5" name="Content Placeholder 4" descr="A person standing in a warehouse&#10;&#10;Description automatically generated with medium confidence">
            <a:extLst>
              <a:ext uri="{FF2B5EF4-FFF2-40B4-BE49-F238E27FC236}">
                <a16:creationId xmlns:a16="http://schemas.microsoft.com/office/drawing/2014/main" id="{30DB9CE5-6051-4A53-8B85-0FF2F625E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889" y="1370866"/>
            <a:ext cx="3616649" cy="2473443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229657-927D-4957-B248-D0B7C6C2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30" y="1370866"/>
            <a:ext cx="5096760" cy="2118341"/>
          </a:xfrm>
          <a:prstGeom prst="rect">
            <a:avLst/>
          </a:prstGeom>
        </p:spPr>
      </p:pic>
      <p:pic>
        <p:nvPicPr>
          <p:cNvPr id="9" name="Picture 8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ECA19B5E-27D3-450D-88C4-2513E7C1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95" y="4071730"/>
            <a:ext cx="4114800" cy="2314575"/>
          </a:xfrm>
          <a:prstGeom prst="rect">
            <a:avLst/>
          </a:prstGeom>
        </p:spPr>
      </p:pic>
      <p:pic>
        <p:nvPicPr>
          <p:cNvPr id="11" name="Picture 10" descr="A picture containing curtain, light&#10;&#10;Description automatically generated">
            <a:extLst>
              <a:ext uri="{FF2B5EF4-FFF2-40B4-BE49-F238E27FC236}">
                <a16:creationId xmlns:a16="http://schemas.microsoft.com/office/drawing/2014/main" id="{E7F91FB9-7E00-4D0E-904D-DFEA88B55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423" y="4200492"/>
            <a:ext cx="3713370" cy="2265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33BB26-DC07-4D30-BF0D-90E2B694315D}"/>
              </a:ext>
            </a:extLst>
          </p:cNvPr>
          <p:cNvSpPr txBox="1"/>
          <p:nvPr/>
        </p:nvSpPr>
        <p:spPr>
          <a:xfrm>
            <a:off x="442292" y="3309518"/>
            <a:ext cx="225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квантови компютри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5CF78-430E-4EF6-9A51-63214CE4DF71}"/>
              </a:ext>
            </a:extLst>
          </p:cNvPr>
          <p:cNvSpPr txBox="1"/>
          <p:nvPr/>
        </p:nvSpPr>
        <p:spPr>
          <a:xfrm>
            <a:off x="1161949" y="5965682"/>
            <a:ext cx="212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квантови сензори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0CC34-FF48-4F95-93BC-BCCE05C4A75A}"/>
              </a:ext>
            </a:extLst>
          </p:cNvPr>
          <p:cNvSpPr txBox="1"/>
          <p:nvPr/>
        </p:nvSpPr>
        <p:spPr>
          <a:xfrm>
            <a:off x="6440565" y="3403220"/>
            <a:ext cx="22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квантови симулации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EE690-457C-449C-9522-158732C3C8A6}"/>
              </a:ext>
            </a:extLst>
          </p:cNvPr>
          <p:cNvSpPr txBox="1"/>
          <p:nvPr/>
        </p:nvSpPr>
        <p:spPr>
          <a:xfrm>
            <a:off x="9619147" y="4071730"/>
            <a:ext cx="249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квантови комуникации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2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FC6C-A697-445A-8819-EEC65390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Квантови технологии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0CC34-FF48-4F95-93BC-BCCE05C4A75A}"/>
              </a:ext>
            </a:extLst>
          </p:cNvPr>
          <p:cNvSpPr txBox="1"/>
          <p:nvPr/>
        </p:nvSpPr>
        <p:spPr>
          <a:xfrm>
            <a:off x="685801" y="2142067"/>
            <a:ext cx="521969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bg-BG" dirty="0"/>
              <a:t>Ричард Файнман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bg-BG" dirty="0"/>
              <a:t>11 май 1918 – 15 февруари 1988</a:t>
            </a:r>
            <a:endParaRPr lang="en-US" dirty="0"/>
          </a:p>
        </p:txBody>
      </p:sp>
      <p:pic>
        <p:nvPicPr>
          <p:cNvPr id="8" name="Picture 7" descr="A person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2ADC94A0-810B-4F83-895F-3F222B890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2" r="22071" b="-1"/>
          <a:stretch/>
        </p:blipFill>
        <p:spPr>
          <a:xfrm>
            <a:off x="5599648" y="1943947"/>
            <a:ext cx="4564923" cy="44001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72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55FD-12C0-4E62-BD74-F46F4474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Що е докторант?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636D-8AAA-4447-8C5A-D98D6D26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Доктор – образователна и научна степен</a:t>
            </a:r>
          </a:p>
          <a:p>
            <a:r>
              <a:rPr lang="bg-BG" dirty="0"/>
              <a:t>Трета форма на обучение (след бакалавър и магистър)</a:t>
            </a:r>
          </a:p>
          <a:p>
            <a:r>
              <a:rPr lang="bg-BG" dirty="0"/>
              <a:t>Млад учен! </a:t>
            </a:r>
          </a:p>
          <a:p>
            <a:r>
              <a:rPr lang="bg-BG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EEEC-9CF8-4749-91B6-246BEE62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намерим докторант?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F469-8022-4E9A-851E-280133FA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58733"/>
          </a:xfrm>
        </p:spPr>
        <p:txBody>
          <a:bodyPr>
            <a:normAutofit fontScale="85000" lnSpcReduction="20000"/>
          </a:bodyPr>
          <a:lstStyle/>
          <a:p>
            <a:r>
              <a:rPr lang="bg-BG" dirty="0"/>
              <a:t>Началото е най-трудно</a:t>
            </a:r>
            <a:r>
              <a:rPr lang="en-US" dirty="0"/>
              <a:t>!</a:t>
            </a:r>
            <a:endParaRPr lang="bg-BG" dirty="0"/>
          </a:p>
          <a:p>
            <a:r>
              <a:rPr lang="bg-BG" dirty="0"/>
              <a:t>Съществена разлика дали вече има научни традиции и група в областта</a:t>
            </a:r>
          </a:p>
          <a:p>
            <a:r>
              <a:rPr lang="bg-BG" dirty="0"/>
              <a:t>Научни резултати на най-високо световно ниво</a:t>
            </a:r>
          </a:p>
          <a:p>
            <a:endParaRPr lang="bg-BG" dirty="0"/>
          </a:p>
          <a:p>
            <a:r>
              <a:rPr lang="bg-BG" dirty="0"/>
              <a:t>Атрактивни лекции</a:t>
            </a:r>
            <a:r>
              <a:rPr lang="en-US" dirty="0"/>
              <a:t> </a:t>
            </a:r>
            <a:endParaRPr lang="bg-BG" dirty="0"/>
          </a:p>
          <a:p>
            <a:pPr lvl="1"/>
            <a:r>
              <a:rPr lang="bg-BG" dirty="0"/>
              <a:t>Аудиторията като потенциални дипломанти/докторанти</a:t>
            </a:r>
          </a:p>
          <a:p>
            <a:pPr lvl="1"/>
            <a:r>
              <a:rPr lang="bg-BG" dirty="0"/>
              <a:t>Нови развития дори в класически дисциплини</a:t>
            </a:r>
          </a:p>
          <a:p>
            <a:pPr lvl="1"/>
            <a:r>
              <a:rPr lang="bg-BG" dirty="0"/>
              <a:t>Мултимедия </a:t>
            </a:r>
          </a:p>
          <a:p>
            <a:pPr lvl="1"/>
            <a:r>
              <a:rPr lang="bg-BG" dirty="0"/>
              <a:t>Атрактивни </a:t>
            </a:r>
            <a:r>
              <a:rPr lang="bg-BG" dirty="0" err="1"/>
              <a:t>спецкурсове</a:t>
            </a:r>
            <a:endParaRPr lang="bg-BG" dirty="0"/>
          </a:p>
          <a:p>
            <a:endParaRPr lang="bg-BG" dirty="0"/>
          </a:p>
          <a:p>
            <a:r>
              <a:rPr lang="bg-BG" dirty="0"/>
              <a:t>Социални медии (уеб страница, фейсбук, </a:t>
            </a:r>
            <a:r>
              <a:rPr lang="bg-BG" dirty="0" err="1"/>
              <a:t>туитър</a:t>
            </a:r>
            <a:r>
              <a:rPr lang="bg-BG" dirty="0"/>
              <a:t>, </a:t>
            </a:r>
            <a:r>
              <a:rPr lang="en-US" dirty="0"/>
              <a:t>Research Gate</a:t>
            </a:r>
            <a:r>
              <a:rPr lang="bg-BG" dirty="0"/>
              <a:t> и т.н.) </a:t>
            </a:r>
          </a:p>
          <a:p>
            <a:r>
              <a:rPr lang="bg-BG" dirty="0"/>
              <a:t>От дипломанти към докторанти</a:t>
            </a:r>
          </a:p>
          <a:p>
            <a:r>
              <a:rPr lang="bg-BG" dirty="0"/>
              <a:t>Научен доклад пред максимално широка аудитория (вкл. ученици)</a:t>
            </a:r>
            <a:endParaRPr lang="en-US" dirty="0"/>
          </a:p>
          <a:p>
            <a:r>
              <a:rPr lang="bg-BG" dirty="0"/>
              <a:t>Участия в медиите в предавания, популяризиращи науката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A85EE0C-E9DE-4557-BA2C-C9171853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80" y="189484"/>
            <a:ext cx="4865512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DC2-4DFD-4B21-895B-90EEF0A8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обучим докторант?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5B48-321D-4DFE-BD4C-7BE7179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0720"/>
            <a:ext cx="10131425" cy="4468367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Млад, мотивиран, любопитен, търсещ, енергичен учен</a:t>
            </a:r>
          </a:p>
          <a:p>
            <a:r>
              <a:rPr lang="bg-BG" dirty="0"/>
              <a:t>Мотивацията ключова</a:t>
            </a:r>
          </a:p>
          <a:p>
            <a:r>
              <a:rPr lang="bg-BG" dirty="0"/>
              <a:t>Всеки докторант е различен</a:t>
            </a:r>
          </a:p>
          <a:p>
            <a:r>
              <a:rPr lang="bg-BG" dirty="0"/>
              <a:t>Избор на тема (наистина да има избор)</a:t>
            </a:r>
            <a:r>
              <a:rPr lang="en-US" dirty="0"/>
              <a:t> </a:t>
            </a:r>
            <a:r>
              <a:rPr lang="bg-BG" dirty="0"/>
              <a:t>и индивидуален план</a:t>
            </a:r>
          </a:p>
          <a:p>
            <a:r>
              <a:rPr lang="bg-BG" dirty="0"/>
              <a:t>Неформален контакт, но с ясни задачи и срокове </a:t>
            </a:r>
          </a:p>
          <a:p>
            <a:endParaRPr lang="en-US" dirty="0"/>
          </a:p>
          <a:p>
            <a:r>
              <a:rPr lang="bg-BG" dirty="0"/>
              <a:t>Какви са очакванията</a:t>
            </a:r>
          </a:p>
          <a:p>
            <a:r>
              <a:rPr lang="bg-BG" dirty="0"/>
              <a:t>Интересни, но реалистични цели (</a:t>
            </a:r>
            <a:r>
              <a:rPr lang="en-US" dirty="0"/>
              <a:t>‘Sodium-based Theory of Everything’</a:t>
            </a:r>
            <a:r>
              <a:rPr lang="bg-BG" dirty="0"/>
              <a:t>)</a:t>
            </a:r>
          </a:p>
          <a:p>
            <a:endParaRPr lang="bg-BG" dirty="0"/>
          </a:p>
          <a:p>
            <a:r>
              <a:rPr lang="bg-BG" dirty="0"/>
              <a:t>Научният ръководител е първият контакт на докторанта с науката</a:t>
            </a:r>
          </a:p>
          <a:p>
            <a:r>
              <a:rPr lang="bg-BG" dirty="0"/>
              <a:t>Научната среда е много важна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DC2-4DFD-4B21-895B-90EEF0A8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обучим докторант?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5B48-321D-4DFE-BD4C-7BE7179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0720"/>
            <a:ext cx="10131425" cy="4468367"/>
          </a:xfrm>
        </p:spPr>
        <p:txBody>
          <a:bodyPr>
            <a:normAutofit/>
          </a:bodyPr>
          <a:lstStyle/>
          <a:p>
            <a:r>
              <a:rPr lang="bg-BG" dirty="0"/>
              <a:t>Пропуските в базовото образование трябва да се запълват непрестанно</a:t>
            </a:r>
          </a:p>
          <a:p>
            <a:r>
              <a:rPr lang="bg-BG" dirty="0"/>
              <a:t>Как се изучава библиографията (критично и селективно)</a:t>
            </a:r>
          </a:p>
          <a:p>
            <a:endParaRPr lang="bg-BG" dirty="0"/>
          </a:p>
          <a:p>
            <a:r>
              <a:rPr lang="bg-BG" dirty="0"/>
              <a:t>Как се прави едно научно изследване (прецизно, методично, честно)</a:t>
            </a:r>
          </a:p>
          <a:p>
            <a:r>
              <a:rPr lang="bg-BG" dirty="0"/>
              <a:t>Как да се различи важното, неочакваното и новото от добре известното</a:t>
            </a:r>
          </a:p>
          <a:p>
            <a:r>
              <a:rPr lang="bg-BG" dirty="0"/>
              <a:t>Как се организира и пише публикация (прецизно, методично, честно)</a:t>
            </a:r>
          </a:p>
          <a:p>
            <a:r>
              <a:rPr lang="bg-BG" dirty="0"/>
              <a:t>Как и къде се изпраща, как се отговаря на рецензенти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0DC2-4DFD-4B21-895B-90EEF0A8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обучим докторант?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5B48-321D-4DFE-BD4C-7BE7179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0720"/>
            <a:ext cx="10131425" cy="4468367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bg-BG" dirty="0"/>
              <a:t>Високи стандарти на работа – публикуване само в най-добрите списания</a:t>
            </a:r>
          </a:p>
          <a:p>
            <a:r>
              <a:rPr lang="bg-BG" dirty="0"/>
              <a:t>Яснота, че арената е целият свят</a:t>
            </a:r>
          </a:p>
          <a:p>
            <a:endParaRPr lang="bg-BG" dirty="0"/>
          </a:p>
          <a:p>
            <a:r>
              <a:rPr lang="bg-BG" dirty="0"/>
              <a:t>Участие в проекти</a:t>
            </a:r>
            <a:r>
              <a:rPr lang="en-US" dirty="0"/>
              <a:t> (</a:t>
            </a:r>
            <a:r>
              <a:rPr lang="bg-BG" dirty="0"/>
              <a:t>цели, методи, срокове)</a:t>
            </a:r>
            <a:endParaRPr lang="en-US" dirty="0"/>
          </a:p>
          <a:p>
            <a:pPr marL="0" indent="0">
              <a:buNone/>
            </a:pPr>
            <a:endParaRPr lang="bg-BG" dirty="0"/>
          </a:p>
          <a:p>
            <a:r>
              <a:rPr lang="bg-BG" dirty="0"/>
              <a:t>Представяне на резултатите и изнасяне на доклади</a:t>
            </a:r>
          </a:p>
          <a:p>
            <a:r>
              <a:rPr lang="bg-BG" dirty="0"/>
              <a:t>Международни контакти, визити в други лаборатории, конференции</a:t>
            </a:r>
          </a:p>
          <a:p>
            <a:endParaRPr lang="bg-BG" dirty="0"/>
          </a:p>
          <a:p>
            <a:r>
              <a:rPr lang="bg-BG" dirty="0"/>
              <a:t>Обучението на докторанта е грижа и отговорност на научния ръководител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2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{5C1A9B18-790E-4375-A667-1C5506DAF801}tf03457452</Template>
  <TotalTime>345</TotalTime>
  <Words>629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Докторанти</vt:lpstr>
      <vt:lpstr>CV</vt:lpstr>
      <vt:lpstr>Квантови технологии</vt:lpstr>
      <vt:lpstr>Квантови технологии</vt:lpstr>
      <vt:lpstr>Що е докторант?</vt:lpstr>
      <vt:lpstr>Как да намерим докторант?</vt:lpstr>
      <vt:lpstr>Как да обучим докторант?</vt:lpstr>
      <vt:lpstr>Как да обучим докторант?</vt:lpstr>
      <vt:lpstr>Как да обучим докторант?</vt:lpstr>
      <vt:lpstr>защита</vt:lpstr>
      <vt:lpstr>След доктората</vt:lpstr>
      <vt:lpstr>Проблеми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Докторанти</dc:title>
  <dc:creator>Николай Витанов Витанов</dc:creator>
  <cp:lastModifiedBy>SDK</cp:lastModifiedBy>
  <cp:revision>60</cp:revision>
  <dcterms:created xsi:type="dcterms:W3CDTF">2021-05-10T13:39:51Z</dcterms:created>
  <dcterms:modified xsi:type="dcterms:W3CDTF">2021-05-11T11:33:37Z</dcterms:modified>
</cp:coreProperties>
</file>