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7" r:id="rId3"/>
    <p:sldId id="279" r:id="rId4"/>
    <p:sldId id="286" r:id="rId5"/>
    <p:sldId id="285" r:id="rId6"/>
    <p:sldId id="278" r:id="rId7"/>
    <p:sldId id="281" r:id="rId8"/>
    <p:sldId id="282" r:id="rId9"/>
    <p:sldId id="284" r:id="rId10"/>
    <p:sldId id="280" r:id="rId11"/>
    <p:sldId id="288" r:id="rId12"/>
    <p:sldId id="290" r:id="rId13"/>
    <p:sldId id="289" r:id="rId14"/>
    <p:sldId id="292" r:id="rId15"/>
    <p:sldId id="277" r:id="rId16"/>
    <p:sldId id="283" r:id="rId17"/>
    <p:sldId id="264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7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A811D-3439-40E3-8226-ECEC17FA3960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>
        <a:scene3d>
          <a:camera prst="obliqueTopRight"/>
          <a:lightRig rig="threePt" dir="t"/>
        </a:scene3d>
      </dgm:spPr>
      <dgm:t>
        <a:bodyPr/>
        <a:lstStyle/>
        <a:p>
          <a:endParaRPr lang="bg-BG"/>
        </a:p>
      </dgm:t>
    </dgm:pt>
    <dgm:pt modelId="{339DA09D-9A1B-4462-A636-D0C44931E093}">
      <dgm:prSet phldrT="[Текст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1. Избор – тема, хора, подход, материали</a:t>
          </a:r>
        </a:p>
        <a:p>
          <a:pPr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dirty="0">
            <a:ln/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89659D-A281-4935-8477-7E0E512D6EBC}" type="parTrans" cxnId="{2A88E244-AE62-4AFF-B31D-9B757F4D727F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2EFF70-BB7B-4296-A9A5-60EC318A2FB7}" type="sibTrans" cxnId="{2A88E244-AE62-4AFF-B31D-9B757F4D727F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F87384-B151-484A-B147-74A1E7F71E0A}">
      <dgm:prSet phldrT="[Текст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2. Генериране на креативни идеи </a:t>
          </a:r>
        </a:p>
        <a:p>
          <a:pPr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dirty="0">
            <a:ln/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A136E62-582B-4A76-8A65-2976693B3DD7}" type="parTrans" cxnId="{3C11BFF8-AE31-4B62-AA3F-000C8FBC2922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6EFA96-2194-4781-93F0-EB4E3575609F}" type="sibTrans" cxnId="{3C11BFF8-AE31-4B62-AA3F-000C8FBC2922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A418964-D962-4D1E-9EE5-3841746B98F9}">
      <dgm:prSet phldrT="[Текст]"/>
      <dgm:spPr/>
      <dgm:t>
        <a:bodyPr/>
        <a:lstStyle/>
        <a:p>
          <a:pPr algn="l"/>
          <a:r>
            <a:rPr lang="bg-BG" dirty="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3. Анализ -  среда, риск, актьори, инструменти</a:t>
          </a:r>
          <a:endParaRPr lang="bg-BG" dirty="0">
            <a:ln/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91CB19-7B50-41A4-95B5-1F0EA760C569}" type="parTrans" cxnId="{5887394A-4D7C-40F4-BF29-75612EBCF3B5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AADA1E-0C01-4AA3-9813-45CE1881D545}" type="sibTrans" cxnId="{5887394A-4D7C-40F4-BF29-75612EBCF3B5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10BE80B-3F1B-492A-8664-D433E3F31152}">
      <dgm:prSet phldrT="[Текст]"/>
      <dgm:spPr/>
      <dgm:t>
        <a:bodyPr/>
        <a:lstStyle/>
        <a:p>
          <a:pPr algn="l"/>
          <a:r>
            <a:rPr lang="bg-BG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4.Оценка –система и динамика</a:t>
          </a:r>
          <a:endParaRPr lang="bg-BG" dirty="0">
            <a:ln/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E8B5D79-C821-4C00-9673-C57AC4AEDB84}" type="parTrans" cxnId="{CD32B45D-8C66-43E2-B935-056A85C4A404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D82F54-6D1B-4282-AF38-60EA7CA54E38}" type="sibTrans" cxnId="{CD32B45D-8C66-43E2-B935-056A85C4A404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8FD26E4-F22E-4C79-8650-CF5CE63A20F6}">
      <dgm:prSet phldrT="[Текст]"/>
      <dgm:spPr/>
      <dgm:t>
        <a:bodyPr/>
        <a:lstStyle/>
        <a:p>
          <a:pPr algn="l"/>
          <a:r>
            <a:rPr lang="bg-BG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5.  Матрица на  риска и  </a:t>
          </a:r>
          <a:r>
            <a:rPr lang="en-US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PEST</a:t>
          </a:r>
          <a:r>
            <a:rPr lang="en-GB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bg-BG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анализ </a:t>
          </a:r>
          <a:endParaRPr lang="bg-BG" dirty="0">
            <a:ln/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550D17-A28C-4283-8D6B-1573504AB0EF}" type="parTrans" cxnId="{29CC77DE-BC7D-46C5-BE9F-39D7D514E68E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425B18-CB98-4777-8750-5B25FF51C82B}" type="sibTrans" cxnId="{29CC77DE-BC7D-46C5-BE9F-39D7D514E68E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10F6CBA-6BCF-4460-B9E3-CFFD5A787E29}">
      <dgm:prSet/>
      <dgm:spPr/>
      <dgm:t>
        <a:bodyPr/>
        <a:lstStyle/>
        <a:p>
          <a:pPr algn="l"/>
          <a:endParaRPr lang="bg-BG" dirty="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9A21B2-6217-4940-9076-8FD2187A1192}" type="parTrans" cxnId="{7F9EE3F7-E3C2-4F11-BDBD-EE51F1108708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4E82E2D-B432-42B3-A97C-B84CE3C304E4}" type="sibTrans" cxnId="{7F9EE3F7-E3C2-4F11-BDBD-EE51F1108708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0A02AB7-8764-4F10-9CF5-A682756B748A}">
      <dgm:prSet/>
      <dgm:spPr/>
      <dgm:t>
        <a:bodyPr/>
        <a:lstStyle/>
        <a:p>
          <a:pPr algn="l"/>
          <a:endParaRPr lang="bg-BG" dirty="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7F5FAA-CB06-43DD-8CF4-6FFDEA0A531D}" type="parTrans" cxnId="{D1736E29-16D5-42CA-A158-E57F1CA8BBFE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6B42FA9-DFED-4B05-885F-6D089B9F68EB}" type="sibTrans" cxnId="{D1736E29-16D5-42CA-A158-E57F1CA8BBFE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9745A5B-EEC8-45BC-A856-A5C4E0AE4248}">
      <dgm:prSet/>
      <dgm:spPr/>
      <dgm:t>
        <a:bodyPr/>
        <a:lstStyle/>
        <a:p>
          <a:pPr algn="l"/>
          <a:r>
            <a:rPr lang="bg-BG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6. Разработване на сценарии</a:t>
          </a:r>
          <a:endParaRPr lang="bg-BG" dirty="0">
            <a:ln/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AA0FB0-0949-4C70-91F3-DC5E053F9D09}" type="parTrans" cxnId="{00C05C1A-EA33-4AFC-B7B4-1A2F160524CE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388C95-CF6E-4D60-ABCD-ABC0F23BB531}" type="sibTrans" cxnId="{00C05C1A-EA33-4AFC-B7B4-1A2F160524CE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2D596A6-1BAD-480D-AB11-9AA62270693F}">
      <dgm:prSet/>
      <dgm:spPr/>
      <dgm:t>
        <a:bodyPr/>
        <a:lstStyle/>
        <a:p>
          <a:pPr algn="l"/>
          <a:r>
            <a:rPr lang="bg-BG" dirty="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7. Извеждане на препоръки</a:t>
          </a:r>
        </a:p>
      </dgm:t>
    </dgm:pt>
    <dgm:pt modelId="{5806EB23-0878-4AF8-BD70-6AE43ADD65BC}" type="parTrans" cxnId="{C09935CA-0438-456D-ACD8-00E1365DF547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B434F5-B255-4279-94FC-085E0ADC8C7E}" type="sibTrans" cxnId="{C09935CA-0438-456D-ACD8-00E1365DF547}">
      <dgm:prSet/>
      <dgm:spPr/>
      <dgm:t>
        <a:bodyPr/>
        <a:lstStyle/>
        <a:p>
          <a:pPr algn="l"/>
          <a:endParaRPr lang="bg-BG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B95DAD-B7DD-40EE-98DD-C6A21D1FB78B}" type="pres">
      <dgm:prSet presAssocID="{59AA811D-3439-40E3-8226-ECEC17FA39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582CC2A-A29E-41F9-9F48-4AD00BF87DA2}" type="pres">
      <dgm:prSet presAssocID="{339DA09D-9A1B-4462-A636-D0C44931E093}" presName="node" presStyleLbl="node1" presStyleIdx="0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64E6C1E-07E1-4C69-9F83-59B4F6AB30B1}" type="pres">
      <dgm:prSet presAssocID="{702EFF70-BB7B-4296-A9A5-60EC318A2FB7}" presName="sibTrans" presStyleLbl="sibTrans2D1" presStyleIdx="0" presStyleCnt="7" custScaleX="133100" custScaleY="133100"/>
      <dgm:spPr/>
      <dgm:t>
        <a:bodyPr/>
        <a:lstStyle/>
        <a:p>
          <a:endParaRPr lang="bg-BG"/>
        </a:p>
      </dgm:t>
    </dgm:pt>
    <dgm:pt modelId="{8099C980-2BCB-4821-8FA1-F3619B05CE8B}" type="pres">
      <dgm:prSet presAssocID="{702EFF70-BB7B-4296-A9A5-60EC318A2FB7}" presName="connectorText" presStyleLbl="sibTrans2D1" presStyleIdx="0" presStyleCnt="7"/>
      <dgm:spPr/>
      <dgm:t>
        <a:bodyPr/>
        <a:lstStyle/>
        <a:p>
          <a:endParaRPr lang="bg-BG"/>
        </a:p>
      </dgm:t>
    </dgm:pt>
    <dgm:pt modelId="{94145343-F229-4D81-B08C-D193D532F35E}" type="pres">
      <dgm:prSet presAssocID="{C6F87384-B151-484A-B147-74A1E7F71E0A}" presName="node" presStyleLbl="node1" presStyleIdx="1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64430F3-80FC-434E-AE15-27C47E4A8988}" type="pres">
      <dgm:prSet presAssocID="{796EFA96-2194-4781-93F0-EB4E3575609F}" presName="sibTrans" presStyleLbl="sibTrans2D1" presStyleIdx="1" presStyleCnt="7" custScaleX="133100" custScaleY="133100"/>
      <dgm:spPr/>
      <dgm:t>
        <a:bodyPr/>
        <a:lstStyle/>
        <a:p>
          <a:endParaRPr lang="bg-BG"/>
        </a:p>
      </dgm:t>
    </dgm:pt>
    <dgm:pt modelId="{4432859C-E836-4B56-8140-D181ED692494}" type="pres">
      <dgm:prSet presAssocID="{796EFA96-2194-4781-93F0-EB4E3575609F}" presName="connectorText" presStyleLbl="sibTrans2D1" presStyleIdx="1" presStyleCnt="7"/>
      <dgm:spPr/>
      <dgm:t>
        <a:bodyPr/>
        <a:lstStyle/>
        <a:p>
          <a:endParaRPr lang="bg-BG"/>
        </a:p>
      </dgm:t>
    </dgm:pt>
    <dgm:pt modelId="{BE0DC1F1-579F-424C-A356-D2B157023BF0}" type="pres">
      <dgm:prSet presAssocID="{1A418964-D962-4D1E-9EE5-3841746B98F9}" presName="node" presStyleLbl="node1" presStyleIdx="2" presStyleCnt="7" custScaleX="133100" custScaleY="133100" custRadScaleRad="107956" custRadScaleInc="78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9C1DBB-5F71-4466-A8C3-C4E7E16F650F}" type="pres">
      <dgm:prSet presAssocID="{D2AADA1E-0C01-4AA3-9813-45CE1881D545}" presName="sibTrans" presStyleLbl="sibTrans2D1" presStyleIdx="2" presStyleCnt="7" custScaleX="133100" custScaleY="133100"/>
      <dgm:spPr/>
      <dgm:t>
        <a:bodyPr/>
        <a:lstStyle/>
        <a:p>
          <a:endParaRPr lang="bg-BG"/>
        </a:p>
      </dgm:t>
    </dgm:pt>
    <dgm:pt modelId="{1641D246-BB55-4EDD-AEB4-D167335B89BC}" type="pres">
      <dgm:prSet presAssocID="{D2AADA1E-0C01-4AA3-9813-45CE1881D545}" presName="connectorText" presStyleLbl="sibTrans2D1" presStyleIdx="2" presStyleCnt="7"/>
      <dgm:spPr/>
      <dgm:t>
        <a:bodyPr/>
        <a:lstStyle/>
        <a:p>
          <a:endParaRPr lang="bg-BG"/>
        </a:p>
      </dgm:t>
    </dgm:pt>
    <dgm:pt modelId="{EC07B79A-121D-4DD6-A6B2-E417104334FF}" type="pres">
      <dgm:prSet presAssocID="{F10BE80B-3F1B-492A-8664-D433E3F31152}" presName="node" presStyleLbl="node1" presStyleIdx="3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837A7F3-8C96-4D49-AA7B-F7CB6C0A6ABC}" type="pres">
      <dgm:prSet presAssocID="{88D82F54-6D1B-4282-AF38-60EA7CA54E38}" presName="sibTrans" presStyleLbl="sibTrans2D1" presStyleIdx="3" presStyleCnt="7" custScaleX="133100" custScaleY="133100"/>
      <dgm:spPr/>
      <dgm:t>
        <a:bodyPr/>
        <a:lstStyle/>
        <a:p>
          <a:endParaRPr lang="bg-BG"/>
        </a:p>
      </dgm:t>
    </dgm:pt>
    <dgm:pt modelId="{F7D4477D-C01E-4D30-92FD-1329B35478C1}" type="pres">
      <dgm:prSet presAssocID="{88D82F54-6D1B-4282-AF38-60EA7CA54E38}" presName="connectorText" presStyleLbl="sibTrans2D1" presStyleIdx="3" presStyleCnt="7"/>
      <dgm:spPr/>
      <dgm:t>
        <a:bodyPr/>
        <a:lstStyle/>
        <a:p>
          <a:endParaRPr lang="bg-BG"/>
        </a:p>
      </dgm:t>
    </dgm:pt>
    <dgm:pt modelId="{1A1D5234-2002-46B6-8835-BBE664F5E3B6}" type="pres">
      <dgm:prSet presAssocID="{98FD26E4-F22E-4C79-8650-CF5CE63A20F6}" presName="node" presStyleLbl="node1" presStyleIdx="4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6A045F6-4013-47B1-950C-DE1ED5D8722B}" type="pres">
      <dgm:prSet presAssocID="{D8425B18-CB98-4777-8750-5B25FF51C82B}" presName="sibTrans" presStyleLbl="sibTrans2D1" presStyleIdx="4" presStyleCnt="7" custScaleX="133100" custScaleY="133100"/>
      <dgm:spPr/>
      <dgm:t>
        <a:bodyPr/>
        <a:lstStyle/>
        <a:p>
          <a:endParaRPr lang="bg-BG"/>
        </a:p>
      </dgm:t>
    </dgm:pt>
    <dgm:pt modelId="{F130BA88-E556-4C03-BBC5-A2FD4642CBAC}" type="pres">
      <dgm:prSet presAssocID="{D8425B18-CB98-4777-8750-5B25FF51C82B}" presName="connectorText" presStyleLbl="sibTrans2D1" presStyleIdx="4" presStyleCnt="7"/>
      <dgm:spPr/>
      <dgm:t>
        <a:bodyPr/>
        <a:lstStyle/>
        <a:p>
          <a:endParaRPr lang="bg-BG"/>
        </a:p>
      </dgm:t>
    </dgm:pt>
    <dgm:pt modelId="{7AD745BF-58A4-47E6-973A-430DBAA12B57}" type="pres">
      <dgm:prSet presAssocID="{99745A5B-EEC8-45BC-A856-A5C4E0AE4248}" presName="node" presStyleLbl="node1" presStyleIdx="5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B1FF5C0-85A9-4751-9D85-D4FA17414CA4}" type="pres">
      <dgm:prSet presAssocID="{D9388C95-CF6E-4D60-ABCD-ABC0F23BB531}" presName="sibTrans" presStyleLbl="sibTrans2D1" presStyleIdx="5" presStyleCnt="7" custScaleX="133100" custScaleY="133100"/>
      <dgm:spPr/>
      <dgm:t>
        <a:bodyPr/>
        <a:lstStyle/>
        <a:p>
          <a:endParaRPr lang="bg-BG"/>
        </a:p>
      </dgm:t>
    </dgm:pt>
    <dgm:pt modelId="{1E2B82E8-6B02-46E3-B0B7-BC5EFBCF50A8}" type="pres">
      <dgm:prSet presAssocID="{D9388C95-CF6E-4D60-ABCD-ABC0F23BB531}" presName="connectorText" presStyleLbl="sibTrans2D1" presStyleIdx="5" presStyleCnt="7"/>
      <dgm:spPr/>
      <dgm:t>
        <a:bodyPr/>
        <a:lstStyle/>
        <a:p>
          <a:endParaRPr lang="bg-BG"/>
        </a:p>
      </dgm:t>
    </dgm:pt>
    <dgm:pt modelId="{1EDE8784-91CE-4CF0-B6CE-A84F8DED2239}" type="pres">
      <dgm:prSet presAssocID="{72D596A6-1BAD-480D-AB11-9AA62270693F}" presName="node" presStyleLbl="node1" presStyleIdx="6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84DDCF0-409C-4531-BAF6-86E0049049BB}" type="pres">
      <dgm:prSet presAssocID="{4FB434F5-B255-4279-94FC-085E0ADC8C7E}" presName="sibTrans" presStyleLbl="sibTrans2D1" presStyleIdx="6" presStyleCnt="7" custScaleX="133100" custScaleY="133100"/>
      <dgm:spPr/>
      <dgm:t>
        <a:bodyPr/>
        <a:lstStyle/>
        <a:p>
          <a:endParaRPr lang="bg-BG"/>
        </a:p>
      </dgm:t>
    </dgm:pt>
    <dgm:pt modelId="{9D9B9083-B26B-4C51-BC8D-2FF52972DE11}" type="pres">
      <dgm:prSet presAssocID="{4FB434F5-B255-4279-94FC-085E0ADC8C7E}" presName="connectorText" presStyleLbl="sibTrans2D1" presStyleIdx="6" presStyleCnt="7"/>
      <dgm:spPr/>
      <dgm:t>
        <a:bodyPr/>
        <a:lstStyle/>
        <a:p>
          <a:endParaRPr lang="bg-BG"/>
        </a:p>
      </dgm:t>
    </dgm:pt>
  </dgm:ptLst>
  <dgm:cxnLst>
    <dgm:cxn modelId="{B0F5F6F7-3362-46F8-83C3-08C414FBA39D}" type="presOf" srcId="{1A418964-D962-4D1E-9EE5-3841746B98F9}" destId="{BE0DC1F1-579F-424C-A356-D2B157023BF0}" srcOrd="0" destOrd="0" presId="urn:microsoft.com/office/officeart/2005/8/layout/cycle2"/>
    <dgm:cxn modelId="{5887394A-4D7C-40F4-BF29-75612EBCF3B5}" srcId="{59AA811D-3439-40E3-8226-ECEC17FA3960}" destId="{1A418964-D962-4D1E-9EE5-3841746B98F9}" srcOrd="2" destOrd="0" parTransId="{AD91CB19-7B50-41A4-95B5-1F0EA760C569}" sibTransId="{D2AADA1E-0C01-4AA3-9813-45CE1881D545}"/>
    <dgm:cxn modelId="{E570AB70-3C0B-4A97-AF85-47ACA9DF90F3}" type="presOf" srcId="{702EFF70-BB7B-4296-A9A5-60EC318A2FB7}" destId="{8099C980-2BCB-4821-8FA1-F3619B05CE8B}" srcOrd="1" destOrd="0" presId="urn:microsoft.com/office/officeart/2005/8/layout/cycle2"/>
    <dgm:cxn modelId="{2E8A883F-B768-443C-AE6E-C76B3EEBD701}" type="presOf" srcId="{72D596A6-1BAD-480D-AB11-9AA62270693F}" destId="{1EDE8784-91CE-4CF0-B6CE-A84F8DED2239}" srcOrd="0" destOrd="0" presId="urn:microsoft.com/office/officeart/2005/8/layout/cycle2"/>
    <dgm:cxn modelId="{00A2A91C-7FB1-4E00-BC30-DB19BDA0C528}" type="presOf" srcId="{90A02AB7-8764-4F10-9CF5-A682756B748A}" destId="{7AD745BF-58A4-47E6-973A-430DBAA12B57}" srcOrd="0" destOrd="1" presId="urn:microsoft.com/office/officeart/2005/8/layout/cycle2"/>
    <dgm:cxn modelId="{EA383689-A38E-41D5-BD54-87986E43CF65}" type="presOf" srcId="{F10BE80B-3F1B-492A-8664-D433E3F31152}" destId="{EC07B79A-121D-4DD6-A6B2-E417104334FF}" srcOrd="0" destOrd="0" presId="urn:microsoft.com/office/officeart/2005/8/layout/cycle2"/>
    <dgm:cxn modelId="{5E7FA0B6-A70E-446F-829E-8A2DC8EBE976}" type="presOf" srcId="{88D82F54-6D1B-4282-AF38-60EA7CA54E38}" destId="{F7D4477D-C01E-4D30-92FD-1329B35478C1}" srcOrd="1" destOrd="0" presId="urn:microsoft.com/office/officeart/2005/8/layout/cycle2"/>
    <dgm:cxn modelId="{18A83411-8388-4ADF-BDD0-1687A710DD57}" type="presOf" srcId="{702EFF70-BB7B-4296-A9A5-60EC318A2FB7}" destId="{C64E6C1E-07E1-4C69-9F83-59B4F6AB30B1}" srcOrd="0" destOrd="0" presId="urn:microsoft.com/office/officeart/2005/8/layout/cycle2"/>
    <dgm:cxn modelId="{7F54CA6C-AEAD-4F0C-93EA-083C6C2B8235}" type="presOf" srcId="{310F6CBA-6BCF-4460-B9E3-CFFD5A787E29}" destId="{1A1D5234-2002-46B6-8835-BBE664F5E3B6}" srcOrd="0" destOrd="1" presId="urn:microsoft.com/office/officeart/2005/8/layout/cycle2"/>
    <dgm:cxn modelId="{3892371C-A1FC-42D5-B660-5974714B977D}" type="presOf" srcId="{98FD26E4-F22E-4C79-8650-CF5CE63A20F6}" destId="{1A1D5234-2002-46B6-8835-BBE664F5E3B6}" srcOrd="0" destOrd="0" presId="urn:microsoft.com/office/officeart/2005/8/layout/cycle2"/>
    <dgm:cxn modelId="{CD32B45D-8C66-43E2-B935-056A85C4A404}" srcId="{59AA811D-3439-40E3-8226-ECEC17FA3960}" destId="{F10BE80B-3F1B-492A-8664-D433E3F31152}" srcOrd="3" destOrd="0" parTransId="{BE8B5D79-C821-4C00-9673-C57AC4AEDB84}" sibTransId="{88D82F54-6D1B-4282-AF38-60EA7CA54E38}"/>
    <dgm:cxn modelId="{7D59B6EB-AF27-451B-BFD8-E1BA5E6687D0}" type="presOf" srcId="{D8425B18-CB98-4777-8750-5B25FF51C82B}" destId="{F130BA88-E556-4C03-BBC5-A2FD4642CBAC}" srcOrd="1" destOrd="0" presId="urn:microsoft.com/office/officeart/2005/8/layout/cycle2"/>
    <dgm:cxn modelId="{1E651011-2E35-4623-86F7-EE3EED7DDF36}" type="presOf" srcId="{99745A5B-EEC8-45BC-A856-A5C4E0AE4248}" destId="{7AD745BF-58A4-47E6-973A-430DBAA12B57}" srcOrd="0" destOrd="0" presId="urn:microsoft.com/office/officeart/2005/8/layout/cycle2"/>
    <dgm:cxn modelId="{00C05C1A-EA33-4AFC-B7B4-1A2F160524CE}" srcId="{59AA811D-3439-40E3-8226-ECEC17FA3960}" destId="{99745A5B-EEC8-45BC-A856-A5C4E0AE4248}" srcOrd="5" destOrd="0" parTransId="{15AA0FB0-0949-4C70-91F3-DC5E053F9D09}" sibTransId="{D9388C95-CF6E-4D60-ABCD-ABC0F23BB531}"/>
    <dgm:cxn modelId="{AD9D1D58-B5DD-48A3-9541-166C24DA4387}" type="presOf" srcId="{D9388C95-CF6E-4D60-ABCD-ABC0F23BB531}" destId="{AB1FF5C0-85A9-4751-9D85-D4FA17414CA4}" srcOrd="0" destOrd="0" presId="urn:microsoft.com/office/officeart/2005/8/layout/cycle2"/>
    <dgm:cxn modelId="{69A5E483-4CC3-4A66-891C-B3674DF23FE1}" type="presOf" srcId="{796EFA96-2194-4781-93F0-EB4E3575609F}" destId="{064430F3-80FC-434E-AE15-27C47E4A8988}" srcOrd="0" destOrd="0" presId="urn:microsoft.com/office/officeart/2005/8/layout/cycle2"/>
    <dgm:cxn modelId="{0411DC4A-E24B-47B6-84AA-4A17D4977F33}" type="presOf" srcId="{D8425B18-CB98-4777-8750-5B25FF51C82B}" destId="{D6A045F6-4013-47B1-950C-DE1ED5D8722B}" srcOrd="0" destOrd="0" presId="urn:microsoft.com/office/officeart/2005/8/layout/cycle2"/>
    <dgm:cxn modelId="{29CC77DE-BC7D-46C5-BE9F-39D7D514E68E}" srcId="{59AA811D-3439-40E3-8226-ECEC17FA3960}" destId="{98FD26E4-F22E-4C79-8650-CF5CE63A20F6}" srcOrd="4" destOrd="0" parTransId="{25550D17-A28C-4283-8D6B-1573504AB0EF}" sibTransId="{D8425B18-CB98-4777-8750-5B25FF51C82B}"/>
    <dgm:cxn modelId="{E75E5428-A3E1-4931-A4E3-025F0C3328E5}" type="presOf" srcId="{339DA09D-9A1B-4462-A636-D0C44931E093}" destId="{F582CC2A-A29E-41F9-9F48-4AD00BF87DA2}" srcOrd="0" destOrd="0" presId="urn:microsoft.com/office/officeart/2005/8/layout/cycle2"/>
    <dgm:cxn modelId="{045D4FA6-42AB-4B6E-BA95-5C50173527D0}" type="presOf" srcId="{796EFA96-2194-4781-93F0-EB4E3575609F}" destId="{4432859C-E836-4B56-8140-D181ED692494}" srcOrd="1" destOrd="0" presId="urn:microsoft.com/office/officeart/2005/8/layout/cycle2"/>
    <dgm:cxn modelId="{4CC15033-6DA6-471D-B83D-FBA056C63481}" type="presOf" srcId="{4FB434F5-B255-4279-94FC-085E0ADC8C7E}" destId="{484DDCF0-409C-4531-BAF6-86E0049049BB}" srcOrd="0" destOrd="0" presId="urn:microsoft.com/office/officeart/2005/8/layout/cycle2"/>
    <dgm:cxn modelId="{0144FA81-1BA9-41DF-9511-15127B8C6D2E}" type="presOf" srcId="{4FB434F5-B255-4279-94FC-085E0ADC8C7E}" destId="{9D9B9083-B26B-4C51-BC8D-2FF52972DE11}" srcOrd="1" destOrd="0" presId="urn:microsoft.com/office/officeart/2005/8/layout/cycle2"/>
    <dgm:cxn modelId="{C09935CA-0438-456D-ACD8-00E1365DF547}" srcId="{59AA811D-3439-40E3-8226-ECEC17FA3960}" destId="{72D596A6-1BAD-480D-AB11-9AA62270693F}" srcOrd="6" destOrd="0" parTransId="{5806EB23-0878-4AF8-BD70-6AE43ADD65BC}" sibTransId="{4FB434F5-B255-4279-94FC-085E0ADC8C7E}"/>
    <dgm:cxn modelId="{D1736E29-16D5-42CA-A158-E57F1CA8BBFE}" srcId="{99745A5B-EEC8-45BC-A856-A5C4E0AE4248}" destId="{90A02AB7-8764-4F10-9CF5-A682756B748A}" srcOrd="0" destOrd="0" parTransId="{547F5FAA-CB06-43DD-8CF4-6FFDEA0A531D}" sibTransId="{46B42FA9-DFED-4B05-885F-6D089B9F68EB}"/>
    <dgm:cxn modelId="{7F9EE3F7-E3C2-4F11-BDBD-EE51F1108708}" srcId="{98FD26E4-F22E-4C79-8650-CF5CE63A20F6}" destId="{310F6CBA-6BCF-4460-B9E3-CFFD5A787E29}" srcOrd="0" destOrd="0" parTransId="{9F9A21B2-6217-4940-9076-8FD2187A1192}" sibTransId="{B4E82E2D-B432-42B3-A97C-B84CE3C304E4}"/>
    <dgm:cxn modelId="{CD75D561-CA6B-422B-9FC1-02E59ED11B7A}" type="presOf" srcId="{C6F87384-B151-484A-B147-74A1E7F71E0A}" destId="{94145343-F229-4D81-B08C-D193D532F35E}" srcOrd="0" destOrd="0" presId="urn:microsoft.com/office/officeart/2005/8/layout/cycle2"/>
    <dgm:cxn modelId="{175A52B6-82FF-4E14-8202-12237BED88AA}" type="presOf" srcId="{59AA811D-3439-40E3-8226-ECEC17FA3960}" destId="{15B95DAD-B7DD-40EE-98DD-C6A21D1FB78B}" srcOrd="0" destOrd="0" presId="urn:microsoft.com/office/officeart/2005/8/layout/cycle2"/>
    <dgm:cxn modelId="{2A88E244-AE62-4AFF-B31D-9B757F4D727F}" srcId="{59AA811D-3439-40E3-8226-ECEC17FA3960}" destId="{339DA09D-9A1B-4462-A636-D0C44931E093}" srcOrd="0" destOrd="0" parTransId="{B889659D-A281-4935-8477-7E0E512D6EBC}" sibTransId="{702EFF70-BB7B-4296-A9A5-60EC318A2FB7}"/>
    <dgm:cxn modelId="{5CE73669-18AE-4A41-81C4-15641DCD5803}" type="presOf" srcId="{D2AADA1E-0C01-4AA3-9813-45CE1881D545}" destId="{1641D246-BB55-4EDD-AEB4-D167335B89BC}" srcOrd="1" destOrd="0" presId="urn:microsoft.com/office/officeart/2005/8/layout/cycle2"/>
    <dgm:cxn modelId="{3C11BFF8-AE31-4B62-AA3F-000C8FBC2922}" srcId="{59AA811D-3439-40E3-8226-ECEC17FA3960}" destId="{C6F87384-B151-484A-B147-74A1E7F71E0A}" srcOrd="1" destOrd="0" parTransId="{4A136E62-582B-4A76-8A65-2976693B3DD7}" sibTransId="{796EFA96-2194-4781-93F0-EB4E3575609F}"/>
    <dgm:cxn modelId="{1B8E40CB-8012-457E-9A71-CE8938647157}" type="presOf" srcId="{D9388C95-CF6E-4D60-ABCD-ABC0F23BB531}" destId="{1E2B82E8-6B02-46E3-B0B7-BC5EFBCF50A8}" srcOrd="1" destOrd="0" presId="urn:microsoft.com/office/officeart/2005/8/layout/cycle2"/>
    <dgm:cxn modelId="{27606777-CB5E-42C7-8704-5704394F8151}" type="presOf" srcId="{D2AADA1E-0C01-4AA3-9813-45CE1881D545}" destId="{F29C1DBB-5F71-4466-A8C3-C4E7E16F650F}" srcOrd="0" destOrd="0" presId="urn:microsoft.com/office/officeart/2005/8/layout/cycle2"/>
    <dgm:cxn modelId="{62DB6BE1-1A6F-4589-A870-8F65FB1D09E4}" type="presOf" srcId="{88D82F54-6D1B-4282-AF38-60EA7CA54E38}" destId="{A837A7F3-8C96-4D49-AA7B-F7CB6C0A6ABC}" srcOrd="0" destOrd="0" presId="urn:microsoft.com/office/officeart/2005/8/layout/cycle2"/>
    <dgm:cxn modelId="{4F74754A-4EEC-4104-AA07-57041D9E0C35}" type="presParOf" srcId="{15B95DAD-B7DD-40EE-98DD-C6A21D1FB78B}" destId="{F582CC2A-A29E-41F9-9F48-4AD00BF87DA2}" srcOrd="0" destOrd="0" presId="urn:microsoft.com/office/officeart/2005/8/layout/cycle2"/>
    <dgm:cxn modelId="{F7E258BB-A8E6-4BBA-BE72-8817CB64EE58}" type="presParOf" srcId="{15B95DAD-B7DD-40EE-98DD-C6A21D1FB78B}" destId="{C64E6C1E-07E1-4C69-9F83-59B4F6AB30B1}" srcOrd="1" destOrd="0" presId="urn:microsoft.com/office/officeart/2005/8/layout/cycle2"/>
    <dgm:cxn modelId="{B069350E-76F6-4F35-876D-986DE4FD8AB7}" type="presParOf" srcId="{C64E6C1E-07E1-4C69-9F83-59B4F6AB30B1}" destId="{8099C980-2BCB-4821-8FA1-F3619B05CE8B}" srcOrd="0" destOrd="0" presId="urn:microsoft.com/office/officeart/2005/8/layout/cycle2"/>
    <dgm:cxn modelId="{5A87DA71-FBC5-445C-9D48-C39B2B7D7DDD}" type="presParOf" srcId="{15B95DAD-B7DD-40EE-98DD-C6A21D1FB78B}" destId="{94145343-F229-4D81-B08C-D193D532F35E}" srcOrd="2" destOrd="0" presId="urn:microsoft.com/office/officeart/2005/8/layout/cycle2"/>
    <dgm:cxn modelId="{551D0AD2-CED9-4774-8F94-B0884FFFFD52}" type="presParOf" srcId="{15B95DAD-B7DD-40EE-98DD-C6A21D1FB78B}" destId="{064430F3-80FC-434E-AE15-27C47E4A8988}" srcOrd="3" destOrd="0" presId="urn:microsoft.com/office/officeart/2005/8/layout/cycle2"/>
    <dgm:cxn modelId="{2A11897F-8180-4286-A72A-B52B5F600D8C}" type="presParOf" srcId="{064430F3-80FC-434E-AE15-27C47E4A8988}" destId="{4432859C-E836-4B56-8140-D181ED692494}" srcOrd="0" destOrd="0" presId="urn:microsoft.com/office/officeart/2005/8/layout/cycle2"/>
    <dgm:cxn modelId="{1F4287C6-840E-431B-AFFA-F5A378CF1631}" type="presParOf" srcId="{15B95DAD-B7DD-40EE-98DD-C6A21D1FB78B}" destId="{BE0DC1F1-579F-424C-A356-D2B157023BF0}" srcOrd="4" destOrd="0" presId="urn:microsoft.com/office/officeart/2005/8/layout/cycle2"/>
    <dgm:cxn modelId="{EFD3BC7B-3A8E-4CE4-A2F6-787525448FE5}" type="presParOf" srcId="{15B95DAD-B7DD-40EE-98DD-C6A21D1FB78B}" destId="{F29C1DBB-5F71-4466-A8C3-C4E7E16F650F}" srcOrd="5" destOrd="0" presId="urn:microsoft.com/office/officeart/2005/8/layout/cycle2"/>
    <dgm:cxn modelId="{FFCD539C-2BC0-4647-8E79-35B0D8991E3F}" type="presParOf" srcId="{F29C1DBB-5F71-4466-A8C3-C4E7E16F650F}" destId="{1641D246-BB55-4EDD-AEB4-D167335B89BC}" srcOrd="0" destOrd="0" presId="urn:microsoft.com/office/officeart/2005/8/layout/cycle2"/>
    <dgm:cxn modelId="{889A520C-9A7E-4983-945A-550BF6446613}" type="presParOf" srcId="{15B95DAD-B7DD-40EE-98DD-C6A21D1FB78B}" destId="{EC07B79A-121D-4DD6-A6B2-E417104334FF}" srcOrd="6" destOrd="0" presId="urn:microsoft.com/office/officeart/2005/8/layout/cycle2"/>
    <dgm:cxn modelId="{01B2BA6A-37C1-4D88-8D1A-9335E4ED6D5D}" type="presParOf" srcId="{15B95DAD-B7DD-40EE-98DD-C6A21D1FB78B}" destId="{A837A7F3-8C96-4D49-AA7B-F7CB6C0A6ABC}" srcOrd="7" destOrd="0" presId="urn:microsoft.com/office/officeart/2005/8/layout/cycle2"/>
    <dgm:cxn modelId="{CC3E66A8-91DD-436D-88F1-AD7A07E4D15A}" type="presParOf" srcId="{A837A7F3-8C96-4D49-AA7B-F7CB6C0A6ABC}" destId="{F7D4477D-C01E-4D30-92FD-1329B35478C1}" srcOrd="0" destOrd="0" presId="urn:microsoft.com/office/officeart/2005/8/layout/cycle2"/>
    <dgm:cxn modelId="{A66E723E-CD80-4A39-9FD6-4E4491F45B80}" type="presParOf" srcId="{15B95DAD-B7DD-40EE-98DD-C6A21D1FB78B}" destId="{1A1D5234-2002-46B6-8835-BBE664F5E3B6}" srcOrd="8" destOrd="0" presId="urn:microsoft.com/office/officeart/2005/8/layout/cycle2"/>
    <dgm:cxn modelId="{5C781FA6-A0B2-4538-AB94-1ADB5C34FCA4}" type="presParOf" srcId="{15B95DAD-B7DD-40EE-98DD-C6A21D1FB78B}" destId="{D6A045F6-4013-47B1-950C-DE1ED5D8722B}" srcOrd="9" destOrd="0" presId="urn:microsoft.com/office/officeart/2005/8/layout/cycle2"/>
    <dgm:cxn modelId="{F8F6E30E-652C-4D70-9702-DE9B77B75D18}" type="presParOf" srcId="{D6A045F6-4013-47B1-950C-DE1ED5D8722B}" destId="{F130BA88-E556-4C03-BBC5-A2FD4642CBAC}" srcOrd="0" destOrd="0" presId="urn:microsoft.com/office/officeart/2005/8/layout/cycle2"/>
    <dgm:cxn modelId="{D3523CFA-0E1A-48F9-B56F-6CAAF6127C53}" type="presParOf" srcId="{15B95DAD-B7DD-40EE-98DD-C6A21D1FB78B}" destId="{7AD745BF-58A4-47E6-973A-430DBAA12B57}" srcOrd="10" destOrd="0" presId="urn:microsoft.com/office/officeart/2005/8/layout/cycle2"/>
    <dgm:cxn modelId="{3664444E-0FDC-400E-8C24-34C7971B217F}" type="presParOf" srcId="{15B95DAD-B7DD-40EE-98DD-C6A21D1FB78B}" destId="{AB1FF5C0-85A9-4751-9D85-D4FA17414CA4}" srcOrd="11" destOrd="0" presId="urn:microsoft.com/office/officeart/2005/8/layout/cycle2"/>
    <dgm:cxn modelId="{D53CB2E8-EE1F-4957-926E-1148FCCC2438}" type="presParOf" srcId="{AB1FF5C0-85A9-4751-9D85-D4FA17414CA4}" destId="{1E2B82E8-6B02-46E3-B0B7-BC5EFBCF50A8}" srcOrd="0" destOrd="0" presId="urn:microsoft.com/office/officeart/2005/8/layout/cycle2"/>
    <dgm:cxn modelId="{2EF093F0-17FB-42F3-AA10-B9478EBDF8C8}" type="presParOf" srcId="{15B95DAD-B7DD-40EE-98DD-C6A21D1FB78B}" destId="{1EDE8784-91CE-4CF0-B6CE-A84F8DED2239}" srcOrd="12" destOrd="0" presId="urn:microsoft.com/office/officeart/2005/8/layout/cycle2"/>
    <dgm:cxn modelId="{18B03671-5BDE-40D0-9EFB-E8EC70F5BF15}" type="presParOf" srcId="{15B95DAD-B7DD-40EE-98DD-C6A21D1FB78B}" destId="{484DDCF0-409C-4531-BAF6-86E0049049BB}" srcOrd="13" destOrd="0" presId="urn:microsoft.com/office/officeart/2005/8/layout/cycle2"/>
    <dgm:cxn modelId="{46B5AFBA-0831-4548-86AD-B99CA04E71D3}" type="presParOf" srcId="{484DDCF0-409C-4531-BAF6-86E0049049BB}" destId="{9D9B9083-B26B-4C51-BC8D-2FF52972DE11}" srcOrd="0" destOrd="0" presId="urn:microsoft.com/office/officeart/2005/8/layout/cycle2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C42AC-50A8-41B5-8F3C-4B96A08E2FC2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7982C695-A90B-49C4-820D-920CC13F71A9}">
      <dgm:prSet phldrT="[Текст]"/>
      <dgm:spPr/>
      <dgm:t>
        <a:bodyPr/>
        <a:lstStyle/>
        <a:p>
          <a:r>
            <a:rPr lang="bg-BG" dirty="0" smtClean="0"/>
            <a:t>1</a:t>
          </a:r>
          <a:endParaRPr lang="bg-BG" dirty="0"/>
        </a:p>
      </dgm:t>
    </dgm:pt>
    <dgm:pt modelId="{EF60C6A1-7AAE-4A8A-8E08-2996BF7DF5D4}" type="parTrans" cxnId="{269E4DB6-1C66-442E-8271-33B919135178}">
      <dgm:prSet/>
      <dgm:spPr/>
      <dgm:t>
        <a:bodyPr/>
        <a:lstStyle/>
        <a:p>
          <a:endParaRPr lang="bg-BG"/>
        </a:p>
      </dgm:t>
    </dgm:pt>
    <dgm:pt modelId="{70984FAB-93DC-4592-B1D1-B11777C12B13}" type="sibTrans" cxnId="{269E4DB6-1C66-442E-8271-33B919135178}">
      <dgm:prSet/>
      <dgm:spPr/>
      <dgm:t>
        <a:bodyPr/>
        <a:lstStyle/>
        <a:p>
          <a:endParaRPr lang="bg-BG"/>
        </a:p>
      </dgm:t>
    </dgm:pt>
    <dgm:pt modelId="{9C6C4378-9E10-4C48-B9F4-1398038CD675}">
      <dgm:prSet phldrT="[Текст]"/>
      <dgm:spPr/>
      <dgm:t>
        <a:bodyPr/>
        <a:lstStyle/>
        <a:p>
          <a:r>
            <a:rPr lang="bg-BG" dirty="0" smtClean="0"/>
            <a:t>Интелигентна отбрана / </a:t>
          </a:r>
          <a:r>
            <a:rPr lang="en-US" dirty="0" smtClean="0"/>
            <a:t>Smart Defense</a:t>
          </a:r>
          <a:endParaRPr lang="bg-BG" dirty="0"/>
        </a:p>
      </dgm:t>
    </dgm:pt>
    <dgm:pt modelId="{7AF5B154-E53E-40EE-8F78-B2EB73E5E96A}" type="parTrans" cxnId="{56072D99-8D7B-4893-9BC7-5EEF40472336}">
      <dgm:prSet/>
      <dgm:spPr/>
      <dgm:t>
        <a:bodyPr/>
        <a:lstStyle/>
        <a:p>
          <a:endParaRPr lang="bg-BG"/>
        </a:p>
      </dgm:t>
    </dgm:pt>
    <dgm:pt modelId="{0F6C2190-3614-45E9-B4DE-7099B8C6170B}" type="sibTrans" cxnId="{56072D99-8D7B-4893-9BC7-5EEF40472336}">
      <dgm:prSet/>
      <dgm:spPr/>
      <dgm:t>
        <a:bodyPr/>
        <a:lstStyle/>
        <a:p>
          <a:endParaRPr lang="bg-BG"/>
        </a:p>
      </dgm:t>
    </dgm:pt>
    <dgm:pt modelId="{027EAC00-67E9-40FA-80B7-84ADC82F0F10}">
      <dgm:prSet phldrT="[Текст]"/>
      <dgm:spPr/>
      <dgm:t>
        <a:bodyPr/>
        <a:lstStyle/>
        <a:p>
          <a:r>
            <a:rPr lang="en-US" dirty="0" smtClean="0"/>
            <a:t>2</a:t>
          </a:r>
          <a:endParaRPr lang="bg-BG" dirty="0"/>
        </a:p>
      </dgm:t>
    </dgm:pt>
    <dgm:pt modelId="{64A6EACA-5837-4BB2-ADC3-DB5C3A6901BE}" type="parTrans" cxnId="{5B75C686-FD23-4B20-B661-03D48BF4BA43}">
      <dgm:prSet/>
      <dgm:spPr/>
      <dgm:t>
        <a:bodyPr/>
        <a:lstStyle/>
        <a:p>
          <a:endParaRPr lang="bg-BG"/>
        </a:p>
      </dgm:t>
    </dgm:pt>
    <dgm:pt modelId="{B90406FD-DADC-4B62-B8DD-2C567C6AEB27}" type="sibTrans" cxnId="{5B75C686-FD23-4B20-B661-03D48BF4BA43}">
      <dgm:prSet/>
      <dgm:spPr/>
      <dgm:t>
        <a:bodyPr/>
        <a:lstStyle/>
        <a:p>
          <a:endParaRPr lang="bg-BG"/>
        </a:p>
      </dgm:t>
    </dgm:pt>
    <dgm:pt modelId="{FFDBDC54-EB54-4F7A-9ED6-F39FB970E6A8}">
      <dgm:prSet phldrT="[Текст]"/>
      <dgm:spPr/>
      <dgm:t>
        <a:bodyPr/>
        <a:lstStyle/>
        <a:p>
          <a:r>
            <a:rPr lang="bg-BG" dirty="0" smtClean="0"/>
            <a:t>Енергийна сигурност / </a:t>
          </a:r>
          <a:r>
            <a:rPr lang="en-US" dirty="0" smtClean="0"/>
            <a:t>Energy Security</a:t>
          </a:r>
          <a:endParaRPr lang="bg-BG" dirty="0"/>
        </a:p>
      </dgm:t>
    </dgm:pt>
    <dgm:pt modelId="{CD91781B-8B87-4A41-AE60-9E5173BD8E0B}" type="parTrans" cxnId="{FD330C20-763C-459A-8904-8F5FE97FFD2E}">
      <dgm:prSet/>
      <dgm:spPr/>
      <dgm:t>
        <a:bodyPr/>
        <a:lstStyle/>
        <a:p>
          <a:endParaRPr lang="bg-BG"/>
        </a:p>
      </dgm:t>
    </dgm:pt>
    <dgm:pt modelId="{505BE8D5-5097-4AAD-82D2-A6DED2FEBC91}" type="sibTrans" cxnId="{FD330C20-763C-459A-8904-8F5FE97FFD2E}">
      <dgm:prSet/>
      <dgm:spPr/>
      <dgm:t>
        <a:bodyPr/>
        <a:lstStyle/>
        <a:p>
          <a:endParaRPr lang="bg-BG"/>
        </a:p>
      </dgm:t>
    </dgm:pt>
    <dgm:pt modelId="{4BF7B467-2E42-48CE-BCDE-22B3F2BD892E}">
      <dgm:prSet phldrT="[Текст]"/>
      <dgm:spPr/>
      <dgm:t>
        <a:bodyPr/>
        <a:lstStyle/>
        <a:p>
          <a:r>
            <a:rPr lang="bg-BG" dirty="0" smtClean="0"/>
            <a:t>3</a:t>
          </a:r>
          <a:endParaRPr lang="bg-BG" dirty="0"/>
        </a:p>
      </dgm:t>
    </dgm:pt>
    <dgm:pt modelId="{38EA9F4D-5E40-46A0-A3D6-87A66BA17F36}" type="parTrans" cxnId="{C527F69A-BB05-4CA2-A274-DE2BAC60C3CD}">
      <dgm:prSet/>
      <dgm:spPr/>
      <dgm:t>
        <a:bodyPr/>
        <a:lstStyle/>
        <a:p>
          <a:endParaRPr lang="bg-BG"/>
        </a:p>
      </dgm:t>
    </dgm:pt>
    <dgm:pt modelId="{B5F45986-3270-4A85-AA4E-F34649B65643}" type="sibTrans" cxnId="{C527F69A-BB05-4CA2-A274-DE2BAC60C3CD}">
      <dgm:prSet/>
      <dgm:spPr/>
      <dgm:t>
        <a:bodyPr/>
        <a:lstStyle/>
        <a:p>
          <a:endParaRPr lang="bg-BG"/>
        </a:p>
      </dgm:t>
    </dgm:pt>
    <dgm:pt modelId="{C52A7D8E-8599-45C0-B6D1-CACAEE192698}">
      <dgm:prSet phldrT="[Текст]"/>
      <dgm:spPr/>
      <dgm:t>
        <a:bodyPr/>
        <a:lstStyle/>
        <a:p>
          <a:r>
            <a:rPr lang="bg-BG" dirty="0" smtClean="0"/>
            <a:t>Демографска политика</a:t>
          </a:r>
          <a:r>
            <a:rPr lang="en-US" dirty="0" smtClean="0"/>
            <a:t> /Demographic Policy</a:t>
          </a:r>
          <a:r>
            <a:rPr lang="bg-BG" dirty="0" smtClean="0"/>
            <a:t> </a:t>
          </a:r>
          <a:endParaRPr lang="bg-BG" dirty="0"/>
        </a:p>
      </dgm:t>
    </dgm:pt>
    <dgm:pt modelId="{C44C877F-DF6F-4AE6-A9A3-0B4214F39998}" type="parTrans" cxnId="{6C6DA078-9EAF-43A1-9D4E-D18CBB16B1BB}">
      <dgm:prSet/>
      <dgm:spPr/>
      <dgm:t>
        <a:bodyPr/>
        <a:lstStyle/>
        <a:p>
          <a:endParaRPr lang="bg-BG"/>
        </a:p>
      </dgm:t>
    </dgm:pt>
    <dgm:pt modelId="{358EE851-70F7-4A19-A4FA-484DFB718903}" type="sibTrans" cxnId="{6C6DA078-9EAF-43A1-9D4E-D18CBB16B1BB}">
      <dgm:prSet/>
      <dgm:spPr/>
      <dgm:t>
        <a:bodyPr/>
        <a:lstStyle/>
        <a:p>
          <a:endParaRPr lang="bg-BG"/>
        </a:p>
      </dgm:t>
    </dgm:pt>
    <dgm:pt modelId="{A9D86E3C-88CF-44BA-B268-DEE446460DFA}">
      <dgm:prSet phldrT="[Текст]"/>
      <dgm:spPr/>
      <dgm:t>
        <a:bodyPr/>
        <a:lstStyle/>
        <a:p>
          <a:r>
            <a:rPr lang="bg-BG" dirty="0" smtClean="0"/>
            <a:t>4</a:t>
          </a:r>
          <a:endParaRPr lang="bg-BG" dirty="0"/>
        </a:p>
      </dgm:t>
    </dgm:pt>
    <dgm:pt modelId="{DA60EF16-CD7D-431D-ADB6-4BCF242FC4D0}" type="parTrans" cxnId="{A20E10DA-ADBC-4008-B82C-1DA08BEDC7A7}">
      <dgm:prSet/>
      <dgm:spPr/>
      <dgm:t>
        <a:bodyPr/>
        <a:lstStyle/>
        <a:p>
          <a:endParaRPr lang="bg-BG"/>
        </a:p>
      </dgm:t>
    </dgm:pt>
    <dgm:pt modelId="{1E27D17F-50F7-4F52-B35A-456D009218B3}" type="sibTrans" cxnId="{A20E10DA-ADBC-4008-B82C-1DA08BEDC7A7}">
      <dgm:prSet/>
      <dgm:spPr/>
      <dgm:t>
        <a:bodyPr/>
        <a:lstStyle/>
        <a:p>
          <a:endParaRPr lang="bg-BG"/>
        </a:p>
      </dgm:t>
    </dgm:pt>
    <dgm:pt modelId="{6606A50F-3987-4F7A-BDB3-B600A14537F0}">
      <dgm:prSet/>
      <dgm:spPr/>
      <dgm:t>
        <a:bodyPr/>
        <a:lstStyle/>
        <a:p>
          <a:r>
            <a:rPr lang="bg-BG" dirty="0" smtClean="0"/>
            <a:t>5</a:t>
          </a:r>
          <a:endParaRPr lang="bg-BG" dirty="0"/>
        </a:p>
      </dgm:t>
    </dgm:pt>
    <dgm:pt modelId="{73A10E69-91C6-42A7-B320-D1987B916AED}" type="parTrans" cxnId="{1A7A8F88-B908-49F5-A2BE-7F3B7133910F}">
      <dgm:prSet/>
      <dgm:spPr/>
      <dgm:t>
        <a:bodyPr/>
        <a:lstStyle/>
        <a:p>
          <a:endParaRPr lang="bg-BG"/>
        </a:p>
      </dgm:t>
    </dgm:pt>
    <dgm:pt modelId="{436A22F7-544F-49DF-9817-A52C178EB8D9}" type="sibTrans" cxnId="{1A7A8F88-B908-49F5-A2BE-7F3B7133910F}">
      <dgm:prSet/>
      <dgm:spPr/>
      <dgm:t>
        <a:bodyPr/>
        <a:lstStyle/>
        <a:p>
          <a:endParaRPr lang="bg-BG"/>
        </a:p>
      </dgm:t>
    </dgm:pt>
    <dgm:pt modelId="{5E29E79E-0659-408B-871D-5F66FF6B1FFA}">
      <dgm:prSet/>
      <dgm:spPr/>
      <dgm:t>
        <a:bodyPr/>
        <a:lstStyle/>
        <a:p>
          <a:r>
            <a:rPr lang="bg-BG" dirty="0" smtClean="0"/>
            <a:t>6</a:t>
          </a:r>
          <a:endParaRPr lang="bg-BG" dirty="0"/>
        </a:p>
      </dgm:t>
    </dgm:pt>
    <dgm:pt modelId="{D8611677-7754-470F-AEA1-5F5805F5B88D}" type="parTrans" cxnId="{2FCB904E-3FEB-4A83-A0FC-4CB35B4634F4}">
      <dgm:prSet/>
      <dgm:spPr/>
      <dgm:t>
        <a:bodyPr/>
        <a:lstStyle/>
        <a:p>
          <a:endParaRPr lang="bg-BG"/>
        </a:p>
      </dgm:t>
    </dgm:pt>
    <dgm:pt modelId="{3CDD37B6-7E40-4703-86B1-EB61C47204D3}" type="sibTrans" cxnId="{2FCB904E-3FEB-4A83-A0FC-4CB35B4634F4}">
      <dgm:prSet/>
      <dgm:spPr/>
      <dgm:t>
        <a:bodyPr/>
        <a:lstStyle/>
        <a:p>
          <a:endParaRPr lang="bg-BG"/>
        </a:p>
      </dgm:t>
    </dgm:pt>
    <dgm:pt modelId="{07451539-75B3-41EF-A3FC-B5A20027550B}">
      <dgm:prSet/>
      <dgm:spPr/>
      <dgm:t>
        <a:bodyPr/>
        <a:lstStyle/>
        <a:p>
          <a:r>
            <a:rPr lang="bg-BG" dirty="0" smtClean="0"/>
            <a:t>Вътрешна сигурност и правосъдие</a:t>
          </a:r>
          <a:r>
            <a:rPr lang="en-US" dirty="0" smtClean="0"/>
            <a:t>/ Internal Security and Justice</a:t>
          </a:r>
          <a:endParaRPr lang="bg-BG" dirty="0"/>
        </a:p>
      </dgm:t>
    </dgm:pt>
    <dgm:pt modelId="{050EDD92-C9DB-4AD4-9AFF-4264088FF47B}" type="parTrans" cxnId="{C0498A7D-5A40-40CA-8FB8-03E7DC88E735}">
      <dgm:prSet/>
      <dgm:spPr/>
      <dgm:t>
        <a:bodyPr/>
        <a:lstStyle/>
        <a:p>
          <a:endParaRPr lang="bg-BG"/>
        </a:p>
      </dgm:t>
    </dgm:pt>
    <dgm:pt modelId="{604BCBC1-A090-4356-99BC-11523488D34B}" type="sibTrans" cxnId="{C0498A7D-5A40-40CA-8FB8-03E7DC88E735}">
      <dgm:prSet/>
      <dgm:spPr/>
      <dgm:t>
        <a:bodyPr/>
        <a:lstStyle/>
        <a:p>
          <a:endParaRPr lang="bg-BG"/>
        </a:p>
      </dgm:t>
    </dgm:pt>
    <dgm:pt modelId="{5A240AAF-8130-4B58-851B-752CF0E9BFA4}">
      <dgm:prSet/>
      <dgm:spPr/>
      <dgm:t>
        <a:bodyPr/>
        <a:lstStyle/>
        <a:p>
          <a:r>
            <a:rPr lang="bg-BG" dirty="0" err="1" smtClean="0"/>
            <a:t>Кибер</a:t>
          </a:r>
          <a:r>
            <a:rPr lang="en-US" dirty="0" smtClean="0"/>
            <a:t>-</a:t>
          </a:r>
          <a:r>
            <a:rPr lang="bg-BG" dirty="0" smtClean="0"/>
            <a:t>сигурност</a:t>
          </a:r>
          <a:r>
            <a:rPr lang="en-US" dirty="0" smtClean="0"/>
            <a:t> / Cyber Security</a:t>
          </a:r>
          <a:endParaRPr lang="bg-BG" dirty="0"/>
        </a:p>
      </dgm:t>
    </dgm:pt>
    <dgm:pt modelId="{7F5D4D95-B40A-4885-A6C7-1BAF12E43B57}" type="parTrans" cxnId="{7111D4C4-6F75-4B37-929C-DD0391B79EAD}">
      <dgm:prSet/>
      <dgm:spPr/>
      <dgm:t>
        <a:bodyPr/>
        <a:lstStyle/>
        <a:p>
          <a:endParaRPr lang="bg-BG"/>
        </a:p>
      </dgm:t>
    </dgm:pt>
    <dgm:pt modelId="{0193A1D7-E297-45AF-99CF-AD8D1FF3A932}" type="sibTrans" cxnId="{7111D4C4-6F75-4B37-929C-DD0391B79EAD}">
      <dgm:prSet/>
      <dgm:spPr/>
      <dgm:t>
        <a:bodyPr/>
        <a:lstStyle/>
        <a:p>
          <a:endParaRPr lang="bg-BG"/>
        </a:p>
      </dgm:t>
    </dgm:pt>
    <dgm:pt modelId="{BFA864A4-59B1-47AE-9BB4-D2C3FDBC2EF6}">
      <dgm:prSet/>
      <dgm:spPr/>
      <dgm:t>
        <a:bodyPr/>
        <a:lstStyle/>
        <a:p>
          <a:r>
            <a:rPr lang="en-US" dirty="0" smtClean="0"/>
            <a:t> </a:t>
          </a:r>
          <a:r>
            <a:rPr lang="bg-BG" dirty="0" smtClean="0"/>
            <a:t>Управление при бедствия и кризи/ </a:t>
          </a:r>
          <a:r>
            <a:rPr lang="en-US" dirty="0" smtClean="0"/>
            <a:t>CMDR  and  Risk Reduction</a:t>
          </a:r>
          <a:endParaRPr lang="bg-BG" dirty="0"/>
        </a:p>
      </dgm:t>
    </dgm:pt>
    <dgm:pt modelId="{D712A472-FEF2-4781-A86C-71F571F4A39A}" type="parTrans" cxnId="{FF690058-E0D7-4469-B633-08F1D392ADC8}">
      <dgm:prSet/>
      <dgm:spPr/>
      <dgm:t>
        <a:bodyPr/>
        <a:lstStyle/>
        <a:p>
          <a:endParaRPr lang="bg-BG"/>
        </a:p>
      </dgm:t>
    </dgm:pt>
    <dgm:pt modelId="{3799714F-7326-4457-807B-790DF0B98355}" type="sibTrans" cxnId="{FF690058-E0D7-4469-B633-08F1D392ADC8}">
      <dgm:prSet/>
      <dgm:spPr/>
      <dgm:t>
        <a:bodyPr/>
        <a:lstStyle/>
        <a:p>
          <a:endParaRPr lang="bg-BG"/>
        </a:p>
      </dgm:t>
    </dgm:pt>
    <dgm:pt modelId="{9052EE63-697D-423B-A3CB-FEFCA64AFDA3}" type="pres">
      <dgm:prSet presAssocID="{1F0C42AC-50A8-41B5-8F3C-4B96A08E2F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0968F82A-605B-484E-B5B7-E603F7F3FD51}" type="pres">
      <dgm:prSet presAssocID="{7982C695-A90B-49C4-820D-920CC13F71A9}" presName="composite" presStyleCnt="0"/>
      <dgm:spPr/>
    </dgm:pt>
    <dgm:pt modelId="{F95DB012-4DC3-4C26-AF3A-D142C0C53F10}" type="pres">
      <dgm:prSet presAssocID="{7982C695-A90B-49C4-820D-920CC13F71A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9A1F3AF-2181-4B70-83D8-622D6E27A3C2}" type="pres">
      <dgm:prSet presAssocID="{7982C695-A90B-49C4-820D-920CC13F71A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816BC1E-2427-443D-B718-C0A0FD39F587}" type="pres">
      <dgm:prSet presAssocID="{70984FAB-93DC-4592-B1D1-B11777C12B13}" presName="sp" presStyleCnt="0"/>
      <dgm:spPr/>
    </dgm:pt>
    <dgm:pt modelId="{ABA8BDF1-1C89-4ED1-9475-48A98CD364AB}" type="pres">
      <dgm:prSet presAssocID="{027EAC00-67E9-40FA-80B7-84ADC82F0F10}" presName="composite" presStyleCnt="0"/>
      <dgm:spPr/>
    </dgm:pt>
    <dgm:pt modelId="{8C4C6C02-EC77-48B3-8BA3-3848C03C9446}" type="pres">
      <dgm:prSet presAssocID="{027EAC00-67E9-40FA-80B7-84ADC82F0F1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2AB1BDA-5FF3-45FF-A13B-7D86ED60FD90}" type="pres">
      <dgm:prSet presAssocID="{027EAC00-67E9-40FA-80B7-84ADC82F0F1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6CA0213-070E-4DD5-8FC0-164B2568A5D4}" type="pres">
      <dgm:prSet presAssocID="{B90406FD-DADC-4B62-B8DD-2C567C6AEB27}" presName="sp" presStyleCnt="0"/>
      <dgm:spPr/>
    </dgm:pt>
    <dgm:pt modelId="{486FE1A2-3A8C-4BB2-9DB7-EE7396BF3D7C}" type="pres">
      <dgm:prSet presAssocID="{4BF7B467-2E42-48CE-BCDE-22B3F2BD892E}" presName="composite" presStyleCnt="0"/>
      <dgm:spPr/>
    </dgm:pt>
    <dgm:pt modelId="{60239188-6343-4F51-B36B-7B2F97597CD3}" type="pres">
      <dgm:prSet presAssocID="{4BF7B467-2E42-48CE-BCDE-22B3F2BD892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DB68330-08E8-4640-A787-014AC4FDA443}" type="pres">
      <dgm:prSet presAssocID="{4BF7B467-2E42-48CE-BCDE-22B3F2BD892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844DFC3-A10B-4C56-9578-2F1640626738}" type="pres">
      <dgm:prSet presAssocID="{B5F45986-3270-4A85-AA4E-F34649B65643}" presName="sp" presStyleCnt="0"/>
      <dgm:spPr/>
    </dgm:pt>
    <dgm:pt modelId="{29365310-8CC1-4D9F-9485-F04DAC21D30E}" type="pres">
      <dgm:prSet presAssocID="{A9D86E3C-88CF-44BA-B268-DEE446460DFA}" presName="composite" presStyleCnt="0"/>
      <dgm:spPr/>
    </dgm:pt>
    <dgm:pt modelId="{86E5F6BA-4885-4B92-AC8E-A139092F1723}" type="pres">
      <dgm:prSet presAssocID="{A9D86E3C-88CF-44BA-B268-DEE446460DF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E7212C-4FEC-4AD3-B433-556060AE5EBF}" type="pres">
      <dgm:prSet presAssocID="{A9D86E3C-88CF-44BA-B268-DEE446460DF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E3281B2-5BAE-4A83-B6F7-16E32C6A1BD2}" type="pres">
      <dgm:prSet presAssocID="{1E27D17F-50F7-4F52-B35A-456D009218B3}" presName="sp" presStyleCnt="0"/>
      <dgm:spPr/>
    </dgm:pt>
    <dgm:pt modelId="{D1793C61-BAD0-4EF5-B617-03BE0CE5CFF9}" type="pres">
      <dgm:prSet presAssocID="{6606A50F-3987-4F7A-BDB3-B600A14537F0}" presName="composite" presStyleCnt="0"/>
      <dgm:spPr/>
    </dgm:pt>
    <dgm:pt modelId="{8237345A-90B9-46BA-920F-84CD84D050F0}" type="pres">
      <dgm:prSet presAssocID="{6606A50F-3987-4F7A-BDB3-B600A14537F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7C7A7E1-C21B-4CF9-8F62-B9113DF9ECEC}" type="pres">
      <dgm:prSet presAssocID="{6606A50F-3987-4F7A-BDB3-B600A14537F0}" presName="descendantText" presStyleLbl="alignAcc1" presStyleIdx="4" presStyleCnt="6" custScaleY="114203" custLinFactNeighborX="-358" custLinFactNeighborY="23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0D8F456-37E0-4D40-92CB-14FE7A63AE2D}" type="pres">
      <dgm:prSet presAssocID="{436A22F7-544F-49DF-9817-A52C178EB8D9}" presName="sp" presStyleCnt="0"/>
      <dgm:spPr/>
    </dgm:pt>
    <dgm:pt modelId="{7545BD3E-5907-4FF9-ADF2-30F8D01FFB1E}" type="pres">
      <dgm:prSet presAssocID="{5E29E79E-0659-408B-871D-5F66FF6B1FFA}" presName="composite" presStyleCnt="0"/>
      <dgm:spPr/>
    </dgm:pt>
    <dgm:pt modelId="{EF510CC2-7EC7-47BE-952F-502F0AABDB19}" type="pres">
      <dgm:prSet presAssocID="{5E29E79E-0659-408B-871D-5F66FF6B1FF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3D6DB0F-ADDA-4487-BBA9-8BF7E903B230}" type="pres">
      <dgm:prSet presAssocID="{5E29E79E-0659-408B-871D-5F66FF6B1FF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D32C8F7-B0C3-4154-A5DC-D3FDBCFEF64D}" type="presOf" srcId="{7982C695-A90B-49C4-820D-920CC13F71A9}" destId="{F95DB012-4DC3-4C26-AF3A-D142C0C53F10}" srcOrd="0" destOrd="0" presId="urn:microsoft.com/office/officeart/2005/8/layout/chevron2"/>
    <dgm:cxn modelId="{A20E10DA-ADBC-4008-B82C-1DA08BEDC7A7}" srcId="{1F0C42AC-50A8-41B5-8F3C-4B96A08E2FC2}" destId="{A9D86E3C-88CF-44BA-B268-DEE446460DFA}" srcOrd="3" destOrd="0" parTransId="{DA60EF16-CD7D-431D-ADB6-4BCF242FC4D0}" sibTransId="{1E27D17F-50F7-4F52-B35A-456D009218B3}"/>
    <dgm:cxn modelId="{C527F69A-BB05-4CA2-A274-DE2BAC60C3CD}" srcId="{1F0C42AC-50A8-41B5-8F3C-4B96A08E2FC2}" destId="{4BF7B467-2E42-48CE-BCDE-22B3F2BD892E}" srcOrd="2" destOrd="0" parTransId="{38EA9F4D-5E40-46A0-A3D6-87A66BA17F36}" sibTransId="{B5F45986-3270-4A85-AA4E-F34649B65643}"/>
    <dgm:cxn modelId="{2FCB904E-3FEB-4A83-A0FC-4CB35B4634F4}" srcId="{1F0C42AC-50A8-41B5-8F3C-4B96A08E2FC2}" destId="{5E29E79E-0659-408B-871D-5F66FF6B1FFA}" srcOrd="5" destOrd="0" parTransId="{D8611677-7754-470F-AEA1-5F5805F5B88D}" sibTransId="{3CDD37B6-7E40-4703-86B1-EB61C47204D3}"/>
    <dgm:cxn modelId="{903F4677-223C-4BD1-8EF8-73C33BABAE54}" type="presOf" srcId="{A9D86E3C-88CF-44BA-B268-DEE446460DFA}" destId="{86E5F6BA-4885-4B92-AC8E-A139092F1723}" srcOrd="0" destOrd="0" presId="urn:microsoft.com/office/officeart/2005/8/layout/chevron2"/>
    <dgm:cxn modelId="{56072D99-8D7B-4893-9BC7-5EEF40472336}" srcId="{7982C695-A90B-49C4-820D-920CC13F71A9}" destId="{9C6C4378-9E10-4C48-B9F4-1398038CD675}" srcOrd="0" destOrd="0" parTransId="{7AF5B154-E53E-40EE-8F78-B2EB73E5E96A}" sibTransId="{0F6C2190-3614-45E9-B4DE-7099B8C6170B}"/>
    <dgm:cxn modelId="{6C6DA078-9EAF-43A1-9D4E-D18CBB16B1BB}" srcId="{4BF7B467-2E42-48CE-BCDE-22B3F2BD892E}" destId="{C52A7D8E-8599-45C0-B6D1-CACAEE192698}" srcOrd="0" destOrd="0" parTransId="{C44C877F-DF6F-4AE6-A9A3-0B4214F39998}" sibTransId="{358EE851-70F7-4A19-A4FA-484DFB718903}"/>
    <dgm:cxn modelId="{1A7A8F88-B908-49F5-A2BE-7F3B7133910F}" srcId="{1F0C42AC-50A8-41B5-8F3C-4B96A08E2FC2}" destId="{6606A50F-3987-4F7A-BDB3-B600A14537F0}" srcOrd="4" destOrd="0" parTransId="{73A10E69-91C6-42A7-B320-D1987B916AED}" sibTransId="{436A22F7-544F-49DF-9817-A52C178EB8D9}"/>
    <dgm:cxn modelId="{CDA65857-9A23-4D8F-9CC9-5F763DF9830E}" type="presOf" srcId="{5A240AAF-8130-4B58-851B-752CF0E9BFA4}" destId="{47C7A7E1-C21B-4CF9-8F62-B9113DF9ECEC}" srcOrd="0" destOrd="0" presId="urn:microsoft.com/office/officeart/2005/8/layout/chevron2"/>
    <dgm:cxn modelId="{F5A51797-B157-4E84-A397-A3A18C605C90}" type="presOf" srcId="{5E29E79E-0659-408B-871D-5F66FF6B1FFA}" destId="{EF510CC2-7EC7-47BE-952F-502F0AABDB19}" srcOrd="0" destOrd="0" presId="urn:microsoft.com/office/officeart/2005/8/layout/chevron2"/>
    <dgm:cxn modelId="{821C60AD-884D-494E-BEE9-AE612827B9A3}" type="presOf" srcId="{027EAC00-67E9-40FA-80B7-84ADC82F0F10}" destId="{8C4C6C02-EC77-48B3-8BA3-3848C03C9446}" srcOrd="0" destOrd="0" presId="urn:microsoft.com/office/officeart/2005/8/layout/chevron2"/>
    <dgm:cxn modelId="{B17FEC8E-21C2-4EFB-8452-5F10D1FB695A}" type="presOf" srcId="{4BF7B467-2E42-48CE-BCDE-22B3F2BD892E}" destId="{60239188-6343-4F51-B36B-7B2F97597CD3}" srcOrd="0" destOrd="0" presId="urn:microsoft.com/office/officeart/2005/8/layout/chevron2"/>
    <dgm:cxn modelId="{F3083D16-0441-4FE7-87A1-EF34D30CC158}" type="presOf" srcId="{C52A7D8E-8599-45C0-B6D1-CACAEE192698}" destId="{CDB68330-08E8-4640-A787-014AC4FDA443}" srcOrd="0" destOrd="0" presId="urn:microsoft.com/office/officeart/2005/8/layout/chevron2"/>
    <dgm:cxn modelId="{FD330C20-763C-459A-8904-8F5FE97FFD2E}" srcId="{027EAC00-67E9-40FA-80B7-84ADC82F0F10}" destId="{FFDBDC54-EB54-4F7A-9ED6-F39FB970E6A8}" srcOrd="0" destOrd="0" parTransId="{CD91781B-8B87-4A41-AE60-9E5173BD8E0B}" sibTransId="{505BE8D5-5097-4AAD-82D2-A6DED2FEBC91}"/>
    <dgm:cxn modelId="{7111D4C4-6F75-4B37-929C-DD0391B79EAD}" srcId="{6606A50F-3987-4F7A-BDB3-B600A14537F0}" destId="{5A240AAF-8130-4B58-851B-752CF0E9BFA4}" srcOrd="0" destOrd="0" parTransId="{7F5D4D95-B40A-4885-A6C7-1BAF12E43B57}" sibTransId="{0193A1D7-E297-45AF-99CF-AD8D1FF3A932}"/>
    <dgm:cxn modelId="{5B75C686-FD23-4B20-B661-03D48BF4BA43}" srcId="{1F0C42AC-50A8-41B5-8F3C-4B96A08E2FC2}" destId="{027EAC00-67E9-40FA-80B7-84ADC82F0F10}" srcOrd="1" destOrd="0" parTransId="{64A6EACA-5837-4BB2-ADC3-DB5C3A6901BE}" sibTransId="{B90406FD-DADC-4B62-B8DD-2C567C6AEB27}"/>
    <dgm:cxn modelId="{7FF61EC3-F36D-4A05-9EBE-5C1E705868EF}" type="presOf" srcId="{BFA864A4-59B1-47AE-9BB4-D2C3FDBC2EF6}" destId="{43D6DB0F-ADDA-4487-BBA9-8BF7E903B230}" srcOrd="0" destOrd="0" presId="urn:microsoft.com/office/officeart/2005/8/layout/chevron2"/>
    <dgm:cxn modelId="{FF690058-E0D7-4469-B633-08F1D392ADC8}" srcId="{5E29E79E-0659-408B-871D-5F66FF6B1FFA}" destId="{BFA864A4-59B1-47AE-9BB4-D2C3FDBC2EF6}" srcOrd="0" destOrd="0" parTransId="{D712A472-FEF2-4781-A86C-71F571F4A39A}" sibTransId="{3799714F-7326-4457-807B-790DF0B98355}"/>
    <dgm:cxn modelId="{EE84D67A-F87E-4EA3-9912-CBBEE8A16987}" type="presOf" srcId="{6606A50F-3987-4F7A-BDB3-B600A14537F0}" destId="{8237345A-90B9-46BA-920F-84CD84D050F0}" srcOrd="0" destOrd="0" presId="urn:microsoft.com/office/officeart/2005/8/layout/chevron2"/>
    <dgm:cxn modelId="{C0498A7D-5A40-40CA-8FB8-03E7DC88E735}" srcId="{A9D86E3C-88CF-44BA-B268-DEE446460DFA}" destId="{07451539-75B3-41EF-A3FC-B5A20027550B}" srcOrd="0" destOrd="0" parTransId="{050EDD92-C9DB-4AD4-9AFF-4264088FF47B}" sibTransId="{604BCBC1-A090-4356-99BC-11523488D34B}"/>
    <dgm:cxn modelId="{221E51A4-CA3B-4856-B771-03D2D5E49172}" type="presOf" srcId="{FFDBDC54-EB54-4F7A-9ED6-F39FB970E6A8}" destId="{02AB1BDA-5FF3-45FF-A13B-7D86ED60FD90}" srcOrd="0" destOrd="0" presId="urn:microsoft.com/office/officeart/2005/8/layout/chevron2"/>
    <dgm:cxn modelId="{24B787B3-C5E6-4FC6-AE3B-DB185CCA134F}" type="presOf" srcId="{1F0C42AC-50A8-41B5-8F3C-4B96A08E2FC2}" destId="{9052EE63-697D-423B-A3CB-FEFCA64AFDA3}" srcOrd="0" destOrd="0" presId="urn:microsoft.com/office/officeart/2005/8/layout/chevron2"/>
    <dgm:cxn modelId="{F8DB207E-F19C-4A95-A08F-1BC502F5089A}" type="presOf" srcId="{07451539-75B3-41EF-A3FC-B5A20027550B}" destId="{B4E7212C-4FEC-4AD3-B433-556060AE5EBF}" srcOrd="0" destOrd="0" presId="urn:microsoft.com/office/officeart/2005/8/layout/chevron2"/>
    <dgm:cxn modelId="{269E4DB6-1C66-442E-8271-33B919135178}" srcId="{1F0C42AC-50A8-41B5-8F3C-4B96A08E2FC2}" destId="{7982C695-A90B-49C4-820D-920CC13F71A9}" srcOrd="0" destOrd="0" parTransId="{EF60C6A1-7AAE-4A8A-8E08-2996BF7DF5D4}" sibTransId="{70984FAB-93DC-4592-B1D1-B11777C12B13}"/>
    <dgm:cxn modelId="{2D53C617-71F9-4661-A921-152489B3271B}" type="presOf" srcId="{9C6C4378-9E10-4C48-B9F4-1398038CD675}" destId="{49A1F3AF-2181-4B70-83D8-622D6E27A3C2}" srcOrd="0" destOrd="0" presId="urn:microsoft.com/office/officeart/2005/8/layout/chevron2"/>
    <dgm:cxn modelId="{C2F8B6BE-ED12-427B-B05E-E652E616B6BC}" type="presParOf" srcId="{9052EE63-697D-423B-A3CB-FEFCA64AFDA3}" destId="{0968F82A-605B-484E-B5B7-E603F7F3FD51}" srcOrd="0" destOrd="0" presId="urn:microsoft.com/office/officeart/2005/8/layout/chevron2"/>
    <dgm:cxn modelId="{08D8F29D-28AD-443F-BB10-53C0D6696AF2}" type="presParOf" srcId="{0968F82A-605B-484E-B5B7-E603F7F3FD51}" destId="{F95DB012-4DC3-4C26-AF3A-D142C0C53F10}" srcOrd="0" destOrd="0" presId="urn:microsoft.com/office/officeart/2005/8/layout/chevron2"/>
    <dgm:cxn modelId="{FE641373-D3EB-4F77-B14A-4DA0C63B5F5F}" type="presParOf" srcId="{0968F82A-605B-484E-B5B7-E603F7F3FD51}" destId="{49A1F3AF-2181-4B70-83D8-622D6E27A3C2}" srcOrd="1" destOrd="0" presId="urn:microsoft.com/office/officeart/2005/8/layout/chevron2"/>
    <dgm:cxn modelId="{92A2CFA9-B495-483C-A1A2-C214848E6033}" type="presParOf" srcId="{9052EE63-697D-423B-A3CB-FEFCA64AFDA3}" destId="{7816BC1E-2427-443D-B718-C0A0FD39F587}" srcOrd="1" destOrd="0" presId="urn:microsoft.com/office/officeart/2005/8/layout/chevron2"/>
    <dgm:cxn modelId="{84BA9AEA-354A-4501-BF02-04D6BD84476C}" type="presParOf" srcId="{9052EE63-697D-423B-A3CB-FEFCA64AFDA3}" destId="{ABA8BDF1-1C89-4ED1-9475-48A98CD364AB}" srcOrd="2" destOrd="0" presId="urn:microsoft.com/office/officeart/2005/8/layout/chevron2"/>
    <dgm:cxn modelId="{49659969-6020-486C-97AE-9DA9022CEB72}" type="presParOf" srcId="{ABA8BDF1-1C89-4ED1-9475-48A98CD364AB}" destId="{8C4C6C02-EC77-48B3-8BA3-3848C03C9446}" srcOrd="0" destOrd="0" presId="urn:microsoft.com/office/officeart/2005/8/layout/chevron2"/>
    <dgm:cxn modelId="{A64FD879-E63B-4206-AEF6-10866E00F342}" type="presParOf" srcId="{ABA8BDF1-1C89-4ED1-9475-48A98CD364AB}" destId="{02AB1BDA-5FF3-45FF-A13B-7D86ED60FD90}" srcOrd="1" destOrd="0" presId="urn:microsoft.com/office/officeart/2005/8/layout/chevron2"/>
    <dgm:cxn modelId="{97421A97-49E3-417E-8C41-14DD6F13B4D4}" type="presParOf" srcId="{9052EE63-697D-423B-A3CB-FEFCA64AFDA3}" destId="{46CA0213-070E-4DD5-8FC0-164B2568A5D4}" srcOrd="3" destOrd="0" presId="urn:microsoft.com/office/officeart/2005/8/layout/chevron2"/>
    <dgm:cxn modelId="{EF5298A7-88AE-418B-861F-560D6360FFEA}" type="presParOf" srcId="{9052EE63-697D-423B-A3CB-FEFCA64AFDA3}" destId="{486FE1A2-3A8C-4BB2-9DB7-EE7396BF3D7C}" srcOrd="4" destOrd="0" presId="urn:microsoft.com/office/officeart/2005/8/layout/chevron2"/>
    <dgm:cxn modelId="{072CDDF4-5DE9-4114-ABCC-AC85E88F5C2C}" type="presParOf" srcId="{486FE1A2-3A8C-4BB2-9DB7-EE7396BF3D7C}" destId="{60239188-6343-4F51-B36B-7B2F97597CD3}" srcOrd="0" destOrd="0" presId="urn:microsoft.com/office/officeart/2005/8/layout/chevron2"/>
    <dgm:cxn modelId="{5EAF11B5-F5D7-4AED-B0A7-F25E4E86379F}" type="presParOf" srcId="{486FE1A2-3A8C-4BB2-9DB7-EE7396BF3D7C}" destId="{CDB68330-08E8-4640-A787-014AC4FDA443}" srcOrd="1" destOrd="0" presId="urn:microsoft.com/office/officeart/2005/8/layout/chevron2"/>
    <dgm:cxn modelId="{EA7773CF-233A-4510-A2EA-4681C2819422}" type="presParOf" srcId="{9052EE63-697D-423B-A3CB-FEFCA64AFDA3}" destId="{9844DFC3-A10B-4C56-9578-2F1640626738}" srcOrd="5" destOrd="0" presId="urn:microsoft.com/office/officeart/2005/8/layout/chevron2"/>
    <dgm:cxn modelId="{E30C0908-44D5-41D2-9DD3-12E60F0DEFC9}" type="presParOf" srcId="{9052EE63-697D-423B-A3CB-FEFCA64AFDA3}" destId="{29365310-8CC1-4D9F-9485-F04DAC21D30E}" srcOrd="6" destOrd="0" presId="urn:microsoft.com/office/officeart/2005/8/layout/chevron2"/>
    <dgm:cxn modelId="{F68BFBAA-3526-4409-8B73-3BDD378B91CC}" type="presParOf" srcId="{29365310-8CC1-4D9F-9485-F04DAC21D30E}" destId="{86E5F6BA-4885-4B92-AC8E-A139092F1723}" srcOrd="0" destOrd="0" presId="urn:microsoft.com/office/officeart/2005/8/layout/chevron2"/>
    <dgm:cxn modelId="{D35873EC-2D60-4B5B-B677-4459512D21A8}" type="presParOf" srcId="{29365310-8CC1-4D9F-9485-F04DAC21D30E}" destId="{B4E7212C-4FEC-4AD3-B433-556060AE5EBF}" srcOrd="1" destOrd="0" presId="urn:microsoft.com/office/officeart/2005/8/layout/chevron2"/>
    <dgm:cxn modelId="{A771E530-11DA-47B8-94BB-CAD334ACCD95}" type="presParOf" srcId="{9052EE63-697D-423B-A3CB-FEFCA64AFDA3}" destId="{1E3281B2-5BAE-4A83-B6F7-16E32C6A1BD2}" srcOrd="7" destOrd="0" presId="urn:microsoft.com/office/officeart/2005/8/layout/chevron2"/>
    <dgm:cxn modelId="{1BF9D1CF-5364-47A7-A2DA-42440FC91B4E}" type="presParOf" srcId="{9052EE63-697D-423B-A3CB-FEFCA64AFDA3}" destId="{D1793C61-BAD0-4EF5-B617-03BE0CE5CFF9}" srcOrd="8" destOrd="0" presId="urn:microsoft.com/office/officeart/2005/8/layout/chevron2"/>
    <dgm:cxn modelId="{1DE76CB0-9043-4B44-AC19-D0E4E061F02B}" type="presParOf" srcId="{D1793C61-BAD0-4EF5-B617-03BE0CE5CFF9}" destId="{8237345A-90B9-46BA-920F-84CD84D050F0}" srcOrd="0" destOrd="0" presId="urn:microsoft.com/office/officeart/2005/8/layout/chevron2"/>
    <dgm:cxn modelId="{D2472CAA-267C-4F83-A194-FFA54FC503D6}" type="presParOf" srcId="{D1793C61-BAD0-4EF5-B617-03BE0CE5CFF9}" destId="{47C7A7E1-C21B-4CF9-8F62-B9113DF9ECEC}" srcOrd="1" destOrd="0" presId="urn:microsoft.com/office/officeart/2005/8/layout/chevron2"/>
    <dgm:cxn modelId="{E3496EE3-81AD-4962-9104-7577E5FC8F8C}" type="presParOf" srcId="{9052EE63-697D-423B-A3CB-FEFCA64AFDA3}" destId="{D0D8F456-37E0-4D40-92CB-14FE7A63AE2D}" srcOrd="9" destOrd="0" presId="urn:microsoft.com/office/officeart/2005/8/layout/chevron2"/>
    <dgm:cxn modelId="{1E83AD56-9270-452D-BD60-9139F1B18739}" type="presParOf" srcId="{9052EE63-697D-423B-A3CB-FEFCA64AFDA3}" destId="{7545BD3E-5907-4FF9-ADF2-30F8D01FFB1E}" srcOrd="10" destOrd="0" presId="urn:microsoft.com/office/officeart/2005/8/layout/chevron2"/>
    <dgm:cxn modelId="{34E654F9-87FF-4ABD-B4E8-0D35521F2F06}" type="presParOf" srcId="{7545BD3E-5907-4FF9-ADF2-30F8D01FFB1E}" destId="{EF510CC2-7EC7-47BE-952F-502F0AABDB19}" srcOrd="0" destOrd="0" presId="urn:microsoft.com/office/officeart/2005/8/layout/chevron2"/>
    <dgm:cxn modelId="{29331BEE-A88E-4B84-8D50-03B82D486B54}" type="presParOf" srcId="{7545BD3E-5907-4FF9-ADF2-30F8D01FFB1E}" destId="{43D6DB0F-ADDA-4487-BBA9-8BF7E903B2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2CC2A-A29E-41F9-9F48-4AD00BF87DA2}">
      <dsp:nvSpPr>
        <dsp:cNvPr id="0" name=""/>
        <dsp:cNvSpPr/>
      </dsp:nvSpPr>
      <dsp:spPr>
        <a:xfrm>
          <a:off x="4733184" y="-216281"/>
          <a:ext cx="1749396" cy="17493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400" kern="120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1. Избор – тема, хора, подход, материали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400" kern="1200" dirty="0">
            <a:ln/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33184" y="-216281"/>
        <a:ext cx="1749396" cy="1749396"/>
      </dsp:txXfrm>
    </dsp:sp>
    <dsp:sp modelId="{C64E6C1E-07E1-4C69-9F83-59B4F6AB30B1}">
      <dsp:nvSpPr>
        <dsp:cNvPr id="0" name=""/>
        <dsp:cNvSpPr/>
      </dsp:nvSpPr>
      <dsp:spPr>
        <a:xfrm rot="1542857">
          <a:off x="6414976" y="790221"/>
          <a:ext cx="159227" cy="5904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kern="120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542857">
        <a:off x="6414976" y="790221"/>
        <a:ext cx="159227" cy="590421"/>
      </dsp:txXfrm>
    </dsp:sp>
    <dsp:sp modelId="{94145343-F229-4D81-B08C-D193D532F35E}">
      <dsp:nvSpPr>
        <dsp:cNvPr id="0" name=""/>
        <dsp:cNvSpPr/>
      </dsp:nvSpPr>
      <dsp:spPr>
        <a:xfrm>
          <a:off x="6512700" y="640687"/>
          <a:ext cx="1749396" cy="1749396"/>
        </a:xfrm>
        <a:prstGeom prst="ellipse">
          <a:avLst/>
        </a:prstGeom>
        <a:gradFill rotWithShape="0">
          <a:gsLst>
            <a:gs pos="0">
              <a:schemeClr val="accent5">
                <a:hueOff val="1783397"/>
                <a:satOff val="-2088"/>
                <a:lumOff val="2190"/>
                <a:alphaOff val="0"/>
                <a:satMod val="103000"/>
                <a:lumMod val="118000"/>
              </a:schemeClr>
            </a:gs>
            <a:gs pos="50000">
              <a:schemeClr val="accent5">
                <a:hueOff val="1783397"/>
                <a:satOff val="-2088"/>
                <a:lumOff val="2190"/>
                <a:alphaOff val="0"/>
                <a:satMod val="89000"/>
                <a:lumMod val="91000"/>
              </a:schemeClr>
            </a:gs>
            <a:gs pos="100000">
              <a:schemeClr val="accent5">
                <a:hueOff val="1783397"/>
                <a:satOff val="-2088"/>
                <a:lumOff val="219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400" kern="120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2. Генериране на креативни идеи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400" kern="1200" dirty="0">
            <a:ln/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12700" y="640687"/>
        <a:ext cx="1749396" cy="1749396"/>
      </dsp:txXfrm>
    </dsp:sp>
    <dsp:sp modelId="{064430F3-80FC-434E-AE15-27C47E4A8988}">
      <dsp:nvSpPr>
        <dsp:cNvPr id="0" name=""/>
        <dsp:cNvSpPr/>
      </dsp:nvSpPr>
      <dsp:spPr>
        <a:xfrm rot="4363301">
          <a:off x="7580794" y="2202774"/>
          <a:ext cx="224483" cy="5904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783397"/>
                <a:satOff val="-2088"/>
                <a:lumOff val="2190"/>
                <a:alphaOff val="0"/>
                <a:satMod val="103000"/>
                <a:lumMod val="118000"/>
              </a:schemeClr>
            </a:gs>
            <a:gs pos="50000">
              <a:schemeClr val="accent5">
                <a:hueOff val="1783397"/>
                <a:satOff val="-2088"/>
                <a:lumOff val="2190"/>
                <a:alphaOff val="0"/>
                <a:satMod val="89000"/>
                <a:lumMod val="91000"/>
              </a:schemeClr>
            </a:gs>
            <a:gs pos="100000">
              <a:schemeClr val="accent5">
                <a:hueOff val="1783397"/>
                <a:satOff val="-2088"/>
                <a:lumOff val="219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kern="120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4363301">
        <a:off x="7580794" y="2202774"/>
        <a:ext cx="224483" cy="590421"/>
      </dsp:txXfrm>
    </dsp:sp>
    <dsp:sp modelId="{BE0DC1F1-579F-424C-A356-D2B157023BF0}">
      <dsp:nvSpPr>
        <dsp:cNvPr id="0" name=""/>
        <dsp:cNvSpPr/>
      </dsp:nvSpPr>
      <dsp:spPr>
        <a:xfrm>
          <a:off x="7126811" y="2615002"/>
          <a:ext cx="1749396" cy="1749396"/>
        </a:xfrm>
        <a:prstGeom prst="ellipse">
          <a:avLst/>
        </a:prstGeom>
        <a:gradFill rotWithShape="0">
          <a:gsLst>
            <a:gs pos="0">
              <a:schemeClr val="accent5">
                <a:hueOff val="3566794"/>
                <a:satOff val="-4175"/>
                <a:lumOff val="4379"/>
                <a:alphaOff val="0"/>
                <a:satMod val="103000"/>
                <a:lumMod val="118000"/>
              </a:schemeClr>
            </a:gs>
            <a:gs pos="50000">
              <a:schemeClr val="accent5">
                <a:hueOff val="3566794"/>
                <a:satOff val="-4175"/>
                <a:lumOff val="4379"/>
                <a:alphaOff val="0"/>
                <a:satMod val="89000"/>
                <a:lumMod val="91000"/>
              </a:schemeClr>
            </a:gs>
            <a:gs pos="100000">
              <a:schemeClr val="accent5">
                <a:hueOff val="3566794"/>
                <a:satOff val="-4175"/>
                <a:lumOff val="4379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3. Анализ -  среда, риск, актьори, инструменти</a:t>
          </a:r>
          <a:endParaRPr lang="bg-BG" sz="1400" kern="1200" dirty="0">
            <a:ln/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126811" y="2615002"/>
        <a:ext cx="1749396" cy="1749396"/>
      </dsp:txXfrm>
    </dsp:sp>
    <dsp:sp modelId="{F29C1DBB-5F71-4466-A8C3-C4E7E16F650F}">
      <dsp:nvSpPr>
        <dsp:cNvPr id="0" name=""/>
        <dsp:cNvSpPr/>
      </dsp:nvSpPr>
      <dsp:spPr>
        <a:xfrm rot="7994095">
          <a:off x="7194617" y="3938917"/>
          <a:ext cx="213947" cy="5904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566794"/>
                <a:satOff val="-4175"/>
                <a:lumOff val="4379"/>
                <a:alphaOff val="0"/>
                <a:satMod val="103000"/>
                <a:lumMod val="118000"/>
              </a:schemeClr>
            </a:gs>
            <a:gs pos="50000">
              <a:schemeClr val="accent5">
                <a:hueOff val="3566794"/>
                <a:satOff val="-4175"/>
                <a:lumOff val="4379"/>
                <a:alphaOff val="0"/>
                <a:satMod val="89000"/>
                <a:lumMod val="91000"/>
              </a:schemeClr>
            </a:gs>
            <a:gs pos="100000">
              <a:schemeClr val="accent5">
                <a:hueOff val="3566794"/>
                <a:satOff val="-4175"/>
                <a:lumOff val="4379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kern="120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7994095">
        <a:off x="7194617" y="3938917"/>
        <a:ext cx="213947" cy="590421"/>
      </dsp:txXfrm>
    </dsp:sp>
    <dsp:sp modelId="{EC07B79A-121D-4DD6-A6B2-E417104334FF}">
      <dsp:nvSpPr>
        <dsp:cNvPr id="0" name=""/>
        <dsp:cNvSpPr/>
      </dsp:nvSpPr>
      <dsp:spPr>
        <a:xfrm>
          <a:off x="5720741" y="4110487"/>
          <a:ext cx="1749396" cy="1749396"/>
        </a:xfrm>
        <a:prstGeom prst="ellipse">
          <a:avLst/>
        </a:prstGeom>
        <a:gradFill rotWithShape="0">
          <a:gsLst>
            <a:gs pos="0">
              <a:schemeClr val="accent5">
                <a:hueOff val="5350190"/>
                <a:satOff val="-6263"/>
                <a:lumOff val="6569"/>
                <a:alphaOff val="0"/>
                <a:satMod val="103000"/>
                <a:lumMod val="118000"/>
              </a:schemeClr>
            </a:gs>
            <a:gs pos="50000">
              <a:schemeClr val="accent5">
                <a:hueOff val="5350190"/>
                <a:satOff val="-6263"/>
                <a:lumOff val="6569"/>
                <a:alphaOff val="0"/>
                <a:satMod val="89000"/>
                <a:lumMod val="91000"/>
              </a:schemeClr>
            </a:gs>
            <a:gs pos="100000">
              <a:schemeClr val="accent5">
                <a:hueOff val="5350190"/>
                <a:satOff val="-6263"/>
                <a:lumOff val="6569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4.Оценка –система и динамика</a:t>
          </a:r>
          <a:endParaRPr lang="bg-BG" sz="1400" kern="1200" dirty="0">
            <a:ln/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20741" y="4110487"/>
        <a:ext cx="1749396" cy="1749396"/>
      </dsp:txXfrm>
    </dsp:sp>
    <dsp:sp modelId="{A837A7F3-8C96-4D49-AA7B-F7CB6C0A6ABC}">
      <dsp:nvSpPr>
        <dsp:cNvPr id="0" name=""/>
        <dsp:cNvSpPr/>
      </dsp:nvSpPr>
      <dsp:spPr>
        <a:xfrm rot="10800000">
          <a:off x="5531654" y="4689974"/>
          <a:ext cx="159227" cy="5904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350190"/>
                <a:satOff val="-6263"/>
                <a:lumOff val="6569"/>
                <a:alphaOff val="0"/>
                <a:satMod val="103000"/>
                <a:lumMod val="118000"/>
              </a:schemeClr>
            </a:gs>
            <a:gs pos="50000">
              <a:schemeClr val="accent5">
                <a:hueOff val="5350190"/>
                <a:satOff val="-6263"/>
                <a:lumOff val="6569"/>
                <a:alphaOff val="0"/>
                <a:satMod val="89000"/>
                <a:lumMod val="91000"/>
              </a:schemeClr>
            </a:gs>
            <a:gs pos="100000">
              <a:schemeClr val="accent5">
                <a:hueOff val="5350190"/>
                <a:satOff val="-6263"/>
                <a:lumOff val="6569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kern="120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5531654" y="4689974"/>
        <a:ext cx="159227" cy="590421"/>
      </dsp:txXfrm>
    </dsp:sp>
    <dsp:sp modelId="{1A1D5234-2002-46B6-8835-BBE664F5E3B6}">
      <dsp:nvSpPr>
        <dsp:cNvPr id="0" name=""/>
        <dsp:cNvSpPr/>
      </dsp:nvSpPr>
      <dsp:spPr>
        <a:xfrm>
          <a:off x="3745627" y="4110487"/>
          <a:ext cx="1749396" cy="1749396"/>
        </a:xfrm>
        <a:prstGeom prst="ellipse">
          <a:avLst/>
        </a:prstGeom>
        <a:gradFill rotWithShape="0">
          <a:gsLst>
            <a:gs pos="0">
              <a:schemeClr val="accent5">
                <a:hueOff val="7133587"/>
                <a:satOff val="-8351"/>
                <a:lumOff val="8758"/>
                <a:alphaOff val="0"/>
                <a:satMod val="103000"/>
                <a:lumMod val="118000"/>
              </a:schemeClr>
            </a:gs>
            <a:gs pos="50000">
              <a:schemeClr val="accent5">
                <a:hueOff val="7133587"/>
                <a:satOff val="-8351"/>
                <a:lumOff val="8758"/>
                <a:alphaOff val="0"/>
                <a:satMod val="89000"/>
                <a:lumMod val="91000"/>
              </a:schemeClr>
            </a:gs>
            <a:gs pos="100000">
              <a:schemeClr val="accent5">
                <a:hueOff val="7133587"/>
                <a:satOff val="-8351"/>
                <a:lumOff val="875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5.  Матрица на  риска и  </a:t>
          </a:r>
          <a:r>
            <a:rPr lang="en-US" sz="1400" kern="120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PEST</a:t>
          </a:r>
          <a:r>
            <a:rPr lang="en-GB" sz="1400" kern="120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bg-BG" sz="1400" kern="120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анализ </a:t>
          </a:r>
          <a:endParaRPr lang="bg-BG" sz="1400" kern="1200" dirty="0">
            <a:ln/>
            <a:solidFill>
              <a:schemeClr val="tx1">
                <a:lumMod val="95000"/>
                <a:lumOff val="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100" kern="1200" dirty="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45627" y="4110487"/>
        <a:ext cx="1749396" cy="1749396"/>
      </dsp:txXfrm>
    </dsp:sp>
    <dsp:sp modelId="{D6A045F6-4013-47B1-950C-DE1ED5D8722B}">
      <dsp:nvSpPr>
        <dsp:cNvPr id="0" name=""/>
        <dsp:cNvSpPr/>
      </dsp:nvSpPr>
      <dsp:spPr>
        <a:xfrm rot="13885714">
          <a:off x="3927091" y="3920518"/>
          <a:ext cx="159227" cy="5904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7133587"/>
                <a:satOff val="-8351"/>
                <a:lumOff val="8758"/>
                <a:alphaOff val="0"/>
                <a:satMod val="103000"/>
                <a:lumMod val="118000"/>
              </a:schemeClr>
            </a:gs>
            <a:gs pos="50000">
              <a:schemeClr val="accent5">
                <a:hueOff val="7133587"/>
                <a:satOff val="-8351"/>
                <a:lumOff val="8758"/>
                <a:alphaOff val="0"/>
                <a:satMod val="89000"/>
                <a:lumMod val="91000"/>
              </a:schemeClr>
            </a:gs>
            <a:gs pos="100000">
              <a:schemeClr val="accent5">
                <a:hueOff val="7133587"/>
                <a:satOff val="-8351"/>
                <a:lumOff val="875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kern="120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3885714">
        <a:off x="3927091" y="3920518"/>
        <a:ext cx="159227" cy="590421"/>
      </dsp:txXfrm>
    </dsp:sp>
    <dsp:sp modelId="{7AD745BF-58A4-47E6-973A-430DBAA12B57}">
      <dsp:nvSpPr>
        <dsp:cNvPr id="0" name=""/>
        <dsp:cNvSpPr/>
      </dsp:nvSpPr>
      <dsp:spPr>
        <a:xfrm>
          <a:off x="2514164" y="2566281"/>
          <a:ext cx="1749396" cy="1749396"/>
        </a:xfrm>
        <a:prstGeom prst="ellipse">
          <a:avLst/>
        </a:prstGeom>
        <a:gradFill rotWithShape="0">
          <a:gsLst>
            <a:gs pos="0">
              <a:schemeClr val="accent5">
                <a:hueOff val="8916984"/>
                <a:satOff val="-10438"/>
                <a:lumOff val="10948"/>
                <a:alphaOff val="0"/>
                <a:satMod val="103000"/>
                <a:lumMod val="118000"/>
              </a:schemeClr>
            </a:gs>
            <a:gs pos="50000">
              <a:schemeClr val="accent5">
                <a:hueOff val="8916984"/>
                <a:satOff val="-10438"/>
                <a:lumOff val="10948"/>
                <a:alphaOff val="0"/>
                <a:satMod val="89000"/>
                <a:lumMod val="91000"/>
              </a:schemeClr>
            </a:gs>
            <a:gs pos="100000">
              <a:schemeClr val="accent5">
                <a:hueOff val="8916984"/>
                <a:satOff val="-10438"/>
                <a:lumOff val="1094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6. Разработване на сценарии</a:t>
          </a:r>
          <a:endParaRPr lang="bg-BG" sz="1400" kern="1200" dirty="0">
            <a:ln/>
            <a:solidFill>
              <a:schemeClr val="tx1">
                <a:lumMod val="95000"/>
                <a:lumOff val="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100" kern="1200" dirty="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14164" y="2566281"/>
        <a:ext cx="1749396" cy="1749396"/>
      </dsp:txXfrm>
    </dsp:sp>
    <dsp:sp modelId="{AB1FF5C0-85A9-4751-9D85-D4FA17414CA4}">
      <dsp:nvSpPr>
        <dsp:cNvPr id="0" name=""/>
        <dsp:cNvSpPr/>
      </dsp:nvSpPr>
      <dsp:spPr>
        <a:xfrm rot="16971429">
          <a:off x="3528247" y="2186273"/>
          <a:ext cx="159227" cy="5904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8916984"/>
                <a:satOff val="-10438"/>
                <a:lumOff val="10948"/>
                <a:alphaOff val="0"/>
                <a:satMod val="103000"/>
                <a:lumMod val="118000"/>
              </a:schemeClr>
            </a:gs>
            <a:gs pos="50000">
              <a:schemeClr val="accent5">
                <a:hueOff val="8916984"/>
                <a:satOff val="-10438"/>
                <a:lumOff val="10948"/>
                <a:alphaOff val="0"/>
                <a:satMod val="89000"/>
                <a:lumMod val="91000"/>
              </a:schemeClr>
            </a:gs>
            <a:gs pos="100000">
              <a:schemeClr val="accent5">
                <a:hueOff val="8916984"/>
                <a:satOff val="-10438"/>
                <a:lumOff val="1094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kern="120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6971429">
        <a:off x="3528247" y="2186273"/>
        <a:ext cx="159227" cy="590421"/>
      </dsp:txXfrm>
    </dsp:sp>
    <dsp:sp modelId="{1EDE8784-91CE-4CF0-B6CE-A84F8DED2239}">
      <dsp:nvSpPr>
        <dsp:cNvPr id="0" name=""/>
        <dsp:cNvSpPr/>
      </dsp:nvSpPr>
      <dsp:spPr>
        <a:xfrm>
          <a:off x="2953668" y="640687"/>
          <a:ext cx="1749396" cy="1749396"/>
        </a:xfrm>
        <a:prstGeom prst="ellipse">
          <a:avLst/>
        </a:prstGeom>
        <a:gradFill rotWithShape="0">
          <a:gsLst>
            <a:gs pos="0">
              <a:schemeClr val="accent5">
                <a:hueOff val="10700381"/>
                <a:satOff val="-12526"/>
                <a:lumOff val="13137"/>
                <a:alphaOff val="0"/>
                <a:satMod val="103000"/>
                <a:lumMod val="118000"/>
              </a:schemeClr>
            </a:gs>
            <a:gs pos="50000">
              <a:schemeClr val="accent5">
                <a:hueOff val="10700381"/>
                <a:satOff val="-12526"/>
                <a:lumOff val="13137"/>
                <a:alphaOff val="0"/>
                <a:satMod val="89000"/>
                <a:lumMod val="91000"/>
              </a:schemeClr>
            </a:gs>
            <a:gs pos="100000">
              <a:schemeClr val="accent5">
                <a:hueOff val="10700381"/>
                <a:satOff val="-12526"/>
                <a:lumOff val="1313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ln/>
              <a:solidFill>
                <a:schemeClr val="tx1">
                  <a:lumMod val="95000"/>
                  <a:lumOff val="5000"/>
                </a:schemeClr>
              </a:solidFill>
            </a:rPr>
            <a:t>7. Извеждане на препоръки</a:t>
          </a:r>
        </a:p>
      </dsp:txBody>
      <dsp:txXfrm>
        <a:off x="2953668" y="640687"/>
        <a:ext cx="1749396" cy="1749396"/>
      </dsp:txXfrm>
    </dsp:sp>
    <dsp:sp modelId="{484DDCF0-409C-4531-BAF6-86E0049049BB}">
      <dsp:nvSpPr>
        <dsp:cNvPr id="0" name=""/>
        <dsp:cNvSpPr/>
      </dsp:nvSpPr>
      <dsp:spPr>
        <a:xfrm rot="20057143">
          <a:off x="4635460" y="793159"/>
          <a:ext cx="159227" cy="5904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0700381"/>
                <a:satOff val="-12526"/>
                <a:lumOff val="13137"/>
                <a:alphaOff val="0"/>
                <a:satMod val="103000"/>
                <a:lumMod val="118000"/>
              </a:schemeClr>
            </a:gs>
            <a:gs pos="50000">
              <a:schemeClr val="accent5">
                <a:hueOff val="10700381"/>
                <a:satOff val="-12526"/>
                <a:lumOff val="13137"/>
                <a:alphaOff val="0"/>
                <a:satMod val="89000"/>
                <a:lumMod val="91000"/>
              </a:schemeClr>
            </a:gs>
            <a:gs pos="100000">
              <a:schemeClr val="accent5">
                <a:hueOff val="10700381"/>
                <a:satOff val="-12526"/>
                <a:lumOff val="1313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bliqueTopRigh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kern="1200">
            <a:ln>
              <a:solidFill>
                <a:schemeClr val="bg1">
                  <a:lumMod val="50000"/>
                </a:schemeClr>
              </a:solidFill>
            </a:ln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20057143">
        <a:off x="4635460" y="793159"/>
        <a:ext cx="159227" cy="5904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5DB012-4DC3-4C26-AF3A-D142C0C53F10}">
      <dsp:nvSpPr>
        <dsp:cNvPr id="0" name=""/>
        <dsp:cNvSpPr/>
      </dsp:nvSpPr>
      <dsp:spPr>
        <a:xfrm rot="5400000">
          <a:off x="-140969" y="145977"/>
          <a:ext cx="939799" cy="65785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1</a:t>
          </a:r>
          <a:endParaRPr lang="bg-BG" sz="1600" kern="1200" dirty="0"/>
        </a:p>
      </dsp:txBody>
      <dsp:txXfrm rot="5400000">
        <a:off x="-140969" y="145977"/>
        <a:ext cx="939799" cy="657859"/>
      </dsp:txXfrm>
    </dsp:sp>
    <dsp:sp modelId="{49A1F3AF-2181-4B70-83D8-622D6E27A3C2}">
      <dsp:nvSpPr>
        <dsp:cNvPr id="0" name=""/>
        <dsp:cNvSpPr/>
      </dsp:nvSpPr>
      <dsp:spPr>
        <a:xfrm rot="5400000">
          <a:off x="2702419" y="-2039552"/>
          <a:ext cx="610869" cy="4699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700" kern="1200" dirty="0" smtClean="0"/>
            <a:t>Интелигентна отбрана / </a:t>
          </a:r>
          <a:r>
            <a:rPr lang="en-US" sz="1700" kern="1200" dirty="0" smtClean="0"/>
            <a:t>Smart Defense</a:t>
          </a:r>
          <a:endParaRPr lang="bg-BG" sz="1700" kern="1200" dirty="0"/>
        </a:p>
      </dsp:txBody>
      <dsp:txXfrm rot="5400000">
        <a:off x="2702419" y="-2039552"/>
        <a:ext cx="610869" cy="4699990"/>
      </dsp:txXfrm>
    </dsp:sp>
    <dsp:sp modelId="{8C4C6C02-EC77-48B3-8BA3-3848C03C9446}">
      <dsp:nvSpPr>
        <dsp:cNvPr id="0" name=""/>
        <dsp:cNvSpPr/>
      </dsp:nvSpPr>
      <dsp:spPr>
        <a:xfrm rot="5400000">
          <a:off x="-140969" y="989129"/>
          <a:ext cx="939799" cy="657859"/>
        </a:xfrm>
        <a:prstGeom prst="chevron">
          <a:avLst/>
        </a:prstGeom>
        <a:solidFill>
          <a:schemeClr val="accent2">
            <a:hueOff val="1442162"/>
            <a:satOff val="963"/>
            <a:lumOff val="-432"/>
            <a:alphaOff val="0"/>
          </a:schemeClr>
        </a:solidFill>
        <a:ln w="12700" cap="flat" cmpd="sng" algn="ctr">
          <a:solidFill>
            <a:schemeClr val="accent2">
              <a:hueOff val="1442162"/>
              <a:satOff val="963"/>
              <a:lumOff val="-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</a:t>
          </a:r>
          <a:endParaRPr lang="bg-BG" sz="1600" kern="1200" dirty="0"/>
        </a:p>
      </dsp:txBody>
      <dsp:txXfrm rot="5400000">
        <a:off x="-140969" y="989129"/>
        <a:ext cx="939799" cy="657859"/>
      </dsp:txXfrm>
    </dsp:sp>
    <dsp:sp modelId="{02AB1BDA-5FF3-45FF-A13B-7D86ED60FD90}">
      <dsp:nvSpPr>
        <dsp:cNvPr id="0" name=""/>
        <dsp:cNvSpPr/>
      </dsp:nvSpPr>
      <dsp:spPr>
        <a:xfrm rot="5400000">
          <a:off x="2702419" y="-1196400"/>
          <a:ext cx="610869" cy="4699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442162"/>
              <a:satOff val="963"/>
              <a:lumOff val="-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700" kern="1200" dirty="0" smtClean="0"/>
            <a:t>Енергийна сигурност / </a:t>
          </a:r>
          <a:r>
            <a:rPr lang="en-US" sz="1700" kern="1200" dirty="0" smtClean="0"/>
            <a:t>Energy Security</a:t>
          </a:r>
          <a:endParaRPr lang="bg-BG" sz="1700" kern="1200" dirty="0"/>
        </a:p>
      </dsp:txBody>
      <dsp:txXfrm rot="5400000">
        <a:off x="2702419" y="-1196400"/>
        <a:ext cx="610869" cy="4699990"/>
      </dsp:txXfrm>
    </dsp:sp>
    <dsp:sp modelId="{60239188-6343-4F51-B36B-7B2F97597CD3}">
      <dsp:nvSpPr>
        <dsp:cNvPr id="0" name=""/>
        <dsp:cNvSpPr/>
      </dsp:nvSpPr>
      <dsp:spPr>
        <a:xfrm rot="5400000">
          <a:off x="-140969" y="1832282"/>
          <a:ext cx="939799" cy="657859"/>
        </a:xfrm>
        <a:prstGeom prst="chevron">
          <a:avLst/>
        </a:prstGeom>
        <a:solidFill>
          <a:schemeClr val="accent2">
            <a:hueOff val="2884324"/>
            <a:satOff val="1926"/>
            <a:lumOff val="-864"/>
            <a:alphaOff val="0"/>
          </a:schemeClr>
        </a:solidFill>
        <a:ln w="12700" cap="flat" cmpd="sng" algn="ctr">
          <a:solidFill>
            <a:schemeClr val="accent2">
              <a:hueOff val="2884324"/>
              <a:satOff val="1926"/>
              <a:lumOff val="-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3</a:t>
          </a:r>
          <a:endParaRPr lang="bg-BG" sz="1600" kern="1200" dirty="0"/>
        </a:p>
      </dsp:txBody>
      <dsp:txXfrm rot="5400000">
        <a:off x="-140969" y="1832282"/>
        <a:ext cx="939799" cy="657859"/>
      </dsp:txXfrm>
    </dsp:sp>
    <dsp:sp modelId="{CDB68330-08E8-4640-A787-014AC4FDA443}">
      <dsp:nvSpPr>
        <dsp:cNvPr id="0" name=""/>
        <dsp:cNvSpPr/>
      </dsp:nvSpPr>
      <dsp:spPr>
        <a:xfrm rot="5400000">
          <a:off x="2702419" y="-353247"/>
          <a:ext cx="610869" cy="4699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884324"/>
              <a:satOff val="1926"/>
              <a:lumOff val="-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700" kern="1200" dirty="0" smtClean="0"/>
            <a:t>Демографска политика</a:t>
          </a:r>
          <a:r>
            <a:rPr lang="en-US" sz="1700" kern="1200" dirty="0" smtClean="0"/>
            <a:t> /Demographic Policy</a:t>
          </a:r>
          <a:r>
            <a:rPr lang="bg-BG" sz="1700" kern="1200" dirty="0" smtClean="0"/>
            <a:t> </a:t>
          </a:r>
          <a:endParaRPr lang="bg-BG" sz="1700" kern="1200" dirty="0"/>
        </a:p>
      </dsp:txBody>
      <dsp:txXfrm rot="5400000">
        <a:off x="2702419" y="-353247"/>
        <a:ext cx="610869" cy="4699990"/>
      </dsp:txXfrm>
    </dsp:sp>
    <dsp:sp modelId="{86E5F6BA-4885-4B92-AC8E-A139092F1723}">
      <dsp:nvSpPr>
        <dsp:cNvPr id="0" name=""/>
        <dsp:cNvSpPr/>
      </dsp:nvSpPr>
      <dsp:spPr>
        <a:xfrm rot="5400000">
          <a:off x="-140969" y="2675434"/>
          <a:ext cx="939799" cy="657859"/>
        </a:xfrm>
        <a:prstGeom prst="chevron">
          <a:avLst/>
        </a:prstGeom>
        <a:solidFill>
          <a:schemeClr val="accent2">
            <a:hueOff val="4326486"/>
            <a:satOff val="2889"/>
            <a:lumOff val="-1295"/>
            <a:alphaOff val="0"/>
          </a:schemeClr>
        </a:solidFill>
        <a:ln w="12700" cap="flat" cmpd="sng" algn="ctr">
          <a:solidFill>
            <a:schemeClr val="accent2">
              <a:hueOff val="4326486"/>
              <a:satOff val="2889"/>
              <a:lumOff val="-1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4</a:t>
          </a:r>
          <a:endParaRPr lang="bg-BG" sz="1600" kern="1200" dirty="0"/>
        </a:p>
      </dsp:txBody>
      <dsp:txXfrm rot="5400000">
        <a:off x="-140969" y="2675434"/>
        <a:ext cx="939799" cy="657859"/>
      </dsp:txXfrm>
    </dsp:sp>
    <dsp:sp modelId="{B4E7212C-4FEC-4AD3-B433-556060AE5EBF}">
      <dsp:nvSpPr>
        <dsp:cNvPr id="0" name=""/>
        <dsp:cNvSpPr/>
      </dsp:nvSpPr>
      <dsp:spPr>
        <a:xfrm rot="5400000">
          <a:off x="2702419" y="489904"/>
          <a:ext cx="610869" cy="4699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326486"/>
              <a:satOff val="2889"/>
              <a:lumOff val="-1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700" kern="1200" dirty="0" smtClean="0"/>
            <a:t>Вътрешна сигурност и правосъдие</a:t>
          </a:r>
          <a:r>
            <a:rPr lang="en-US" sz="1700" kern="1200" dirty="0" smtClean="0"/>
            <a:t>/ Internal Security and Justice</a:t>
          </a:r>
          <a:endParaRPr lang="bg-BG" sz="1700" kern="1200" dirty="0"/>
        </a:p>
      </dsp:txBody>
      <dsp:txXfrm rot="5400000">
        <a:off x="2702419" y="489904"/>
        <a:ext cx="610869" cy="4699990"/>
      </dsp:txXfrm>
    </dsp:sp>
    <dsp:sp modelId="{8237345A-90B9-46BA-920F-84CD84D050F0}">
      <dsp:nvSpPr>
        <dsp:cNvPr id="0" name=""/>
        <dsp:cNvSpPr/>
      </dsp:nvSpPr>
      <dsp:spPr>
        <a:xfrm rot="5400000">
          <a:off x="-140969" y="3561968"/>
          <a:ext cx="939799" cy="657859"/>
        </a:xfrm>
        <a:prstGeom prst="chevron">
          <a:avLst/>
        </a:prstGeom>
        <a:solidFill>
          <a:schemeClr val="accent2">
            <a:hueOff val="5768648"/>
            <a:satOff val="3852"/>
            <a:lumOff val="-1727"/>
            <a:alphaOff val="0"/>
          </a:schemeClr>
        </a:solidFill>
        <a:ln w="12700" cap="flat" cmpd="sng" algn="ctr">
          <a:solidFill>
            <a:schemeClr val="accent2">
              <a:hueOff val="5768648"/>
              <a:satOff val="3852"/>
              <a:lumOff val="-1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5</a:t>
          </a:r>
          <a:endParaRPr lang="bg-BG" sz="1600" kern="1200" dirty="0"/>
        </a:p>
      </dsp:txBody>
      <dsp:txXfrm rot="5400000">
        <a:off x="-140969" y="3561968"/>
        <a:ext cx="939799" cy="657859"/>
      </dsp:txXfrm>
    </dsp:sp>
    <dsp:sp modelId="{47C7A7E1-C21B-4CF9-8F62-B9113DF9ECEC}">
      <dsp:nvSpPr>
        <dsp:cNvPr id="0" name=""/>
        <dsp:cNvSpPr/>
      </dsp:nvSpPr>
      <dsp:spPr>
        <a:xfrm rot="5400000">
          <a:off x="2642213" y="1377843"/>
          <a:ext cx="697631" cy="4699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768648"/>
              <a:satOff val="3852"/>
              <a:lumOff val="-1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700" kern="1200" dirty="0" err="1" smtClean="0"/>
            <a:t>Кибер</a:t>
          </a:r>
          <a:r>
            <a:rPr lang="en-US" sz="1700" kern="1200" dirty="0" smtClean="0"/>
            <a:t>-</a:t>
          </a:r>
          <a:r>
            <a:rPr lang="bg-BG" sz="1700" kern="1200" dirty="0" smtClean="0"/>
            <a:t>сигурност</a:t>
          </a:r>
          <a:r>
            <a:rPr lang="en-US" sz="1700" kern="1200" dirty="0" smtClean="0"/>
            <a:t> / Cyber Security</a:t>
          </a:r>
          <a:endParaRPr lang="bg-BG" sz="1700" kern="1200" dirty="0"/>
        </a:p>
      </dsp:txBody>
      <dsp:txXfrm rot="5400000">
        <a:off x="2642213" y="1377843"/>
        <a:ext cx="697631" cy="4699990"/>
      </dsp:txXfrm>
    </dsp:sp>
    <dsp:sp modelId="{EF510CC2-7EC7-47BE-952F-502F0AABDB19}">
      <dsp:nvSpPr>
        <dsp:cNvPr id="0" name=""/>
        <dsp:cNvSpPr/>
      </dsp:nvSpPr>
      <dsp:spPr>
        <a:xfrm rot="5400000">
          <a:off x="-140969" y="4405120"/>
          <a:ext cx="939799" cy="657859"/>
        </a:xfrm>
        <a:prstGeom prst="chevron">
          <a:avLst/>
        </a:prstGeom>
        <a:solidFill>
          <a:schemeClr val="accent2">
            <a:hueOff val="7210809"/>
            <a:satOff val="4815"/>
            <a:lumOff val="-2159"/>
            <a:alphaOff val="0"/>
          </a:schemeClr>
        </a:solidFill>
        <a:ln w="12700" cap="flat" cmpd="sng" algn="ctr">
          <a:solidFill>
            <a:schemeClr val="accent2">
              <a:hueOff val="7210809"/>
              <a:satOff val="4815"/>
              <a:lumOff val="-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6</a:t>
          </a:r>
          <a:endParaRPr lang="bg-BG" sz="1600" kern="1200" dirty="0"/>
        </a:p>
      </dsp:txBody>
      <dsp:txXfrm rot="5400000">
        <a:off x="-140969" y="4405120"/>
        <a:ext cx="939799" cy="657859"/>
      </dsp:txXfrm>
    </dsp:sp>
    <dsp:sp modelId="{43D6DB0F-ADDA-4487-BBA9-8BF7E903B230}">
      <dsp:nvSpPr>
        <dsp:cNvPr id="0" name=""/>
        <dsp:cNvSpPr/>
      </dsp:nvSpPr>
      <dsp:spPr>
        <a:xfrm rot="5400000">
          <a:off x="2702419" y="2219590"/>
          <a:ext cx="610869" cy="4699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210809"/>
              <a:satOff val="4815"/>
              <a:lumOff val="-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 </a:t>
          </a:r>
          <a:r>
            <a:rPr lang="bg-BG" sz="1700" kern="1200" dirty="0" smtClean="0"/>
            <a:t>Управление при бедствия и кризи/ </a:t>
          </a:r>
          <a:r>
            <a:rPr lang="en-US" sz="1700" kern="1200" dirty="0" smtClean="0"/>
            <a:t>CMDR  and  Risk Reduction</a:t>
          </a:r>
          <a:endParaRPr lang="bg-BG" sz="1700" kern="1200" dirty="0"/>
        </a:p>
      </dsp:txBody>
      <dsp:txXfrm rot="5400000">
        <a:off x="2702419" y="2219590"/>
        <a:ext cx="610869" cy="4699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pPr/>
              <a:t>2/23/2018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pPr/>
              <a:t>2/23/2018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2/23/2018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2/23/2018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2/23/2018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2/23/2018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2/23/2018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ogled.info/avtorski/Nako-Stefanov/riskovete-za-natsionalnata-sigurnost-na-balgariya.7358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Екипни проекти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50000"/>
                  </a:schemeClr>
                </a:solidFill>
              </a:rPr>
              <a:t>Политики за национална сигурност 2017/2018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за матрица за степенуване а риска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</p:txBody>
      </p:sp>
      <p:pic>
        <p:nvPicPr>
          <p:cNvPr id="4" name="Картина 3" descr="risk-matr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0009" y="1714876"/>
            <a:ext cx="4590353" cy="4405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</p:txBody>
      </p:sp>
      <p:pic>
        <p:nvPicPr>
          <p:cNvPr id="4" name="Картина 3" descr="Dimitar-Karanikolov7-880x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412" y="290512"/>
            <a:ext cx="8382000" cy="627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- </a:t>
            </a:r>
            <a:r>
              <a:rPr lang="bg-BG" dirty="0" smtClean="0"/>
              <a:t>Анализ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7934" y="1643050"/>
            <a:ext cx="10815680" cy="4376750"/>
          </a:xfrm>
        </p:spPr>
        <p:txBody>
          <a:bodyPr>
            <a:normAutofit/>
          </a:bodyPr>
          <a:lstStyle/>
          <a:p>
            <a:endParaRPr lang="bg-BG" i="1" dirty="0" smtClean="0"/>
          </a:p>
          <a:p>
            <a:r>
              <a:rPr lang="bg-BG" i="1" dirty="0" smtClean="0"/>
              <a:t>Целта на анализа</a:t>
            </a:r>
            <a:r>
              <a:rPr lang="bg-BG" dirty="0" smtClean="0"/>
              <a:t> е да се идентифицират, проследят, прогнозират и оценят промените в политическата, икономическата, социално-културната и технологичната среда  и  движещите сили, които ги предизвикват </a:t>
            </a:r>
            <a:r>
              <a:rPr lang="bg-BG" i="1" dirty="0" smtClean="0"/>
              <a:t>.</a:t>
            </a:r>
          </a:p>
          <a:p>
            <a:r>
              <a:rPr lang="bg-BG" i="1" dirty="0" smtClean="0"/>
              <a:t>Етапи:</a:t>
            </a:r>
          </a:p>
          <a:p>
            <a:r>
              <a:rPr lang="bg-BG" b="1" dirty="0" smtClean="0"/>
              <a:t>Сканиране</a:t>
            </a:r>
            <a:r>
              <a:rPr lang="bg-BG" dirty="0" smtClean="0"/>
              <a:t>  на обкръжаващата среда, за да се разкрият индикаторите или сигналите за текущите и потенциалните промени или за новите проблеми;</a:t>
            </a:r>
          </a:p>
          <a:p>
            <a:r>
              <a:rPr lang="bg-BG" b="1" dirty="0" smtClean="0"/>
              <a:t>Мониторинг</a:t>
            </a:r>
            <a:r>
              <a:rPr lang="bg-BG" dirty="0" smtClean="0"/>
              <a:t>  - проследяване на конкретна промяна на </a:t>
            </a:r>
            <a:r>
              <a:rPr lang="bg-BG" dirty="0" err="1" smtClean="0"/>
              <a:t>макросредата</a:t>
            </a:r>
            <a:r>
              <a:rPr lang="bg-BG" dirty="0" smtClean="0"/>
              <a:t> във времето. </a:t>
            </a:r>
          </a:p>
          <a:p>
            <a:r>
              <a:rPr lang="bg-BG" b="1" dirty="0" smtClean="0"/>
              <a:t>Прогнозиране</a:t>
            </a:r>
            <a:r>
              <a:rPr lang="bg-BG" dirty="0" smtClean="0"/>
              <a:t>   -  възможните параметри на мащаба, направлението, скоростта и интензивността на промените, осъществяващи се във външната среда. </a:t>
            </a:r>
          </a:p>
          <a:p>
            <a:endParaRPr lang="bg-BG" dirty="0" smtClean="0"/>
          </a:p>
          <a:p>
            <a:endParaRPr lang="bg-BG" i="1" dirty="0" smtClean="0"/>
          </a:p>
          <a:p>
            <a:endParaRPr lang="bg-BG" dirty="0" smtClean="0"/>
          </a:p>
          <a:p>
            <a:pPr>
              <a:buNone/>
            </a:pPr>
            <a:endParaRPr lang="bg-BG" dirty="0" smtClean="0"/>
          </a:p>
          <a:p>
            <a:endParaRPr lang="bg-BG" dirty="0"/>
          </a:p>
        </p:txBody>
      </p:sp>
      <p:pic>
        <p:nvPicPr>
          <p:cNvPr id="4" name="Картина 3" descr="imag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5982" y="285728"/>
            <a:ext cx="26193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Сценарно</a:t>
            </a:r>
            <a:r>
              <a:rPr lang="bg-BG" dirty="0" smtClean="0"/>
              <a:t> планиране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 </a:t>
            </a:r>
            <a:r>
              <a:rPr lang="bg-BG" i="1" dirty="0" err="1" smtClean="0"/>
              <a:t>Сценарното</a:t>
            </a:r>
            <a:r>
              <a:rPr lang="bg-BG" i="1" dirty="0" smtClean="0"/>
              <a:t> планиране е метод за идентифициране, привличане, създаване и в крайна сметка интегриране на предположения за бъдещето в единни стратегически планове. </a:t>
            </a:r>
          </a:p>
          <a:p>
            <a:r>
              <a:rPr lang="ru-RU" dirty="0" smtClean="0"/>
              <a:t>Ч</a:t>
            </a:r>
            <a:r>
              <a:rPr lang="bg-BG" dirty="0" err="1" smtClean="0"/>
              <a:t>рез</a:t>
            </a:r>
            <a:r>
              <a:rPr lang="bg-BG" dirty="0" smtClean="0"/>
              <a:t> съставянето на сценарии неопределеният брой данни за бъдещето, с които управлението разполага се свежда до ограничен брой възможни варианти – сценарии за бъдещето.</a:t>
            </a:r>
          </a:p>
          <a:p>
            <a:r>
              <a:rPr lang="bg-BG" dirty="0" smtClean="0"/>
              <a:t>Изкуството на </a:t>
            </a:r>
            <a:r>
              <a:rPr lang="bg-BG" dirty="0" err="1" smtClean="0"/>
              <a:t>сценарното</a:t>
            </a:r>
            <a:r>
              <a:rPr lang="bg-BG" dirty="0" smtClean="0"/>
              <a:t> планиране е в комбинирането на </a:t>
            </a:r>
            <a:r>
              <a:rPr lang="bg-BG" i="1" dirty="0" smtClean="0"/>
              <a:t>познатото</a:t>
            </a:r>
            <a:r>
              <a:rPr lang="bg-BG" dirty="0" smtClean="0"/>
              <a:t> и </a:t>
            </a:r>
            <a:r>
              <a:rPr lang="bg-BG" i="1" dirty="0" smtClean="0"/>
              <a:t>непознатото</a:t>
            </a:r>
            <a:r>
              <a:rPr lang="bg-BG" dirty="0" smtClean="0"/>
              <a:t> в рамките на ограничен брой цялостни, вътрешно непротиворечиви и последователни гледища за бъдещето. Алтернативните сценарии изчерпват всякакви възможности за развитие на нещата.</a:t>
            </a:r>
          </a:p>
          <a:p>
            <a:endParaRPr lang="bg-BG" dirty="0"/>
          </a:p>
        </p:txBody>
      </p:sp>
      <p:pic>
        <p:nvPicPr>
          <p:cNvPr id="5" name="Картина 4" descr="Buzludzha-Main-Hall-in-Winter-So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5625" y="0"/>
            <a:ext cx="27432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Разработването на сценарии цели:</a:t>
            </a:r>
          </a:p>
          <a:p>
            <a:pPr lvl="0"/>
            <a:r>
              <a:rPr lang="bg-BG" dirty="0" smtClean="0"/>
              <a:t>да се постигнат цялостни правдоподобни описания на възможните алтернативни състояния на бъдещето, които са подпомогнат ръководителите да вземат ефикасни стратегически решения,</a:t>
            </a:r>
          </a:p>
          <a:p>
            <a:pPr lvl="0"/>
            <a:r>
              <a:rPr lang="bg-BG" dirty="0" smtClean="0"/>
              <a:t>да проиграят различни възможности в аванс и по този начин да катализират ефективното  управление </a:t>
            </a:r>
          </a:p>
          <a:p>
            <a:pPr lvl="0"/>
            <a:r>
              <a:rPr lang="bg-BG" dirty="0" smtClean="0"/>
              <a:t>да се </a:t>
            </a:r>
            <a:r>
              <a:rPr lang="bg-BG" dirty="0" err="1" smtClean="0"/>
              <a:t>преначертаят</a:t>
            </a:r>
            <a:r>
              <a:rPr lang="bg-BG" dirty="0" smtClean="0"/>
              <a:t> „менталните карти” (да пречупят инерцията), които управляващите имат за бъдещето на организацията и нейното обкръжение.</a:t>
            </a:r>
          </a:p>
          <a:p>
            <a:endParaRPr lang="bg-BG" dirty="0"/>
          </a:p>
        </p:txBody>
      </p:sp>
      <p:pic>
        <p:nvPicPr>
          <p:cNvPr id="4" name="Картина 3" descr="Dimitar-Karanikolov4-880x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6180" y="428604"/>
            <a:ext cx="2751333" cy="1638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Принципи на работа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522414" y="1828800"/>
            <a:ext cx="5286378" cy="4191000"/>
          </a:xfrm>
        </p:spPr>
        <p:txBody>
          <a:bodyPr/>
          <a:lstStyle/>
          <a:p>
            <a:r>
              <a:rPr lang="bg-BG" dirty="0" err="1" smtClean="0"/>
              <a:t>Равнопоставеност</a:t>
            </a:r>
            <a:r>
              <a:rPr lang="bg-BG" dirty="0" smtClean="0"/>
              <a:t> </a:t>
            </a:r>
          </a:p>
          <a:p>
            <a:r>
              <a:rPr lang="bg-BG" dirty="0" smtClean="0"/>
              <a:t>Креативност</a:t>
            </a:r>
          </a:p>
          <a:p>
            <a:r>
              <a:rPr lang="bg-BG" dirty="0" smtClean="0"/>
              <a:t>Аналитичност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4" name="Картина 3" descr="Dimitar-Karanikolov8-880x1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5982" y="714356"/>
            <a:ext cx="4230262" cy="5643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Краят на началото:  </a:t>
            </a:r>
            <a:br>
              <a:rPr lang="bg-BG" dirty="0" smtClean="0"/>
            </a:br>
            <a:r>
              <a:rPr lang="bg-BG" dirty="0" smtClean="0"/>
              <a:t>Очакван резултат от проектите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i="1" dirty="0" smtClean="0"/>
              <a:t>Как може да изглежда всичко</a:t>
            </a:r>
            <a:r>
              <a:rPr lang="bg-BG" dirty="0" smtClean="0"/>
              <a:t>: </a:t>
            </a:r>
          </a:p>
          <a:p>
            <a:r>
              <a:rPr lang="bg-BG" dirty="0" smtClean="0"/>
              <a:t>1 страница експертна препоръка,  базирана на 3 сценария за развитие до 2030 г. </a:t>
            </a:r>
          </a:p>
          <a:p>
            <a:r>
              <a:rPr lang="bg-BG" dirty="0" smtClean="0"/>
              <a:t>Ако се справим, може проектите да бъдат представени с 3-те сценария на всеки екип, препоръки и снимки (визуален материал) под формата на плакати (А3) и да представят постиженията на студентите от ФФ,  пред по-широка публика например в блок 4.  Аз поемам ангажимент за отпечатването, а вие – за идеите – в  нормален  А4 формат)</a:t>
            </a:r>
          </a:p>
          <a:p>
            <a:r>
              <a:rPr lang="bg-BG" dirty="0" smtClean="0"/>
              <a:t>Проектите ще бъдат представени от екипите  (формат по избор) в рамките до 20 мин. (</a:t>
            </a:r>
            <a:r>
              <a:rPr lang="bg-BG" dirty="0" err="1" smtClean="0"/>
              <a:t>макс</a:t>
            </a:r>
            <a:r>
              <a:rPr lang="bg-BG" dirty="0" smtClean="0"/>
              <a:t>.) </a:t>
            </a:r>
          </a:p>
          <a:p>
            <a:r>
              <a:rPr lang="bg-BG" dirty="0" smtClean="0"/>
              <a:t>Ще има награда за най-добрите проекти!</a:t>
            </a:r>
            <a:endParaRPr lang="bg-BG" dirty="0"/>
          </a:p>
        </p:txBody>
      </p:sp>
      <p:pic>
        <p:nvPicPr>
          <p:cNvPr id="4" name="Контейнер за съдържание 3" descr="P_20170808_142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7713" y="0"/>
            <a:ext cx="3441112" cy="2285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 smtClean="0"/>
          </a:p>
          <a:p>
            <a:endParaRPr lang="en-US" dirty="0"/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Пожелавам ви успешна работа!</a:t>
            </a:r>
            <a:endParaRPr lang="bg-BG" dirty="0"/>
          </a:p>
        </p:txBody>
      </p:sp>
      <p:pic>
        <p:nvPicPr>
          <p:cNvPr id="11" name="Контейнер за картина 10" descr="P_20170716_18204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8162" r="1816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bg-BG" dirty="0"/>
          </a:p>
        </p:txBody>
      </p:sp>
      <p:pic>
        <p:nvPicPr>
          <p:cNvPr id="44034" name="Picture 2" descr="&amp;Rcy;&amp;iecy;&amp;zcy;&amp;ucy;&amp;lcy;&amp;tcy;&amp;acy;&amp;tcy; &amp;scy; &amp;icy;&amp;zcy;&amp;ocy;&amp;bcy;&amp;rcy;&amp;acy;&amp;zhcy;&amp;iecy;&amp;ncy;&amp;icy;&amp;iecy; &amp;zcy;&amp;acy; bulgaria from abov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2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9372" y="533400"/>
            <a:ext cx="6215106" cy="823898"/>
          </a:xfrm>
        </p:spPr>
        <p:txBody>
          <a:bodyPr/>
          <a:lstStyle/>
          <a:p>
            <a:pPr algn="ctr"/>
            <a:r>
              <a:rPr lang="bg-BG" dirty="0" smtClean="0"/>
              <a:t>Преди началото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22248" y="1428736"/>
            <a:ext cx="6786610" cy="5072098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Чрез тези проекти се надявам да  откриете България в друга светлина, с вашия поглед към реалността и бъдещето</a:t>
            </a:r>
          </a:p>
          <a:p>
            <a:r>
              <a:rPr lang="bg-BG" dirty="0" smtClean="0"/>
              <a:t>Усилията ви ще имат смисъл – необходим анализ в перспектива, без проектите да отнемат много време, ако се споделя работата, разпределят се задачите и  се работи  текущо – по време на семинарните занятия.</a:t>
            </a:r>
          </a:p>
          <a:p>
            <a:r>
              <a:rPr lang="bg-BG" dirty="0" smtClean="0"/>
              <a:t>Работата  -  след 15.11.2017  -  най-късно до 15.01.2018</a:t>
            </a:r>
          </a:p>
          <a:p>
            <a:r>
              <a:rPr lang="bg-BG" dirty="0" smtClean="0"/>
              <a:t>Реално - 3 дни, ако са събрани необходимите материали.</a:t>
            </a:r>
          </a:p>
          <a:p>
            <a:r>
              <a:rPr lang="bg-BG" dirty="0" smtClean="0"/>
              <a:t>Алтернатива на проектите: Финален тест  в рамките на сесията, за студенти, които нямат време и желание за проектите – с цел да има справедливо оценяване.</a:t>
            </a:r>
          </a:p>
        </p:txBody>
      </p:sp>
      <p:pic>
        <p:nvPicPr>
          <p:cNvPr id="8194" name="Picture 2" descr="&amp;Rcy;&amp;iecy;&amp;zcy;&amp;ucy;&amp;lcy;&amp;tcy;&amp;acy;&amp;tcy; &amp;scy; &amp;icy;&amp;zcy;&amp;ocy;&amp;bcy;&amp;rcy;&amp;acy;&amp;zhcy;&amp;iecy;&amp;ncy;&amp;icy;&amp;iecy; &amp;zcy;&amp;acy; free images project work yo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712" y="3786190"/>
            <a:ext cx="4945113" cy="27816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</p:nvPr>
        </p:nvGraphicFramePr>
        <p:xfrm>
          <a:off x="593686" y="500042"/>
          <a:ext cx="1121576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ово поле 4"/>
          <p:cNvSpPr txBox="1"/>
          <p:nvPr/>
        </p:nvSpPr>
        <p:spPr>
          <a:xfrm>
            <a:off x="236496" y="21429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</a:t>
            </a:r>
            <a:r>
              <a:rPr lang="bg-BG" dirty="0" smtClean="0"/>
              <a:t> КРАТКИ СТЪПКИ ЗА РАБОТА ПО ПРОЕКТИТЕ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0810" y="214290"/>
            <a:ext cx="4500594" cy="1000132"/>
          </a:xfrm>
        </p:spPr>
        <p:txBody>
          <a:bodyPr/>
          <a:lstStyle/>
          <a:p>
            <a:r>
              <a:rPr lang="bg-BG" dirty="0" smtClean="0"/>
              <a:t>1. Темите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93686" y="1828800"/>
            <a:ext cx="4286280" cy="4191000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endParaRPr lang="bg-BG" dirty="0" smtClean="0"/>
          </a:p>
        </p:txBody>
      </p:sp>
      <p:graphicFrame>
        <p:nvGraphicFramePr>
          <p:cNvPr id="4" name="Диаграма 3"/>
          <p:cNvGraphicFramePr/>
          <p:nvPr/>
        </p:nvGraphicFramePr>
        <p:xfrm>
          <a:off x="6237288" y="720372"/>
          <a:ext cx="5357850" cy="520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&amp;Rcy;&amp;iecy;&amp;zcy;&amp;ucy;&amp;lcy;&amp;tcy;&amp;acy;&amp;tcy; &amp;scy; &amp;icy;&amp;zcy;&amp;ocy;&amp;bcy;&amp;rcy;&amp;acy;&amp;zhcy;&amp;iecy;&amp;ncy;&amp;icy;&amp;iecy; &amp;zcy;&amp;acy; bulgaria from above ph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934" y="1714488"/>
            <a:ext cx="5372100" cy="4019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bg-BG" dirty="0" smtClean="0"/>
              <a:t>Описание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7934" y="1828800"/>
            <a:ext cx="7000924" cy="4191000"/>
          </a:xfrm>
        </p:spPr>
        <p:txBody>
          <a:bodyPr>
            <a:normAutofit/>
          </a:bodyPr>
          <a:lstStyle/>
          <a:p>
            <a:r>
              <a:rPr lang="bg-BG" dirty="0" smtClean="0"/>
              <a:t>Идея: Да бъде направена експертна оценка и да се използват  прогнозни качествени методи за анализ – предимно </a:t>
            </a:r>
            <a:r>
              <a:rPr lang="bg-BG" i="1" dirty="0" err="1" smtClean="0"/>
              <a:t>сценарно</a:t>
            </a:r>
            <a:r>
              <a:rPr lang="bg-BG" i="1" dirty="0" smtClean="0"/>
              <a:t> планиране</a:t>
            </a:r>
          </a:p>
          <a:p>
            <a:r>
              <a:rPr lang="bg-BG" dirty="0" smtClean="0"/>
              <a:t>Да се комбинират креативни идеи и аналитични аргументи, за да се представи погледът на студентите към политиките за сигурност</a:t>
            </a:r>
          </a:p>
          <a:p>
            <a:r>
              <a:rPr lang="bg-BG" dirty="0" smtClean="0"/>
              <a:t>Да не се представят само традиционно рискове и заплахи, възможности,  а да се начертае и по-оптимистична проекция за бъдещето и възможни препоръки за развитие до 2030 г.</a:t>
            </a:r>
          </a:p>
          <a:p>
            <a:endParaRPr lang="bg-BG" dirty="0"/>
          </a:p>
        </p:txBody>
      </p:sp>
      <p:pic>
        <p:nvPicPr>
          <p:cNvPr id="4" name="Картина 3" descr="europe_at_night_netwo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1734" y="785794"/>
            <a:ext cx="3643314" cy="3643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bg-BG" dirty="0" smtClean="0"/>
              <a:t>Методология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7934" y="1828800"/>
            <a:ext cx="10815680" cy="419100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По време на лекции ще има представяне на всички методи за анализ и всяка тема, по която ще има проекти.  ( </a:t>
            </a:r>
            <a:r>
              <a:rPr lang="bg-BG" i="1" dirty="0" smtClean="0"/>
              <a:t>Всички методи може да изглеждат сложни, но всъщност са по-подредени модели с обработена информация – могат да бъдат  - не е толкова трудно  </a:t>
            </a:r>
            <a:r>
              <a:rPr lang="bg-BG" i="1" dirty="0" smtClean="0">
                <a:sym typeface="Wingdings" pitchFamily="2" charset="2"/>
              </a:rPr>
              <a:t>, но трябва да се мисли</a:t>
            </a:r>
            <a:r>
              <a:rPr lang="bg-BG" dirty="0" smtClean="0">
                <a:sym typeface="Wingdings" pitchFamily="2" charset="2"/>
              </a:rPr>
              <a:t>)</a:t>
            </a:r>
            <a:endParaRPr lang="bg-BG" dirty="0" smtClean="0"/>
          </a:p>
          <a:p>
            <a:r>
              <a:rPr lang="bg-BG" dirty="0" smtClean="0"/>
              <a:t>Частично  ще бъдат използвани следните  методи: </a:t>
            </a:r>
          </a:p>
          <a:p>
            <a:r>
              <a:rPr lang="bg-BG" dirty="0" smtClean="0"/>
              <a:t>сравнителен анализ – позоваване /сравнение с други държави и/или добри практики, </a:t>
            </a:r>
          </a:p>
          <a:p>
            <a:r>
              <a:rPr lang="en-GB" dirty="0" smtClean="0"/>
              <a:t>PEST -</a:t>
            </a:r>
            <a:r>
              <a:rPr lang="bg-BG" dirty="0" smtClean="0"/>
              <a:t> анализ  - определяне на зависимостта от определени променливи /фактори</a:t>
            </a:r>
            <a:r>
              <a:rPr lang="en-GB" dirty="0" smtClean="0"/>
              <a:t> – </a:t>
            </a:r>
            <a:r>
              <a:rPr lang="bg-BG" dirty="0" smtClean="0"/>
              <a:t>политически; икономически; социални; технологични</a:t>
            </a:r>
            <a:r>
              <a:rPr lang="en-US" dirty="0" smtClean="0"/>
              <a:t>  / STEEPLE </a:t>
            </a:r>
            <a:r>
              <a:rPr lang="bg-BG" dirty="0" smtClean="0"/>
              <a:t>Анализ – разновидност, която обхваща повече фактори, като екологични и демографски.</a:t>
            </a:r>
          </a:p>
          <a:p>
            <a:r>
              <a:rPr lang="bg-BG" dirty="0" smtClean="0"/>
              <a:t>анализ на риска – матрица за степенуване на риска </a:t>
            </a:r>
          </a:p>
          <a:p>
            <a:r>
              <a:rPr lang="bg-BG" dirty="0" smtClean="0"/>
              <a:t>Основният метод ще бъде </a:t>
            </a:r>
            <a:r>
              <a:rPr lang="bg-BG" i="1" dirty="0" err="1" smtClean="0"/>
              <a:t>сценарно</a:t>
            </a:r>
            <a:r>
              <a:rPr lang="bg-BG" i="1" dirty="0" smtClean="0"/>
              <a:t> планиране</a:t>
            </a:r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Елементи на анализа на риска на НС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Заплаха за националната сигурност</a:t>
            </a:r>
            <a:r>
              <a:rPr lang="bg-BG" dirty="0" smtClean="0"/>
              <a:t> - Негативно въздействие нанасящо загуби и вреди на националната сигурност,</a:t>
            </a:r>
          </a:p>
          <a:p>
            <a:r>
              <a:rPr lang="bg-BG" b="1" dirty="0" smtClean="0"/>
              <a:t>Риск за националната сигурност - </a:t>
            </a:r>
            <a:r>
              <a:rPr lang="bg-BG" dirty="0" smtClean="0"/>
              <a:t>Рискът е равнище на заплаха, т.е. степента(силата) на негативното въздействие умножена по вероятността тази заплаха да се осъществи;</a:t>
            </a:r>
          </a:p>
          <a:p>
            <a:r>
              <a:rPr lang="bg-BG" b="1" dirty="0" smtClean="0"/>
              <a:t>Вероятност - </a:t>
            </a:r>
            <a:r>
              <a:rPr lang="bg-BG" dirty="0" smtClean="0"/>
              <a:t>„Вероятността” може да се разбере през призмата на сравнение с  възможността, която е бинарна, т.е. </a:t>
            </a:r>
            <a:r>
              <a:rPr lang="bg-BG" i="1" dirty="0" smtClean="0"/>
              <a:t>може </a:t>
            </a:r>
            <a:r>
              <a:rPr lang="bg-BG" dirty="0" smtClean="0"/>
              <a:t>или </a:t>
            </a:r>
            <a:r>
              <a:rPr lang="bg-BG" i="1" dirty="0" smtClean="0"/>
              <a:t>не може</a:t>
            </a:r>
            <a:r>
              <a:rPr lang="bg-BG" dirty="0" smtClean="0"/>
              <a:t> нещо да се случи. </a:t>
            </a:r>
            <a:r>
              <a:rPr lang="bg-BG" i="1" dirty="0" smtClean="0"/>
              <a:t>Вероятността </a:t>
            </a:r>
            <a:r>
              <a:rPr lang="bg-BG" dirty="0" smtClean="0"/>
              <a:t>е множествена, т.е. разположена от стойността „0” до стойността „100”;</a:t>
            </a:r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Технология по управление на риск за национална сигурност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Анализ на риска – </a:t>
            </a:r>
            <a:r>
              <a:rPr lang="ru-RU" dirty="0" err="1" smtClean="0"/>
              <a:t>определяне</a:t>
            </a:r>
            <a:r>
              <a:rPr lang="ru-RU" dirty="0" smtClean="0"/>
              <a:t> на </a:t>
            </a:r>
            <a:r>
              <a:rPr lang="ru-RU" dirty="0" err="1" smtClean="0"/>
              <a:t>заплахите</a:t>
            </a:r>
            <a:r>
              <a:rPr lang="ru-RU" dirty="0" smtClean="0"/>
              <a:t>, </a:t>
            </a:r>
            <a:r>
              <a:rPr lang="ru-RU" dirty="0" err="1" smtClean="0"/>
              <a:t>включително</a:t>
            </a:r>
            <a:r>
              <a:rPr lang="ru-RU" dirty="0" smtClean="0"/>
              <a:t> причините и </a:t>
            </a:r>
            <a:r>
              <a:rPr lang="ru-RU" dirty="0" err="1" smtClean="0"/>
              <a:t>причинната</a:t>
            </a:r>
            <a:r>
              <a:rPr lang="ru-RU" dirty="0" smtClean="0"/>
              <a:t> верига на </a:t>
            </a:r>
            <a:r>
              <a:rPr lang="ru-RU" dirty="0" err="1" smtClean="0"/>
              <a:t>тези</a:t>
            </a:r>
            <a:r>
              <a:rPr lang="ru-RU" dirty="0" smtClean="0"/>
              <a:t> </a:t>
            </a:r>
            <a:r>
              <a:rPr lang="ru-RU" dirty="0" err="1" smtClean="0"/>
              <a:t>заплахи</a:t>
            </a:r>
            <a:r>
              <a:rPr lang="ru-RU" dirty="0" smtClean="0"/>
              <a:t>;</a:t>
            </a:r>
            <a:endParaRPr lang="bg-BG" dirty="0" smtClean="0"/>
          </a:p>
          <a:p>
            <a:pPr lvl="0"/>
            <a:r>
              <a:rPr lang="bg-BG" dirty="0" smtClean="0"/>
              <a:t>Оценка на риска – оценка на равнището на заплахите умножено на вероятността заплахите да се осъществят;</a:t>
            </a:r>
          </a:p>
          <a:p>
            <a:pPr lvl="0"/>
            <a:r>
              <a:rPr lang="ru-RU" dirty="0" err="1" smtClean="0"/>
              <a:t>Разработката</a:t>
            </a:r>
            <a:r>
              <a:rPr lang="ru-RU" dirty="0" smtClean="0"/>
              <a:t> на мерки – </a:t>
            </a:r>
            <a:r>
              <a:rPr lang="ru-RU" dirty="0" err="1" smtClean="0"/>
              <a:t>превантивни</a:t>
            </a:r>
            <a:r>
              <a:rPr lang="ru-RU" dirty="0" smtClean="0"/>
              <a:t> и </a:t>
            </a:r>
            <a:r>
              <a:rPr lang="ru-RU" dirty="0" err="1" smtClean="0"/>
              <a:t>реактивни</a:t>
            </a:r>
            <a:r>
              <a:rPr lang="ru-RU" dirty="0" smtClean="0"/>
              <a:t> за </a:t>
            </a:r>
            <a:r>
              <a:rPr lang="ru-RU" dirty="0" err="1" smtClean="0"/>
              <a:t>минимизиране</a:t>
            </a:r>
            <a:r>
              <a:rPr lang="ru-RU" dirty="0" smtClean="0"/>
              <a:t> на </a:t>
            </a:r>
            <a:r>
              <a:rPr lang="ru-RU" dirty="0" err="1" smtClean="0"/>
              <a:t>негативното</a:t>
            </a:r>
            <a:r>
              <a:rPr lang="ru-RU" dirty="0" smtClean="0"/>
              <a:t> </a:t>
            </a:r>
            <a:r>
              <a:rPr lang="ru-RU" dirty="0" err="1" smtClean="0"/>
              <a:t>въздействие</a:t>
            </a:r>
            <a:r>
              <a:rPr lang="ru-RU" dirty="0" smtClean="0"/>
              <a:t> в случай на </a:t>
            </a:r>
            <a:r>
              <a:rPr lang="ru-RU" dirty="0" err="1" smtClean="0"/>
              <a:t>осъществила</a:t>
            </a:r>
            <a:r>
              <a:rPr lang="ru-RU" dirty="0" smtClean="0"/>
              <a:t> се </a:t>
            </a:r>
            <a:r>
              <a:rPr lang="ru-RU" dirty="0" err="1" smtClean="0"/>
              <a:t>заплаха</a:t>
            </a:r>
            <a:r>
              <a:rPr lang="ru-RU" dirty="0" smtClean="0"/>
              <a:t> или на мерки за </a:t>
            </a:r>
            <a:r>
              <a:rPr lang="ru-RU" dirty="0" err="1" smtClean="0"/>
              <a:t>избягване</a:t>
            </a:r>
            <a:r>
              <a:rPr lang="ru-RU" dirty="0" smtClean="0"/>
              <a:t> на </a:t>
            </a:r>
            <a:r>
              <a:rPr lang="ru-RU" dirty="0" err="1" smtClean="0"/>
              <a:t>заплахите</a:t>
            </a:r>
            <a:endParaRPr lang="ru-RU" dirty="0" smtClean="0"/>
          </a:p>
          <a:p>
            <a:pPr lvl="0"/>
            <a:r>
              <a:rPr lang="en-IN" dirty="0" smtClean="0">
                <a:hlinkClick r:id="rId2"/>
              </a:rPr>
              <a:t>http://pogled.info/avtorski/Nako-Stefanov/riskovete-za-natsionalnata-sigurnost-na-balgariya.73589</a:t>
            </a:r>
            <a:endParaRPr lang="bg-BG" dirty="0" smtClean="0"/>
          </a:p>
          <a:p>
            <a:pPr lvl="0"/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886637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tf02886637</Template>
  <TotalTime>1450</TotalTime>
  <Words>884</Words>
  <Application>Microsoft Office PowerPoint</Application>
  <PresentationFormat>По избор</PresentationFormat>
  <Paragraphs>87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tf02886637</vt:lpstr>
      <vt:lpstr>Екипни проекти </vt:lpstr>
      <vt:lpstr> </vt:lpstr>
      <vt:lpstr>Преди началото</vt:lpstr>
      <vt:lpstr> </vt:lpstr>
      <vt:lpstr>1. Темите</vt:lpstr>
      <vt:lpstr>2. Описание</vt:lpstr>
      <vt:lpstr>3. Методология</vt:lpstr>
      <vt:lpstr>Елементи на анализа на риска на НС</vt:lpstr>
      <vt:lpstr>Технология по управление на риск за национална сигурност </vt:lpstr>
      <vt:lpstr>Пример за матрица за степенуване а риска</vt:lpstr>
      <vt:lpstr> </vt:lpstr>
      <vt:lpstr>PEST - Анализ</vt:lpstr>
      <vt:lpstr>Сценарно планиране</vt:lpstr>
      <vt:lpstr>Цел</vt:lpstr>
      <vt:lpstr>Принципи на работа</vt:lpstr>
      <vt:lpstr>Краят на началото:   Очакван резултат от проектите</vt:lpstr>
      <vt:lpstr>Пожелавам ви успешна работа!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Екипни проекти</dc:title>
  <dc:creator>Kiril Hinkov</dc:creator>
  <cp:lastModifiedBy>sklg</cp:lastModifiedBy>
  <cp:revision>4</cp:revision>
  <dcterms:created xsi:type="dcterms:W3CDTF">2017-11-09T15:03:00Z</dcterms:created>
  <dcterms:modified xsi:type="dcterms:W3CDTF">2018-02-23T14:18:03Z</dcterms:modified>
</cp:coreProperties>
</file>