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0"/>
  </p:notesMasterIdLst>
  <p:sldIdLst>
    <p:sldId id="256" r:id="rId2"/>
    <p:sldId id="1113" r:id="rId3"/>
    <p:sldId id="859" r:id="rId4"/>
    <p:sldId id="1118" r:id="rId5"/>
    <p:sldId id="1119" r:id="rId6"/>
    <p:sldId id="1114" r:id="rId7"/>
    <p:sldId id="300" r:id="rId8"/>
    <p:sldId id="1135" r:id="rId9"/>
    <p:sldId id="1121" r:id="rId10"/>
    <p:sldId id="1115" r:id="rId11"/>
    <p:sldId id="1122" r:id="rId12"/>
    <p:sldId id="1123" r:id="rId13"/>
    <p:sldId id="1116" r:id="rId14"/>
    <p:sldId id="1136" r:id="rId15"/>
    <p:sldId id="1124" r:id="rId16"/>
    <p:sldId id="796" r:id="rId17"/>
    <p:sldId id="1125" r:id="rId18"/>
    <p:sldId id="1126" r:id="rId19"/>
    <p:sldId id="1127" r:id="rId20"/>
    <p:sldId id="1128" r:id="rId21"/>
    <p:sldId id="1129" r:id="rId22"/>
    <p:sldId id="1117" r:id="rId23"/>
    <p:sldId id="1130" r:id="rId24"/>
    <p:sldId id="1133" r:id="rId25"/>
    <p:sldId id="1131" r:id="rId26"/>
    <p:sldId id="1134" r:id="rId27"/>
    <p:sldId id="1064" r:id="rId28"/>
    <p:sldId id="77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A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80" autoAdjust="0"/>
    <p:restoredTop sz="94660"/>
  </p:normalViewPr>
  <p:slideViewPr>
    <p:cSldViewPr snapToGrid="0">
      <p:cViewPr varScale="1">
        <p:scale>
          <a:sx n="128" d="100"/>
          <a:sy n="128" d="100"/>
        </p:scale>
        <p:origin x="48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11C07C-78B5-4680-B4BC-058769CB653C}" type="datetimeFigureOut">
              <a:rPr lang="en-US" smtClean="0"/>
              <a:t>11/16/20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052829-99BF-40A8-84FB-6F60A3237202}" type="slidenum">
              <a:rPr lang="en-US" smtClean="0"/>
              <a:t>‹#›</a:t>
            </a:fld>
            <a:endParaRPr lang="en-US"/>
          </a:p>
        </p:txBody>
      </p:sp>
    </p:spTree>
    <p:extLst>
      <p:ext uri="{BB962C8B-B14F-4D97-AF65-F5344CB8AC3E}">
        <p14:creationId xmlns:p14="http://schemas.microsoft.com/office/powerpoint/2010/main" val="4120931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0C11CCB-D3AC-5147-890C-BA9EFDEEC7A6}" type="datetime1">
              <a:rPr lang="en-US" smtClean="0"/>
              <a:t>11/16/20</a:t>
            </a:fld>
            <a:endParaRPr lang="en-US"/>
          </a:p>
        </p:txBody>
      </p:sp>
      <p:sp>
        <p:nvSpPr>
          <p:cNvPr id="5" name="Footer Placeholder 4"/>
          <p:cNvSpPr>
            <a:spLocks noGrp="1"/>
          </p:cNvSpPr>
          <p:nvPr>
            <p:ph type="ftr" sz="quarter" idx="11"/>
          </p:nvPr>
        </p:nvSpPr>
        <p:spPr/>
        <p:txBody>
          <a:bodyPr/>
          <a:lstStyle/>
          <a:p>
            <a:r>
              <a:rPr lang="en-US"/>
              <a:t>Kordon Consulting LLC</a:t>
            </a:r>
          </a:p>
        </p:txBody>
      </p:sp>
      <p:sp>
        <p:nvSpPr>
          <p:cNvPr id="6" name="Slide Number Placeholder 5"/>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1360186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67A8E6-E057-DE4C-B0D7-D51A9A93C909}" type="datetime1">
              <a:rPr lang="en-US" smtClean="0"/>
              <a:t>11/16/20</a:t>
            </a:fld>
            <a:endParaRPr lang="en-US"/>
          </a:p>
        </p:txBody>
      </p:sp>
      <p:sp>
        <p:nvSpPr>
          <p:cNvPr id="5" name="Footer Placeholder 4"/>
          <p:cNvSpPr>
            <a:spLocks noGrp="1"/>
          </p:cNvSpPr>
          <p:nvPr>
            <p:ph type="ftr" sz="quarter" idx="11"/>
          </p:nvPr>
        </p:nvSpPr>
        <p:spPr/>
        <p:txBody>
          <a:bodyPr/>
          <a:lstStyle/>
          <a:p>
            <a:r>
              <a:rPr lang="en-US"/>
              <a:t>Kordon Consulting LLC</a:t>
            </a:r>
          </a:p>
        </p:txBody>
      </p:sp>
      <p:sp>
        <p:nvSpPr>
          <p:cNvPr id="6" name="Slide Number Placeholder 5"/>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1247165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D474AF-00FD-564A-B3C1-3E324A53B67F}" type="datetime1">
              <a:rPr lang="en-US" smtClean="0"/>
              <a:t>11/16/20</a:t>
            </a:fld>
            <a:endParaRPr lang="en-US"/>
          </a:p>
        </p:txBody>
      </p:sp>
      <p:sp>
        <p:nvSpPr>
          <p:cNvPr id="5" name="Footer Placeholder 4"/>
          <p:cNvSpPr>
            <a:spLocks noGrp="1"/>
          </p:cNvSpPr>
          <p:nvPr>
            <p:ph type="ftr" sz="quarter" idx="11"/>
          </p:nvPr>
        </p:nvSpPr>
        <p:spPr/>
        <p:txBody>
          <a:bodyPr/>
          <a:lstStyle/>
          <a:p>
            <a:r>
              <a:rPr lang="en-US"/>
              <a:t>Kordon Consulting LLC</a:t>
            </a:r>
          </a:p>
        </p:txBody>
      </p:sp>
      <p:sp>
        <p:nvSpPr>
          <p:cNvPr id="6" name="Slide Number Placeholder 5"/>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2878051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0530A8-C022-0549-8A49-2124FC7777F9}" type="datetime1">
              <a:rPr lang="en-US" smtClean="0"/>
              <a:t>11/16/20</a:t>
            </a:fld>
            <a:endParaRPr lang="en-US"/>
          </a:p>
        </p:txBody>
      </p:sp>
      <p:sp>
        <p:nvSpPr>
          <p:cNvPr id="5" name="Footer Placeholder 4"/>
          <p:cNvSpPr>
            <a:spLocks noGrp="1"/>
          </p:cNvSpPr>
          <p:nvPr>
            <p:ph type="ftr" sz="quarter" idx="11"/>
          </p:nvPr>
        </p:nvSpPr>
        <p:spPr/>
        <p:txBody>
          <a:bodyPr/>
          <a:lstStyle/>
          <a:p>
            <a:r>
              <a:rPr lang="en-US"/>
              <a:t>Kordon Consulting LLC</a:t>
            </a:r>
          </a:p>
        </p:txBody>
      </p:sp>
      <p:sp>
        <p:nvSpPr>
          <p:cNvPr id="6" name="Slide Number Placeholder 5"/>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3009642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E2FA71-5F36-064E-8AC5-42961178F6B5}" type="datetime1">
              <a:rPr lang="en-US" smtClean="0"/>
              <a:t>11/16/20</a:t>
            </a:fld>
            <a:endParaRPr lang="en-US"/>
          </a:p>
        </p:txBody>
      </p:sp>
      <p:sp>
        <p:nvSpPr>
          <p:cNvPr id="5" name="Footer Placeholder 4"/>
          <p:cNvSpPr>
            <a:spLocks noGrp="1"/>
          </p:cNvSpPr>
          <p:nvPr>
            <p:ph type="ftr" sz="quarter" idx="11"/>
          </p:nvPr>
        </p:nvSpPr>
        <p:spPr/>
        <p:txBody>
          <a:bodyPr/>
          <a:lstStyle/>
          <a:p>
            <a:r>
              <a:rPr lang="en-US"/>
              <a:t>Kordon Consulting LLC</a:t>
            </a:r>
          </a:p>
        </p:txBody>
      </p:sp>
      <p:sp>
        <p:nvSpPr>
          <p:cNvPr id="6" name="Slide Number Placeholder 5"/>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3118052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5E30AD8-7E61-2C41-9523-E762B9138904}" type="datetime1">
              <a:rPr lang="en-US" smtClean="0"/>
              <a:t>11/16/20</a:t>
            </a:fld>
            <a:endParaRPr lang="en-US"/>
          </a:p>
        </p:txBody>
      </p:sp>
      <p:sp>
        <p:nvSpPr>
          <p:cNvPr id="6" name="Footer Placeholder 5"/>
          <p:cNvSpPr>
            <a:spLocks noGrp="1"/>
          </p:cNvSpPr>
          <p:nvPr>
            <p:ph type="ftr" sz="quarter" idx="11"/>
          </p:nvPr>
        </p:nvSpPr>
        <p:spPr/>
        <p:txBody>
          <a:bodyPr/>
          <a:lstStyle/>
          <a:p>
            <a:r>
              <a:rPr lang="en-US"/>
              <a:t>Kordon Consulting LLC</a:t>
            </a:r>
          </a:p>
        </p:txBody>
      </p:sp>
      <p:sp>
        <p:nvSpPr>
          <p:cNvPr id="7" name="Slide Number Placeholder 6"/>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727773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C055EAA-EEA6-D84A-9A3E-A0A381369459}" type="datetime1">
              <a:rPr lang="en-US" smtClean="0"/>
              <a:t>11/16/20</a:t>
            </a:fld>
            <a:endParaRPr lang="en-US"/>
          </a:p>
        </p:txBody>
      </p:sp>
      <p:sp>
        <p:nvSpPr>
          <p:cNvPr id="8" name="Footer Placeholder 7"/>
          <p:cNvSpPr>
            <a:spLocks noGrp="1"/>
          </p:cNvSpPr>
          <p:nvPr>
            <p:ph type="ftr" sz="quarter" idx="11"/>
          </p:nvPr>
        </p:nvSpPr>
        <p:spPr/>
        <p:txBody>
          <a:bodyPr/>
          <a:lstStyle/>
          <a:p>
            <a:r>
              <a:rPr lang="en-US"/>
              <a:t>Kordon Consulting LLC</a:t>
            </a:r>
          </a:p>
        </p:txBody>
      </p:sp>
      <p:sp>
        <p:nvSpPr>
          <p:cNvPr id="9" name="Slide Number Placeholder 8"/>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3320091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6A268E-F70A-934A-84B8-F321E841CF10}" type="datetime1">
              <a:rPr lang="en-US" smtClean="0"/>
              <a:t>11/16/20</a:t>
            </a:fld>
            <a:endParaRPr lang="en-US"/>
          </a:p>
        </p:txBody>
      </p:sp>
      <p:sp>
        <p:nvSpPr>
          <p:cNvPr id="4" name="Footer Placeholder 3"/>
          <p:cNvSpPr>
            <a:spLocks noGrp="1"/>
          </p:cNvSpPr>
          <p:nvPr>
            <p:ph type="ftr" sz="quarter" idx="11"/>
          </p:nvPr>
        </p:nvSpPr>
        <p:spPr/>
        <p:txBody>
          <a:bodyPr/>
          <a:lstStyle/>
          <a:p>
            <a:r>
              <a:rPr lang="en-US"/>
              <a:t>Kordon Consulting LLC</a:t>
            </a:r>
          </a:p>
        </p:txBody>
      </p:sp>
      <p:sp>
        <p:nvSpPr>
          <p:cNvPr id="5" name="Slide Number Placeholder 4"/>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247755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C29C60-F2BB-3D43-B3DA-DE1B79EB7245}" type="datetime1">
              <a:rPr lang="en-US" smtClean="0"/>
              <a:t>11/16/20</a:t>
            </a:fld>
            <a:endParaRPr lang="en-US"/>
          </a:p>
        </p:txBody>
      </p:sp>
      <p:sp>
        <p:nvSpPr>
          <p:cNvPr id="3" name="Footer Placeholder 2"/>
          <p:cNvSpPr>
            <a:spLocks noGrp="1"/>
          </p:cNvSpPr>
          <p:nvPr>
            <p:ph type="ftr" sz="quarter" idx="11"/>
          </p:nvPr>
        </p:nvSpPr>
        <p:spPr/>
        <p:txBody>
          <a:bodyPr/>
          <a:lstStyle/>
          <a:p>
            <a:r>
              <a:rPr lang="en-US"/>
              <a:t>Kordon Consulting LLC</a:t>
            </a:r>
          </a:p>
        </p:txBody>
      </p:sp>
      <p:sp>
        <p:nvSpPr>
          <p:cNvPr id="4" name="Slide Number Placeholder 3"/>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343106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9E9414F-5CA1-3845-B876-8353DD3B8B78}" type="datetime1">
              <a:rPr lang="en-US" smtClean="0"/>
              <a:t>11/16/20</a:t>
            </a:fld>
            <a:endParaRPr lang="en-US"/>
          </a:p>
        </p:txBody>
      </p:sp>
      <p:sp>
        <p:nvSpPr>
          <p:cNvPr id="6" name="Footer Placeholder 5"/>
          <p:cNvSpPr>
            <a:spLocks noGrp="1"/>
          </p:cNvSpPr>
          <p:nvPr>
            <p:ph type="ftr" sz="quarter" idx="11"/>
          </p:nvPr>
        </p:nvSpPr>
        <p:spPr/>
        <p:txBody>
          <a:bodyPr/>
          <a:lstStyle/>
          <a:p>
            <a:r>
              <a:rPr lang="en-US"/>
              <a:t>Kordon Consulting LLC</a:t>
            </a:r>
          </a:p>
        </p:txBody>
      </p:sp>
      <p:sp>
        <p:nvSpPr>
          <p:cNvPr id="7" name="Slide Number Placeholder 6"/>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1485210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F48136E-6B14-1B4F-8C94-9E93F4C03A01}" type="datetime1">
              <a:rPr lang="en-US" smtClean="0"/>
              <a:t>11/16/20</a:t>
            </a:fld>
            <a:endParaRPr lang="en-US"/>
          </a:p>
        </p:txBody>
      </p:sp>
      <p:sp>
        <p:nvSpPr>
          <p:cNvPr id="6" name="Footer Placeholder 5"/>
          <p:cNvSpPr>
            <a:spLocks noGrp="1"/>
          </p:cNvSpPr>
          <p:nvPr>
            <p:ph type="ftr" sz="quarter" idx="11"/>
          </p:nvPr>
        </p:nvSpPr>
        <p:spPr/>
        <p:txBody>
          <a:bodyPr/>
          <a:lstStyle/>
          <a:p>
            <a:r>
              <a:rPr lang="en-US"/>
              <a:t>Kordon Consulting LLC</a:t>
            </a:r>
          </a:p>
        </p:txBody>
      </p:sp>
      <p:sp>
        <p:nvSpPr>
          <p:cNvPr id="7" name="Slide Number Placeholder 6"/>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689348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1E78CB-E004-6B48-8355-C3D4995218B5}" type="datetime1">
              <a:rPr lang="en-US" smtClean="0"/>
              <a:t>11/16/20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Kordon Consulting LLC</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0C78C2-CDE4-4FEF-94FB-F11C578D031C}" type="slidenum">
              <a:rPr lang="en-US" smtClean="0"/>
              <a:t>‹#›</a:t>
            </a:fld>
            <a:endParaRPr lang="en-US"/>
          </a:p>
        </p:txBody>
      </p:sp>
    </p:spTree>
    <p:extLst>
      <p:ext uri="{BB962C8B-B14F-4D97-AF65-F5344CB8AC3E}">
        <p14:creationId xmlns:p14="http://schemas.microsoft.com/office/powerpoint/2010/main" val="15890813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tiff"/><Relationship Id="rId7" Type="http://schemas.openxmlformats.org/officeDocument/2006/relationships/image" Target="../media/image21.tiff"/><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tiff"/><Relationship Id="rId5" Type="http://schemas.openxmlformats.org/officeDocument/2006/relationships/image" Target="../media/image19.png"/><Relationship Id="rId4" Type="http://schemas.openxmlformats.org/officeDocument/2006/relationships/image" Target="../media/image18.tiff"/></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8.jpg"/><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84514" y="447447"/>
            <a:ext cx="9383485" cy="2850923"/>
          </a:xfrm>
        </p:spPr>
        <p:txBody>
          <a:bodyPr>
            <a:normAutofit/>
          </a:bodyPr>
          <a:lstStyle/>
          <a:p>
            <a:r>
              <a:rPr lang="en-US" sz="4000" b="1" dirty="0"/>
              <a:t>Applied Artificial Intelligence</a:t>
            </a:r>
            <a:br>
              <a:rPr lang="en-US" sz="3600" dirty="0"/>
            </a:br>
            <a:br>
              <a:rPr lang="en-US" sz="3600" dirty="0"/>
            </a:br>
            <a:r>
              <a:rPr lang="en-US" sz="3600" b="1" dirty="0">
                <a:solidFill>
                  <a:srgbClr val="C00000"/>
                </a:solidFill>
              </a:rPr>
              <a:t>Lecture 2</a:t>
            </a:r>
            <a:r>
              <a:rPr lang="bg-BG" sz="3600" b="1" dirty="0">
                <a:solidFill>
                  <a:srgbClr val="C00000"/>
                </a:solidFill>
              </a:rPr>
              <a:t>4</a:t>
            </a:r>
            <a:br>
              <a:rPr lang="en-US" sz="3600" b="1" dirty="0">
                <a:solidFill>
                  <a:srgbClr val="C00000"/>
                </a:solidFill>
              </a:rPr>
            </a:br>
            <a:br>
              <a:rPr lang="en-US" sz="3600" dirty="0"/>
            </a:br>
            <a:r>
              <a:rPr lang="en-US" sz="3600" b="1" dirty="0"/>
              <a:t>Model Development</a:t>
            </a:r>
            <a:endParaRPr lang="en-US" sz="3600" b="1" dirty="0">
              <a:solidFill>
                <a:srgbClr val="002060"/>
              </a:solidFill>
            </a:endParaRPr>
          </a:p>
        </p:txBody>
      </p:sp>
      <p:sp>
        <p:nvSpPr>
          <p:cNvPr id="3" name="Subtitle 2"/>
          <p:cNvSpPr>
            <a:spLocks noGrp="1"/>
          </p:cNvSpPr>
          <p:nvPr>
            <p:ph type="subTitle" idx="1"/>
          </p:nvPr>
        </p:nvSpPr>
        <p:spPr>
          <a:xfrm>
            <a:off x="1523999" y="4613257"/>
            <a:ext cx="9144000" cy="1655762"/>
          </a:xfrm>
        </p:spPr>
        <p:txBody>
          <a:bodyPr/>
          <a:lstStyle/>
          <a:p>
            <a:r>
              <a:rPr lang="en-US" dirty="0"/>
              <a:t>Arthur Kordon</a:t>
            </a:r>
          </a:p>
          <a:p>
            <a:r>
              <a:rPr lang="en-US" dirty="0"/>
              <a:t>Kordon Consulting LLC</a:t>
            </a:r>
          </a:p>
        </p:txBody>
      </p:sp>
    </p:spTree>
    <p:extLst>
      <p:ext uri="{BB962C8B-B14F-4D97-AF65-F5344CB8AC3E}">
        <p14:creationId xmlns:p14="http://schemas.microsoft.com/office/powerpoint/2010/main" val="2889504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3CB496-8D6B-5D4D-BF03-1C12D0278C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3371" y="365126"/>
            <a:ext cx="8275636" cy="5995870"/>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Lecture 24 agenda</a:t>
            </a:r>
          </a:p>
        </p:txBody>
      </p:sp>
      <p:pic>
        <p:nvPicPr>
          <p:cNvPr id="7" name="Picture 6"/>
          <p:cNvPicPr>
            <a:picLocks noChangeAspect="1"/>
          </p:cNvPicPr>
          <p:nvPr/>
        </p:nvPicPr>
        <p:blipFill>
          <a:blip r:embed="rId3"/>
          <a:stretch>
            <a:fillRect/>
          </a:stretch>
        </p:blipFill>
        <p:spPr>
          <a:xfrm>
            <a:off x="5028721" y="2635806"/>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10</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2622024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Model generation cycle</a:t>
            </a:r>
          </a:p>
        </p:txBody>
      </p:sp>
      <p:pic>
        <p:nvPicPr>
          <p:cNvPr id="7" name="Picture 6"/>
          <p:cNvPicPr>
            <a:picLocks noChangeAspect="1"/>
          </p:cNvPicPr>
          <p:nvPr/>
        </p:nvPicPr>
        <p:blipFill>
          <a:blip r:embed="rId2"/>
          <a:stretch>
            <a:fillRect/>
          </a:stretch>
        </p:blipFill>
        <p:spPr>
          <a:xfrm>
            <a:off x="2854257" y="1033855"/>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11</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8" name="Picture 7">
            <a:extLst>
              <a:ext uri="{FF2B5EF4-FFF2-40B4-BE49-F238E27FC236}">
                <a16:creationId xmlns:a16="http://schemas.microsoft.com/office/drawing/2014/main" id="{D5A3944B-8378-4B4F-91F0-E12578B6689A}"/>
              </a:ext>
            </a:extLst>
          </p:cNvPr>
          <p:cNvPicPr/>
          <p:nvPr/>
        </p:nvPicPr>
        <p:blipFill>
          <a:blip r:embed="rId3"/>
          <a:stretch>
            <a:fillRect/>
          </a:stretch>
        </p:blipFill>
        <p:spPr>
          <a:xfrm>
            <a:off x="3246493" y="1033855"/>
            <a:ext cx="4702511" cy="4915124"/>
          </a:xfrm>
          <a:prstGeom prst="rect">
            <a:avLst/>
          </a:prstGeom>
        </p:spPr>
      </p:pic>
      <p:pic>
        <p:nvPicPr>
          <p:cNvPr id="10" name="Picture 9">
            <a:extLst>
              <a:ext uri="{FF2B5EF4-FFF2-40B4-BE49-F238E27FC236}">
                <a16:creationId xmlns:a16="http://schemas.microsoft.com/office/drawing/2014/main" id="{9742DEF0-20E5-8A4C-88B1-C7B737E0FEB6}"/>
              </a:ext>
            </a:extLst>
          </p:cNvPr>
          <p:cNvPicPr>
            <a:picLocks noChangeAspect="1"/>
          </p:cNvPicPr>
          <p:nvPr/>
        </p:nvPicPr>
        <p:blipFill>
          <a:blip r:embed="rId2"/>
          <a:stretch>
            <a:fillRect/>
          </a:stretch>
        </p:blipFill>
        <p:spPr>
          <a:xfrm>
            <a:off x="2854257" y="1772150"/>
            <a:ext cx="392236" cy="400241"/>
          </a:xfrm>
          <a:prstGeom prst="rect">
            <a:avLst/>
          </a:prstGeom>
        </p:spPr>
      </p:pic>
      <p:pic>
        <p:nvPicPr>
          <p:cNvPr id="11" name="Picture 10">
            <a:extLst>
              <a:ext uri="{FF2B5EF4-FFF2-40B4-BE49-F238E27FC236}">
                <a16:creationId xmlns:a16="http://schemas.microsoft.com/office/drawing/2014/main" id="{D2729AF0-AEE9-7945-B29F-26E8029CF06C}"/>
              </a:ext>
            </a:extLst>
          </p:cNvPr>
          <p:cNvPicPr>
            <a:picLocks noChangeAspect="1"/>
          </p:cNvPicPr>
          <p:nvPr/>
        </p:nvPicPr>
        <p:blipFill>
          <a:blip r:embed="rId2"/>
          <a:stretch>
            <a:fillRect/>
          </a:stretch>
        </p:blipFill>
        <p:spPr>
          <a:xfrm>
            <a:off x="2974384" y="2467116"/>
            <a:ext cx="392236" cy="400241"/>
          </a:xfrm>
          <a:prstGeom prst="rect">
            <a:avLst/>
          </a:prstGeom>
        </p:spPr>
      </p:pic>
      <p:pic>
        <p:nvPicPr>
          <p:cNvPr id="12" name="Picture 11">
            <a:extLst>
              <a:ext uri="{FF2B5EF4-FFF2-40B4-BE49-F238E27FC236}">
                <a16:creationId xmlns:a16="http://schemas.microsoft.com/office/drawing/2014/main" id="{9ADE0693-201F-E346-A3A0-F72065EE2E96}"/>
              </a:ext>
            </a:extLst>
          </p:cNvPr>
          <p:cNvPicPr>
            <a:picLocks noChangeAspect="1"/>
          </p:cNvPicPr>
          <p:nvPr/>
        </p:nvPicPr>
        <p:blipFill>
          <a:blip r:embed="rId2"/>
          <a:stretch>
            <a:fillRect/>
          </a:stretch>
        </p:blipFill>
        <p:spPr>
          <a:xfrm>
            <a:off x="3050375" y="3142045"/>
            <a:ext cx="392236" cy="400241"/>
          </a:xfrm>
          <a:prstGeom prst="rect">
            <a:avLst/>
          </a:prstGeom>
        </p:spPr>
      </p:pic>
    </p:spTree>
    <p:extLst>
      <p:ext uri="{BB962C8B-B14F-4D97-AF65-F5344CB8AC3E}">
        <p14:creationId xmlns:p14="http://schemas.microsoft.com/office/powerpoint/2010/main" val="3440989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0B862D-CC54-7743-8DC8-01BFEE5A272F}"/>
              </a:ext>
            </a:extLst>
          </p:cNvPr>
          <p:cNvPicPr>
            <a:picLocks noChangeAspect="1"/>
          </p:cNvPicPr>
          <p:nvPr/>
        </p:nvPicPr>
        <p:blipFill>
          <a:blip r:embed="rId2"/>
          <a:stretch>
            <a:fillRect/>
          </a:stretch>
        </p:blipFill>
        <p:spPr>
          <a:xfrm>
            <a:off x="1975062" y="416236"/>
            <a:ext cx="5469229" cy="6305239"/>
          </a:xfrm>
          <a:prstGeom prst="rect">
            <a:avLst/>
          </a:prstGeom>
        </p:spPr>
      </p:pic>
      <p:sp>
        <p:nvSpPr>
          <p:cNvPr id="2" name="Title 1"/>
          <p:cNvSpPr>
            <a:spLocks noGrp="1"/>
          </p:cNvSpPr>
          <p:nvPr>
            <p:ph type="title"/>
          </p:nvPr>
        </p:nvSpPr>
        <p:spPr>
          <a:xfrm>
            <a:off x="838200" y="106942"/>
            <a:ext cx="10515600" cy="398550"/>
          </a:xfrm>
        </p:spPr>
        <p:txBody>
          <a:bodyPr>
            <a:normAutofit fontScale="90000"/>
          </a:bodyPr>
          <a:lstStyle/>
          <a:p>
            <a:r>
              <a:rPr lang="en-US" sz="2800" dirty="0"/>
              <a:t>Data sets use during the model generation cycle</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12</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sp>
        <p:nvSpPr>
          <p:cNvPr id="8" name="Text Box 11">
            <a:extLst>
              <a:ext uri="{FF2B5EF4-FFF2-40B4-BE49-F238E27FC236}">
                <a16:creationId xmlns:a16="http://schemas.microsoft.com/office/drawing/2014/main" id="{6B501DB4-9DFC-E946-B28F-96935155D518}"/>
              </a:ext>
            </a:extLst>
          </p:cNvPr>
          <p:cNvSpPr txBox="1">
            <a:spLocks noChangeArrowheads="1"/>
          </p:cNvSpPr>
          <p:nvPr/>
        </p:nvSpPr>
        <p:spPr bwMode="auto">
          <a:xfrm>
            <a:off x="7833157" y="5241271"/>
            <a:ext cx="3482556" cy="646331"/>
          </a:xfrm>
          <a:prstGeom prst="rect">
            <a:avLst/>
          </a:prstGeom>
          <a:solidFill>
            <a:srgbClr val="FFFF00"/>
          </a:solidFill>
          <a:ln>
            <a:noFill/>
          </a:ln>
          <a:effectLst/>
        </p:spPr>
        <p:txBody>
          <a:bodyPr wrap="none">
            <a:spAutoFit/>
          </a:bodyPr>
          <a:lstStyle/>
          <a:p>
            <a:pPr eaLnBrk="0" hangingPunct="0"/>
            <a:r>
              <a:rPr lang="en-US" altLang="en-US" b="1" dirty="0"/>
              <a:t>Final model parameters should be </a:t>
            </a:r>
          </a:p>
          <a:p>
            <a:pPr eaLnBrk="0" hangingPunct="0"/>
            <a:r>
              <a:rPr lang="en-US" altLang="en-US" b="1" dirty="0"/>
              <a:t>tuned on ALL data</a:t>
            </a:r>
          </a:p>
        </p:txBody>
      </p:sp>
      <p:sp>
        <p:nvSpPr>
          <p:cNvPr id="7" name="Text Box 11">
            <a:extLst>
              <a:ext uri="{FF2B5EF4-FFF2-40B4-BE49-F238E27FC236}">
                <a16:creationId xmlns:a16="http://schemas.microsoft.com/office/drawing/2014/main" id="{70D482C4-F972-F14D-98CA-0EC78197B642}"/>
              </a:ext>
            </a:extLst>
          </p:cNvPr>
          <p:cNvSpPr txBox="1">
            <a:spLocks noChangeArrowheads="1"/>
          </p:cNvSpPr>
          <p:nvPr/>
        </p:nvSpPr>
        <p:spPr bwMode="auto">
          <a:xfrm>
            <a:off x="7118010" y="2227050"/>
            <a:ext cx="4861524" cy="646331"/>
          </a:xfrm>
          <a:prstGeom prst="rect">
            <a:avLst/>
          </a:prstGeom>
          <a:solidFill>
            <a:schemeClr val="accent4">
              <a:lumMod val="20000"/>
              <a:lumOff val="80000"/>
            </a:schemeClr>
          </a:solidFill>
          <a:ln>
            <a:noFill/>
          </a:ln>
          <a:effectLst/>
        </p:spPr>
        <p:txBody>
          <a:bodyPr wrap="none">
            <a:spAutoFit/>
          </a:bodyPr>
          <a:lstStyle/>
          <a:p>
            <a:pPr eaLnBrk="0" hangingPunct="0"/>
            <a:r>
              <a:rPr lang="en-US" altLang="en-US" b="1" dirty="0"/>
              <a:t>A separate validation set can be allocated within </a:t>
            </a:r>
          </a:p>
          <a:p>
            <a:pPr eaLnBrk="0" hangingPunct="0"/>
            <a:r>
              <a:rPr lang="en-US" altLang="en-US" b="1" dirty="0"/>
              <a:t>the training data for model structure selection</a:t>
            </a:r>
          </a:p>
        </p:txBody>
      </p:sp>
    </p:spTree>
    <p:extLst>
      <p:ext uri="{BB962C8B-B14F-4D97-AF65-F5344CB8AC3E}">
        <p14:creationId xmlns:p14="http://schemas.microsoft.com/office/powerpoint/2010/main" val="3699720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3CB496-8D6B-5D4D-BF03-1C12D0278C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3371" y="365126"/>
            <a:ext cx="8275636" cy="5995870"/>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Lecture 24 agenda</a:t>
            </a:r>
          </a:p>
        </p:txBody>
      </p:sp>
      <p:pic>
        <p:nvPicPr>
          <p:cNvPr id="7" name="Picture 6"/>
          <p:cNvPicPr>
            <a:picLocks noChangeAspect="1"/>
          </p:cNvPicPr>
          <p:nvPr/>
        </p:nvPicPr>
        <p:blipFill>
          <a:blip r:embed="rId3"/>
          <a:stretch>
            <a:fillRect/>
          </a:stretch>
        </p:blipFill>
        <p:spPr>
          <a:xfrm>
            <a:off x="4985691" y="3711571"/>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13</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26716941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Linear versus nonlinear models</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14</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3" name="Picture 2">
            <a:extLst>
              <a:ext uri="{FF2B5EF4-FFF2-40B4-BE49-F238E27FC236}">
                <a16:creationId xmlns:a16="http://schemas.microsoft.com/office/drawing/2014/main" id="{7F4CA9C8-63E5-6944-9383-C067B8BD95A7}"/>
              </a:ext>
            </a:extLst>
          </p:cNvPr>
          <p:cNvPicPr>
            <a:picLocks noChangeAspect="1"/>
          </p:cNvPicPr>
          <p:nvPr/>
        </p:nvPicPr>
        <p:blipFill>
          <a:blip r:embed="rId2"/>
          <a:stretch>
            <a:fillRect/>
          </a:stretch>
        </p:blipFill>
        <p:spPr>
          <a:xfrm>
            <a:off x="955187" y="1705758"/>
            <a:ext cx="9752003" cy="3102910"/>
          </a:xfrm>
          <a:prstGeom prst="rect">
            <a:avLst/>
          </a:prstGeom>
        </p:spPr>
      </p:pic>
    </p:spTree>
    <p:extLst>
      <p:ext uri="{BB962C8B-B14F-4D97-AF65-F5344CB8AC3E}">
        <p14:creationId xmlns:p14="http://schemas.microsoft.com/office/powerpoint/2010/main" val="3459276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8684"/>
            <a:ext cx="10515600" cy="398550"/>
          </a:xfrm>
        </p:spPr>
        <p:txBody>
          <a:bodyPr>
            <a:normAutofit fontScale="90000"/>
          </a:bodyPr>
          <a:lstStyle/>
          <a:p>
            <a:r>
              <a:rPr lang="en-US" sz="2800" dirty="0"/>
              <a:t>Model development by multiple models' sequence</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15</a:t>
            </a:fld>
            <a:endParaRPr lang="en-US" dirty="0"/>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sp>
        <p:nvSpPr>
          <p:cNvPr id="5" name="Rectangle 4">
            <a:extLst>
              <a:ext uri="{FF2B5EF4-FFF2-40B4-BE49-F238E27FC236}">
                <a16:creationId xmlns:a16="http://schemas.microsoft.com/office/drawing/2014/main" id="{2CCE33E1-F6C3-E547-B0E4-CCA722A8BD3C}"/>
              </a:ext>
            </a:extLst>
          </p:cNvPr>
          <p:cNvSpPr/>
          <p:nvPr/>
        </p:nvSpPr>
        <p:spPr>
          <a:xfrm>
            <a:off x="1401632" y="789670"/>
            <a:ext cx="2990626" cy="61318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Linear benchmark model</a:t>
            </a:r>
          </a:p>
        </p:txBody>
      </p:sp>
      <p:sp>
        <p:nvSpPr>
          <p:cNvPr id="8" name="Rectangle 7">
            <a:extLst>
              <a:ext uri="{FF2B5EF4-FFF2-40B4-BE49-F238E27FC236}">
                <a16:creationId xmlns:a16="http://schemas.microsoft.com/office/drawing/2014/main" id="{361BC01F-D6C8-0147-97B5-534B43090345}"/>
              </a:ext>
            </a:extLst>
          </p:cNvPr>
          <p:cNvSpPr/>
          <p:nvPr/>
        </p:nvSpPr>
        <p:spPr>
          <a:xfrm>
            <a:off x="714936" y="5473963"/>
            <a:ext cx="2990626" cy="61318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Neural network model</a:t>
            </a:r>
          </a:p>
        </p:txBody>
      </p:sp>
      <p:sp>
        <p:nvSpPr>
          <p:cNvPr id="10" name="Rectangle 9">
            <a:extLst>
              <a:ext uri="{FF2B5EF4-FFF2-40B4-BE49-F238E27FC236}">
                <a16:creationId xmlns:a16="http://schemas.microsoft.com/office/drawing/2014/main" id="{8E992F04-9645-494E-A7B8-C4C07B343EC5}"/>
              </a:ext>
            </a:extLst>
          </p:cNvPr>
          <p:cNvSpPr/>
          <p:nvPr/>
        </p:nvSpPr>
        <p:spPr>
          <a:xfrm>
            <a:off x="714936" y="4756444"/>
            <a:ext cx="3677322" cy="61318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Genetic programming model1</a:t>
            </a:r>
          </a:p>
        </p:txBody>
      </p:sp>
      <p:sp>
        <p:nvSpPr>
          <p:cNvPr id="11" name="Rectangle 10">
            <a:extLst>
              <a:ext uri="{FF2B5EF4-FFF2-40B4-BE49-F238E27FC236}">
                <a16:creationId xmlns:a16="http://schemas.microsoft.com/office/drawing/2014/main" id="{2CA05D6A-4469-E943-AB41-0408DABC168E}"/>
              </a:ext>
            </a:extLst>
          </p:cNvPr>
          <p:cNvSpPr/>
          <p:nvPr/>
        </p:nvSpPr>
        <p:spPr>
          <a:xfrm>
            <a:off x="714936" y="4038925"/>
            <a:ext cx="3677322" cy="61318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Genetic programming model2</a:t>
            </a:r>
          </a:p>
        </p:txBody>
      </p:sp>
      <p:sp>
        <p:nvSpPr>
          <p:cNvPr id="12" name="Rectangle 11">
            <a:extLst>
              <a:ext uri="{FF2B5EF4-FFF2-40B4-BE49-F238E27FC236}">
                <a16:creationId xmlns:a16="http://schemas.microsoft.com/office/drawing/2014/main" id="{963CA08F-10F8-6C4D-8D2C-47160762608C}"/>
              </a:ext>
            </a:extLst>
          </p:cNvPr>
          <p:cNvSpPr/>
          <p:nvPr/>
        </p:nvSpPr>
        <p:spPr>
          <a:xfrm>
            <a:off x="714936" y="3331740"/>
            <a:ext cx="3677322" cy="61318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Random forest model</a:t>
            </a:r>
          </a:p>
        </p:txBody>
      </p:sp>
      <p:sp>
        <p:nvSpPr>
          <p:cNvPr id="13" name="Rectangle 12">
            <a:extLst>
              <a:ext uri="{FF2B5EF4-FFF2-40B4-BE49-F238E27FC236}">
                <a16:creationId xmlns:a16="http://schemas.microsoft.com/office/drawing/2014/main" id="{D04438FD-9B46-C345-808C-8089412681ED}"/>
              </a:ext>
            </a:extLst>
          </p:cNvPr>
          <p:cNvSpPr/>
          <p:nvPr/>
        </p:nvSpPr>
        <p:spPr>
          <a:xfrm>
            <a:off x="714936" y="2522991"/>
            <a:ext cx="3677322" cy="61318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Gradient boosting model</a:t>
            </a:r>
          </a:p>
        </p:txBody>
      </p:sp>
      <p:sp>
        <p:nvSpPr>
          <p:cNvPr id="14" name="Rectangle 13">
            <a:extLst>
              <a:ext uri="{FF2B5EF4-FFF2-40B4-BE49-F238E27FC236}">
                <a16:creationId xmlns:a16="http://schemas.microsoft.com/office/drawing/2014/main" id="{1F920BFB-9A97-0044-ACBD-23C53429EABC}"/>
              </a:ext>
            </a:extLst>
          </p:cNvPr>
          <p:cNvSpPr/>
          <p:nvPr/>
        </p:nvSpPr>
        <p:spPr>
          <a:xfrm>
            <a:off x="714936" y="1815806"/>
            <a:ext cx="3677322" cy="61318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Support vector machines model</a:t>
            </a:r>
          </a:p>
        </p:txBody>
      </p:sp>
      <p:sp>
        <p:nvSpPr>
          <p:cNvPr id="15" name="Rectangle 14">
            <a:extLst>
              <a:ext uri="{FF2B5EF4-FFF2-40B4-BE49-F238E27FC236}">
                <a16:creationId xmlns:a16="http://schemas.microsoft.com/office/drawing/2014/main" id="{AA75AD38-002B-1B42-BE1F-074A6A44B852}"/>
              </a:ext>
            </a:extLst>
          </p:cNvPr>
          <p:cNvSpPr/>
          <p:nvPr/>
        </p:nvSpPr>
        <p:spPr>
          <a:xfrm>
            <a:off x="5456368" y="3239068"/>
            <a:ext cx="2990626" cy="61318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Training data</a:t>
            </a:r>
          </a:p>
        </p:txBody>
      </p:sp>
      <p:sp>
        <p:nvSpPr>
          <p:cNvPr id="16" name="Rectangle 15">
            <a:extLst>
              <a:ext uri="{FF2B5EF4-FFF2-40B4-BE49-F238E27FC236}">
                <a16:creationId xmlns:a16="http://schemas.microsoft.com/office/drawing/2014/main" id="{E86E8AE1-A168-B142-B1F7-7C7CFD4977EF}"/>
              </a:ext>
            </a:extLst>
          </p:cNvPr>
          <p:cNvSpPr/>
          <p:nvPr/>
        </p:nvSpPr>
        <p:spPr>
          <a:xfrm>
            <a:off x="9777805" y="3223207"/>
            <a:ext cx="1645023" cy="613186"/>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Test data</a:t>
            </a:r>
          </a:p>
        </p:txBody>
      </p:sp>
      <p:sp>
        <p:nvSpPr>
          <p:cNvPr id="7" name="Right Brace 6">
            <a:extLst>
              <a:ext uri="{FF2B5EF4-FFF2-40B4-BE49-F238E27FC236}">
                <a16:creationId xmlns:a16="http://schemas.microsoft.com/office/drawing/2014/main" id="{A2F33ECA-FB05-3940-958C-84E373A16145}"/>
              </a:ext>
            </a:extLst>
          </p:cNvPr>
          <p:cNvSpPr/>
          <p:nvPr/>
        </p:nvSpPr>
        <p:spPr>
          <a:xfrm>
            <a:off x="4520453" y="1065007"/>
            <a:ext cx="935915" cy="4878393"/>
          </a:xfrm>
          <a:prstGeom prst="rightBrace">
            <a:avLst>
              <a:gd name="adj1" fmla="val 8333"/>
              <a:gd name="adj2" fmla="val 49708"/>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ight Arrow 17">
            <a:extLst>
              <a:ext uri="{FF2B5EF4-FFF2-40B4-BE49-F238E27FC236}">
                <a16:creationId xmlns:a16="http://schemas.microsoft.com/office/drawing/2014/main" id="{6FC45BD7-5EE6-5144-A42A-66BE908EDDDF}"/>
              </a:ext>
            </a:extLst>
          </p:cNvPr>
          <p:cNvSpPr/>
          <p:nvPr/>
        </p:nvSpPr>
        <p:spPr>
          <a:xfrm>
            <a:off x="8481508" y="3462352"/>
            <a:ext cx="1261783" cy="245916"/>
          </a:xfrm>
          <a:prstGeom prst="rightArrow">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7">
            <a:extLst>
              <a:ext uri="{FF2B5EF4-FFF2-40B4-BE49-F238E27FC236}">
                <a16:creationId xmlns:a16="http://schemas.microsoft.com/office/drawing/2014/main" id="{4759E11F-3C3F-A34A-AEEF-8283294C03A9}"/>
              </a:ext>
            </a:extLst>
          </p:cNvPr>
          <p:cNvSpPr>
            <a:spLocks noChangeArrowheads="1"/>
          </p:cNvSpPr>
          <p:nvPr/>
        </p:nvSpPr>
        <p:spPr bwMode="auto">
          <a:xfrm>
            <a:off x="6654275" y="1244083"/>
            <a:ext cx="4379262" cy="808662"/>
          </a:xfrm>
          <a:prstGeom prst="rect">
            <a:avLst/>
          </a:prstGeom>
          <a:solidFill>
            <a:srgbClr val="FFFF00"/>
          </a:solidFill>
          <a:ln w="9525">
            <a:solidFill>
              <a:sysClr val="windowText" lastClr="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rPr>
              <a:t>Nonlinear</a:t>
            </a:r>
            <a:r>
              <a:rPr kumimoji="0" lang="en-US" sz="2000" b="1" i="0" u="none" strike="noStrike" kern="0" cap="none" spc="0" normalizeH="0" noProof="0" dirty="0">
                <a:ln>
                  <a:noFill/>
                </a:ln>
                <a:solidFill>
                  <a:prstClr val="black"/>
                </a:solidFill>
                <a:effectLst/>
                <a:uLnTx/>
                <a:uFillTx/>
              </a:rPr>
              <a:t> gain in %: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noProof="0" dirty="0">
                <a:ln>
                  <a:noFill/>
                </a:ln>
                <a:solidFill>
                  <a:prstClr val="black"/>
                </a:solidFill>
                <a:effectLst/>
                <a:uLnTx/>
                <a:uFillTx/>
              </a:rPr>
              <a:t>(R</a:t>
            </a:r>
            <a:r>
              <a:rPr kumimoji="0" lang="en-US" sz="1600" b="1" i="0" u="none" strike="noStrike" kern="0" cap="none" spc="0" normalizeH="0" baseline="30000" noProof="0" dirty="0">
                <a:ln>
                  <a:noFill/>
                </a:ln>
                <a:solidFill>
                  <a:prstClr val="black"/>
                </a:solidFill>
                <a:effectLst/>
                <a:uLnTx/>
                <a:uFillTx/>
              </a:rPr>
              <a:t>2</a:t>
            </a:r>
            <a:r>
              <a:rPr kumimoji="0" lang="en-US" sz="1600" b="1" i="0" u="none" strike="noStrike" kern="0" cap="none" spc="0" normalizeH="0" noProof="0" dirty="0">
                <a:ln>
                  <a:noFill/>
                </a:ln>
                <a:solidFill>
                  <a:prstClr val="black"/>
                </a:solidFill>
                <a:effectLst/>
                <a:uLnTx/>
                <a:uFillTx/>
              </a:rPr>
              <a:t>_Nonlinear – R</a:t>
            </a:r>
            <a:r>
              <a:rPr kumimoji="0" lang="en-US" sz="1600" b="1" i="0" u="none" strike="noStrike" kern="0" cap="none" spc="0" normalizeH="0" baseline="30000" noProof="0" dirty="0">
                <a:ln>
                  <a:noFill/>
                </a:ln>
                <a:solidFill>
                  <a:prstClr val="black"/>
                </a:solidFill>
                <a:effectLst/>
                <a:uLnTx/>
                <a:uFillTx/>
              </a:rPr>
              <a:t>2</a:t>
            </a:r>
            <a:r>
              <a:rPr kumimoji="0" lang="en-US" sz="1600" b="1" i="0" u="none" strike="noStrike" kern="0" cap="none" spc="0" normalizeH="0" noProof="0" dirty="0">
                <a:ln>
                  <a:noFill/>
                </a:ln>
                <a:solidFill>
                  <a:prstClr val="black"/>
                </a:solidFill>
                <a:effectLst/>
                <a:uLnTx/>
                <a:uFillTx/>
              </a:rPr>
              <a:t>_Linear)/R</a:t>
            </a:r>
            <a:r>
              <a:rPr kumimoji="0" lang="en-US" sz="1600" b="1" i="0" u="none" strike="noStrike" kern="0" cap="none" spc="0" normalizeH="0" baseline="30000" noProof="0" dirty="0">
                <a:ln>
                  <a:noFill/>
                </a:ln>
                <a:solidFill>
                  <a:prstClr val="black"/>
                </a:solidFill>
                <a:effectLst/>
                <a:uLnTx/>
                <a:uFillTx/>
              </a:rPr>
              <a:t>2</a:t>
            </a:r>
            <a:r>
              <a:rPr kumimoji="0" lang="en-US" sz="1600" b="1" i="0" u="none" strike="noStrike" kern="0" cap="none" spc="0" normalizeH="0" noProof="0" dirty="0">
                <a:ln>
                  <a:noFill/>
                </a:ln>
                <a:solidFill>
                  <a:prstClr val="black"/>
                </a:solidFill>
                <a:effectLst/>
                <a:uLnTx/>
                <a:uFillTx/>
              </a:rPr>
              <a:t>_Linear)*100</a:t>
            </a:r>
          </a:p>
        </p:txBody>
      </p:sp>
      <p:sp>
        <p:nvSpPr>
          <p:cNvPr id="20" name="TextBox 19">
            <a:extLst>
              <a:ext uri="{FF2B5EF4-FFF2-40B4-BE49-F238E27FC236}">
                <a16:creationId xmlns:a16="http://schemas.microsoft.com/office/drawing/2014/main" id="{6620566C-E87B-8E4E-BF60-F3D47FE3F142}"/>
              </a:ext>
            </a:extLst>
          </p:cNvPr>
          <p:cNvSpPr txBox="1"/>
          <p:nvPr/>
        </p:nvSpPr>
        <p:spPr>
          <a:xfrm>
            <a:off x="5456368" y="2478595"/>
            <a:ext cx="2990626" cy="369332"/>
          </a:xfrm>
          <a:prstGeom prst="rect">
            <a:avLst/>
          </a:prstGeom>
          <a:noFill/>
        </p:spPr>
        <p:txBody>
          <a:bodyPr wrap="square" rtlCol="0">
            <a:spAutoFit/>
          </a:bodyPr>
          <a:lstStyle/>
          <a:p>
            <a:r>
              <a:rPr lang="en-US" b="1" dirty="0"/>
              <a:t>Generate and tune models</a:t>
            </a:r>
          </a:p>
        </p:txBody>
      </p:sp>
      <p:sp>
        <p:nvSpPr>
          <p:cNvPr id="21" name="TextBox 20">
            <a:extLst>
              <a:ext uri="{FF2B5EF4-FFF2-40B4-BE49-F238E27FC236}">
                <a16:creationId xmlns:a16="http://schemas.microsoft.com/office/drawing/2014/main" id="{473BCE9B-E6AA-2E4D-9338-4555DD4BF5CF}"/>
              </a:ext>
            </a:extLst>
          </p:cNvPr>
          <p:cNvSpPr txBox="1"/>
          <p:nvPr/>
        </p:nvSpPr>
        <p:spPr>
          <a:xfrm>
            <a:off x="9743291" y="2495062"/>
            <a:ext cx="1802356" cy="369332"/>
          </a:xfrm>
          <a:prstGeom prst="rect">
            <a:avLst/>
          </a:prstGeom>
          <a:noFill/>
        </p:spPr>
        <p:txBody>
          <a:bodyPr wrap="square" rtlCol="0">
            <a:spAutoFit/>
          </a:bodyPr>
          <a:lstStyle/>
          <a:p>
            <a:r>
              <a:rPr lang="en-US" b="1" dirty="0"/>
              <a:t>Validate models</a:t>
            </a:r>
          </a:p>
        </p:txBody>
      </p:sp>
      <p:sp>
        <p:nvSpPr>
          <p:cNvPr id="22" name="TextBox 21">
            <a:extLst>
              <a:ext uri="{FF2B5EF4-FFF2-40B4-BE49-F238E27FC236}">
                <a16:creationId xmlns:a16="http://schemas.microsoft.com/office/drawing/2014/main" id="{93901CA7-1025-1148-92D0-74CBB73B2779}"/>
              </a:ext>
            </a:extLst>
          </p:cNvPr>
          <p:cNvSpPr txBox="1"/>
          <p:nvPr/>
        </p:nvSpPr>
        <p:spPr>
          <a:xfrm>
            <a:off x="9743291" y="4054892"/>
            <a:ext cx="1290246" cy="369332"/>
          </a:xfrm>
          <a:prstGeom prst="rect">
            <a:avLst/>
          </a:prstGeom>
          <a:noFill/>
        </p:spPr>
        <p:txBody>
          <a:bodyPr wrap="square" rtlCol="0">
            <a:spAutoFit/>
          </a:bodyPr>
          <a:lstStyle/>
          <a:p>
            <a:r>
              <a:rPr lang="en-US" b="1" kern="0" dirty="0">
                <a:solidFill>
                  <a:prstClr val="black"/>
                </a:solidFill>
              </a:rPr>
              <a:t>R</a:t>
            </a:r>
            <a:r>
              <a:rPr lang="en-US" b="1" kern="0" baseline="30000" dirty="0">
                <a:solidFill>
                  <a:prstClr val="black"/>
                </a:solidFill>
              </a:rPr>
              <a:t>2</a:t>
            </a:r>
            <a:r>
              <a:rPr lang="en-US" b="1" kern="0" dirty="0">
                <a:solidFill>
                  <a:prstClr val="black"/>
                </a:solidFill>
              </a:rPr>
              <a:t>_Linear</a:t>
            </a:r>
            <a:endParaRPr lang="en-US" dirty="0"/>
          </a:p>
        </p:txBody>
      </p:sp>
      <p:sp>
        <p:nvSpPr>
          <p:cNvPr id="23" name="TextBox 22">
            <a:extLst>
              <a:ext uri="{FF2B5EF4-FFF2-40B4-BE49-F238E27FC236}">
                <a16:creationId xmlns:a16="http://schemas.microsoft.com/office/drawing/2014/main" id="{B2169DA5-D4D3-1647-94AE-18CF09FE60DA}"/>
              </a:ext>
            </a:extLst>
          </p:cNvPr>
          <p:cNvSpPr txBox="1"/>
          <p:nvPr/>
        </p:nvSpPr>
        <p:spPr>
          <a:xfrm>
            <a:off x="9743291" y="4458057"/>
            <a:ext cx="1575995" cy="369332"/>
          </a:xfrm>
          <a:prstGeom prst="rect">
            <a:avLst/>
          </a:prstGeom>
          <a:noFill/>
        </p:spPr>
        <p:txBody>
          <a:bodyPr wrap="square" rtlCol="0">
            <a:spAutoFit/>
          </a:bodyPr>
          <a:lstStyle/>
          <a:p>
            <a:r>
              <a:rPr lang="en-US" b="1" kern="0" dirty="0">
                <a:solidFill>
                  <a:prstClr val="black"/>
                </a:solidFill>
              </a:rPr>
              <a:t>R</a:t>
            </a:r>
            <a:r>
              <a:rPr lang="en-US" b="1" kern="0" baseline="30000" dirty="0">
                <a:solidFill>
                  <a:prstClr val="black"/>
                </a:solidFill>
              </a:rPr>
              <a:t>2</a:t>
            </a:r>
            <a:r>
              <a:rPr lang="en-US" b="1" kern="0" dirty="0">
                <a:solidFill>
                  <a:prstClr val="black"/>
                </a:solidFill>
              </a:rPr>
              <a:t>_Nonlinear</a:t>
            </a:r>
            <a:endParaRPr lang="en-US" dirty="0"/>
          </a:p>
        </p:txBody>
      </p:sp>
    </p:spTree>
    <p:extLst>
      <p:ext uri="{BB962C8B-B14F-4D97-AF65-F5344CB8AC3E}">
        <p14:creationId xmlns:p14="http://schemas.microsoft.com/office/powerpoint/2010/main" val="4115653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4519"/>
            <a:ext cx="10515600" cy="398550"/>
          </a:xfrm>
        </p:spPr>
        <p:txBody>
          <a:bodyPr>
            <a:normAutofit fontScale="90000"/>
          </a:bodyPr>
          <a:lstStyle/>
          <a:p>
            <a:r>
              <a:rPr lang="en-US" sz="2800" dirty="0"/>
              <a:t>Business problem: Increase productivity with emissions estimation</a:t>
            </a:r>
          </a:p>
        </p:txBody>
      </p:sp>
      <p:sp>
        <p:nvSpPr>
          <p:cNvPr id="4" name="Slide Number Placeholder 3"/>
          <p:cNvSpPr>
            <a:spLocks noGrp="1"/>
          </p:cNvSpPr>
          <p:nvPr>
            <p:ph type="sldNum" sz="quarter" idx="12"/>
          </p:nvPr>
        </p:nvSpPr>
        <p:spPr/>
        <p:txBody>
          <a:bodyPr/>
          <a:lstStyle/>
          <a:p>
            <a:fld id="{760C78C2-CDE4-4FEF-94FB-F11C578D031C}" type="slidenum">
              <a:rPr lang="en-US" smtClean="0"/>
              <a:t>16</a:t>
            </a:fld>
            <a:endParaRPr lang="en-US"/>
          </a:p>
        </p:txBody>
      </p:sp>
      <p:sp>
        <p:nvSpPr>
          <p:cNvPr id="3" name="Footer Placeholder 2">
            <a:extLst>
              <a:ext uri="{FF2B5EF4-FFF2-40B4-BE49-F238E27FC236}">
                <a16:creationId xmlns:a16="http://schemas.microsoft.com/office/drawing/2014/main" id="{BE27CC7F-4A5E-A545-B0F3-135215BC206B}"/>
              </a:ext>
            </a:extLst>
          </p:cNvPr>
          <p:cNvSpPr>
            <a:spLocks noGrp="1"/>
          </p:cNvSpPr>
          <p:nvPr>
            <p:ph type="ftr" sz="quarter" idx="11"/>
          </p:nvPr>
        </p:nvSpPr>
        <p:spPr/>
        <p:txBody>
          <a:bodyPr/>
          <a:lstStyle/>
          <a:p>
            <a:r>
              <a:rPr lang="en-US"/>
              <a:t>Kordon Consulting LLC</a:t>
            </a:r>
          </a:p>
        </p:txBody>
      </p:sp>
      <p:sp>
        <p:nvSpPr>
          <p:cNvPr id="14" name="Text Box 5">
            <a:extLst>
              <a:ext uri="{FF2B5EF4-FFF2-40B4-BE49-F238E27FC236}">
                <a16:creationId xmlns:a16="http://schemas.microsoft.com/office/drawing/2014/main" id="{B2F33CD5-6996-C744-A3DB-D97100F6AF8C}"/>
              </a:ext>
            </a:extLst>
          </p:cNvPr>
          <p:cNvSpPr txBox="1">
            <a:spLocks noChangeArrowheads="1"/>
          </p:cNvSpPr>
          <p:nvPr/>
        </p:nvSpPr>
        <p:spPr bwMode="auto">
          <a:xfrm>
            <a:off x="1581242" y="765011"/>
            <a:ext cx="4914720" cy="371513"/>
          </a:xfrm>
          <a:prstGeom prst="rect">
            <a:avLst/>
          </a:prstGeom>
          <a:solidFill>
            <a:srgbClr val="00FFFF"/>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lIns="90000" tIns="46800" rIns="90000" bIns="468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kumimoji="1" lang="en-US" altLang="en-US" b="1" dirty="0">
                <a:latin typeface="Swis721 Cn BT" pitchFamily="34" charset="0"/>
                <a:ea typeface="ＭＳ Ｐゴシック" panose="020B0600070205080204" pitchFamily="34" charset="-128"/>
              </a:rPr>
              <a:t>Plant productivity is measured by production rate</a:t>
            </a:r>
            <a:endParaRPr kumimoji="1" lang="en-US" altLang="en-US" sz="2000" b="1" dirty="0">
              <a:latin typeface="Swis721 Cn BT" pitchFamily="34" charset="0"/>
              <a:ea typeface="ＭＳ Ｐゴシック" panose="020B0600070205080204" pitchFamily="34" charset="-128"/>
            </a:endParaRPr>
          </a:p>
        </p:txBody>
      </p:sp>
      <p:grpSp>
        <p:nvGrpSpPr>
          <p:cNvPr id="39" name="Group 38">
            <a:extLst>
              <a:ext uri="{FF2B5EF4-FFF2-40B4-BE49-F238E27FC236}">
                <a16:creationId xmlns:a16="http://schemas.microsoft.com/office/drawing/2014/main" id="{C54A3888-535D-CF4B-A371-A1785B593510}"/>
              </a:ext>
            </a:extLst>
          </p:cNvPr>
          <p:cNvGrpSpPr/>
          <p:nvPr/>
        </p:nvGrpSpPr>
        <p:grpSpPr>
          <a:xfrm>
            <a:off x="369150" y="1053568"/>
            <a:ext cx="7784250" cy="2793029"/>
            <a:chOff x="369150" y="1230517"/>
            <a:chExt cx="7784250" cy="2793029"/>
          </a:xfrm>
        </p:grpSpPr>
        <p:pic>
          <p:nvPicPr>
            <p:cNvPr id="6" name="Picture 5">
              <a:extLst>
                <a:ext uri="{FF2B5EF4-FFF2-40B4-BE49-F238E27FC236}">
                  <a16:creationId xmlns:a16="http://schemas.microsoft.com/office/drawing/2014/main" id="{D412AFFE-7698-744C-8CBE-6541B5253E0B}"/>
                </a:ext>
              </a:extLst>
            </p:cNvPr>
            <p:cNvPicPr>
              <a:picLocks noChangeAspect="1"/>
            </p:cNvPicPr>
            <p:nvPr/>
          </p:nvPicPr>
          <p:blipFill>
            <a:blip r:embed="rId2"/>
            <a:stretch>
              <a:fillRect/>
            </a:stretch>
          </p:blipFill>
          <p:spPr>
            <a:xfrm>
              <a:off x="1837189" y="1230517"/>
              <a:ext cx="4788546" cy="2793029"/>
            </a:xfrm>
            <a:prstGeom prst="rect">
              <a:avLst/>
            </a:prstGeom>
          </p:spPr>
        </p:pic>
        <p:sp>
          <p:nvSpPr>
            <p:cNvPr id="8" name="Left Arrow 7">
              <a:extLst>
                <a:ext uri="{FF2B5EF4-FFF2-40B4-BE49-F238E27FC236}">
                  <a16:creationId xmlns:a16="http://schemas.microsoft.com/office/drawing/2014/main" id="{B40D7C45-6340-3143-A501-4B457818CD34}"/>
                </a:ext>
              </a:extLst>
            </p:cNvPr>
            <p:cNvSpPr/>
            <p:nvPr/>
          </p:nvSpPr>
          <p:spPr>
            <a:xfrm flipH="1" flipV="1">
              <a:off x="1435770" y="2021335"/>
              <a:ext cx="563327" cy="21199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C4994BAD-7CA4-D44C-838F-B50692D78094}"/>
                </a:ext>
              </a:extLst>
            </p:cNvPr>
            <p:cNvSpPr txBox="1">
              <a:spLocks/>
            </p:cNvSpPr>
            <p:nvPr/>
          </p:nvSpPr>
          <p:spPr>
            <a:xfrm>
              <a:off x="369150" y="1609927"/>
              <a:ext cx="1419383" cy="398821"/>
            </a:xfrm>
            <a:prstGeom prst="rect">
              <a:avLst/>
            </a:prstGeom>
            <a:solidFill>
              <a:schemeClr val="accent4">
                <a:lumMod val="20000"/>
                <a:lumOff val="80000"/>
              </a:schemeClr>
            </a:solidFill>
          </p:spPr>
          <p:txBody>
            <a:bodyPr vert="horz" lIns="91439" tIns="45719" rIns="91439" bIns="4571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b="1" dirty="0"/>
                <a:t>Desired rate</a:t>
              </a:r>
            </a:p>
          </p:txBody>
        </p:sp>
        <p:sp>
          <p:nvSpPr>
            <p:cNvPr id="11" name="Right Brace 10">
              <a:extLst>
                <a:ext uri="{FF2B5EF4-FFF2-40B4-BE49-F238E27FC236}">
                  <a16:creationId xmlns:a16="http://schemas.microsoft.com/office/drawing/2014/main" id="{DA7B303E-4E10-E845-B05A-41789EB2F4B6}"/>
                </a:ext>
              </a:extLst>
            </p:cNvPr>
            <p:cNvSpPr/>
            <p:nvPr/>
          </p:nvSpPr>
          <p:spPr>
            <a:xfrm>
              <a:off x="6586784" y="2119866"/>
              <a:ext cx="378137" cy="45834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2" name="Picture 11">
              <a:extLst>
                <a:ext uri="{FF2B5EF4-FFF2-40B4-BE49-F238E27FC236}">
                  <a16:creationId xmlns:a16="http://schemas.microsoft.com/office/drawing/2014/main" id="{86DF07A6-DC97-F84B-BEFA-9A876D5F82C0}"/>
                </a:ext>
              </a:extLst>
            </p:cNvPr>
            <p:cNvPicPr>
              <a:picLocks noChangeAspect="1"/>
            </p:cNvPicPr>
            <p:nvPr/>
          </p:nvPicPr>
          <p:blipFill>
            <a:blip r:embed="rId3"/>
            <a:stretch>
              <a:fillRect/>
            </a:stretch>
          </p:blipFill>
          <p:spPr>
            <a:xfrm>
              <a:off x="6879759" y="1609600"/>
              <a:ext cx="1273641" cy="1434117"/>
            </a:xfrm>
            <a:prstGeom prst="rect">
              <a:avLst/>
            </a:prstGeom>
          </p:spPr>
        </p:pic>
        <p:cxnSp>
          <p:nvCxnSpPr>
            <p:cNvPr id="22" name="Straight Connector 21">
              <a:extLst>
                <a:ext uri="{FF2B5EF4-FFF2-40B4-BE49-F238E27FC236}">
                  <a16:creationId xmlns:a16="http://schemas.microsoft.com/office/drawing/2014/main" id="{D953B6C9-AE83-6248-AC7A-268AC4E73D79}"/>
                </a:ext>
              </a:extLst>
            </p:cNvPr>
            <p:cNvCxnSpPr/>
            <p:nvPr/>
          </p:nvCxnSpPr>
          <p:spPr>
            <a:xfrm>
              <a:off x="2398955" y="2349036"/>
              <a:ext cx="418782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47086343-7783-4740-BC86-2310081BD89F}"/>
                </a:ext>
              </a:extLst>
            </p:cNvPr>
            <p:cNvSpPr txBox="1">
              <a:spLocks/>
            </p:cNvSpPr>
            <p:nvPr/>
          </p:nvSpPr>
          <p:spPr>
            <a:xfrm>
              <a:off x="369150" y="2198915"/>
              <a:ext cx="1136940" cy="398821"/>
            </a:xfrm>
            <a:prstGeom prst="rect">
              <a:avLst/>
            </a:prstGeom>
            <a:solidFill>
              <a:srgbClr val="FFFF00"/>
            </a:solidFill>
          </p:spPr>
          <p:txBody>
            <a:bodyPr vert="horz" lIns="91439" tIns="45719" rIns="91439" bIns="4571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b="1" dirty="0">
                  <a:solidFill>
                    <a:srgbClr val="FF0000"/>
                  </a:solidFill>
                </a:rPr>
                <a:t>Rate limit</a:t>
              </a:r>
            </a:p>
          </p:txBody>
        </p:sp>
        <p:cxnSp>
          <p:nvCxnSpPr>
            <p:cNvPr id="25" name="Straight Arrow Connector 24">
              <a:extLst>
                <a:ext uri="{FF2B5EF4-FFF2-40B4-BE49-F238E27FC236}">
                  <a16:creationId xmlns:a16="http://schemas.microsoft.com/office/drawing/2014/main" id="{D370DC2A-69A0-6C4C-A515-97F54669DA37}"/>
                </a:ext>
              </a:extLst>
            </p:cNvPr>
            <p:cNvCxnSpPr>
              <a:cxnSpLocks/>
              <a:stCxn id="23" idx="3"/>
            </p:cNvCxnSpPr>
            <p:nvPr/>
          </p:nvCxnSpPr>
          <p:spPr>
            <a:xfrm flipV="1">
              <a:off x="1506090" y="2359436"/>
              <a:ext cx="844207" cy="388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CD7D07E-8553-3D47-BDF1-866883B56792}"/>
                </a:ext>
              </a:extLst>
            </p:cNvPr>
            <p:cNvCxnSpPr>
              <a:endCxn id="6" idx="3"/>
            </p:cNvCxnSpPr>
            <p:nvPr/>
          </p:nvCxnSpPr>
          <p:spPr>
            <a:xfrm>
              <a:off x="2431228" y="2615750"/>
              <a:ext cx="4194507" cy="11282"/>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84D153CD-6DEB-C54C-9FA1-5F9FC7328CCB}"/>
                </a:ext>
              </a:extLst>
            </p:cNvPr>
            <p:cNvSpPr txBox="1">
              <a:spLocks/>
            </p:cNvSpPr>
            <p:nvPr/>
          </p:nvSpPr>
          <p:spPr>
            <a:xfrm>
              <a:off x="373249" y="2736427"/>
              <a:ext cx="1209916" cy="398821"/>
            </a:xfrm>
            <a:prstGeom prst="rect">
              <a:avLst/>
            </a:prstGeom>
            <a:solidFill>
              <a:srgbClr val="FFFF00"/>
            </a:solidFill>
          </p:spPr>
          <p:txBody>
            <a:bodyPr vert="horz" lIns="91439" tIns="45719" rIns="91439" bIns="4571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b="1" dirty="0">
                  <a:solidFill>
                    <a:schemeClr val="accent4">
                      <a:lumMod val="75000"/>
                    </a:schemeClr>
                  </a:solidFill>
                </a:rPr>
                <a:t>Target rate</a:t>
              </a:r>
            </a:p>
          </p:txBody>
        </p:sp>
        <p:cxnSp>
          <p:nvCxnSpPr>
            <p:cNvPr id="35" name="Straight Arrow Connector 34">
              <a:extLst>
                <a:ext uri="{FF2B5EF4-FFF2-40B4-BE49-F238E27FC236}">
                  <a16:creationId xmlns:a16="http://schemas.microsoft.com/office/drawing/2014/main" id="{16CB4F37-DC75-4B4E-BCAB-AAD76C790F74}"/>
                </a:ext>
              </a:extLst>
            </p:cNvPr>
            <p:cNvCxnSpPr>
              <a:cxnSpLocks/>
              <a:stCxn id="33" idx="3"/>
            </p:cNvCxnSpPr>
            <p:nvPr/>
          </p:nvCxnSpPr>
          <p:spPr>
            <a:xfrm flipV="1">
              <a:off x="1583165" y="2627032"/>
              <a:ext cx="815790" cy="308806"/>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9A81602A-0C46-194B-AC9C-8754AF41AEE5}"/>
              </a:ext>
            </a:extLst>
          </p:cNvPr>
          <p:cNvGrpSpPr/>
          <p:nvPr/>
        </p:nvGrpSpPr>
        <p:grpSpPr>
          <a:xfrm>
            <a:off x="636786" y="3789421"/>
            <a:ext cx="6803625" cy="2692400"/>
            <a:chOff x="600061" y="4075053"/>
            <a:chExt cx="6803625" cy="2692400"/>
          </a:xfrm>
        </p:grpSpPr>
        <p:pic>
          <p:nvPicPr>
            <p:cNvPr id="15" name="Picture 14">
              <a:extLst>
                <a:ext uri="{FF2B5EF4-FFF2-40B4-BE49-F238E27FC236}">
                  <a16:creationId xmlns:a16="http://schemas.microsoft.com/office/drawing/2014/main" id="{E7E2276A-0EF2-B54F-A252-6B98D9A18B39}"/>
                </a:ext>
              </a:extLst>
            </p:cNvPr>
            <p:cNvPicPr>
              <a:picLocks noChangeAspect="1"/>
            </p:cNvPicPr>
            <p:nvPr/>
          </p:nvPicPr>
          <p:blipFill>
            <a:blip r:embed="rId4"/>
            <a:stretch>
              <a:fillRect/>
            </a:stretch>
          </p:blipFill>
          <p:spPr>
            <a:xfrm>
              <a:off x="645824" y="5682305"/>
              <a:ext cx="962765" cy="962765"/>
            </a:xfrm>
            <a:prstGeom prst="rect">
              <a:avLst/>
            </a:prstGeom>
          </p:spPr>
        </p:pic>
        <p:pic>
          <p:nvPicPr>
            <p:cNvPr id="16" name="Picture 15">
              <a:extLst>
                <a:ext uri="{FF2B5EF4-FFF2-40B4-BE49-F238E27FC236}">
                  <a16:creationId xmlns:a16="http://schemas.microsoft.com/office/drawing/2014/main" id="{4F695D01-A42C-BB49-BCCC-B057B7106888}"/>
                </a:ext>
              </a:extLst>
            </p:cNvPr>
            <p:cNvPicPr>
              <a:picLocks noChangeAspect="1"/>
            </p:cNvPicPr>
            <p:nvPr/>
          </p:nvPicPr>
          <p:blipFill>
            <a:blip r:embed="rId5"/>
            <a:stretch>
              <a:fillRect/>
            </a:stretch>
          </p:blipFill>
          <p:spPr>
            <a:xfrm>
              <a:off x="1837189" y="4075053"/>
              <a:ext cx="5290969" cy="2692400"/>
            </a:xfrm>
            <a:prstGeom prst="rect">
              <a:avLst/>
            </a:prstGeom>
          </p:spPr>
        </p:pic>
        <p:cxnSp>
          <p:nvCxnSpPr>
            <p:cNvPr id="18" name="Straight Connector 17">
              <a:extLst>
                <a:ext uri="{FF2B5EF4-FFF2-40B4-BE49-F238E27FC236}">
                  <a16:creationId xmlns:a16="http://schemas.microsoft.com/office/drawing/2014/main" id="{FA9CFA46-9DC1-584E-B244-39BE3387C70B}"/>
                </a:ext>
              </a:extLst>
            </p:cNvPr>
            <p:cNvCxnSpPr/>
            <p:nvPr/>
          </p:nvCxnSpPr>
          <p:spPr>
            <a:xfrm>
              <a:off x="2269864" y="5152913"/>
              <a:ext cx="486245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162B73B-4664-D841-B01D-D26056BD380A}"/>
                </a:ext>
              </a:extLst>
            </p:cNvPr>
            <p:cNvCxnSpPr/>
            <p:nvPr/>
          </p:nvCxnSpPr>
          <p:spPr>
            <a:xfrm>
              <a:off x="2269864" y="5433804"/>
              <a:ext cx="4862456"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7B59A0BA-523F-4640-8107-A68CD295DB04}"/>
                </a:ext>
              </a:extLst>
            </p:cNvPr>
            <p:cNvPicPr>
              <a:picLocks noChangeAspect="1"/>
            </p:cNvPicPr>
            <p:nvPr/>
          </p:nvPicPr>
          <p:blipFill>
            <a:blip r:embed="rId6"/>
            <a:stretch>
              <a:fillRect/>
            </a:stretch>
          </p:blipFill>
          <p:spPr>
            <a:xfrm>
              <a:off x="7220382" y="4987246"/>
              <a:ext cx="183304" cy="348504"/>
            </a:xfrm>
            <a:prstGeom prst="rect">
              <a:avLst/>
            </a:prstGeom>
          </p:spPr>
        </p:pic>
        <p:sp>
          <p:nvSpPr>
            <p:cNvPr id="37" name="Content Placeholder 2">
              <a:extLst>
                <a:ext uri="{FF2B5EF4-FFF2-40B4-BE49-F238E27FC236}">
                  <a16:creationId xmlns:a16="http://schemas.microsoft.com/office/drawing/2014/main" id="{1804105C-FDED-444C-8276-65CDA34D768C}"/>
                </a:ext>
              </a:extLst>
            </p:cNvPr>
            <p:cNvSpPr txBox="1">
              <a:spLocks/>
            </p:cNvSpPr>
            <p:nvPr/>
          </p:nvSpPr>
          <p:spPr>
            <a:xfrm>
              <a:off x="645824" y="4940914"/>
              <a:ext cx="1136940" cy="398821"/>
            </a:xfrm>
            <a:prstGeom prst="rect">
              <a:avLst/>
            </a:prstGeom>
            <a:solidFill>
              <a:srgbClr val="FFFF00"/>
            </a:solidFill>
          </p:spPr>
          <p:txBody>
            <a:bodyPr vert="horz" lIns="91439" tIns="45719" rIns="91439" bIns="4571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b="1" dirty="0">
                  <a:solidFill>
                    <a:srgbClr val="FF0000"/>
                  </a:solidFill>
                </a:rPr>
                <a:t>Violation</a:t>
              </a:r>
            </a:p>
          </p:txBody>
        </p:sp>
        <p:sp>
          <p:nvSpPr>
            <p:cNvPr id="38" name="Content Placeholder 2">
              <a:extLst>
                <a:ext uri="{FF2B5EF4-FFF2-40B4-BE49-F238E27FC236}">
                  <a16:creationId xmlns:a16="http://schemas.microsoft.com/office/drawing/2014/main" id="{E9A98613-F732-C746-ACEE-1E57250595C0}"/>
                </a:ext>
              </a:extLst>
            </p:cNvPr>
            <p:cNvSpPr txBox="1">
              <a:spLocks/>
            </p:cNvSpPr>
            <p:nvPr/>
          </p:nvSpPr>
          <p:spPr>
            <a:xfrm>
              <a:off x="600061" y="5335750"/>
              <a:ext cx="1209916" cy="398821"/>
            </a:xfrm>
            <a:prstGeom prst="rect">
              <a:avLst/>
            </a:prstGeom>
            <a:solidFill>
              <a:srgbClr val="FFFF00"/>
            </a:solidFill>
          </p:spPr>
          <p:txBody>
            <a:bodyPr vert="horz" lIns="91439" tIns="45719" rIns="91439" bIns="4571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b="1" dirty="0">
                  <a:solidFill>
                    <a:schemeClr val="accent4">
                      <a:lumMod val="75000"/>
                    </a:schemeClr>
                  </a:solidFill>
                </a:rPr>
                <a:t>Warning</a:t>
              </a:r>
            </a:p>
          </p:txBody>
        </p:sp>
      </p:grpSp>
      <p:sp>
        <p:nvSpPr>
          <p:cNvPr id="41" name="Content Placeholder 2">
            <a:extLst>
              <a:ext uri="{FF2B5EF4-FFF2-40B4-BE49-F238E27FC236}">
                <a16:creationId xmlns:a16="http://schemas.microsoft.com/office/drawing/2014/main" id="{D7949E51-0A1A-3549-B577-2A264D6899EA}"/>
              </a:ext>
            </a:extLst>
          </p:cNvPr>
          <p:cNvSpPr txBox="1">
            <a:spLocks/>
          </p:cNvSpPr>
          <p:nvPr/>
        </p:nvSpPr>
        <p:spPr>
          <a:xfrm>
            <a:off x="7525203" y="2559478"/>
            <a:ext cx="4401269" cy="1322209"/>
          </a:xfrm>
          <a:prstGeom prst="rect">
            <a:avLst/>
          </a:prstGeom>
          <a:solidFill>
            <a:schemeClr val="accent4">
              <a:lumMod val="20000"/>
              <a:lumOff val="80000"/>
            </a:schemeClr>
          </a:solidFill>
        </p:spPr>
        <p:txBody>
          <a:bodyPr vert="horz" lIns="91439" tIns="45719" rIns="91439" bIns="4571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b="1" dirty="0"/>
              <a:t>Is it possible to operate with </a:t>
            </a:r>
            <a:r>
              <a:rPr lang="en-US" sz="2400" b="1" dirty="0"/>
              <a:t>high</a:t>
            </a:r>
            <a:r>
              <a:rPr lang="en-US" sz="1800" b="1" dirty="0"/>
              <a:t> production rates </a:t>
            </a:r>
            <a:r>
              <a:rPr lang="en-US" sz="2400" b="1" dirty="0"/>
              <a:t>above</a:t>
            </a:r>
            <a:r>
              <a:rPr lang="en-US" sz="1800" b="1" dirty="0"/>
              <a:t> the rate limit and NOT violating the regulatory standard by </a:t>
            </a:r>
            <a:r>
              <a:rPr lang="en-US" sz="2400" b="1" dirty="0"/>
              <a:t>fast</a:t>
            </a:r>
            <a:r>
              <a:rPr lang="en-US" sz="1800" b="1" dirty="0"/>
              <a:t> emissions </a:t>
            </a:r>
            <a:r>
              <a:rPr lang="en-US" sz="2400" b="1" dirty="0"/>
              <a:t>estimation</a:t>
            </a:r>
          </a:p>
        </p:txBody>
      </p:sp>
      <p:sp>
        <p:nvSpPr>
          <p:cNvPr id="43" name="Text Box 5">
            <a:extLst>
              <a:ext uri="{FF2B5EF4-FFF2-40B4-BE49-F238E27FC236}">
                <a16:creationId xmlns:a16="http://schemas.microsoft.com/office/drawing/2014/main" id="{1EC73E73-AE92-7844-B2C3-7E944C2147CD}"/>
              </a:ext>
            </a:extLst>
          </p:cNvPr>
          <p:cNvSpPr txBox="1">
            <a:spLocks noChangeArrowheads="1"/>
          </p:cNvSpPr>
          <p:nvPr/>
        </p:nvSpPr>
        <p:spPr bwMode="auto">
          <a:xfrm>
            <a:off x="7793301" y="5705060"/>
            <a:ext cx="3865075" cy="371513"/>
          </a:xfrm>
          <a:prstGeom prst="rect">
            <a:avLst/>
          </a:prstGeom>
          <a:solidFill>
            <a:schemeClr val="accent6">
              <a:lumMod val="20000"/>
              <a:lumOff val="80000"/>
            </a:schemeClr>
          </a:solidFill>
          <a:ln>
            <a:noFill/>
          </a:ln>
        </p:spPr>
        <p:txBody>
          <a:bodyPr wrap="none" lIns="90000" tIns="46800" rIns="90000" bIns="468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kumimoji="1" lang="en-US" altLang="en-US" b="1" dirty="0">
                <a:latin typeface="Swis721 Cn BT" pitchFamily="34" charset="0"/>
                <a:ea typeface="ＭＳ Ｐゴシック" panose="020B0600070205080204" pitchFamily="34" charset="-128"/>
              </a:rPr>
              <a:t>Solution: develop an inferential sensor</a:t>
            </a:r>
            <a:endParaRPr kumimoji="1" lang="en-US" altLang="en-US" sz="2000" b="1" dirty="0">
              <a:latin typeface="Swis721 Cn BT" pitchFamily="34" charset="0"/>
              <a:ea typeface="ＭＳ Ｐゴシック" panose="020B0600070205080204" pitchFamily="34" charset="-128"/>
            </a:endParaRPr>
          </a:p>
        </p:txBody>
      </p:sp>
      <p:pic>
        <p:nvPicPr>
          <p:cNvPr id="44" name="Picture 43">
            <a:extLst>
              <a:ext uri="{FF2B5EF4-FFF2-40B4-BE49-F238E27FC236}">
                <a16:creationId xmlns:a16="http://schemas.microsoft.com/office/drawing/2014/main" id="{9005BDC3-2FF7-CF49-867D-57669E811055}"/>
              </a:ext>
            </a:extLst>
          </p:cNvPr>
          <p:cNvPicPr>
            <a:picLocks noChangeAspect="1"/>
          </p:cNvPicPr>
          <p:nvPr/>
        </p:nvPicPr>
        <p:blipFill>
          <a:blip r:embed="rId7"/>
          <a:stretch>
            <a:fillRect/>
          </a:stretch>
        </p:blipFill>
        <p:spPr>
          <a:xfrm>
            <a:off x="9090837" y="4144551"/>
            <a:ext cx="1270000" cy="1270000"/>
          </a:xfrm>
          <a:prstGeom prst="rect">
            <a:avLst/>
          </a:prstGeom>
        </p:spPr>
      </p:pic>
      <p:sp>
        <p:nvSpPr>
          <p:cNvPr id="31" name="Text Box 6">
            <a:extLst>
              <a:ext uri="{FF2B5EF4-FFF2-40B4-BE49-F238E27FC236}">
                <a16:creationId xmlns:a16="http://schemas.microsoft.com/office/drawing/2014/main" id="{F1FE1B1F-B8F2-6545-8DC6-CADF840D77CA}"/>
              </a:ext>
            </a:extLst>
          </p:cNvPr>
          <p:cNvSpPr txBox="1">
            <a:spLocks noChangeArrowheads="1"/>
          </p:cNvSpPr>
          <p:nvPr/>
        </p:nvSpPr>
        <p:spPr bwMode="auto">
          <a:xfrm>
            <a:off x="8407424" y="1117945"/>
            <a:ext cx="3068467" cy="611576"/>
          </a:xfrm>
          <a:prstGeom prst="rect">
            <a:avLst/>
          </a:prstGeom>
          <a:solidFill>
            <a:schemeClr val="accent6">
              <a:lumMod val="20000"/>
              <a:lumOff val="80000"/>
            </a:schemeClr>
          </a:solidFill>
          <a:ln>
            <a:noFill/>
          </a:ln>
          <a:effectLst/>
        </p:spPr>
        <p:txBody>
          <a:bodyPr wrap="none" lIns="91439" tIns="45719" rIns="91439" bIns="45719">
            <a:spAutoFit/>
          </a:bodyPr>
          <a:lstStyle/>
          <a:p>
            <a:pPr algn="l">
              <a:buFontTx/>
              <a:buNone/>
            </a:pPr>
            <a:r>
              <a:rPr lang="en-US" sz="1687" b="1" dirty="0">
                <a:solidFill>
                  <a:srgbClr val="FF0000"/>
                </a:solidFill>
                <a:latin typeface="Times New Roman" charset="0"/>
              </a:rPr>
              <a:t>Model should pass annual test  </a:t>
            </a:r>
          </a:p>
          <a:p>
            <a:pPr algn="l">
              <a:buFontTx/>
              <a:buNone/>
            </a:pPr>
            <a:r>
              <a:rPr lang="en-US" sz="1687" b="1" dirty="0">
                <a:solidFill>
                  <a:srgbClr val="FF0000"/>
                </a:solidFill>
                <a:latin typeface="Times New Roman" charset="0"/>
              </a:rPr>
              <a:t>if R-Squared is &gt; 0.85</a:t>
            </a:r>
          </a:p>
        </p:txBody>
      </p:sp>
    </p:spTree>
    <p:extLst>
      <p:ext uri="{BB962C8B-B14F-4D97-AF65-F5344CB8AC3E}">
        <p14:creationId xmlns:p14="http://schemas.microsoft.com/office/powerpoint/2010/main" val="1418123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Generating a benchmark linear model</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17</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5" name="Picture 4">
            <a:extLst>
              <a:ext uri="{FF2B5EF4-FFF2-40B4-BE49-F238E27FC236}">
                <a16:creationId xmlns:a16="http://schemas.microsoft.com/office/drawing/2014/main" id="{535658CA-DB08-3242-A628-9418A0F7C3B2}"/>
              </a:ext>
            </a:extLst>
          </p:cNvPr>
          <p:cNvPicPr/>
          <p:nvPr/>
        </p:nvPicPr>
        <p:blipFill>
          <a:blip r:embed="rId2"/>
          <a:stretch>
            <a:fillRect/>
          </a:stretch>
        </p:blipFill>
        <p:spPr>
          <a:xfrm>
            <a:off x="666077" y="2054877"/>
            <a:ext cx="4424045" cy="2188845"/>
          </a:xfrm>
          <a:prstGeom prst="rect">
            <a:avLst/>
          </a:prstGeom>
        </p:spPr>
      </p:pic>
      <p:pic>
        <p:nvPicPr>
          <p:cNvPr id="7" name="Picture 6">
            <a:extLst>
              <a:ext uri="{FF2B5EF4-FFF2-40B4-BE49-F238E27FC236}">
                <a16:creationId xmlns:a16="http://schemas.microsoft.com/office/drawing/2014/main" id="{8245748B-AC42-1548-B504-9A6838C534A7}"/>
              </a:ext>
            </a:extLst>
          </p:cNvPr>
          <p:cNvPicPr/>
          <p:nvPr/>
        </p:nvPicPr>
        <p:blipFill>
          <a:blip r:embed="rId3"/>
          <a:stretch>
            <a:fillRect/>
          </a:stretch>
        </p:blipFill>
        <p:spPr>
          <a:xfrm>
            <a:off x="6096000" y="2146647"/>
            <a:ext cx="4962861" cy="3855068"/>
          </a:xfrm>
          <a:prstGeom prst="rect">
            <a:avLst/>
          </a:prstGeom>
        </p:spPr>
      </p:pic>
      <p:sp>
        <p:nvSpPr>
          <p:cNvPr id="8" name="TextBox 7">
            <a:extLst>
              <a:ext uri="{FF2B5EF4-FFF2-40B4-BE49-F238E27FC236}">
                <a16:creationId xmlns:a16="http://schemas.microsoft.com/office/drawing/2014/main" id="{EB9AB8BD-0F74-1A40-BFE9-71DAE181983E}"/>
              </a:ext>
            </a:extLst>
          </p:cNvPr>
          <p:cNvSpPr txBox="1"/>
          <p:nvPr/>
        </p:nvSpPr>
        <p:spPr>
          <a:xfrm>
            <a:off x="6096000" y="1617675"/>
            <a:ext cx="1709863" cy="369332"/>
          </a:xfrm>
          <a:prstGeom prst="rect">
            <a:avLst/>
          </a:prstGeom>
          <a:noFill/>
        </p:spPr>
        <p:txBody>
          <a:bodyPr wrap="square" rtlCol="0">
            <a:spAutoFit/>
          </a:bodyPr>
          <a:lstStyle/>
          <a:p>
            <a:r>
              <a:rPr lang="en-US" b="1" dirty="0">
                <a:solidFill>
                  <a:srgbClr val="FF0000"/>
                </a:solidFill>
              </a:rPr>
              <a:t>R</a:t>
            </a:r>
            <a:r>
              <a:rPr lang="en-US" b="1" baseline="30000" dirty="0">
                <a:solidFill>
                  <a:srgbClr val="FF0000"/>
                </a:solidFill>
              </a:rPr>
              <a:t>2</a:t>
            </a:r>
            <a:r>
              <a:rPr lang="en-US" b="1" dirty="0">
                <a:solidFill>
                  <a:srgbClr val="FF0000"/>
                </a:solidFill>
              </a:rPr>
              <a:t> = 0.83 </a:t>
            </a:r>
            <a:r>
              <a:rPr lang="en-US" b="1" dirty="0"/>
              <a:t>&lt; 0.85</a:t>
            </a:r>
          </a:p>
        </p:txBody>
      </p:sp>
      <p:sp>
        <p:nvSpPr>
          <p:cNvPr id="10" name="Text Box 5">
            <a:extLst>
              <a:ext uri="{FF2B5EF4-FFF2-40B4-BE49-F238E27FC236}">
                <a16:creationId xmlns:a16="http://schemas.microsoft.com/office/drawing/2014/main" id="{31AB9BA0-18C2-1446-BEDF-8AFDF00DD266}"/>
              </a:ext>
            </a:extLst>
          </p:cNvPr>
          <p:cNvSpPr txBox="1">
            <a:spLocks noChangeArrowheads="1"/>
          </p:cNvSpPr>
          <p:nvPr/>
        </p:nvSpPr>
        <p:spPr bwMode="auto">
          <a:xfrm>
            <a:off x="8441678" y="1615494"/>
            <a:ext cx="2728995" cy="371513"/>
          </a:xfrm>
          <a:prstGeom prst="rect">
            <a:avLst/>
          </a:prstGeom>
          <a:solidFill>
            <a:schemeClr val="accent6">
              <a:lumMod val="20000"/>
              <a:lumOff val="80000"/>
            </a:schemeClr>
          </a:solidFill>
          <a:ln>
            <a:noFill/>
          </a:ln>
        </p:spPr>
        <p:txBody>
          <a:bodyPr wrap="none" lIns="90000" tIns="46800" rIns="90000" bIns="468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kumimoji="1" lang="en-US" altLang="en-US" b="1" dirty="0">
                <a:latin typeface="Swis721 Cn BT" pitchFamily="34" charset="0"/>
                <a:ea typeface="ＭＳ Ｐゴシック" panose="020B0600070205080204" pitchFamily="34" charset="-128"/>
              </a:rPr>
              <a:t>Var4 is the production rate</a:t>
            </a:r>
            <a:endParaRPr kumimoji="1" lang="en-US" altLang="en-US" sz="2000" b="1" dirty="0">
              <a:latin typeface="Swis721 Cn BT" pitchFamily="34" charset="0"/>
              <a:ea typeface="ＭＳ Ｐゴシック" panose="020B0600070205080204" pitchFamily="34" charset="-128"/>
            </a:endParaRPr>
          </a:p>
        </p:txBody>
      </p:sp>
    </p:spTree>
    <p:extLst>
      <p:ext uri="{BB962C8B-B14F-4D97-AF65-F5344CB8AC3E}">
        <p14:creationId xmlns:p14="http://schemas.microsoft.com/office/powerpoint/2010/main" val="2862591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Generating nonlinear models: decision tree</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18</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5" name="Picture 4">
            <a:extLst>
              <a:ext uri="{FF2B5EF4-FFF2-40B4-BE49-F238E27FC236}">
                <a16:creationId xmlns:a16="http://schemas.microsoft.com/office/drawing/2014/main" id="{39910929-619E-5D47-A3E3-564AE8AEE78A}"/>
              </a:ext>
            </a:extLst>
          </p:cNvPr>
          <p:cNvPicPr/>
          <p:nvPr/>
        </p:nvPicPr>
        <p:blipFill>
          <a:blip r:embed="rId2"/>
          <a:stretch>
            <a:fillRect/>
          </a:stretch>
        </p:blipFill>
        <p:spPr>
          <a:xfrm>
            <a:off x="2682278" y="1840078"/>
            <a:ext cx="6386418" cy="3824094"/>
          </a:xfrm>
          <a:prstGeom prst="rect">
            <a:avLst/>
          </a:prstGeom>
        </p:spPr>
      </p:pic>
      <p:sp>
        <p:nvSpPr>
          <p:cNvPr id="7" name="TextBox 6">
            <a:extLst>
              <a:ext uri="{FF2B5EF4-FFF2-40B4-BE49-F238E27FC236}">
                <a16:creationId xmlns:a16="http://schemas.microsoft.com/office/drawing/2014/main" id="{5D510FB9-A95E-C04A-9159-F4E86C9636AB}"/>
              </a:ext>
            </a:extLst>
          </p:cNvPr>
          <p:cNvSpPr txBox="1"/>
          <p:nvPr/>
        </p:nvSpPr>
        <p:spPr>
          <a:xfrm>
            <a:off x="4980790" y="1086522"/>
            <a:ext cx="1709863" cy="369332"/>
          </a:xfrm>
          <a:prstGeom prst="rect">
            <a:avLst/>
          </a:prstGeom>
          <a:noFill/>
        </p:spPr>
        <p:txBody>
          <a:bodyPr wrap="square" rtlCol="0">
            <a:spAutoFit/>
          </a:bodyPr>
          <a:lstStyle/>
          <a:p>
            <a:r>
              <a:rPr lang="en-US" b="1" dirty="0">
                <a:solidFill>
                  <a:schemeClr val="accent6">
                    <a:lumMod val="75000"/>
                  </a:schemeClr>
                </a:solidFill>
              </a:rPr>
              <a:t>R</a:t>
            </a:r>
            <a:r>
              <a:rPr lang="en-US" b="1" baseline="30000" dirty="0">
                <a:solidFill>
                  <a:schemeClr val="accent6">
                    <a:lumMod val="75000"/>
                  </a:schemeClr>
                </a:solidFill>
              </a:rPr>
              <a:t>2 </a:t>
            </a:r>
            <a:r>
              <a:rPr lang="en-US" b="1" dirty="0">
                <a:solidFill>
                  <a:schemeClr val="accent6">
                    <a:lumMod val="75000"/>
                  </a:schemeClr>
                </a:solidFill>
              </a:rPr>
              <a:t>= 0.9 &gt; </a:t>
            </a:r>
            <a:r>
              <a:rPr lang="en-US" b="1" dirty="0"/>
              <a:t>0.85</a:t>
            </a:r>
          </a:p>
        </p:txBody>
      </p:sp>
    </p:spTree>
    <p:extLst>
      <p:ext uri="{BB962C8B-B14F-4D97-AF65-F5344CB8AC3E}">
        <p14:creationId xmlns:p14="http://schemas.microsoft.com/office/powerpoint/2010/main" val="1600788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Generating nonlinear models: genetic programming</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19</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7" name="Picture 6">
            <a:extLst>
              <a:ext uri="{FF2B5EF4-FFF2-40B4-BE49-F238E27FC236}">
                <a16:creationId xmlns:a16="http://schemas.microsoft.com/office/drawing/2014/main" id="{C806C2AF-DA42-4348-A888-0EE437D7627A}"/>
              </a:ext>
            </a:extLst>
          </p:cNvPr>
          <p:cNvPicPr/>
          <p:nvPr/>
        </p:nvPicPr>
        <p:blipFill>
          <a:blip r:embed="rId2"/>
          <a:stretch>
            <a:fillRect/>
          </a:stretch>
        </p:blipFill>
        <p:spPr>
          <a:xfrm>
            <a:off x="330534" y="1672669"/>
            <a:ext cx="4355726" cy="3024115"/>
          </a:xfrm>
          <a:prstGeom prst="rect">
            <a:avLst/>
          </a:prstGeom>
        </p:spPr>
      </p:pic>
      <p:pic>
        <p:nvPicPr>
          <p:cNvPr id="8" name="Picture 7">
            <a:extLst>
              <a:ext uri="{FF2B5EF4-FFF2-40B4-BE49-F238E27FC236}">
                <a16:creationId xmlns:a16="http://schemas.microsoft.com/office/drawing/2014/main" id="{E1FF6BD0-8436-2241-A803-34054FC02E7F}"/>
              </a:ext>
            </a:extLst>
          </p:cNvPr>
          <p:cNvPicPr/>
          <p:nvPr/>
        </p:nvPicPr>
        <p:blipFill>
          <a:blip r:embed="rId3"/>
          <a:stretch>
            <a:fillRect/>
          </a:stretch>
        </p:blipFill>
        <p:spPr>
          <a:xfrm>
            <a:off x="6950502" y="1612430"/>
            <a:ext cx="4002592" cy="915371"/>
          </a:xfrm>
          <a:prstGeom prst="rect">
            <a:avLst/>
          </a:prstGeom>
        </p:spPr>
      </p:pic>
      <p:pic>
        <p:nvPicPr>
          <p:cNvPr id="10" name="Picture 9">
            <a:extLst>
              <a:ext uri="{FF2B5EF4-FFF2-40B4-BE49-F238E27FC236}">
                <a16:creationId xmlns:a16="http://schemas.microsoft.com/office/drawing/2014/main" id="{1B2FE944-74B4-E846-97C2-30B998009340}"/>
              </a:ext>
            </a:extLst>
          </p:cNvPr>
          <p:cNvPicPr/>
          <p:nvPr/>
        </p:nvPicPr>
        <p:blipFill>
          <a:blip r:embed="rId4"/>
          <a:stretch>
            <a:fillRect/>
          </a:stretch>
        </p:blipFill>
        <p:spPr>
          <a:xfrm>
            <a:off x="6950502" y="3184727"/>
            <a:ext cx="4403298" cy="714980"/>
          </a:xfrm>
          <a:prstGeom prst="rect">
            <a:avLst/>
          </a:prstGeom>
        </p:spPr>
      </p:pic>
      <p:pic>
        <p:nvPicPr>
          <p:cNvPr id="11" name="Picture 10">
            <a:extLst>
              <a:ext uri="{FF2B5EF4-FFF2-40B4-BE49-F238E27FC236}">
                <a16:creationId xmlns:a16="http://schemas.microsoft.com/office/drawing/2014/main" id="{8E0B6BB0-F443-054F-BEB8-86B681809D47}"/>
              </a:ext>
            </a:extLst>
          </p:cNvPr>
          <p:cNvPicPr/>
          <p:nvPr/>
        </p:nvPicPr>
        <p:blipFill>
          <a:blip r:embed="rId5"/>
          <a:stretch>
            <a:fillRect/>
          </a:stretch>
        </p:blipFill>
        <p:spPr>
          <a:xfrm>
            <a:off x="7037592" y="4608455"/>
            <a:ext cx="3623235" cy="1081591"/>
          </a:xfrm>
          <a:prstGeom prst="rect">
            <a:avLst/>
          </a:prstGeom>
        </p:spPr>
      </p:pic>
      <p:sp>
        <p:nvSpPr>
          <p:cNvPr id="12" name="TextBox 11">
            <a:extLst>
              <a:ext uri="{FF2B5EF4-FFF2-40B4-BE49-F238E27FC236}">
                <a16:creationId xmlns:a16="http://schemas.microsoft.com/office/drawing/2014/main" id="{74BC1408-F86E-4E4E-AA55-3F99E95BFAB8}"/>
              </a:ext>
            </a:extLst>
          </p:cNvPr>
          <p:cNvSpPr txBox="1"/>
          <p:nvPr/>
        </p:nvSpPr>
        <p:spPr>
          <a:xfrm>
            <a:off x="6068692" y="1868742"/>
            <a:ext cx="577402" cy="369332"/>
          </a:xfrm>
          <a:prstGeom prst="rect">
            <a:avLst/>
          </a:prstGeom>
          <a:solidFill>
            <a:schemeClr val="tx2">
              <a:lumMod val="20000"/>
              <a:lumOff val="80000"/>
            </a:schemeClr>
          </a:solidFill>
        </p:spPr>
        <p:txBody>
          <a:bodyPr wrap="none" rtlCol="0">
            <a:spAutoFit/>
          </a:bodyPr>
          <a:lstStyle/>
          <a:p>
            <a:r>
              <a:rPr lang="en-US" b="1" dirty="0"/>
              <a:t>NP1</a:t>
            </a:r>
          </a:p>
        </p:txBody>
      </p:sp>
      <p:sp>
        <p:nvSpPr>
          <p:cNvPr id="13" name="TextBox 12">
            <a:extLst>
              <a:ext uri="{FF2B5EF4-FFF2-40B4-BE49-F238E27FC236}">
                <a16:creationId xmlns:a16="http://schemas.microsoft.com/office/drawing/2014/main" id="{233824A6-94BF-E94C-94C7-156E52E79723}"/>
              </a:ext>
            </a:extLst>
          </p:cNvPr>
          <p:cNvSpPr txBox="1"/>
          <p:nvPr/>
        </p:nvSpPr>
        <p:spPr>
          <a:xfrm>
            <a:off x="6104626" y="3343140"/>
            <a:ext cx="577402" cy="369332"/>
          </a:xfrm>
          <a:prstGeom prst="rect">
            <a:avLst/>
          </a:prstGeom>
          <a:solidFill>
            <a:schemeClr val="tx2">
              <a:lumMod val="20000"/>
              <a:lumOff val="80000"/>
            </a:schemeClr>
          </a:solidFill>
        </p:spPr>
        <p:txBody>
          <a:bodyPr wrap="none" rtlCol="0">
            <a:spAutoFit/>
          </a:bodyPr>
          <a:lstStyle/>
          <a:p>
            <a:r>
              <a:rPr lang="en-US" b="1" dirty="0"/>
              <a:t>NP2</a:t>
            </a:r>
          </a:p>
        </p:txBody>
      </p:sp>
      <p:sp>
        <p:nvSpPr>
          <p:cNvPr id="14" name="TextBox 13">
            <a:extLst>
              <a:ext uri="{FF2B5EF4-FFF2-40B4-BE49-F238E27FC236}">
                <a16:creationId xmlns:a16="http://schemas.microsoft.com/office/drawing/2014/main" id="{3B7AD620-5940-C84F-BABD-00BEE54B349F}"/>
              </a:ext>
            </a:extLst>
          </p:cNvPr>
          <p:cNvSpPr txBox="1"/>
          <p:nvPr/>
        </p:nvSpPr>
        <p:spPr>
          <a:xfrm>
            <a:off x="6113252" y="4964584"/>
            <a:ext cx="577402" cy="369332"/>
          </a:xfrm>
          <a:prstGeom prst="rect">
            <a:avLst/>
          </a:prstGeom>
          <a:solidFill>
            <a:schemeClr val="tx2">
              <a:lumMod val="20000"/>
              <a:lumOff val="80000"/>
            </a:schemeClr>
          </a:solidFill>
        </p:spPr>
        <p:txBody>
          <a:bodyPr wrap="none" rtlCol="0">
            <a:spAutoFit/>
          </a:bodyPr>
          <a:lstStyle/>
          <a:p>
            <a:r>
              <a:rPr lang="en-US" b="1" dirty="0"/>
              <a:t>NP4</a:t>
            </a:r>
          </a:p>
        </p:txBody>
      </p:sp>
      <p:sp>
        <p:nvSpPr>
          <p:cNvPr id="3" name="TextBox 2">
            <a:extLst>
              <a:ext uri="{FF2B5EF4-FFF2-40B4-BE49-F238E27FC236}">
                <a16:creationId xmlns:a16="http://schemas.microsoft.com/office/drawing/2014/main" id="{9E87DDD2-F5FB-D347-BB7C-54A65669EA3E}"/>
              </a:ext>
            </a:extLst>
          </p:cNvPr>
          <p:cNvSpPr txBox="1"/>
          <p:nvPr/>
        </p:nvSpPr>
        <p:spPr>
          <a:xfrm>
            <a:off x="4980790" y="1086522"/>
            <a:ext cx="1709863" cy="369332"/>
          </a:xfrm>
          <a:prstGeom prst="rect">
            <a:avLst/>
          </a:prstGeom>
          <a:noFill/>
        </p:spPr>
        <p:txBody>
          <a:bodyPr wrap="square" rtlCol="0">
            <a:spAutoFit/>
          </a:bodyPr>
          <a:lstStyle/>
          <a:p>
            <a:r>
              <a:rPr lang="en-US" b="1" dirty="0">
                <a:solidFill>
                  <a:schemeClr val="accent6">
                    <a:lumMod val="75000"/>
                  </a:schemeClr>
                </a:solidFill>
              </a:rPr>
              <a:t>R</a:t>
            </a:r>
            <a:r>
              <a:rPr lang="en-US" b="1" baseline="30000" dirty="0">
                <a:solidFill>
                  <a:schemeClr val="accent6">
                    <a:lumMod val="75000"/>
                  </a:schemeClr>
                </a:solidFill>
              </a:rPr>
              <a:t>2</a:t>
            </a:r>
            <a:r>
              <a:rPr lang="en-US" b="1" dirty="0">
                <a:solidFill>
                  <a:schemeClr val="accent6">
                    <a:lumMod val="75000"/>
                  </a:schemeClr>
                </a:solidFill>
              </a:rPr>
              <a:t>~0.9</a:t>
            </a:r>
            <a:r>
              <a:rPr lang="en-US" b="1" dirty="0"/>
              <a:t> &gt; 0.85</a:t>
            </a:r>
          </a:p>
        </p:txBody>
      </p:sp>
    </p:spTree>
    <p:extLst>
      <p:ext uri="{BB962C8B-B14F-4D97-AF65-F5344CB8AC3E}">
        <p14:creationId xmlns:p14="http://schemas.microsoft.com/office/powerpoint/2010/main" val="284806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1216"/>
            <a:ext cx="10515600" cy="398550"/>
          </a:xfrm>
        </p:spPr>
        <p:txBody>
          <a:bodyPr>
            <a:normAutofit fontScale="90000"/>
          </a:bodyPr>
          <a:lstStyle/>
          <a:p>
            <a:r>
              <a:rPr lang="en-US" sz="2800" dirty="0"/>
              <a:t>Methodology workflow</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8" name="Picture 7">
            <a:extLst>
              <a:ext uri="{FF2B5EF4-FFF2-40B4-BE49-F238E27FC236}">
                <a16:creationId xmlns:a16="http://schemas.microsoft.com/office/drawing/2014/main" id="{02B2E37C-34AE-2044-BFF3-53B0BF62283F}"/>
              </a:ext>
            </a:extLst>
          </p:cNvPr>
          <p:cNvPicPr/>
          <p:nvPr/>
        </p:nvPicPr>
        <p:blipFill>
          <a:blip r:embed="rId2"/>
          <a:stretch>
            <a:fillRect/>
          </a:stretch>
        </p:blipFill>
        <p:spPr>
          <a:xfrm>
            <a:off x="2993857" y="854406"/>
            <a:ext cx="5870444" cy="5411213"/>
          </a:xfrm>
          <a:prstGeom prst="rect">
            <a:avLst/>
          </a:prstGeom>
        </p:spPr>
      </p:pic>
      <p:pic>
        <p:nvPicPr>
          <p:cNvPr id="11" name="Picture 10">
            <a:extLst>
              <a:ext uri="{FF2B5EF4-FFF2-40B4-BE49-F238E27FC236}">
                <a16:creationId xmlns:a16="http://schemas.microsoft.com/office/drawing/2014/main" id="{122B0EA8-8EB0-FB42-94F5-ABC45717FDD1}"/>
              </a:ext>
            </a:extLst>
          </p:cNvPr>
          <p:cNvPicPr>
            <a:picLocks noChangeAspect="1"/>
          </p:cNvPicPr>
          <p:nvPr/>
        </p:nvPicPr>
        <p:blipFill>
          <a:blip r:embed="rId3"/>
          <a:stretch>
            <a:fillRect/>
          </a:stretch>
        </p:blipFill>
        <p:spPr>
          <a:xfrm>
            <a:off x="2993857" y="854406"/>
            <a:ext cx="392236" cy="400241"/>
          </a:xfrm>
          <a:prstGeom prst="rect">
            <a:avLst/>
          </a:prstGeom>
        </p:spPr>
      </p:pic>
      <p:pic>
        <p:nvPicPr>
          <p:cNvPr id="7" name="Picture 6">
            <a:extLst>
              <a:ext uri="{FF2B5EF4-FFF2-40B4-BE49-F238E27FC236}">
                <a16:creationId xmlns:a16="http://schemas.microsoft.com/office/drawing/2014/main" id="{A26075CD-4AE2-4B4C-9064-686A463061C9}"/>
              </a:ext>
            </a:extLst>
          </p:cNvPr>
          <p:cNvPicPr>
            <a:picLocks noChangeAspect="1"/>
          </p:cNvPicPr>
          <p:nvPr/>
        </p:nvPicPr>
        <p:blipFill>
          <a:blip r:embed="rId3"/>
          <a:stretch>
            <a:fillRect/>
          </a:stretch>
        </p:blipFill>
        <p:spPr>
          <a:xfrm>
            <a:off x="2993857" y="1499287"/>
            <a:ext cx="392236" cy="400241"/>
          </a:xfrm>
          <a:prstGeom prst="rect">
            <a:avLst/>
          </a:prstGeom>
        </p:spPr>
      </p:pic>
      <p:pic>
        <p:nvPicPr>
          <p:cNvPr id="10" name="Picture 9">
            <a:extLst>
              <a:ext uri="{FF2B5EF4-FFF2-40B4-BE49-F238E27FC236}">
                <a16:creationId xmlns:a16="http://schemas.microsoft.com/office/drawing/2014/main" id="{A5F06576-C22F-5D40-8B40-AFEE8D5D0805}"/>
              </a:ext>
            </a:extLst>
          </p:cNvPr>
          <p:cNvPicPr>
            <a:picLocks noChangeAspect="1"/>
          </p:cNvPicPr>
          <p:nvPr/>
        </p:nvPicPr>
        <p:blipFill>
          <a:blip r:embed="rId3"/>
          <a:stretch>
            <a:fillRect/>
          </a:stretch>
        </p:blipFill>
        <p:spPr>
          <a:xfrm>
            <a:off x="2601621" y="2144168"/>
            <a:ext cx="392236" cy="400241"/>
          </a:xfrm>
          <a:prstGeom prst="rect">
            <a:avLst/>
          </a:prstGeom>
        </p:spPr>
      </p:pic>
      <p:pic>
        <p:nvPicPr>
          <p:cNvPr id="12" name="Picture 11">
            <a:extLst>
              <a:ext uri="{FF2B5EF4-FFF2-40B4-BE49-F238E27FC236}">
                <a16:creationId xmlns:a16="http://schemas.microsoft.com/office/drawing/2014/main" id="{B0C1EF2D-2DC5-2341-A856-867AA2207DF0}"/>
              </a:ext>
            </a:extLst>
          </p:cNvPr>
          <p:cNvPicPr>
            <a:picLocks noChangeAspect="1"/>
          </p:cNvPicPr>
          <p:nvPr/>
        </p:nvPicPr>
        <p:blipFill>
          <a:blip r:embed="rId3"/>
          <a:stretch>
            <a:fillRect/>
          </a:stretch>
        </p:blipFill>
        <p:spPr>
          <a:xfrm>
            <a:off x="3076751" y="2837331"/>
            <a:ext cx="392236" cy="400241"/>
          </a:xfrm>
          <a:prstGeom prst="rect">
            <a:avLst/>
          </a:prstGeom>
        </p:spPr>
      </p:pic>
      <p:pic>
        <p:nvPicPr>
          <p:cNvPr id="13" name="Picture 12">
            <a:extLst>
              <a:ext uri="{FF2B5EF4-FFF2-40B4-BE49-F238E27FC236}">
                <a16:creationId xmlns:a16="http://schemas.microsoft.com/office/drawing/2014/main" id="{D931C3E7-CCF2-614A-8484-971796CB0761}"/>
              </a:ext>
            </a:extLst>
          </p:cNvPr>
          <p:cNvPicPr>
            <a:picLocks noChangeAspect="1"/>
          </p:cNvPicPr>
          <p:nvPr/>
        </p:nvPicPr>
        <p:blipFill>
          <a:blip r:embed="rId3"/>
          <a:stretch>
            <a:fillRect/>
          </a:stretch>
        </p:blipFill>
        <p:spPr>
          <a:xfrm>
            <a:off x="3184242" y="3482212"/>
            <a:ext cx="392236" cy="400241"/>
          </a:xfrm>
          <a:prstGeom prst="rect">
            <a:avLst/>
          </a:prstGeom>
        </p:spPr>
      </p:pic>
      <p:pic>
        <p:nvPicPr>
          <p:cNvPr id="14" name="Picture 13">
            <a:extLst>
              <a:ext uri="{FF2B5EF4-FFF2-40B4-BE49-F238E27FC236}">
                <a16:creationId xmlns:a16="http://schemas.microsoft.com/office/drawing/2014/main" id="{2BB67EC3-0947-D947-B030-A9C7668FFBF5}"/>
              </a:ext>
            </a:extLst>
          </p:cNvPr>
          <p:cNvPicPr>
            <a:picLocks noChangeAspect="1"/>
          </p:cNvPicPr>
          <p:nvPr/>
        </p:nvPicPr>
        <p:blipFill>
          <a:blip r:embed="rId3"/>
          <a:stretch>
            <a:fillRect/>
          </a:stretch>
        </p:blipFill>
        <p:spPr>
          <a:xfrm>
            <a:off x="2945093" y="4153057"/>
            <a:ext cx="392236" cy="400241"/>
          </a:xfrm>
          <a:prstGeom prst="rect">
            <a:avLst/>
          </a:prstGeom>
        </p:spPr>
      </p:pic>
      <p:pic>
        <p:nvPicPr>
          <p:cNvPr id="1026" name="Picture 2" descr="Favorite Disney Princess' Main Kisses (People's View) - Disney Princess -  Fanpop">
            <a:extLst>
              <a:ext uri="{FF2B5EF4-FFF2-40B4-BE49-F238E27FC236}">
                <a16:creationId xmlns:a16="http://schemas.microsoft.com/office/drawing/2014/main" id="{FDFB5D5B-C75E-F74F-870E-5E681B5EAD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4583" y="2391399"/>
            <a:ext cx="2579441" cy="1444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969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Generating nonlinear models: neural networks</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20</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sp>
        <p:nvSpPr>
          <p:cNvPr id="7" name="TextBox 6">
            <a:extLst>
              <a:ext uri="{FF2B5EF4-FFF2-40B4-BE49-F238E27FC236}">
                <a16:creationId xmlns:a16="http://schemas.microsoft.com/office/drawing/2014/main" id="{5D510FB9-A95E-C04A-9159-F4E86C9636AB}"/>
              </a:ext>
            </a:extLst>
          </p:cNvPr>
          <p:cNvSpPr txBox="1"/>
          <p:nvPr/>
        </p:nvSpPr>
        <p:spPr>
          <a:xfrm>
            <a:off x="4980790" y="1086522"/>
            <a:ext cx="1709863" cy="369332"/>
          </a:xfrm>
          <a:prstGeom prst="rect">
            <a:avLst/>
          </a:prstGeom>
          <a:noFill/>
        </p:spPr>
        <p:txBody>
          <a:bodyPr wrap="square" rtlCol="0">
            <a:spAutoFit/>
          </a:bodyPr>
          <a:lstStyle/>
          <a:p>
            <a:r>
              <a:rPr lang="en-US" b="1" dirty="0">
                <a:solidFill>
                  <a:schemeClr val="accent6">
                    <a:lumMod val="75000"/>
                  </a:schemeClr>
                </a:solidFill>
              </a:rPr>
              <a:t>R</a:t>
            </a:r>
            <a:r>
              <a:rPr lang="en-US" b="1" baseline="30000" dirty="0">
                <a:solidFill>
                  <a:schemeClr val="accent6">
                    <a:lumMod val="75000"/>
                  </a:schemeClr>
                </a:solidFill>
              </a:rPr>
              <a:t>2 </a:t>
            </a:r>
            <a:r>
              <a:rPr lang="en-US" b="1" dirty="0">
                <a:solidFill>
                  <a:schemeClr val="accent6">
                    <a:lumMod val="75000"/>
                  </a:schemeClr>
                </a:solidFill>
              </a:rPr>
              <a:t>= 0.92 &gt; </a:t>
            </a:r>
            <a:r>
              <a:rPr lang="en-US" b="1" dirty="0"/>
              <a:t>0.85</a:t>
            </a:r>
          </a:p>
        </p:txBody>
      </p:sp>
      <p:pic>
        <p:nvPicPr>
          <p:cNvPr id="8" name="Picture 7">
            <a:extLst>
              <a:ext uri="{FF2B5EF4-FFF2-40B4-BE49-F238E27FC236}">
                <a16:creationId xmlns:a16="http://schemas.microsoft.com/office/drawing/2014/main" id="{C25DC6C0-04A4-A045-A482-957F5AF5C081}"/>
              </a:ext>
            </a:extLst>
          </p:cNvPr>
          <p:cNvPicPr/>
          <p:nvPr/>
        </p:nvPicPr>
        <p:blipFill>
          <a:blip r:embed="rId2"/>
          <a:stretch>
            <a:fillRect/>
          </a:stretch>
        </p:blipFill>
        <p:spPr>
          <a:xfrm>
            <a:off x="2048584" y="2009916"/>
            <a:ext cx="4524337" cy="3164511"/>
          </a:xfrm>
          <a:prstGeom prst="rect">
            <a:avLst/>
          </a:prstGeom>
        </p:spPr>
      </p:pic>
      <p:pic>
        <p:nvPicPr>
          <p:cNvPr id="3" name="Picture 2">
            <a:extLst>
              <a:ext uri="{FF2B5EF4-FFF2-40B4-BE49-F238E27FC236}">
                <a16:creationId xmlns:a16="http://schemas.microsoft.com/office/drawing/2014/main" id="{86F35E73-44C9-2B45-B6DF-CBC0CEA5570B}"/>
              </a:ext>
            </a:extLst>
          </p:cNvPr>
          <p:cNvPicPr>
            <a:picLocks noChangeAspect="1"/>
          </p:cNvPicPr>
          <p:nvPr/>
        </p:nvPicPr>
        <p:blipFill>
          <a:blip r:embed="rId3"/>
          <a:stretch>
            <a:fillRect/>
          </a:stretch>
        </p:blipFill>
        <p:spPr>
          <a:xfrm>
            <a:off x="7277922" y="3074221"/>
            <a:ext cx="3746500" cy="1333500"/>
          </a:xfrm>
          <a:prstGeom prst="rect">
            <a:avLst/>
          </a:prstGeom>
        </p:spPr>
      </p:pic>
      <p:pic>
        <p:nvPicPr>
          <p:cNvPr id="10" name="Picture 9">
            <a:extLst>
              <a:ext uri="{FF2B5EF4-FFF2-40B4-BE49-F238E27FC236}">
                <a16:creationId xmlns:a16="http://schemas.microsoft.com/office/drawing/2014/main" id="{87F17D6A-608D-3240-95D0-0761DC9B1768}"/>
              </a:ext>
            </a:extLst>
          </p:cNvPr>
          <p:cNvPicPr>
            <a:picLocks noChangeAspect="1"/>
          </p:cNvPicPr>
          <p:nvPr/>
        </p:nvPicPr>
        <p:blipFill>
          <a:blip r:embed="rId4"/>
          <a:stretch>
            <a:fillRect/>
          </a:stretch>
        </p:blipFill>
        <p:spPr>
          <a:xfrm>
            <a:off x="11024422" y="3540850"/>
            <a:ext cx="392236" cy="400241"/>
          </a:xfrm>
          <a:prstGeom prst="rect">
            <a:avLst/>
          </a:prstGeom>
        </p:spPr>
      </p:pic>
    </p:spTree>
    <p:extLst>
      <p:ext uri="{BB962C8B-B14F-4D97-AF65-F5344CB8AC3E}">
        <p14:creationId xmlns:p14="http://schemas.microsoft.com/office/powerpoint/2010/main" val="8941473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Generating nonlinear models: random forest</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21</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dirty="0"/>
              <a:t>Kordon Consulting LLC</a:t>
            </a:r>
          </a:p>
        </p:txBody>
      </p:sp>
      <p:sp>
        <p:nvSpPr>
          <p:cNvPr id="7" name="TextBox 6">
            <a:extLst>
              <a:ext uri="{FF2B5EF4-FFF2-40B4-BE49-F238E27FC236}">
                <a16:creationId xmlns:a16="http://schemas.microsoft.com/office/drawing/2014/main" id="{5D510FB9-A95E-C04A-9159-F4E86C9636AB}"/>
              </a:ext>
            </a:extLst>
          </p:cNvPr>
          <p:cNvSpPr txBox="1"/>
          <p:nvPr/>
        </p:nvSpPr>
        <p:spPr>
          <a:xfrm>
            <a:off x="4980790" y="1086522"/>
            <a:ext cx="1709863" cy="369332"/>
          </a:xfrm>
          <a:prstGeom prst="rect">
            <a:avLst/>
          </a:prstGeom>
          <a:noFill/>
        </p:spPr>
        <p:txBody>
          <a:bodyPr wrap="square" rtlCol="0">
            <a:spAutoFit/>
          </a:bodyPr>
          <a:lstStyle/>
          <a:p>
            <a:r>
              <a:rPr lang="en-US" b="1" dirty="0">
                <a:solidFill>
                  <a:schemeClr val="accent6">
                    <a:lumMod val="75000"/>
                  </a:schemeClr>
                </a:solidFill>
              </a:rPr>
              <a:t>R</a:t>
            </a:r>
            <a:r>
              <a:rPr lang="en-US" b="1" baseline="30000" dirty="0">
                <a:solidFill>
                  <a:schemeClr val="accent6">
                    <a:lumMod val="75000"/>
                  </a:schemeClr>
                </a:solidFill>
              </a:rPr>
              <a:t>2 </a:t>
            </a:r>
            <a:r>
              <a:rPr lang="en-US" b="1" dirty="0">
                <a:solidFill>
                  <a:schemeClr val="accent6">
                    <a:lumMod val="75000"/>
                  </a:schemeClr>
                </a:solidFill>
              </a:rPr>
              <a:t>= 0.89 &gt; </a:t>
            </a:r>
            <a:r>
              <a:rPr lang="en-US" b="1" dirty="0"/>
              <a:t>0.85</a:t>
            </a:r>
          </a:p>
        </p:txBody>
      </p:sp>
      <p:pic>
        <p:nvPicPr>
          <p:cNvPr id="11" name="Picture 10">
            <a:extLst>
              <a:ext uri="{FF2B5EF4-FFF2-40B4-BE49-F238E27FC236}">
                <a16:creationId xmlns:a16="http://schemas.microsoft.com/office/drawing/2014/main" id="{F92529E0-555F-F34E-A067-F03B81C05BA5}"/>
              </a:ext>
            </a:extLst>
          </p:cNvPr>
          <p:cNvPicPr/>
          <p:nvPr/>
        </p:nvPicPr>
        <p:blipFill>
          <a:blip r:embed="rId2"/>
          <a:stretch>
            <a:fillRect/>
          </a:stretch>
        </p:blipFill>
        <p:spPr>
          <a:xfrm>
            <a:off x="3602916" y="1541844"/>
            <a:ext cx="4281245" cy="1913016"/>
          </a:xfrm>
          <a:prstGeom prst="rect">
            <a:avLst/>
          </a:prstGeom>
        </p:spPr>
      </p:pic>
      <p:pic>
        <p:nvPicPr>
          <p:cNvPr id="12" name="Picture 11">
            <a:extLst>
              <a:ext uri="{FF2B5EF4-FFF2-40B4-BE49-F238E27FC236}">
                <a16:creationId xmlns:a16="http://schemas.microsoft.com/office/drawing/2014/main" id="{A667F1F1-A832-CB40-AB75-8F5B1199CF65}"/>
              </a:ext>
            </a:extLst>
          </p:cNvPr>
          <p:cNvPicPr/>
          <p:nvPr/>
        </p:nvPicPr>
        <p:blipFill>
          <a:blip r:embed="rId3"/>
          <a:stretch>
            <a:fillRect/>
          </a:stretch>
        </p:blipFill>
        <p:spPr>
          <a:xfrm>
            <a:off x="2005405" y="3630439"/>
            <a:ext cx="7106322" cy="2550331"/>
          </a:xfrm>
          <a:prstGeom prst="rect">
            <a:avLst/>
          </a:prstGeom>
        </p:spPr>
      </p:pic>
    </p:spTree>
    <p:extLst>
      <p:ext uri="{BB962C8B-B14F-4D97-AF65-F5344CB8AC3E}">
        <p14:creationId xmlns:p14="http://schemas.microsoft.com/office/powerpoint/2010/main" val="3157963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3CB496-8D6B-5D4D-BF03-1C12D0278C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3371" y="365126"/>
            <a:ext cx="8275636" cy="5995870"/>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Lecture 24 agenda</a:t>
            </a:r>
          </a:p>
        </p:txBody>
      </p:sp>
      <p:pic>
        <p:nvPicPr>
          <p:cNvPr id="7" name="Picture 6"/>
          <p:cNvPicPr>
            <a:picLocks noChangeAspect="1"/>
          </p:cNvPicPr>
          <p:nvPr/>
        </p:nvPicPr>
        <p:blipFill>
          <a:blip r:embed="rId3"/>
          <a:stretch>
            <a:fillRect/>
          </a:stretch>
        </p:blipFill>
        <p:spPr>
          <a:xfrm>
            <a:off x="5039479" y="4755063"/>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22</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2598819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2939760-BA85-7C44-A6D4-FCB7819076AD}"/>
              </a:ext>
            </a:extLst>
          </p:cNvPr>
          <p:cNvPicPr/>
          <p:nvPr/>
        </p:nvPicPr>
        <p:blipFill>
          <a:blip r:embed="rId2"/>
          <a:stretch>
            <a:fillRect/>
          </a:stretch>
        </p:blipFill>
        <p:spPr>
          <a:xfrm>
            <a:off x="695439" y="1978861"/>
            <a:ext cx="6159481" cy="3208989"/>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Model validation of the benchmark linear model</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23</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dirty="0"/>
              <a:t>Kordon Consulting LLC</a:t>
            </a:r>
          </a:p>
        </p:txBody>
      </p:sp>
      <p:sp>
        <p:nvSpPr>
          <p:cNvPr id="10" name="TextBox 9">
            <a:extLst>
              <a:ext uri="{FF2B5EF4-FFF2-40B4-BE49-F238E27FC236}">
                <a16:creationId xmlns:a16="http://schemas.microsoft.com/office/drawing/2014/main" id="{CD6D1C8F-5091-2D4A-9589-08C39A63D31A}"/>
              </a:ext>
            </a:extLst>
          </p:cNvPr>
          <p:cNvSpPr txBox="1"/>
          <p:nvPr/>
        </p:nvSpPr>
        <p:spPr>
          <a:xfrm>
            <a:off x="7200808" y="2777932"/>
            <a:ext cx="1709863" cy="369332"/>
          </a:xfrm>
          <a:prstGeom prst="rect">
            <a:avLst/>
          </a:prstGeom>
          <a:noFill/>
        </p:spPr>
        <p:txBody>
          <a:bodyPr wrap="square" rtlCol="0">
            <a:spAutoFit/>
          </a:bodyPr>
          <a:lstStyle/>
          <a:p>
            <a:r>
              <a:rPr lang="en-US" b="1" dirty="0">
                <a:solidFill>
                  <a:srgbClr val="FF0000"/>
                </a:solidFill>
              </a:rPr>
              <a:t>R</a:t>
            </a:r>
            <a:r>
              <a:rPr lang="en-US" b="1" baseline="30000" dirty="0">
                <a:solidFill>
                  <a:srgbClr val="FF0000"/>
                </a:solidFill>
              </a:rPr>
              <a:t>2</a:t>
            </a:r>
            <a:r>
              <a:rPr lang="en-US" b="1" dirty="0">
                <a:solidFill>
                  <a:srgbClr val="FF0000"/>
                </a:solidFill>
              </a:rPr>
              <a:t> = 0.68 </a:t>
            </a:r>
            <a:r>
              <a:rPr lang="en-US" b="1" dirty="0"/>
              <a:t>&lt; 0.85</a:t>
            </a:r>
          </a:p>
        </p:txBody>
      </p:sp>
      <p:cxnSp>
        <p:nvCxnSpPr>
          <p:cNvPr id="14" name="Straight Arrow Connector 13">
            <a:extLst>
              <a:ext uri="{FF2B5EF4-FFF2-40B4-BE49-F238E27FC236}">
                <a16:creationId xmlns:a16="http://schemas.microsoft.com/office/drawing/2014/main" id="{1126138D-DB25-1E43-9E41-AF8299E1A09A}"/>
              </a:ext>
            </a:extLst>
          </p:cNvPr>
          <p:cNvCxnSpPr>
            <a:cxnSpLocks/>
          </p:cNvCxnSpPr>
          <p:nvPr/>
        </p:nvCxnSpPr>
        <p:spPr>
          <a:xfrm flipH="1">
            <a:off x="6774238" y="2972126"/>
            <a:ext cx="42657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7A11CDF-B6B2-DB41-A36D-5B7DD1041BA2}"/>
              </a:ext>
            </a:extLst>
          </p:cNvPr>
          <p:cNvCxnSpPr>
            <a:cxnSpLocks/>
          </p:cNvCxnSpPr>
          <p:nvPr/>
        </p:nvCxnSpPr>
        <p:spPr>
          <a:xfrm flipH="1">
            <a:off x="1999618" y="1844982"/>
            <a:ext cx="471382" cy="68861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5B0FF23-405D-964F-B0C4-07A925C5DEB9}"/>
              </a:ext>
            </a:extLst>
          </p:cNvPr>
          <p:cNvSpPr txBox="1"/>
          <p:nvPr/>
        </p:nvSpPr>
        <p:spPr>
          <a:xfrm>
            <a:off x="6096000" y="2025042"/>
            <a:ext cx="5538964" cy="369332"/>
          </a:xfrm>
          <a:prstGeom prst="rect">
            <a:avLst/>
          </a:prstGeom>
          <a:solidFill>
            <a:srgbClr val="FFFF00"/>
          </a:solidFill>
        </p:spPr>
        <p:txBody>
          <a:bodyPr wrap="square" rtlCol="0">
            <a:spAutoFit/>
          </a:bodyPr>
          <a:lstStyle/>
          <a:p>
            <a:r>
              <a:rPr lang="en-US" b="1" dirty="0"/>
              <a:t>Benchmark model cannot pass performance threshold </a:t>
            </a:r>
          </a:p>
        </p:txBody>
      </p:sp>
      <p:sp>
        <p:nvSpPr>
          <p:cNvPr id="20" name="TextBox 19">
            <a:extLst>
              <a:ext uri="{FF2B5EF4-FFF2-40B4-BE49-F238E27FC236}">
                <a16:creationId xmlns:a16="http://schemas.microsoft.com/office/drawing/2014/main" id="{47208996-1D48-544C-AB9F-2305503F32B2}"/>
              </a:ext>
            </a:extLst>
          </p:cNvPr>
          <p:cNvSpPr txBox="1"/>
          <p:nvPr/>
        </p:nvSpPr>
        <p:spPr>
          <a:xfrm>
            <a:off x="1037215" y="972096"/>
            <a:ext cx="8480270" cy="369332"/>
          </a:xfrm>
          <a:prstGeom prst="rect">
            <a:avLst/>
          </a:prstGeom>
          <a:solidFill>
            <a:schemeClr val="accent4">
              <a:lumMod val="20000"/>
              <a:lumOff val="80000"/>
            </a:schemeClr>
          </a:solidFill>
        </p:spPr>
        <p:txBody>
          <a:bodyPr wrap="none" rtlCol="0">
            <a:spAutoFit/>
          </a:bodyPr>
          <a:lstStyle/>
          <a:p>
            <a:r>
              <a:rPr lang="en-US" b="1" dirty="0"/>
              <a:t>The critical rule of model validation: Use the performance metric on the TEST data only</a:t>
            </a:r>
          </a:p>
        </p:txBody>
      </p:sp>
      <p:cxnSp>
        <p:nvCxnSpPr>
          <p:cNvPr id="23" name="Straight Arrow Connector 22">
            <a:extLst>
              <a:ext uri="{FF2B5EF4-FFF2-40B4-BE49-F238E27FC236}">
                <a16:creationId xmlns:a16="http://schemas.microsoft.com/office/drawing/2014/main" id="{0D1895AE-5D6C-2D41-B149-345CAF271AC2}"/>
              </a:ext>
            </a:extLst>
          </p:cNvPr>
          <p:cNvCxnSpPr>
            <a:cxnSpLocks/>
          </p:cNvCxnSpPr>
          <p:nvPr/>
        </p:nvCxnSpPr>
        <p:spPr>
          <a:xfrm>
            <a:off x="3775179" y="2302136"/>
            <a:ext cx="419016" cy="66046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065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A12C006-B36D-694D-9F63-746D0F2D5A45}"/>
              </a:ext>
            </a:extLst>
          </p:cNvPr>
          <p:cNvPicPr/>
          <p:nvPr/>
        </p:nvPicPr>
        <p:blipFill>
          <a:blip r:embed="rId2"/>
          <a:stretch>
            <a:fillRect/>
          </a:stretch>
        </p:blipFill>
        <p:spPr>
          <a:xfrm>
            <a:off x="6258856" y="2441089"/>
            <a:ext cx="5337888" cy="2765612"/>
          </a:xfrm>
          <a:prstGeom prst="rect">
            <a:avLst/>
          </a:prstGeom>
        </p:spPr>
      </p:pic>
      <p:pic>
        <p:nvPicPr>
          <p:cNvPr id="18" name="Picture 17">
            <a:extLst>
              <a:ext uri="{FF2B5EF4-FFF2-40B4-BE49-F238E27FC236}">
                <a16:creationId xmlns:a16="http://schemas.microsoft.com/office/drawing/2014/main" id="{1ADC115D-264E-1B44-8248-94E0CBE67DB2}"/>
              </a:ext>
            </a:extLst>
          </p:cNvPr>
          <p:cNvPicPr/>
          <p:nvPr/>
        </p:nvPicPr>
        <p:blipFill>
          <a:blip r:embed="rId3"/>
          <a:stretch>
            <a:fillRect/>
          </a:stretch>
        </p:blipFill>
        <p:spPr>
          <a:xfrm>
            <a:off x="172320" y="2441088"/>
            <a:ext cx="5378427" cy="2948492"/>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Model validation of decision tree and random forest models</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24</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dirty="0"/>
              <a:t>Kordon Consulting LLC</a:t>
            </a:r>
          </a:p>
        </p:txBody>
      </p:sp>
      <p:sp>
        <p:nvSpPr>
          <p:cNvPr id="10" name="TextBox 9">
            <a:extLst>
              <a:ext uri="{FF2B5EF4-FFF2-40B4-BE49-F238E27FC236}">
                <a16:creationId xmlns:a16="http://schemas.microsoft.com/office/drawing/2014/main" id="{CD6D1C8F-5091-2D4A-9589-08C39A63D31A}"/>
              </a:ext>
            </a:extLst>
          </p:cNvPr>
          <p:cNvSpPr txBox="1"/>
          <p:nvPr/>
        </p:nvSpPr>
        <p:spPr>
          <a:xfrm>
            <a:off x="9901517" y="1859411"/>
            <a:ext cx="1709863" cy="369332"/>
          </a:xfrm>
          <a:prstGeom prst="rect">
            <a:avLst/>
          </a:prstGeom>
          <a:noFill/>
        </p:spPr>
        <p:txBody>
          <a:bodyPr wrap="square" rtlCol="0">
            <a:spAutoFit/>
          </a:bodyPr>
          <a:lstStyle/>
          <a:p>
            <a:r>
              <a:rPr lang="en-US" b="1" dirty="0">
                <a:solidFill>
                  <a:srgbClr val="FF0000"/>
                </a:solidFill>
              </a:rPr>
              <a:t>R</a:t>
            </a:r>
            <a:r>
              <a:rPr lang="en-US" b="1" baseline="30000" dirty="0">
                <a:solidFill>
                  <a:srgbClr val="FF0000"/>
                </a:solidFill>
              </a:rPr>
              <a:t>2</a:t>
            </a:r>
            <a:r>
              <a:rPr lang="en-US" b="1" dirty="0">
                <a:solidFill>
                  <a:srgbClr val="FF0000"/>
                </a:solidFill>
              </a:rPr>
              <a:t> = 0.65 </a:t>
            </a:r>
            <a:r>
              <a:rPr lang="en-US" b="1" dirty="0"/>
              <a:t>&lt; 0.85</a:t>
            </a:r>
          </a:p>
        </p:txBody>
      </p:sp>
      <p:cxnSp>
        <p:nvCxnSpPr>
          <p:cNvPr id="14" name="Straight Arrow Connector 13">
            <a:extLst>
              <a:ext uri="{FF2B5EF4-FFF2-40B4-BE49-F238E27FC236}">
                <a16:creationId xmlns:a16="http://schemas.microsoft.com/office/drawing/2014/main" id="{1126138D-DB25-1E43-9E41-AF8299E1A09A}"/>
              </a:ext>
            </a:extLst>
          </p:cNvPr>
          <p:cNvCxnSpPr>
            <a:cxnSpLocks/>
          </p:cNvCxnSpPr>
          <p:nvPr/>
        </p:nvCxnSpPr>
        <p:spPr>
          <a:xfrm>
            <a:off x="10639313" y="2228743"/>
            <a:ext cx="613186" cy="11633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7A11CDF-B6B2-DB41-A36D-5B7DD1041BA2}"/>
              </a:ext>
            </a:extLst>
          </p:cNvPr>
          <p:cNvCxnSpPr>
            <a:cxnSpLocks/>
          </p:cNvCxnSpPr>
          <p:nvPr/>
        </p:nvCxnSpPr>
        <p:spPr>
          <a:xfrm>
            <a:off x="4405329" y="2228743"/>
            <a:ext cx="708927" cy="120356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5B0FF23-405D-964F-B0C4-07A925C5DEB9}"/>
              </a:ext>
            </a:extLst>
          </p:cNvPr>
          <p:cNvSpPr txBox="1"/>
          <p:nvPr/>
        </p:nvSpPr>
        <p:spPr>
          <a:xfrm>
            <a:off x="2940469" y="969168"/>
            <a:ext cx="4787153" cy="369332"/>
          </a:xfrm>
          <a:prstGeom prst="rect">
            <a:avLst/>
          </a:prstGeom>
          <a:solidFill>
            <a:srgbClr val="FFFF00"/>
          </a:solidFill>
        </p:spPr>
        <p:txBody>
          <a:bodyPr wrap="square" rtlCol="0">
            <a:spAutoFit/>
          </a:bodyPr>
          <a:lstStyle/>
          <a:p>
            <a:r>
              <a:rPr lang="en-US" b="1" dirty="0"/>
              <a:t>Both models cannot pass performance threshold </a:t>
            </a:r>
          </a:p>
        </p:txBody>
      </p:sp>
      <p:sp>
        <p:nvSpPr>
          <p:cNvPr id="20" name="TextBox 19">
            <a:extLst>
              <a:ext uri="{FF2B5EF4-FFF2-40B4-BE49-F238E27FC236}">
                <a16:creationId xmlns:a16="http://schemas.microsoft.com/office/drawing/2014/main" id="{47208996-1D48-544C-AB9F-2305503F32B2}"/>
              </a:ext>
            </a:extLst>
          </p:cNvPr>
          <p:cNvSpPr txBox="1"/>
          <p:nvPr/>
        </p:nvSpPr>
        <p:spPr>
          <a:xfrm>
            <a:off x="865093" y="1859411"/>
            <a:ext cx="2094484" cy="369332"/>
          </a:xfrm>
          <a:prstGeom prst="rect">
            <a:avLst/>
          </a:prstGeom>
          <a:solidFill>
            <a:schemeClr val="tx2">
              <a:lumMod val="20000"/>
              <a:lumOff val="80000"/>
            </a:schemeClr>
          </a:solidFill>
        </p:spPr>
        <p:txBody>
          <a:bodyPr wrap="none" rtlCol="0">
            <a:spAutoFit/>
          </a:bodyPr>
          <a:lstStyle/>
          <a:p>
            <a:r>
              <a:rPr lang="en-US" b="1" dirty="0"/>
              <a:t>Decision tree model</a:t>
            </a:r>
          </a:p>
        </p:txBody>
      </p:sp>
      <p:sp>
        <p:nvSpPr>
          <p:cNvPr id="21" name="TextBox 20">
            <a:extLst>
              <a:ext uri="{FF2B5EF4-FFF2-40B4-BE49-F238E27FC236}">
                <a16:creationId xmlns:a16="http://schemas.microsoft.com/office/drawing/2014/main" id="{900511E9-F972-DD4C-A852-D634E29ABFCA}"/>
              </a:ext>
            </a:extLst>
          </p:cNvPr>
          <p:cNvSpPr txBox="1"/>
          <p:nvPr/>
        </p:nvSpPr>
        <p:spPr>
          <a:xfrm>
            <a:off x="6811998" y="1863337"/>
            <a:ext cx="2255169" cy="369332"/>
          </a:xfrm>
          <a:prstGeom prst="rect">
            <a:avLst/>
          </a:prstGeom>
          <a:solidFill>
            <a:schemeClr val="tx2">
              <a:lumMod val="20000"/>
              <a:lumOff val="80000"/>
            </a:schemeClr>
          </a:solidFill>
        </p:spPr>
        <p:txBody>
          <a:bodyPr wrap="none" rtlCol="0">
            <a:spAutoFit/>
          </a:bodyPr>
          <a:lstStyle/>
          <a:p>
            <a:r>
              <a:rPr lang="en-US" b="1" dirty="0"/>
              <a:t>Random forest model</a:t>
            </a:r>
          </a:p>
        </p:txBody>
      </p:sp>
      <p:sp>
        <p:nvSpPr>
          <p:cNvPr id="22" name="TextBox 21">
            <a:extLst>
              <a:ext uri="{FF2B5EF4-FFF2-40B4-BE49-F238E27FC236}">
                <a16:creationId xmlns:a16="http://schemas.microsoft.com/office/drawing/2014/main" id="{55762CB2-5AE6-0A41-886F-47B14B6E3C3F}"/>
              </a:ext>
            </a:extLst>
          </p:cNvPr>
          <p:cNvSpPr txBox="1"/>
          <p:nvPr/>
        </p:nvSpPr>
        <p:spPr>
          <a:xfrm>
            <a:off x="3656384" y="1913325"/>
            <a:ext cx="1709863" cy="369332"/>
          </a:xfrm>
          <a:prstGeom prst="rect">
            <a:avLst/>
          </a:prstGeom>
          <a:noFill/>
        </p:spPr>
        <p:txBody>
          <a:bodyPr wrap="square" rtlCol="0">
            <a:spAutoFit/>
          </a:bodyPr>
          <a:lstStyle/>
          <a:p>
            <a:r>
              <a:rPr lang="en-US" b="1" dirty="0">
                <a:solidFill>
                  <a:srgbClr val="FF0000"/>
                </a:solidFill>
              </a:rPr>
              <a:t>R</a:t>
            </a:r>
            <a:r>
              <a:rPr lang="en-US" b="1" baseline="30000" dirty="0">
                <a:solidFill>
                  <a:srgbClr val="FF0000"/>
                </a:solidFill>
              </a:rPr>
              <a:t>2</a:t>
            </a:r>
            <a:r>
              <a:rPr lang="en-US" b="1" dirty="0">
                <a:solidFill>
                  <a:srgbClr val="FF0000"/>
                </a:solidFill>
              </a:rPr>
              <a:t> = 0.64 </a:t>
            </a:r>
            <a:r>
              <a:rPr lang="en-US" b="1" dirty="0"/>
              <a:t>&lt; 0.85</a:t>
            </a:r>
          </a:p>
        </p:txBody>
      </p:sp>
    </p:spTree>
    <p:extLst>
      <p:ext uri="{BB962C8B-B14F-4D97-AF65-F5344CB8AC3E}">
        <p14:creationId xmlns:p14="http://schemas.microsoft.com/office/powerpoint/2010/main" val="3123575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Model validation of genetic programming models</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25</a:t>
            </a:fld>
            <a:endParaRPr lang="en-US" dirty="0"/>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8" name="Picture 7">
            <a:extLst>
              <a:ext uri="{FF2B5EF4-FFF2-40B4-BE49-F238E27FC236}">
                <a16:creationId xmlns:a16="http://schemas.microsoft.com/office/drawing/2014/main" id="{FFCF9D0E-7C1A-1146-B127-9A47F3527601}"/>
              </a:ext>
            </a:extLst>
          </p:cNvPr>
          <p:cNvPicPr/>
          <p:nvPr/>
        </p:nvPicPr>
        <p:blipFill>
          <a:blip r:embed="rId2"/>
          <a:stretch>
            <a:fillRect/>
          </a:stretch>
        </p:blipFill>
        <p:spPr>
          <a:xfrm>
            <a:off x="580016" y="1917589"/>
            <a:ext cx="5224537" cy="3439720"/>
          </a:xfrm>
          <a:prstGeom prst="rect">
            <a:avLst/>
          </a:prstGeom>
        </p:spPr>
      </p:pic>
      <p:pic>
        <p:nvPicPr>
          <p:cNvPr id="10" name="Picture 9">
            <a:extLst>
              <a:ext uri="{FF2B5EF4-FFF2-40B4-BE49-F238E27FC236}">
                <a16:creationId xmlns:a16="http://schemas.microsoft.com/office/drawing/2014/main" id="{072DAD83-9C60-8048-AD23-393168CC5353}"/>
              </a:ext>
            </a:extLst>
          </p:cNvPr>
          <p:cNvPicPr/>
          <p:nvPr/>
        </p:nvPicPr>
        <p:blipFill>
          <a:blip r:embed="rId3"/>
          <a:stretch>
            <a:fillRect/>
          </a:stretch>
        </p:blipFill>
        <p:spPr>
          <a:xfrm>
            <a:off x="6096000" y="2621474"/>
            <a:ext cx="5150522" cy="1877078"/>
          </a:xfrm>
          <a:prstGeom prst="rect">
            <a:avLst/>
          </a:prstGeom>
        </p:spPr>
      </p:pic>
      <p:sp>
        <p:nvSpPr>
          <p:cNvPr id="11" name="TextBox 10">
            <a:extLst>
              <a:ext uri="{FF2B5EF4-FFF2-40B4-BE49-F238E27FC236}">
                <a16:creationId xmlns:a16="http://schemas.microsoft.com/office/drawing/2014/main" id="{B806B206-9558-D249-8F58-0F5A49FA325A}"/>
              </a:ext>
            </a:extLst>
          </p:cNvPr>
          <p:cNvSpPr txBox="1"/>
          <p:nvPr/>
        </p:nvSpPr>
        <p:spPr>
          <a:xfrm>
            <a:off x="928788" y="1078530"/>
            <a:ext cx="8086120" cy="369332"/>
          </a:xfrm>
          <a:prstGeom prst="rect">
            <a:avLst/>
          </a:prstGeom>
          <a:solidFill>
            <a:srgbClr val="FFFF00"/>
          </a:solidFill>
        </p:spPr>
        <p:txBody>
          <a:bodyPr wrap="square" rtlCol="0">
            <a:spAutoFit/>
          </a:bodyPr>
          <a:lstStyle/>
          <a:p>
            <a:r>
              <a:rPr lang="en-US" b="1" dirty="0"/>
              <a:t>The selected genetic programming model NP4 passes the performance threshold </a:t>
            </a:r>
          </a:p>
        </p:txBody>
      </p:sp>
      <p:sp>
        <p:nvSpPr>
          <p:cNvPr id="12" name="TextBox 11">
            <a:extLst>
              <a:ext uri="{FF2B5EF4-FFF2-40B4-BE49-F238E27FC236}">
                <a16:creationId xmlns:a16="http://schemas.microsoft.com/office/drawing/2014/main" id="{E0014706-171D-3F44-9BFE-F55F57ADECB4}"/>
              </a:ext>
            </a:extLst>
          </p:cNvPr>
          <p:cNvSpPr txBox="1"/>
          <p:nvPr/>
        </p:nvSpPr>
        <p:spPr>
          <a:xfrm>
            <a:off x="7891035" y="2044518"/>
            <a:ext cx="1709863" cy="369332"/>
          </a:xfrm>
          <a:prstGeom prst="rect">
            <a:avLst/>
          </a:prstGeom>
          <a:noFill/>
        </p:spPr>
        <p:txBody>
          <a:bodyPr wrap="square" rtlCol="0">
            <a:spAutoFit/>
          </a:bodyPr>
          <a:lstStyle/>
          <a:p>
            <a:r>
              <a:rPr lang="en-US" b="1" dirty="0">
                <a:solidFill>
                  <a:schemeClr val="accent6">
                    <a:lumMod val="75000"/>
                  </a:schemeClr>
                </a:solidFill>
              </a:rPr>
              <a:t>R</a:t>
            </a:r>
            <a:r>
              <a:rPr lang="en-US" b="1" baseline="30000" dirty="0">
                <a:solidFill>
                  <a:schemeClr val="accent6">
                    <a:lumMod val="75000"/>
                  </a:schemeClr>
                </a:solidFill>
              </a:rPr>
              <a:t>2 = </a:t>
            </a:r>
            <a:r>
              <a:rPr lang="en-US" b="1" dirty="0">
                <a:solidFill>
                  <a:schemeClr val="accent6">
                    <a:lumMod val="75000"/>
                  </a:schemeClr>
                </a:solidFill>
              </a:rPr>
              <a:t>0.89</a:t>
            </a:r>
            <a:r>
              <a:rPr lang="en-US" b="1" dirty="0"/>
              <a:t> &gt; 0.85</a:t>
            </a:r>
          </a:p>
        </p:txBody>
      </p:sp>
      <p:pic>
        <p:nvPicPr>
          <p:cNvPr id="13" name="Picture 12">
            <a:extLst>
              <a:ext uri="{FF2B5EF4-FFF2-40B4-BE49-F238E27FC236}">
                <a16:creationId xmlns:a16="http://schemas.microsoft.com/office/drawing/2014/main" id="{738AF6CB-EDE9-F842-AB6E-C76D1D356298}"/>
              </a:ext>
            </a:extLst>
          </p:cNvPr>
          <p:cNvPicPr>
            <a:picLocks noChangeAspect="1"/>
          </p:cNvPicPr>
          <p:nvPr/>
        </p:nvPicPr>
        <p:blipFill>
          <a:blip r:embed="rId4"/>
          <a:stretch>
            <a:fillRect/>
          </a:stretch>
        </p:blipFill>
        <p:spPr>
          <a:xfrm>
            <a:off x="9253202" y="3198430"/>
            <a:ext cx="276448" cy="282090"/>
          </a:xfrm>
          <a:prstGeom prst="rect">
            <a:avLst/>
          </a:prstGeom>
        </p:spPr>
      </p:pic>
      <p:sp>
        <p:nvSpPr>
          <p:cNvPr id="14" name="Rectangle 17">
            <a:extLst>
              <a:ext uri="{FF2B5EF4-FFF2-40B4-BE49-F238E27FC236}">
                <a16:creationId xmlns:a16="http://schemas.microsoft.com/office/drawing/2014/main" id="{B2402B3A-53F7-DD4A-B10E-36FF4CADE935}"/>
              </a:ext>
            </a:extLst>
          </p:cNvPr>
          <p:cNvSpPr>
            <a:spLocks noChangeArrowheads="1"/>
          </p:cNvSpPr>
          <p:nvPr/>
        </p:nvSpPr>
        <p:spPr bwMode="auto">
          <a:xfrm>
            <a:off x="6277757" y="4948518"/>
            <a:ext cx="4379262" cy="953406"/>
          </a:xfrm>
          <a:prstGeom prst="rect">
            <a:avLst/>
          </a:prstGeom>
          <a:solidFill>
            <a:srgbClr val="FFFF00"/>
          </a:solidFill>
          <a:ln w="9525">
            <a:solidFill>
              <a:sysClr val="windowText" lastClr="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rPr>
              <a:t>Nonlinear</a:t>
            </a:r>
            <a:r>
              <a:rPr kumimoji="0" lang="en-US" sz="2000" b="1" i="0" u="none" strike="noStrike" kern="0" cap="none" spc="0" normalizeH="0" noProof="0" dirty="0">
                <a:ln>
                  <a:noFill/>
                </a:ln>
                <a:solidFill>
                  <a:prstClr val="black"/>
                </a:solidFill>
                <a:effectLst/>
                <a:uLnTx/>
                <a:uFillTx/>
              </a:rPr>
              <a:t> gain in %: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noProof="0" dirty="0">
                <a:ln>
                  <a:noFill/>
                </a:ln>
                <a:solidFill>
                  <a:prstClr val="black"/>
                </a:solidFill>
                <a:effectLst/>
                <a:uLnTx/>
                <a:uFillTx/>
              </a:rPr>
              <a:t>(R</a:t>
            </a:r>
            <a:r>
              <a:rPr kumimoji="0" lang="en-US" sz="1600" b="1" i="0" u="none" strike="noStrike" kern="0" cap="none" spc="0" normalizeH="0" baseline="30000" noProof="0" dirty="0">
                <a:ln>
                  <a:noFill/>
                </a:ln>
                <a:solidFill>
                  <a:prstClr val="black"/>
                </a:solidFill>
                <a:effectLst/>
                <a:uLnTx/>
                <a:uFillTx/>
              </a:rPr>
              <a:t>2</a:t>
            </a:r>
            <a:r>
              <a:rPr kumimoji="0" lang="en-US" sz="1600" b="1" i="0" u="none" strike="noStrike" kern="0" cap="none" spc="0" normalizeH="0" noProof="0" dirty="0">
                <a:ln>
                  <a:noFill/>
                </a:ln>
                <a:solidFill>
                  <a:prstClr val="black"/>
                </a:solidFill>
                <a:effectLst/>
                <a:uLnTx/>
                <a:uFillTx/>
              </a:rPr>
              <a:t>_Nonlinear – R</a:t>
            </a:r>
            <a:r>
              <a:rPr kumimoji="0" lang="en-US" sz="1600" b="1" i="0" u="none" strike="noStrike" kern="0" cap="none" spc="0" normalizeH="0" baseline="30000" noProof="0" dirty="0">
                <a:ln>
                  <a:noFill/>
                </a:ln>
                <a:solidFill>
                  <a:prstClr val="black"/>
                </a:solidFill>
                <a:effectLst/>
                <a:uLnTx/>
                <a:uFillTx/>
              </a:rPr>
              <a:t>2</a:t>
            </a:r>
            <a:r>
              <a:rPr kumimoji="0" lang="en-US" sz="1600" b="1" i="0" u="none" strike="noStrike" kern="0" cap="none" spc="0" normalizeH="0" noProof="0" dirty="0">
                <a:ln>
                  <a:noFill/>
                </a:ln>
                <a:solidFill>
                  <a:prstClr val="black"/>
                </a:solidFill>
                <a:effectLst/>
                <a:uLnTx/>
                <a:uFillTx/>
              </a:rPr>
              <a:t>_Linear)/R</a:t>
            </a:r>
            <a:r>
              <a:rPr kumimoji="0" lang="en-US" sz="1600" b="1" i="0" u="none" strike="noStrike" kern="0" cap="none" spc="0" normalizeH="0" baseline="30000" noProof="0" dirty="0">
                <a:ln>
                  <a:noFill/>
                </a:ln>
                <a:solidFill>
                  <a:prstClr val="black"/>
                </a:solidFill>
                <a:effectLst/>
                <a:uLnTx/>
                <a:uFillTx/>
              </a:rPr>
              <a:t>2</a:t>
            </a:r>
            <a:r>
              <a:rPr kumimoji="0" lang="en-US" sz="1600" b="1" i="0" u="none" strike="noStrike" kern="0" cap="none" spc="0" normalizeH="0" noProof="0" dirty="0">
                <a:ln>
                  <a:noFill/>
                </a:ln>
                <a:solidFill>
                  <a:prstClr val="black"/>
                </a:solidFill>
                <a:effectLst/>
                <a:uLnTx/>
                <a:uFillTx/>
              </a:rPr>
              <a:t>_Linear)*100</a:t>
            </a:r>
          </a:p>
          <a:p>
            <a:pPr marL="0" marR="0" lvl="0" indent="0" defTabSz="914400" eaLnBrk="1" fontAlgn="auto" latinLnBrk="0" hangingPunct="1">
              <a:lnSpc>
                <a:spcPct val="100000"/>
              </a:lnSpc>
              <a:spcBef>
                <a:spcPts val="0"/>
              </a:spcBef>
              <a:spcAft>
                <a:spcPts val="0"/>
              </a:spcAft>
              <a:buClrTx/>
              <a:buSzTx/>
              <a:buFontTx/>
              <a:buNone/>
              <a:tabLst/>
              <a:defRPr/>
            </a:pPr>
            <a:r>
              <a:rPr lang="en-US" sz="1600" b="1" kern="0" dirty="0">
                <a:solidFill>
                  <a:prstClr val="black"/>
                </a:solidFill>
              </a:rPr>
              <a:t>(0.89 – 0.68)/0.68)*100 = </a:t>
            </a:r>
            <a:r>
              <a:rPr lang="en-US" sz="3200" b="1" kern="0" dirty="0">
                <a:solidFill>
                  <a:schemeClr val="accent6">
                    <a:lumMod val="75000"/>
                  </a:schemeClr>
                </a:solidFill>
              </a:rPr>
              <a:t>30.88%</a:t>
            </a:r>
            <a:endParaRPr kumimoji="0" lang="en-US" sz="3200" b="1" i="0" u="none" strike="noStrike" kern="0" cap="none" spc="0" normalizeH="0" noProof="0" dirty="0">
              <a:ln>
                <a:noFill/>
              </a:ln>
              <a:solidFill>
                <a:schemeClr val="accent6">
                  <a:lumMod val="75000"/>
                </a:schemeClr>
              </a:solidFill>
              <a:effectLst/>
              <a:uLnTx/>
              <a:uFillTx/>
            </a:endParaRPr>
          </a:p>
        </p:txBody>
      </p:sp>
    </p:spTree>
    <p:extLst>
      <p:ext uri="{BB962C8B-B14F-4D97-AF65-F5344CB8AC3E}">
        <p14:creationId xmlns:p14="http://schemas.microsoft.com/office/powerpoint/2010/main" val="18533016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The final selection: the best model or an ensemble?</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26</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8" name="Picture 7">
            <a:extLst>
              <a:ext uri="{FF2B5EF4-FFF2-40B4-BE49-F238E27FC236}">
                <a16:creationId xmlns:a16="http://schemas.microsoft.com/office/drawing/2014/main" id="{E1FF6BD0-8436-2241-A803-34054FC02E7F}"/>
              </a:ext>
            </a:extLst>
          </p:cNvPr>
          <p:cNvPicPr/>
          <p:nvPr/>
        </p:nvPicPr>
        <p:blipFill>
          <a:blip r:embed="rId2"/>
          <a:stretch>
            <a:fillRect/>
          </a:stretch>
        </p:blipFill>
        <p:spPr>
          <a:xfrm>
            <a:off x="6950502" y="1612430"/>
            <a:ext cx="4002592" cy="915371"/>
          </a:xfrm>
          <a:prstGeom prst="rect">
            <a:avLst/>
          </a:prstGeom>
        </p:spPr>
      </p:pic>
      <p:pic>
        <p:nvPicPr>
          <p:cNvPr id="10" name="Picture 9">
            <a:extLst>
              <a:ext uri="{FF2B5EF4-FFF2-40B4-BE49-F238E27FC236}">
                <a16:creationId xmlns:a16="http://schemas.microsoft.com/office/drawing/2014/main" id="{1B2FE944-74B4-E846-97C2-30B998009340}"/>
              </a:ext>
            </a:extLst>
          </p:cNvPr>
          <p:cNvPicPr/>
          <p:nvPr/>
        </p:nvPicPr>
        <p:blipFill>
          <a:blip r:embed="rId3"/>
          <a:stretch>
            <a:fillRect/>
          </a:stretch>
        </p:blipFill>
        <p:spPr>
          <a:xfrm>
            <a:off x="6950502" y="3184727"/>
            <a:ext cx="4403298" cy="714980"/>
          </a:xfrm>
          <a:prstGeom prst="rect">
            <a:avLst/>
          </a:prstGeom>
        </p:spPr>
      </p:pic>
      <p:pic>
        <p:nvPicPr>
          <p:cNvPr id="11" name="Picture 10">
            <a:extLst>
              <a:ext uri="{FF2B5EF4-FFF2-40B4-BE49-F238E27FC236}">
                <a16:creationId xmlns:a16="http://schemas.microsoft.com/office/drawing/2014/main" id="{8E0B6BB0-F443-054F-BEB8-86B681809D47}"/>
              </a:ext>
            </a:extLst>
          </p:cNvPr>
          <p:cNvPicPr/>
          <p:nvPr/>
        </p:nvPicPr>
        <p:blipFill>
          <a:blip r:embed="rId4"/>
          <a:stretch>
            <a:fillRect/>
          </a:stretch>
        </p:blipFill>
        <p:spPr>
          <a:xfrm>
            <a:off x="7037592" y="4608455"/>
            <a:ext cx="3623235" cy="1081591"/>
          </a:xfrm>
          <a:prstGeom prst="rect">
            <a:avLst/>
          </a:prstGeom>
        </p:spPr>
      </p:pic>
      <p:sp>
        <p:nvSpPr>
          <p:cNvPr id="12" name="TextBox 11">
            <a:extLst>
              <a:ext uri="{FF2B5EF4-FFF2-40B4-BE49-F238E27FC236}">
                <a16:creationId xmlns:a16="http://schemas.microsoft.com/office/drawing/2014/main" id="{74BC1408-F86E-4E4E-AA55-3F99E95BFAB8}"/>
              </a:ext>
            </a:extLst>
          </p:cNvPr>
          <p:cNvSpPr txBox="1"/>
          <p:nvPr/>
        </p:nvSpPr>
        <p:spPr>
          <a:xfrm>
            <a:off x="6068692" y="1868742"/>
            <a:ext cx="577402" cy="369332"/>
          </a:xfrm>
          <a:prstGeom prst="rect">
            <a:avLst/>
          </a:prstGeom>
          <a:solidFill>
            <a:schemeClr val="tx2">
              <a:lumMod val="20000"/>
              <a:lumOff val="80000"/>
            </a:schemeClr>
          </a:solidFill>
        </p:spPr>
        <p:txBody>
          <a:bodyPr wrap="none" rtlCol="0">
            <a:spAutoFit/>
          </a:bodyPr>
          <a:lstStyle/>
          <a:p>
            <a:r>
              <a:rPr lang="en-US" b="1" dirty="0"/>
              <a:t>NP1</a:t>
            </a:r>
          </a:p>
        </p:txBody>
      </p:sp>
      <p:sp>
        <p:nvSpPr>
          <p:cNvPr id="13" name="TextBox 12">
            <a:extLst>
              <a:ext uri="{FF2B5EF4-FFF2-40B4-BE49-F238E27FC236}">
                <a16:creationId xmlns:a16="http://schemas.microsoft.com/office/drawing/2014/main" id="{233824A6-94BF-E94C-94C7-156E52E79723}"/>
              </a:ext>
            </a:extLst>
          </p:cNvPr>
          <p:cNvSpPr txBox="1"/>
          <p:nvPr/>
        </p:nvSpPr>
        <p:spPr>
          <a:xfrm>
            <a:off x="6104626" y="3343140"/>
            <a:ext cx="577402" cy="369332"/>
          </a:xfrm>
          <a:prstGeom prst="rect">
            <a:avLst/>
          </a:prstGeom>
          <a:solidFill>
            <a:schemeClr val="tx2">
              <a:lumMod val="20000"/>
              <a:lumOff val="80000"/>
            </a:schemeClr>
          </a:solidFill>
        </p:spPr>
        <p:txBody>
          <a:bodyPr wrap="none" rtlCol="0">
            <a:spAutoFit/>
          </a:bodyPr>
          <a:lstStyle/>
          <a:p>
            <a:r>
              <a:rPr lang="en-US" b="1" dirty="0"/>
              <a:t>NP2</a:t>
            </a:r>
          </a:p>
        </p:txBody>
      </p:sp>
      <p:sp>
        <p:nvSpPr>
          <p:cNvPr id="14" name="TextBox 13">
            <a:extLst>
              <a:ext uri="{FF2B5EF4-FFF2-40B4-BE49-F238E27FC236}">
                <a16:creationId xmlns:a16="http://schemas.microsoft.com/office/drawing/2014/main" id="{3B7AD620-5940-C84F-BABD-00BEE54B349F}"/>
              </a:ext>
            </a:extLst>
          </p:cNvPr>
          <p:cNvSpPr txBox="1"/>
          <p:nvPr/>
        </p:nvSpPr>
        <p:spPr>
          <a:xfrm>
            <a:off x="6113252" y="4964584"/>
            <a:ext cx="577402" cy="369332"/>
          </a:xfrm>
          <a:prstGeom prst="rect">
            <a:avLst/>
          </a:prstGeom>
          <a:solidFill>
            <a:schemeClr val="tx2">
              <a:lumMod val="20000"/>
              <a:lumOff val="80000"/>
            </a:schemeClr>
          </a:solidFill>
        </p:spPr>
        <p:txBody>
          <a:bodyPr wrap="none" rtlCol="0">
            <a:spAutoFit/>
          </a:bodyPr>
          <a:lstStyle/>
          <a:p>
            <a:r>
              <a:rPr lang="en-US" b="1" dirty="0"/>
              <a:t>NP4</a:t>
            </a:r>
          </a:p>
        </p:txBody>
      </p:sp>
      <p:sp>
        <p:nvSpPr>
          <p:cNvPr id="3" name="TextBox 2">
            <a:extLst>
              <a:ext uri="{FF2B5EF4-FFF2-40B4-BE49-F238E27FC236}">
                <a16:creationId xmlns:a16="http://schemas.microsoft.com/office/drawing/2014/main" id="{9E87DDD2-F5FB-D347-BB7C-54A65669EA3E}"/>
              </a:ext>
            </a:extLst>
          </p:cNvPr>
          <p:cNvSpPr txBox="1"/>
          <p:nvPr/>
        </p:nvSpPr>
        <p:spPr>
          <a:xfrm>
            <a:off x="6798832" y="1096521"/>
            <a:ext cx="1709863" cy="369332"/>
          </a:xfrm>
          <a:prstGeom prst="rect">
            <a:avLst/>
          </a:prstGeom>
          <a:noFill/>
        </p:spPr>
        <p:txBody>
          <a:bodyPr wrap="square" rtlCol="0">
            <a:spAutoFit/>
          </a:bodyPr>
          <a:lstStyle/>
          <a:p>
            <a:r>
              <a:rPr lang="en-US" b="1" dirty="0">
                <a:solidFill>
                  <a:schemeClr val="accent6">
                    <a:lumMod val="75000"/>
                  </a:schemeClr>
                </a:solidFill>
              </a:rPr>
              <a:t>R</a:t>
            </a:r>
            <a:r>
              <a:rPr lang="en-US" b="1" baseline="30000" dirty="0">
                <a:solidFill>
                  <a:schemeClr val="accent6">
                    <a:lumMod val="75000"/>
                  </a:schemeClr>
                </a:solidFill>
              </a:rPr>
              <a:t>2</a:t>
            </a:r>
            <a:r>
              <a:rPr lang="en-US" b="1" dirty="0">
                <a:solidFill>
                  <a:schemeClr val="accent6">
                    <a:lumMod val="75000"/>
                  </a:schemeClr>
                </a:solidFill>
              </a:rPr>
              <a:t>= 0.91</a:t>
            </a:r>
            <a:r>
              <a:rPr lang="en-US" b="1" dirty="0"/>
              <a:t> &gt; 0.85</a:t>
            </a:r>
          </a:p>
        </p:txBody>
      </p:sp>
      <p:pic>
        <p:nvPicPr>
          <p:cNvPr id="15" name="Picture 14">
            <a:extLst>
              <a:ext uri="{FF2B5EF4-FFF2-40B4-BE49-F238E27FC236}">
                <a16:creationId xmlns:a16="http://schemas.microsoft.com/office/drawing/2014/main" id="{613A2E6C-D584-444D-9ABA-536F26F18447}"/>
              </a:ext>
            </a:extLst>
          </p:cNvPr>
          <p:cNvPicPr/>
          <p:nvPr/>
        </p:nvPicPr>
        <p:blipFill>
          <a:blip r:embed="rId5"/>
          <a:stretch>
            <a:fillRect/>
          </a:stretch>
        </p:blipFill>
        <p:spPr>
          <a:xfrm>
            <a:off x="386145" y="2003571"/>
            <a:ext cx="5584244" cy="2807965"/>
          </a:xfrm>
          <a:prstGeom prst="rect">
            <a:avLst/>
          </a:prstGeom>
        </p:spPr>
      </p:pic>
      <p:sp>
        <p:nvSpPr>
          <p:cNvPr id="16" name="TextBox 15">
            <a:extLst>
              <a:ext uri="{FF2B5EF4-FFF2-40B4-BE49-F238E27FC236}">
                <a16:creationId xmlns:a16="http://schemas.microsoft.com/office/drawing/2014/main" id="{24AC2785-D84F-B24E-97DD-C5051BB02304}"/>
              </a:ext>
            </a:extLst>
          </p:cNvPr>
          <p:cNvSpPr txBox="1"/>
          <p:nvPr/>
        </p:nvSpPr>
        <p:spPr>
          <a:xfrm>
            <a:off x="1073335" y="1545047"/>
            <a:ext cx="3228769" cy="369332"/>
          </a:xfrm>
          <a:prstGeom prst="rect">
            <a:avLst/>
          </a:prstGeom>
          <a:solidFill>
            <a:schemeClr val="accent4">
              <a:lumMod val="20000"/>
              <a:lumOff val="80000"/>
            </a:schemeClr>
          </a:solidFill>
        </p:spPr>
        <p:txBody>
          <a:bodyPr wrap="none" rtlCol="0">
            <a:spAutoFit/>
          </a:bodyPr>
          <a:lstStyle/>
          <a:p>
            <a:r>
              <a:rPr lang="en-US" b="1" dirty="0"/>
              <a:t>Ensemble of NP1, NP2, and NP4</a:t>
            </a:r>
          </a:p>
        </p:txBody>
      </p:sp>
      <p:sp>
        <p:nvSpPr>
          <p:cNvPr id="17" name="TextBox 16">
            <a:extLst>
              <a:ext uri="{FF2B5EF4-FFF2-40B4-BE49-F238E27FC236}">
                <a16:creationId xmlns:a16="http://schemas.microsoft.com/office/drawing/2014/main" id="{A4C9E18F-678B-6944-BD8A-A9BC3F8F97DA}"/>
              </a:ext>
            </a:extLst>
          </p:cNvPr>
          <p:cNvSpPr txBox="1"/>
          <p:nvPr/>
        </p:nvSpPr>
        <p:spPr>
          <a:xfrm>
            <a:off x="493977" y="4989921"/>
            <a:ext cx="4387483" cy="369332"/>
          </a:xfrm>
          <a:prstGeom prst="rect">
            <a:avLst/>
          </a:prstGeom>
          <a:solidFill>
            <a:schemeClr val="accent2">
              <a:lumMod val="20000"/>
              <a:lumOff val="80000"/>
            </a:schemeClr>
          </a:solidFill>
        </p:spPr>
        <p:txBody>
          <a:bodyPr wrap="none" rtlCol="0">
            <a:spAutoFit/>
          </a:bodyPr>
          <a:lstStyle/>
          <a:p>
            <a:r>
              <a:rPr lang="en-US" b="1" dirty="0"/>
              <a:t>Better R</a:t>
            </a:r>
            <a:r>
              <a:rPr lang="en-US" b="1" baseline="30000" dirty="0"/>
              <a:t>2</a:t>
            </a:r>
            <a:r>
              <a:rPr lang="en-US" b="1" dirty="0"/>
              <a:t> than NP4 but negative predictions</a:t>
            </a:r>
          </a:p>
        </p:txBody>
      </p:sp>
      <p:pic>
        <p:nvPicPr>
          <p:cNvPr id="18" name="Picture 17">
            <a:extLst>
              <a:ext uri="{FF2B5EF4-FFF2-40B4-BE49-F238E27FC236}">
                <a16:creationId xmlns:a16="http://schemas.microsoft.com/office/drawing/2014/main" id="{3DB27198-2A35-EF4E-9174-EB941F6EEB47}"/>
              </a:ext>
            </a:extLst>
          </p:cNvPr>
          <p:cNvPicPr>
            <a:picLocks noChangeAspect="1"/>
          </p:cNvPicPr>
          <p:nvPr/>
        </p:nvPicPr>
        <p:blipFill>
          <a:blip r:embed="rId6"/>
          <a:stretch>
            <a:fillRect/>
          </a:stretch>
        </p:blipFill>
        <p:spPr>
          <a:xfrm>
            <a:off x="5545805" y="4945467"/>
            <a:ext cx="441017" cy="450018"/>
          </a:xfrm>
          <a:prstGeom prst="rect">
            <a:avLst/>
          </a:prstGeom>
        </p:spPr>
      </p:pic>
      <p:cxnSp>
        <p:nvCxnSpPr>
          <p:cNvPr id="19" name="Straight Arrow Connector 18">
            <a:extLst>
              <a:ext uri="{FF2B5EF4-FFF2-40B4-BE49-F238E27FC236}">
                <a16:creationId xmlns:a16="http://schemas.microsoft.com/office/drawing/2014/main" id="{D2DEEF30-8D4E-C343-85CF-0AAE8EE1D24E}"/>
              </a:ext>
            </a:extLst>
          </p:cNvPr>
          <p:cNvCxnSpPr>
            <a:cxnSpLocks/>
          </p:cNvCxnSpPr>
          <p:nvPr/>
        </p:nvCxnSpPr>
        <p:spPr>
          <a:xfrm flipH="1">
            <a:off x="5899967" y="3036672"/>
            <a:ext cx="42657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4AA3145-D32C-1D4C-92D5-96334D30F960}"/>
              </a:ext>
            </a:extLst>
          </p:cNvPr>
          <p:cNvSpPr txBox="1"/>
          <p:nvPr/>
        </p:nvSpPr>
        <p:spPr>
          <a:xfrm>
            <a:off x="754950" y="938239"/>
            <a:ext cx="4846633" cy="369332"/>
          </a:xfrm>
          <a:prstGeom prst="rect">
            <a:avLst/>
          </a:prstGeom>
          <a:solidFill>
            <a:srgbClr val="FFFF00"/>
          </a:solidFill>
        </p:spPr>
        <p:txBody>
          <a:bodyPr wrap="square" rtlCol="0">
            <a:spAutoFit/>
          </a:bodyPr>
          <a:lstStyle/>
          <a:p>
            <a:r>
              <a:rPr lang="en-US" b="1" dirty="0"/>
              <a:t>The ensemble passes the performance threshold </a:t>
            </a:r>
          </a:p>
        </p:txBody>
      </p:sp>
      <p:sp>
        <p:nvSpPr>
          <p:cNvPr id="23" name="Text Box 5">
            <a:extLst>
              <a:ext uri="{FF2B5EF4-FFF2-40B4-BE49-F238E27FC236}">
                <a16:creationId xmlns:a16="http://schemas.microsoft.com/office/drawing/2014/main" id="{CE510F02-8337-E247-8A42-1ECA0E2907E9}"/>
              </a:ext>
            </a:extLst>
          </p:cNvPr>
          <p:cNvSpPr txBox="1">
            <a:spLocks noChangeArrowheads="1"/>
          </p:cNvSpPr>
          <p:nvPr/>
        </p:nvSpPr>
        <p:spPr bwMode="auto">
          <a:xfrm>
            <a:off x="8508695" y="1102455"/>
            <a:ext cx="2728995" cy="371513"/>
          </a:xfrm>
          <a:prstGeom prst="rect">
            <a:avLst/>
          </a:prstGeom>
          <a:solidFill>
            <a:schemeClr val="accent6">
              <a:lumMod val="20000"/>
              <a:lumOff val="80000"/>
            </a:schemeClr>
          </a:solidFill>
          <a:ln>
            <a:noFill/>
          </a:ln>
        </p:spPr>
        <p:txBody>
          <a:bodyPr wrap="none" lIns="90000" tIns="46800" rIns="90000" bIns="468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kumimoji="1" lang="en-US" altLang="en-US" b="1" dirty="0">
                <a:latin typeface="Swis721 Cn BT" pitchFamily="34" charset="0"/>
                <a:ea typeface="ＭＳ Ｐゴシック" panose="020B0600070205080204" pitchFamily="34" charset="-128"/>
              </a:rPr>
              <a:t>Var4 is the production rate</a:t>
            </a:r>
            <a:endParaRPr kumimoji="1" lang="en-US" altLang="en-US" sz="2000" b="1" dirty="0">
              <a:latin typeface="Swis721 Cn BT" pitchFamily="34" charset="0"/>
              <a:ea typeface="ＭＳ Ｐゴシック" panose="020B0600070205080204" pitchFamily="34" charset="-128"/>
            </a:endParaRPr>
          </a:p>
        </p:txBody>
      </p:sp>
    </p:spTree>
    <p:extLst>
      <p:ext uri="{BB962C8B-B14F-4D97-AF65-F5344CB8AC3E}">
        <p14:creationId xmlns:p14="http://schemas.microsoft.com/office/powerpoint/2010/main" val="1850520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1282C-5D2B-274A-B038-A8FA38958F4E}"/>
              </a:ext>
            </a:extLst>
          </p:cNvPr>
          <p:cNvSpPr>
            <a:spLocks noGrp="1"/>
          </p:cNvSpPr>
          <p:nvPr>
            <p:ph type="title"/>
          </p:nvPr>
        </p:nvSpPr>
        <p:spPr>
          <a:xfrm>
            <a:off x="317993" y="147017"/>
            <a:ext cx="10515600" cy="570057"/>
          </a:xfrm>
        </p:spPr>
        <p:txBody>
          <a:bodyPr>
            <a:normAutofit fontScale="90000"/>
          </a:bodyPr>
          <a:lstStyle/>
          <a:p>
            <a:r>
              <a:rPr lang="en-US" sz="2800" dirty="0"/>
              <a:t>Lecture 24 “Model Development” </a:t>
            </a:r>
            <a:br>
              <a:rPr lang="en-US" sz="2800" dirty="0"/>
            </a:br>
            <a:r>
              <a:rPr lang="en-US" sz="2800" dirty="0"/>
              <a:t>Summary</a:t>
            </a:r>
          </a:p>
        </p:txBody>
      </p:sp>
      <p:sp>
        <p:nvSpPr>
          <p:cNvPr id="3" name="Content Placeholder 2">
            <a:extLst>
              <a:ext uri="{FF2B5EF4-FFF2-40B4-BE49-F238E27FC236}">
                <a16:creationId xmlns:a16="http://schemas.microsoft.com/office/drawing/2014/main" id="{B09D6F00-9AE7-3140-A438-4C979CDEA148}"/>
              </a:ext>
            </a:extLst>
          </p:cNvPr>
          <p:cNvSpPr>
            <a:spLocks noGrp="1"/>
          </p:cNvSpPr>
          <p:nvPr>
            <p:ph idx="1"/>
          </p:nvPr>
        </p:nvSpPr>
        <p:spPr>
          <a:xfrm>
            <a:off x="0" y="313711"/>
            <a:ext cx="11758108" cy="4520332"/>
          </a:xfrm>
        </p:spPr>
        <p:txBody>
          <a:bodyPr>
            <a:noAutofit/>
          </a:bodyPr>
          <a:lstStyle/>
          <a:p>
            <a:pPr marL="0" indent="0" hangingPunct="0">
              <a:buNone/>
            </a:pPr>
            <a:endParaRPr lang="en-US" sz="2400" b="1" dirty="0"/>
          </a:p>
          <a:p>
            <a:r>
              <a:rPr lang="en-US" sz="2400" b="1" dirty="0"/>
              <a:t>The objective of model development is to generate, validate, and select models </a:t>
            </a:r>
          </a:p>
          <a:p>
            <a:pPr marL="0" indent="0">
              <a:buNone/>
            </a:pPr>
            <a:r>
              <a:rPr lang="en-US" sz="2400" b="1"/>
              <a:t>    that </a:t>
            </a:r>
            <a:r>
              <a:rPr lang="en-US" sz="2400" b="1" dirty="0"/>
              <a:t>satisfy the accepted performance metrics</a:t>
            </a:r>
          </a:p>
          <a:p>
            <a:r>
              <a:rPr lang="en-US" altLang="en-US" sz="2400" b="1" dirty="0"/>
              <a:t>The features of a good model include credibility, robustness, extrapolation survival, integration capability, acceptability, and low cost</a:t>
            </a:r>
          </a:p>
          <a:p>
            <a:r>
              <a:rPr lang="en-US" sz="2400" b="1" dirty="0"/>
              <a:t>Fighting overfitting by an optimal model structure selection is the best way to increase the capability to predict well on new data (generalization ability)</a:t>
            </a:r>
          </a:p>
          <a:p>
            <a:r>
              <a:rPr lang="en-US" sz="2400" b="1" dirty="0"/>
              <a:t>Model generation requires performance metrics definition, modeling-methods selection, and hyperparameters tuning</a:t>
            </a:r>
          </a:p>
          <a:p>
            <a:r>
              <a:rPr lang="en-US" sz="2400" b="1" dirty="0"/>
              <a:t>Model generation with different methods is recommended on the same training and validation data</a:t>
            </a:r>
          </a:p>
          <a:p>
            <a:r>
              <a:rPr lang="en-US" sz="2400" b="1" dirty="0"/>
              <a:t>Model selection is based on the individual or ensemble model’s performance on test data</a:t>
            </a:r>
          </a:p>
        </p:txBody>
      </p:sp>
      <p:sp>
        <p:nvSpPr>
          <p:cNvPr id="5" name="Text Box 6">
            <a:extLst>
              <a:ext uri="{FF2B5EF4-FFF2-40B4-BE49-F238E27FC236}">
                <a16:creationId xmlns:a16="http://schemas.microsoft.com/office/drawing/2014/main" id="{DD6F1C41-E9FB-0E40-9F7E-72FED119AD16}"/>
              </a:ext>
            </a:extLst>
          </p:cNvPr>
          <p:cNvSpPr txBox="1">
            <a:spLocks noChangeArrowheads="1"/>
          </p:cNvSpPr>
          <p:nvPr/>
        </p:nvSpPr>
        <p:spPr bwMode="auto">
          <a:xfrm>
            <a:off x="0" y="5309426"/>
            <a:ext cx="12192000" cy="830993"/>
          </a:xfrm>
          <a:prstGeom prst="rect">
            <a:avLst/>
          </a:prstGeom>
          <a:solidFill>
            <a:srgbClr val="FFFF00"/>
          </a:solidFill>
          <a:ln>
            <a:noFill/>
          </a:ln>
          <a:effectLst/>
        </p:spPr>
        <p:txBody>
          <a:bodyPr wrap="square" lIns="91435" tIns="45718" rIns="91435" bIns="45718">
            <a:spAutoFit/>
          </a:bodyPr>
          <a:lstStyle/>
          <a:p>
            <a:pPr algn="ctr">
              <a:buFontTx/>
              <a:buNone/>
            </a:pPr>
            <a:r>
              <a:rPr lang="en-US" sz="2400" b="1" dirty="0">
                <a:solidFill>
                  <a:srgbClr val="FF0000"/>
                </a:solidFill>
                <a:latin typeface="Times New Roman" charset="0"/>
              </a:rPr>
              <a:t>The Bottom Line</a:t>
            </a:r>
          </a:p>
          <a:p>
            <a:pPr algn="ctr" hangingPunct="0"/>
            <a:r>
              <a:rPr lang="en-US" sz="2400" b="1" dirty="0">
                <a:solidFill>
                  <a:srgbClr val="FF0000"/>
                </a:solidFill>
                <a:latin typeface="Times New Roman" panose="02020603050405020304" pitchFamily="18" charset="0"/>
                <a:cs typeface="Times New Roman" panose="02020603050405020304" pitchFamily="18" charset="0"/>
              </a:rPr>
              <a:t>Model development should deliver high-quality models ready for solving defined problems</a:t>
            </a:r>
          </a:p>
        </p:txBody>
      </p:sp>
      <p:sp>
        <p:nvSpPr>
          <p:cNvPr id="7" name="Slide Number Placeholder 6">
            <a:extLst>
              <a:ext uri="{FF2B5EF4-FFF2-40B4-BE49-F238E27FC236}">
                <a16:creationId xmlns:a16="http://schemas.microsoft.com/office/drawing/2014/main" id="{9D08DBB4-53F0-544B-AB52-F2950E048052}"/>
              </a:ext>
            </a:extLst>
          </p:cNvPr>
          <p:cNvSpPr>
            <a:spLocks noGrp="1"/>
          </p:cNvSpPr>
          <p:nvPr>
            <p:ph type="sldNum" sz="quarter" idx="12"/>
          </p:nvPr>
        </p:nvSpPr>
        <p:spPr/>
        <p:txBody>
          <a:bodyPr/>
          <a:lstStyle/>
          <a:p>
            <a:r>
              <a:rPr lang="en-US" dirty="0"/>
              <a:t> </a:t>
            </a:r>
            <a:fld id="{760C78C2-CDE4-4FEF-94FB-F11C578D031C}" type="slidenum">
              <a:rPr lang="en-US" smtClean="0"/>
              <a:t>27</a:t>
            </a:fld>
            <a:endParaRPr lang="en-US" dirty="0"/>
          </a:p>
        </p:txBody>
      </p:sp>
      <p:sp>
        <p:nvSpPr>
          <p:cNvPr id="4" name="Footer Placeholder 3">
            <a:extLst>
              <a:ext uri="{FF2B5EF4-FFF2-40B4-BE49-F238E27FC236}">
                <a16:creationId xmlns:a16="http://schemas.microsoft.com/office/drawing/2014/main" id="{CD8A0AB3-2D99-E44E-9195-208383869D82}"/>
              </a:ext>
            </a:extLst>
          </p:cNvPr>
          <p:cNvSpPr>
            <a:spLocks noGrp="1"/>
          </p:cNvSpPr>
          <p:nvPr>
            <p:ph type="ftr" sz="quarter" idx="11"/>
          </p:nvPr>
        </p:nvSpPr>
        <p:spPr/>
        <p:txBody>
          <a:bodyPr/>
          <a:lstStyle/>
          <a:p>
            <a:r>
              <a:rPr lang="en-US" dirty="0"/>
              <a:t>Kordon Consulting LLC</a:t>
            </a:r>
          </a:p>
        </p:txBody>
      </p:sp>
    </p:spTree>
    <p:extLst>
      <p:ext uri="{BB962C8B-B14F-4D97-AF65-F5344CB8AC3E}">
        <p14:creationId xmlns:p14="http://schemas.microsoft.com/office/powerpoint/2010/main" val="16911550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30450"/>
            <a:ext cx="10515600" cy="398550"/>
          </a:xfrm>
        </p:spPr>
        <p:txBody>
          <a:bodyPr>
            <a:normAutofit fontScale="90000"/>
          </a:bodyPr>
          <a:lstStyle/>
          <a:p>
            <a:r>
              <a:rPr lang="en-US" sz="2800" dirty="0"/>
              <a:t>Details on this topic are given in the following chapters of “Applying Data Science” book:</a:t>
            </a:r>
            <a:br>
              <a:rPr lang="en-US" sz="2700" dirty="0"/>
            </a:br>
            <a:r>
              <a:rPr lang="en-US" sz="2700" dirty="0"/>
              <a:t>Chapter 10</a:t>
            </a:r>
            <a:br>
              <a:rPr lang="en-US" dirty="0"/>
            </a:br>
            <a:endParaRPr lang="en-US" sz="2800" dirty="0"/>
          </a:p>
        </p:txBody>
      </p:sp>
      <p:sp>
        <p:nvSpPr>
          <p:cNvPr id="5" name="Slide Number Placeholder 4">
            <a:extLst>
              <a:ext uri="{FF2B5EF4-FFF2-40B4-BE49-F238E27FC236}">
                <a16:creationId xmlns:a16="http://schemas.microsoft.com/office/drawing/2014/main" id="{6B564B5B-5031-3049-9D31-80098B3F0DCC}"/>
              </a:ext>
            </a:extLst>
          </p:cNvPr>
          <p:cNvSpPr>
            <a:spLocks noGrp="1"/>
          </p:cNvSpPr>
          <p:nvPr>
            <p:ph type="sldNum" sz="quarter" idx="12"/>
          </p:nvPr>
        </p:nvSpPr>
        <p:spPr/>
        <p:txBody>
          <a:bodyPr/>
          <a:lstStyle/>
          <a:p>
            <a:fld id="{760C78C2-CDE4-4FEF-94FB-F11C578D031C}" type="slidenum">
              <a:rPr lang="en-US" smtClean="0"/>
              <a:t>28</a:t>
            </a:fld>
            <a:endParaRPr lang="en-US"/>
          </a:p>
        </p:txBody>
      </p:sp>
      <p:sp>
        <p:nvSpPr>
          <p:cNvPr id="8" name="Footer Placeholder 7">
            <a:extLst>
              <a:ext uri="{FF2B5EF4-FFF2-40B4-BE49-F238E27FC236}">
                <a16:creationId xmlns:a16="http://schemas.microsoft.com/office/drawing/2014/main" id="{4F51F9E8-3C33-9141-90CD-B198A380ADDA}"/>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2556558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AC2C240-165A-4F49-9975-B9A267FF46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041057"/>
            <a:ext cx="8828128" cy="5395423"/>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Lecture 24 agenda</a:t>
            </a:r>
          </a:p>
        </p:txBody>
      </p:sp>
      <p:pic>
        <p:nvPicPr>
          <p:cNvPr id="7" name="Picture 6"/>
          <p:cNvPicPr>
            <a:picLocks noChangeAspect="1"/>
          </p:cNvPicPr>
          <p:nvPr/>
        </p:nvPicPr>
        <p:blipFill>
          <a:blip r:embed="rId3"/>
          <a:stretch>
            <a:fillRect/>
          </a:stretch>
        </p:blipFill>
        <p:spPr>
          <a:xfrm>
            <a:off x="3362923" y="1297415"/>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3</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3931654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AB9157-86AA-C14E-BF53-8E9BDB28F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6217" y="767319"/>
            <a:ext cx="6645812" cy="5589031"/>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Math models advantages</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4</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1756442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What is a good model?</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5</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7" name="Picture 6">
            <a:extLst>
              <a:ext uri="{FF2B5EF4-FFF2-40B4-BE49-F238E27FC236}">
                <a16:creationId xmlns:a16="http://schemas.microsoft.com/office/drawing/2014/main" id="{7FC51458-430C-514D-A8BE-51971D38EAB0}"/>
              </a:ext>
            </a:extLst>
          </p:cNvPr>
          <p:cNvPicPr/>
          <p:nvPr/>
        </p:nvPicPr>
        <p:blipFill>
          <a:blip r:embed="rId2"/>
          <a:stretch>
            <a:fillRect/>
          </a:stretch>
        </p:blipFill>
        <p:spPr>
          <a:xfrm>
            <a:off x="2673461" y="1579281"/>
            <a:ext cx="6481297" cy="4057725"/>
          </a:xfrm>
          <a:prstGeom prst="rect">
            <a:avLst/>
          </a:prstGeom>
        </p:spPr>
      </p:pic>
    </p:spTree>
    <p:extLst>
      <p:ext uri="{BB962C8B-B14F-4D97-AF65-F5344CB8AC3E}">
        <p14:creationId xmlns:p14="http://schemas.microsoft.com/office/powerpoint/2010/main" val="1792266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3CB496-8D6B-5D4D-BF03-1C12D0278C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3371" y="365126"/>
            <a:ext cx="8275636" cy="5995870"/>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Lecture 24 agenda</a:t>
            </a:r>
          </a:p>
        </p:txBody>
      </p:sp>
      <p:pic>
        <p:nvPicPr>
          <p:cNvPr id="7" name="Picture 6"/>
          <p:cNvPicPr>
            <a:picLocks noChangeAspect="1"/>
          </p:cNvPicPr>
          <p:nvPr/>
        </p:nvPicPr>
        <p:blipFill>
          <a:blip r:embed="rId3"/>
          <a:stretch>
            <a:fillRect/>
          </a:stretch>
        </p:blipFill>
        <p:spPr>
          <a:xfrm>
            <a:off x="5007206" y="1581557"/>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6</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3314048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5"/>
          <p:cNvSpPr>
            <a:spLocks noGrp="1"/>
          </p:cNvSpPr>
          <p:nvPr>
            <p:ph type="sldNum" sz="quarter" idx="12"/>
          </p:nvPr>
        </p:nvSpPr>
        <p:spPr/>
        <p:txBody>
          <a:bodyPr/>
          <a:lstStyle/>
          <a:p>
            <a:fld id="{3F47E6AB-5728-47DB-859A-FDFB283712AF}" type="slidenum">
              <a:rPr lang="en-US" altLang="en-US"/>
              <a:pPr/>
              <a:t>7</a:t>
            </a:fld>
            <a:endParaRPr lang="en-US" altLang="en-US"/>
          </a:p>
        </p:txBody>
      </p:sp>
      <p:sp>
        <p:nvSpPr>
          <p:cNvPr id="330754" name="Rectangle 2"/>
          <p:cNvSpPr>
            <a:spLocks noGrp="1" noChangeArrowheads="1"/>
          </p:cNvSpPr>
          <p:nvPr>
            <p:ph type="title"/>
          </p:nvPr>
        </p:nvSpPr>
        <p:spPr>
          <a:xfrm>
            <a:off x="2117725" y="292100"/>
            <a:ext cx="7772400" cy="493158"/>
          </a:xfrm>
        </p:spPr>
        <p:txBody>
          <a:bodyPr>
            <a:normAutofit fontScale="90000"/>
          </a:bodyPr>
          <a:lstStyle/>
          <a:p>
            <a:r>
              <a:rPr lang="en-US" altLang="en-US" sz="3200" dirty="0"/>
              <a:t>Data overfitting issue</a:t>
            </a:r>
          </a:p>
        </p:txBody>
      </p:sp>
      <p:pic>
        <p:nvPicPr>
          <p:cNvPr id="2" name="Picture 1"/>
          <p:cNvPicPr>
            <a:picLocks noChangeAspect="1"/>
          </p:cNvPicPr>
          <p:nvPr/>
        </p:nvPicPr>
        <p:blipFill>
          <a:blip r:embed="rId2"/>
          <a:stretch>
            <a:fillRect/>
          </a:stretch>
        </p:blipFill>
        <p:spPr>
          <a:xfrm>
            <a:off x="2849946" y="3496400"/>
            <a:ext cx="5610766" cy="317244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7480" y="785258"/>
            <a:ext cx="6810375" cy="2057400"/>
          </a:xfrm>
          <a:prstGeom prst="rect">
            <a:avLst/>
          </a:prstGeom>
        </p:spPr>
      </p:pic>
      <p:sp>
        <p:nvSpPr>
          <p:cNvPr id="20" name="Rectangle 17"/>
          <p:cNvSpPr>
            <a:spLocks noChangeArrowheads="1"/>
          </p:cNvSpPr>
          <p:nvPr/>
        </p:nvSpPr>
        <p:spPr bwMode="auto">
          <a:xfrm>
            <a:off x="3331061" y="2739073"/>
            <a:ext cx="5039215" cy="506545"/>
          </a:xfrm>
          <a:prstGeom prst="rect">
            <a:avLst/>
          </a:prstGeom>
          <a:solidFill>
            <a:srgbClr val="FFFF00"/>
          </a:solidFill>
          <a:ln w="9525">
            <a:solidFill>
              <a:sysClr val="windowText" lastClr="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rPr>
              <a:t>Overfitting</a:t>
            </a:r>
            <a:r>
              <a:rPr kumimoji="0" lang="en-US" sz="1600" b="1" i="0" u="none" strike="noStrike" kern="0" cap="none" spc="0" normalizeH="0" noProof="0" dirty="0">
                <a:ln>
                  <a:noFill/>
                </a:ln>
                <a:solidFill>
                  <a:prstClr val="black"/>
                </a:solidFill>
                <a:effectLst/>
                <a:uLnTx/>
                <a:uFillTx/>
              </a:rPr>
              <a:t> is solved by selecting model with complexity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noProof="0" dirty="0">
                <a:ln>
                  <a:noFill/>
                </a:ln>
                <a:solidFill>
                  <a:prstClr val="black"/>
                </a:solidFill>
                <a:effectLst/>
                <a:uLnTx/>
                <a:uFillTx/>
              </a:rPr>
              <a:t>that minimizes prediction error on new (test) data </a:t>
            </a:r>
            <a:endParaRPr kumimoji="0" lang="en-US" sz="1600" b="1" i="0" u="none" strike="noStrike" kern="0" cap="none" spc="0" normalizeH="0" baseline="0" noProof="0" dirty="0">
              <a:ln>
                <a:noFill/>
              </a:ln>
              <a:solidFill>
                <a:prstClr val="black"/>
              </a:solidFill>
              <a:effectLst/>
              <a:uLnTx/>
              <a:uFillTx/>
            </a:endParaRPr>
          </a:p>
        </p:txBody>
      </p:sp>
      <p:cxnSp>
        <p:nvCxnSpPr>
          <p:cNvPr id="6" name="Straight Arrow Connector 5"/>
          <p:cNvCxnSpPr/>
          <p:nvPr/>
        </p:nvCxnSpPr>
        <p:spPr>
          <a:xfrm flipH="1">
            <a:off x="5737609" y="4350936"/>
            <a:ext cx="190918" cy="10249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2482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The danger of overfitting – Fukushima 2011</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8</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3" name="Picture 2">
            <a:extLst>
              <a:ext uri="{FF2B5EF4-FFF2-40B4-BE49-F238E27FC236}">
                <a16:creationId xmlns:a16="http://schemas.microsoft.com/office/drawing/2014/main" id="{7C15ABCB-9FD2-AF42-934E-93AFA0B0F73F}"/>
              </a:ext>
            </a:extLst>
          </p:cNvPr>
          <p:cNvPicPr>
            <a:picLocks noChangeAspect="1"/>
          </p:cNvPicPr>
          <p:nvPr/>
        </p:nvPicPr>
        <p:blipFill>
          <a:blip r:embed="rId2"/>
          <a:stretch>
            <a:fillRect/>
          </a:stretch>
        </p:blipFill>
        <p:spPr>
          <a:xfrm>
            <a:off x="685651" y="1052601"/>
            <a:ext cx="5054600" cy="3060700"/>
          </a:xfrm>
          <a:prstGeom prst="rect">
            <a:avLst/>
          </a:prstGeom>
        </p:spPr>
      </p:pic>
      <p:pic>
        <p:nvPicPr>
          <p:cNvPr id="5" name="Picture 4">
            <a:extLst>
              <a:ext uri="{FF2B5EF4-FFF2-40B4-BE49-F238E27FC236}">
                <a16:creationId xmlns:a16="http://schemas.microsoft.com/office/drawing/2014/main" id="{CB17D79D-2C2F-8044-A613-C5A1AD578F32}"/>
              </a:ext>
            </a:extLst>
          </p:cNvPr>
          <p:cNvPicPr>
            <a:picLocks noChangeAspect="1"/>
          </p:cNvPicPr>
          <p:nvPr/>
        </p:nvPicPr>
        <p:blipFill>
          <a:blip r:embed="rId3"/>
          <a:stretch>
            <a:fillRect/>
          </a:stretch>
        </p:blipFill>
        <p:spPr>
          <a:xfrm>
            <a:off x="6217343" y="1133321"/>
            <a:ext cx="4786514" cy="2899260"/>
          </a:xfrm>
          <a:prstGeom prst="rect">
            <a:avLst/>
          </a:prstGeom>
        </p:spPr>
      </p:pic>
      <p:sp>
        <p:nvSpPr>
          <p:cNvPr id="8" name="TextBox 7">
            <a:extLst>
              <a:ext uri="{FF2B5EF4-FFF2-40B4-BE49-F238E27FC236}">
                <a16:creationId xmlns:a16="http://schemas.microsoft.com/office/drawing/2014/main" id="{A5C0C8C5-F952-1140-8473-5DD22E26B88E}"/>
              </a:ext>
            </a:extLst>
          </p:cNvPr>
          <p:cNvSpPr txBox="1"/>
          <p:nvPr/>
        </p:nvSpPr>
        <p:spPr>
          <a:xfrm>
            <a:off x="1769056" y="4536521"/>
            <a:ext cx="8896574" cy="1477328"/>
          </a:xfrm>
          <a:prstGeom prst="rect">
            <a:avLst/>
          </a:prstGeom>
          <a:noFill/>
        </p:spPr>
        <p:txBody>
          <a:bodyPr wrap="square" rtlCol="0">
            <a:spAutoFit/>
          </a:bodyPr>
          <a:lstStyle/>
          <a:p>
            <a:r>
              <a:rPr lang="en-US" b="1" i="1" dirty="0"/>
              <a:t>The overfitted model predicted one earthquake of at least magnitude 9 about every 13,000 years while the correct model predicted one earthquake of at least magnitude 9 just about every 300 years. And because of this, the Fukushima Nuclear Power Plant was built only to withstand an earthquake of magnitude 8.6. The 2011 earthquake that devastated the plant was of magnitude 9 (about 2.5 times stronger than a magnitude 8.6 earthquake).</a:t>
            </a:r>
            <a:endParaRPr lang="en-US" dirty="0"/>
          </a:p>
        </p:txBody>
      </p:sp>
      <p:sp>
        <p:nvSpPr>
          <p:cNvPr id="10" name="TextBox 9">
            <a:extLst>
              <a:ext uri="{FF2B5EF4-FFF2-40B4-BE49-F238E27FC236}">
                <a16:creationId xmlns:a16="http://schemas.microsoft.com/office/drawing/2014/main" id="{325B0175-B2BB-A143-93C5-E52E25215AAD}"/>
              </a:ext>
            </a:extLst>
          </p:cNvPr>
          <p:cNvSpPr txBox="1"/>
          <p:nvPr/>
        </p:nvSpPr>
        <p:spPr>
          <a:xfrm>
            <a:off x="2206662" y="1731050"/>
            <a:ext cx="1831938" cy="369332"/>
          </a:xfrm>
          <a:prstGeom prst="rect">
            <a:avLst/>
          </a:prstGeom>
          <a:noFill/>
        </p:spPr>
        <p:txBody>
          <a:bodyPr wrap="square" rtlCol="0">
            <a:spAutoFit/>
          </a:bodyPr>
          <a:lstStyle/>
          <a:p>
            <a:r>
              <a:rPr lang="en-US" b="1" dirty="0">
                <a:solidFill>
                  <a:srgbClr val="FF0000"/>
                </a:solidFill>
              </a:rPr>
              <a:t>Overfitted model</a:t>
            </a:r>
          </a:p>
        </p:txBody>
      </p:sp>
      <p:sp>
        <p:nvSpPr>
          <p:cNvPr id="11" name="TextBox 10">
            <a:extLst>
              <a:ext uri="{FF2B5EF4-FFF2-40B4-BE49-F238E27FC236}">
                <a16:creationId xmlns:a16="http://schemas.microsoft.com/office/drawing/2014/main" id="{A6A3A086-7CBD-7B4A-830A-D94EB8C55C9D}"/>
              </a:ext>
            </a:extLst>
          </p:cNvPr>
          <p:cNvSpPr txBox="1"/>
          <p:nvPr/>
        </p:nvSpPr>
        <p:spPr>
          <a:xfrm>
            <a:off x="247426" y="6138024"/>
            <a:ext cx="10617797" cy="369332"/>
          </a:xfrm>
          <a:prstGeom prst="rect">
            <a:avLst/>
          </a:prstGeom>
          <a:noFill/>
        </p:spPr>
        <p:txBody>
          <a:bodyPr wrap="square" rtlCol="0">
            <a:spAutoFit/>
          </a:bodyPr>
          <a:lstStyle/>
          <a:p>
            <a:r>
              <a:rPr lang="en-US" dirty="0"/>
              <a:t>https://</a:t>
            </a:r>
            <a:r>
              <a:rPr lang="en-US" dirty="0" err="1"/>
              <a:t>towardsdatascience.com</a:t>
            </a:r>
            <a:r>
              <a:rPr lang="en-US" dirty="0"/>
              <a:t>/holy-grail-for-bias-variance-tradeoff-overfitting-underfitting-7fad64ab5d76</a:t>
            </a:r>
          </a:p>
        </p:txBody>
      </p:sp>
    </p:spTree>
    <p:extLst>
      <p:ext uri="{BB962C8B-B14F-4D97-AF65-F5344CB8AC3E}">
        <p14:creationId xmlns:p14="http://schemas.microsoft.com/office/powerpoint/2010/main" val="2895729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Structural Risk Minimization Principle</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9</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5" name="Picture 4">
            <a:extLst>
              <a:ext uri="{FF2B5EF4-FFF2-40B4-BE49-F238E27FC236}">
                <a16:creationId xmlns:a16="http://schemas.microsoft.com/office/drawing/2014/main" id="{F56105B2-79CE-DD43-B198-7A422BD3FC73}"/>
              </a:ext>
            </a:extLst>
          </p:cNvPr>
          <p:cNvPicPr/>
          <p:nvPr/>
        </p:nvPicPr>
        <p:blipFill>
          <a:blip r:embed="rId2"/>
          <a:stretch>
            <a:fillRect/>
          </a:stretch>
        </p:blipFill>
        <p:spPr>
          <a:xfrm>
            <a:off x="2455899" y="1104731"/>
            <a:ext cx="5849004" cy="3919090"/>
          </a:xfrm>
          <a:prstGeom prst="rect">
            <a:avLst/>
          </a:prstGeom>
        </p:spPr>
      </p:pic>
      <p:sp>
        <p:nvSpPr>
          <p:cNvPr id="3" name="TextBox 2">
            <a:extLst>
              <a:ext uri="{FF2B5EF4-FFF2-40B4-BE49-F238E27FC236}">
                <a16:creationId xmlns:a16="http://schemas.microsoft.com/office/drawing/2014/main" id="{20D4A9A8-AABC-264E-AB88-519335B12800}"/>
              </a:ext>
            </a:extLst>
          </p:cNvPr>
          <p:cNvSpPr txBox="1"/>
          <p:nvPr/>
        </p:nvSpPr>
        <p:spPr>
          <a:xfrm>
            <a:off x="1384151" y="5364876"/>
            <a:ext cx="9969649" cy="646331"/>
          </a:xfrm>
          <a:prstGeom prst="rect">
            <a:avLst/>
          </a:prstGeom>
          <a:solidFill>
            <a:schemeClr val="accent3">
              <a:lumMod val="20000"/>
              <a:lumOff val="80000"/>
            </a:schemeClr>
          </a:solidFill>
        </p:spPr>
        <p:txBody>
          <a:bodyPr wrap="square" rtlCol="0">
            <a:spAutoFit/>
          </a:bodyPr>
          <a:lstStyle/>
          <a:p>
            <a:pPr hangingPunct="0"/>
            <a:r>
              <a:rPr lang="en-US" b="1" dirty="0"/>
              <a:t>The optimal complexity of the learning machine corresponds to the set of approximating functions with lowest VC dimension and lowest training error (for example, a third-order polynomial).</a:t>
            </a:r>
          </a:p>
        </p:txBody>
      </p:sp>
    </p:spTree>
    <p:extLst>
      <p:ext uri="{BB962C8B-B14F-4D97-AF65-F5344CB8AC3E}">
        <p14:creationId xmlns:p14="http://schemas.microsoft.com/office/powerpoint/2010/main" val="33978599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191827</TotalTime>
  <Words>834</Words>
  <Application>Microsoft Macintosh PowerPoint</Application>
  <PresentationFormat>Widescreen</PresentationFormat>
  <Paragraphs>158</Paragraphs>
  <Slides>28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Swis721 Cn BT</vt:lpstr>
      <vt:lpstr>Times New Roman</vt:lpstr>
      <vt:lpstr>Office Theme</vt:lpstr>
      <vt:lpstr>Applied Artificial Intelligence  Lecture 24  Model Development</vt:lpstr>
      <vt:lpstr>Methodology workflow</vt:lpstr>
      <vt:lpstr>Lecture 24 agenda</vt:lpstr>
      <vt:lpstr>Math models advantages</vt:lpstr>
      <vt:lpstr>What is a good model?</vt:lpstr>
      <vt:lpstr>Lecture 24 agenda</vt:lpstr>
      <vt:lpstr>Data overfitting issue</vt:lpstr>
      <vt:lpstr>The danger of overfitting – Fukushima 2011</vt:lpstr>
      <vt:lpstr>Structural Risk Minimization Principle</vt:lpstr>
      <vt:lpstr>Lecture 24 agenda</vt:lpstr>
      <vt:lpstr>Model generation cycle</vt:lpstr>
      <vt:lpstr>Data sets use during the model generation cycle</vt:lpstr>
      <vt:lpstr>Lecture 24 agenda</vt:lpstr>
      <vt:lpstr>Linear versus nonlinear models</vt:lpstr>
      <vt:lpstr>Model development by multiple models' sequence</vt:lpstr>
      <vt:lpstr>Business problem: Increase productivity with emissions estimation</vt:lpstr>
      <vt:lpstr>Generating a benchmark linear model</vt:lpstr>
      <vt:lpstr>Generating nonlinear models: decision tree</vt:lpstr>
      <vt:lpstr>Generating nonlinear models: genetic programming</vt:lpstr>
      <vt:lpstr>Generating nonlinear models: neural networks</vt:lpstr>
      <vt:lpstr>Generating nonlinear models: random forest</vt:lpstr>
      <vt:lpstr>Lecture 24 agenda</vt:lpstr>
      <vt:lpstr>Model validation of the benchmark linear model</vt:lpstr>
      <vt:lpstr>Model validation of decision tree and random forest models</vt:lpstr>
      <vt:lpstr>Model validation of genetic programming models</vt:lpstr>
      <vt:lpstr>The final selection: the best model or an ensemble?</vt:lpstr>
      <vt:lpstr>Lecture 24 “Model Development”  Summary</vt:lpstr>
      <vt:lpstr>Details on this topic are given in the following chapters of “Applying Data Science” book: Chapter 10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Process Analytics Work Process</dc:title>
  <dc:creator>Kordon, Arthur (Non-Employee)</dc:creator>
  <cp:lastModifiedBy>Arthur Kordon</cp:lastModifiedBy>
  <cp:revision>1206</cp:revision>
  <cp:lastPrinted>2020-05-15T22:07:03Z</cp:lastPrinted>
  <dcterms:created xsi:type="dcterms:W3CDTF">2017-01-12T15:32:32Z</dcterms:created>
  <dcterms:modified xsi:type="dcterms:W3CDTF">2020-11-16T20:13:24Z</dcterms:modified>
</cp:coreProperties>
</file>