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8"/>
  </p:notesMasterIdLst>
  <p:sldIdLst>
    <p:sldId id="257" r:id="rId2"/>
    <p:sldId id="287" r:id="rId3"/>
    <p:sldId id="288" r:id="rId4"/>
    <p:sldId id="289" r:id="rId5"/>
    <p:sldId id="302" r:id="rId6"/>
    <p:sldId id="296" r:id="rId7"/>
    <p:sldId id="290" r:id="rId8"/>
    <p:sldId id="291" r:id="rId9"/>
    <p:sldId id="292" r:id="rId10"/>
    <p:sldId id="293" r:id="rId11"/>
    <p:sldId id="300" r:id="rId12"/>
    <p:sldId id="301" r:id="rId13"/>
    <p:sldId id="299" r:id="rId14"/>
    <p:sldId id="294" r:id="rId15"/>
    <p:sldId id="297" r:id="rId16"/>
    <p:sldId id="303" r:id="rId17"/>
    <p:sldId id="298" r:id="rId18"/>
    <p:sldId id="304" r:id="rId19"/>
    <p:sldId id="306" r:id="rId20"/>
    <p:sldId id="307" r:id="rId21"/>
    <p:sldId id="305" r:id="rId22"/>
    <p:sldId id="308" r:id="rId23"/>
    <p:sldId id="309" r:id="rId24"/>
    <p:sldId id="310" r:id="rId25"/>
    <p:sldId id="311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A243B-C8CF-4625-B98F-1F3D5DAE6946}" type="datetimeFigureOut">
              <a:rPr lang="bg-BG" smtClean="0"/>
              <a:t>25.10.2021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5453-BCD0-4F09-8C44-DA961B7E30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441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1" y="0"/>
            <a:ext cx="12740217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710819" y="1168329"/>
            <a:ext cx="8781499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122" y="2055278"/>
            <a:ext cx="8571260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2122" y="3941492"/>
            <a:ext cx="8571260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7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49" y="2349926"/>
            <a:ext cx="4151753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82" y="794719"/>
            <a:ext cx="5460857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794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1" y="1"/>
            <a:ext cx="12562345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6970846" y="1699589"/>
            <a:ext cx="4382069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813" y="2349924"/>
            <a:ext cx="4149396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678" y="802808"/>
            <a:ext cx="5491055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226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74440"/>
            <a:ext cx="10945216" cy="634281"/>
          </a:xfrm>
        </p:spPr>
        <p:txBody>
          <a:bodyPr lIns="0" tIns="0" rIns="0" bIns="0" anchor="t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1484784"/>
            <a:ext cx="10945216" cy="6480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1BA4-888F-494F-8C54-55ECF1D8E37F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2276873"/>
            <a:ext cx="10972800" cy="3600400"/>
          </a:xfrm>
        </p:spPr>
        <p:txBody>
          <a:bodyPr/>
          <a:lstStyle>
            <a:lvl4pPr marL="803275" indent="-265113">
              <a:buFont typeface="Arial" pitchFamily="34" charset="0"/>
              <a:buChar char="•"/>
              <a:defRPr/>
            </a:lvl4pPr>
            <a:lvl5pPr marL="1076325" indent="-2730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9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247-E120-431C-B299-C866ED7A7B0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4pPr marL="803275" indent="-265113">
              <a:buFont typeface="Arial" pitchFamily="34" charset="0"/>
              <a:buChar char="•"/>
              <a:defRPr/>
            </a:lvl4pPr>
            <a:lvl5pPr marL="1076325" indent="-2730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6" y="2349924"/>
            <a:ext cx="414939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583" y="803186"/>
            <a:ext cx="545521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8AA2-5520-4D56-B546-D5D849E6D5A6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ED4D09-A11B-497C-85B4-19E3C497DED5}"/>
              </a:ext>
            </a:extLst>
          </p:cNvPr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8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1" y="0"/>
            <a:ext cx="12740217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3204635" y="1158902"/>
            <a:ext cx="5756912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531" y="2028827"/>
            <a:ext cx="5550603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5531" y="3843339"/>
            <a:ext cx="5550603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865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37" y="2355068"/>
            <a:ext cx="4162884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7352" y="804029"/>
            <a:ext cx="5455565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3711" y="3585104"/>
            <a:ext cx="5459205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785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37" y="2355848"/>
            <a:ext cx="4162884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484" y="802200"/>
            <a:ext cx="5073497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515" y="1487999"/>
            <a:ext cx="5072899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014" y="3585518"/>
            <a:ext cx="5092900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014" y="4270332"/>
            <a:ext cx="5092900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63D8F4E0-473E-4D92-8A55-A7E9940F7E1B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DDF6D1-6560-4ADA-8376-97DCBB44B15F}"/>
              </a:ext>
            </a:extLst>
          </p:cNvPr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3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6" y="2349924"/>
            <a:ext cx="4149396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758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981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6" y="2349925"/>
            <a:ext cx="4149396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582" y="801391"/>
            <a:ext cx="5460857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406" y="3575324"/>
            <a:ext cx="4149396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67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1" y="0"/>
            <a:ext cx="12740217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859284" y="1698332"/>
            <a:ext cx="5810336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9568" y="0"/>
            <a:ext cx="4652432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0" y="2336403"/>
            <a:ext cx="5596888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086" y="3601942"/>
            <a:ext cx="5599005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3441" y="6227064"/>
            <a:ext cx="581152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3951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909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406" y="2349925"/>
            <a:ext cx="4149396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7584" y="794719"/>
            <a:ext cx="5438785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 dirty="0" err="1"/>
              <a:t>Click</a:t>
            </a:r>
            <a:r>
              <a:rPr lang="bg-BG" noProof="0" dirty="0"/>
              <a:t> </a:t>
            </a:r>
            <a:r>
              <a:rPr lang="bg-BG" noProof="0" dirty="0" err="1"/>
              <a:t>to</a:t>
            </a:r>
            <a:r>
              <a:rPr lang="bg-BG" noProof="0" dirty="0"/>
              <a:t> </a:t>
            </a:r>
            <a:r>
              <a:rPr lang="bg-BG" noProof="0" dirty="0" err="1"/>
              <a:t>edit</a:t>
            </a:r>
            <a:r>
              <a:rPr lang="bg-BG" noProof="0" dirty="0"/>
              <a:t> </a:t>
            </a:r>
            <a:r>
              <a:rPr lang="bg-BG" noProof="0" dirty="0" err="1"/>
              <a:t>Master</a:t>
            </a:r>
            <a:r>
              <a:rPr lang="bg-BG" noProof="0" dirty="0"/>
              <a:t> </a:t>
            </a:r>
            <a:r>
              <a:rPr lang="bg-BG" noProof="0" dirty="0" err="1"/>
              <a:t>text</a:t>
            </a:r>
            <a:r>
              <a:rPr lang="bg-BG" noProof="0" dirty="0"/>
              <a:t> </a:t>
            </a:r>
            <a:r>
              <a:rPr lang="bg-BG" noProof="0" dirty="0" err="1"/>
              <a:t>styles</a:t>
            </a:r>
            <a:endParaRPr lang="bg-BG" noProof="0" dirty="0"/>
          </a:p>
          <a:p>
            <a:pPr lvl="1"/>
            <a:r>
              <a:rPr lang="bg-BG" noProof="0" dirty="0" err="1"/>
              <a:t>Second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2"/>
            <a:r>
              <a:rPr lang="bg-BG" noProof="0" dirty="0" err="1"/>
              <a:t>Third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3"/>
            <a:r>
              <a:rPr lang="bg-BG" noProof="0" dirty="0" err="1"/>
              <a:t>Fourth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4"/>
            <a:r>
              <a:rPr lang="bg-BG" noProof="0" dirty="0" err="1"/>
              <a:t>Fifth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2CCE-67B1-4B76-BDD1-474DE7505EB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440" y="6227064"/>
            <a:ext cx="1047292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1968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46" r:id="rId13"/>
  </p:sldLayoutIdLst>
  <p:hf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docs.microsoft.com/en-us/azure/machine-learning/concept-automated-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ru-RU" sz="3700" spc="-150" dirty="0" err="1">
                <a:solidFill>
                  <a:srgbClr val="FFFEFF"/>
                </a:solidFill>
              </a:rPr>
              <a:t>Azure</a:t>
            </a:r>
            <a:r>
              <a:rPr lang="ru-RU" sz="3700" spc="-150" dirty="0">
                <a:solidFill>
                  <a:srgbClr val="FFFEFF"/>
                </a:solidFill>
              </a:rPr>
              <a:t> AI услуги за бизнес</a:t>
            </a:r>
            <a:r>
              <a:rPr lang="en-US" sz="3700" spc="-150" dirty="0">
                <a:solidFill>
                  <a:srgbClr val="FFFEFF"/>
                </a:solidFill>
              </a:rPr>
              <a:t> </a:t>
            </a:r>
            <a:r>
              <a:rPr lang="bg-BG" sz="3700" spc="-150" dirty="0">
                <a:solidFill>
                  <a:srgbClr val="FFFEFF"/>
                </a:solidFill>
              </a:rPr>
              <a:t>потребители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63017" y="760830"/>
            <a:ext cx="2299193" cy="5336340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Clr>
                <a:schemeClr val="accent1"/>
              </a:buClr>
              <a:buSzPct val="110000"/>
            </a:pPr>
            <a:endParaRPr lang="en-US" sz="2100" b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7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9F5B4B3-709D-4203-83E7-20235389CEF2}"/>
              </a:ext>
            </a:extLst>
          </p:cNvPr>
          <p:cNvSpPr txBox="1"/>
          <p:nvPr/>
        </p:nvSpPr>
        <p:spPr>
          <a:xfrm>
            <a:off x="895415" y="2075504"/>
            <a:ext cx="3654569" cy="2042725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За повече информация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B9E9A6-7B2B-48D5-A9EC-8E87E8EDB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62" y="759745"/>
            <a:ext cx="6120318" cy="534765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5055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en-US" dirty="0"/>
              <a:t>Datasets</a:t>
            </a:r>
            <a:endParaRPr lang="bg-BG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AC6B229-B36B-49AF-9D80-768A2A47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7" y="1950215"/>
            <a:ext cx="3772426" cy="3419952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DBA6C0-1C5D-419A-A13A-DBA50F5A8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7"/>
          <a:stretch/>
        </p:blipFill>
        <p:spPr>
          <a:xfrm>
            <a:off x="5437665" y="1723157"/>
            <a:ext cx="6213177" cy="35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2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en-US" dirty="0"/>
              <a:t>Datasets</a:t>
            </a:r>
            <a:endParaRPr lang="bg-BG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E10BE2-E8FE-47F3-8726-9C8230BBE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4" y="1984045"/>
            <a:ext cx="2572109" cy="34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3C587213-6A20-4587-A5B1-DE40AB99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34" y="858025"/>
            <a:ext cx="6106377" cy="1486107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A4B3CC2-4EE2-4128-B7DA-A42780532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44" y="2388231"/>
            <a:ext cx="7949940" cy="1758663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8BAA01-9726-43D5-9CE7-D2387E880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98" y="4190993"/>
            <a:ext cx="5520434" cy="19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Създаване на работно пространство (</a:t>
            </a:r>
            <a:r>
              <a:rPr lang="en-US" dirty="0"/>
              <a:t>pipeline</a:t>
            </a:r>
            <a:r>
              <a:rPr lang="bg-BG" dirty="0"/>
              <a:t> )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5B080C-BFF0-4892-A70C-A9584FF5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" y="1921898"/>
            <a:ext cx="5123480" cy="3752761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B667CC-BDA7-4915-9778-665F4C0D0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0" y="1921898"/>
            <a:ext cx="6005080" cy="41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9F5B4B3-709D-4203-83E7-20235389CEF2}"/>
              </a:ext>
            </a:extLst>
          </p:cNvPr>
          <p:cNvSpPr txBox="1"/>
          <p:nvPr/>
        </p:nvSpPr>
        <p:spPr>
          <a:xfrm>
            <a:off x="3275610" y="524884"/>
            <a:ext cx="5640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C5B8B0-78FB-4035-BB78-921B2D758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42" y="1157233"/>
            <a:ext cx="9842916" cy="53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6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Създаване на работно пространство (</a:t>
            </a:r>
            <a:r>
              <a:rPr lang="en-US" dirty="0"/>
              <a:t>pipeline</a:t>
            </a:r>
            <a:r>
              <a:rPr lang="bg-BG" dirty="0"/>
              <a:t> )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FAFC08-38E8-4CAF-BD05-F9FF60E3F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29" y="1750052"/>
            <a:ext cx="6833725" cy="44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7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Създаване на работно пространство (</a:t>
            </a:r>
            <a:r>
              <a:rPr lang="en-US" dirty="0"/>
              <a:t>pipeline</a:t>
            </a:r>
            <a:r>
              <a:rPr lang="bg-BG" dirty="0"/>
              <a:t> )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5B080C-BFF0-4892-A70C-A9584FF5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" y="1921898"/>
            <a:ext cx="5123480" cy="3752761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B667CC-BDA7-4915-9778-665F4C0D0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0" y="1921898"/>
            <a:ext cx="6005080" cy="41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Зареждане на данни в модела</a:t>
            </a:r>
          </a:p>
        </p:txBody>
      </p: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B75FE3-B715-4565-AD21-EC47A6D4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53" y="2602425"/>
            <a:ext cx="5272468" cy="2583685"/>
          </a:xfrm>
          <a:prstGeom prst="rect">
            <a:avLst/>
          </a:prstGeom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70B980-6F58-43A1-AC4F-FB6BC8CCD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5" y="1767257"/>
            <a:ext cx="5693031" cy="45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Зареждане на данни в модела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D4F571-D4C7-40D9-BD60-E3CB7066F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903428"/>
            <a:ext cx="7180729" cy="281870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ADFBB8-0344-4BE5-831E-D27E0193F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77" y="1032529"/>
            <a:ext cx="2660886" cy="63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65ADC8-1AC0-4511-B353-A5F5E5092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19" y="1775573"/>
            <a:ext cx="2739126" cy="307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10850A5-F548-4506-A70C-4134CF94B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67" y="5015497"/>
            <a:ext cx="2781688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9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Зареждане на данни в модела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83570EC-7F1E-4F8C-B494-6855813E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0" y="2000051"/>
            <a:ext cx="4819640" cy="2309732"/>
          </a:xfrm>
          <a:prstGeom prst="rect">
            <a:avLst/>
          </a:prstGeom>
        </p:spPr>
      </p:pic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2699EDE0-AE91-4971-9596-EDD89AACA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1" y="1290239"/>
            <a:ext cx="3466209" cy="489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34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25A9-CD9A-4FF8-B589-F78175FD2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Какво представлява ИИ?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11E4A-56CB-4ED6-B418-4FB678B4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84" y="908721"/>
            <a:ext cx="11284652" cy="1323840"/>
          </a:xfrm>
        </p:spPr>
        <p:txBody>
          <a:bodyPr>
            <a:normAutofit/>
          </a:bodyPr>
          <a:lstStyle/>
          <a:p>
            <a:r>
              <a:rPr lang="bg-BG" sz="2000" dirty="0"/>
              <a:t>Казано по-просто, ИИ е създаването и използването на софтуер, чиято работа наподобява човешкото поведения и възможности. 
Най-често се има в предвид: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9324B-B63F-45AC-A127-1B88F673D9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2276873"/>
            <a:ext cx="9268691" cy="3600400"/>
          </a:xfrm>
        </p:spPr>
        <p:txBody>
          <a:bodyPr>
            <a:normAutofit/>
          </a:bodyPr>
          <a:lstStyle/>
          <a:p>
            <a:r>
              <a:rPr lang="bg-BG" dirty="0"/>
              <a:t>Алгоритми с машинно самообучение - Това е технологичната основата на система за ИИ и е начинът по който „обучаваме" компютърен модел, така че да прогнозираме или да извлечем изводи от конкретни данни.
Компютърно зрение - Способността на софтуера да интерпретира света визуално чрез камери, видео и изображения.
Обработка на естествен език </a:t>
            </a:r>
            <a:r>
              <a:rPr lang="en-US" dirty="0"/>
              <a:t>(NLP)</a:t>
            </a:r>
            <a:r>
              <a:rPr lang="bg-BG" dirty="0"/>
              <a:t>- Възможността за компютър да интерпретира писмен или говорим език
Комуникиращ на естествен език ИИ - Способността на софтуер "агент" да участва в разговор.</a:t>
            </a:r>
            <a:endParaRPr lang="en-US" dirty="0"/>
          </a:p>
          <a:p>
            <a:r>
              <a:rPr lang="bg-BG" dirty="0"/>
              <a:t> Алгоритми за откриване на аномалия - Възможността за автоматично откриване на грешки или необичайна активност в система.</a:t>
            </a:r>
          </a:p>
        </p:txBody>
      </p:sp>
    </p:spTree>
    <p:extLst>
      <p:ext uri="{BB962C8B-B14F-4D97-AF65-F5344CB8AC3E}">
        <p14:creationId xmlns:p14="http://schemas.microsoft.com/office/powerpoint/2010/main" val="310973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Зареждане на данни в модела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83570EC-7F1E-4F8C-B494-6855813E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0" y="2000051"/>
            <a:ext cx="4819640" cy="2309732"/>
          </a:xfrm>
          <a:prstGeom prst="rect">
            <a:avLst/>
          </a:prstGeom>
        </p:spPr>
      </p:pic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2699EDE0-AE91-4971-9596-EDD89AACA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1" y="1290239"/>
            <a:ext cx="3466209" cy="489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07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Основни статистически характеристики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DD74DDF-DAF7-4079-988F-9D6D671E9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1975685"/>
            <a:ext cx="10699665" cy="3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57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Липсващи данни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5734ED-E8AB-48C5-9110-DCD474F4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5" y="1767257"/>
            <a:ext cx="6248417" cy="4370401"/>
          </a:xfrm>
          <a:prstGeom prst="rect">
            <a:avLst/>
          </a:prstGeom>
        </p:spPr>
      </p:pic>
      <p:pic>
        <p:nvPicPr>
          <p:cNvPr id="9" name="Picture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DA5910CC-9FE2-440E-A79D-CD5D8C81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87" y="1240294"/>
            <a:ext cx="3466209" cy="489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62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Липсващи данни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8862D6-7509-49B2-946F-F601D767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0" y="1891853"/>
            <a:ext cx="7125694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4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90" y="1075086"/>
            <a:ext cx="10945216" cy="648072"/>
          </a:xfrm>
        </p:spPr>
        <p:txBody>
          <a:bodyPr/>
          <a:lstStyle/>
          <a:p>
            <a:r>
              <a:rPr lang="bg-BG" dirty="0"/>
              <a:t>Подготовка на модела за обучение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985D01-4384-413A-9956-C5A40480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" y="2374154"/>
            <a:ext cx="12192000" cy="27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60" y="751050"/>
            <a:ext cx="10945216" cy="648072"/>
          </a:xfrm>
        </p:spPr>
        <p:txBody>
          <a:bodyPr/>
          <a:lstStyle/>
          <a:p>
            <a:r>
              <a:rPr lang="bg-BG" dirty="0"/>
              <a:t>Обучение на модела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FCB3B16-FC91-43F0-ADF6-44574A82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" y="1385331"/>
            <a:ext cx="11102454" cy="3777297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D9E8CF-B9EC-4246-871E-CE8048481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49" y="4424337"/>
            <a:ext cx="3562847" cy="147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36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8339BE-BBCB-4130-9B05-52073A262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automated machine learning (</a:t>
            </a:r>
            <a:r>
              <a:rPr lang="en-US" dirty="0" err="1"/>
              <a:t>AutoML</a:t>
            </a:r>
            <a:r>
              <a:rPr lang="en-US" dirty="0"/>
              <a:t>)?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C6255-B165-4DCF-B516-A66DCD9D1982}"/>
              </a:ext>
            </a:extLst>
          </p:cNvPr>
          <p:cNvSpPr txBox="1"/>
          <p:nvPr/>
        </p:nvSpPr>
        <p:spPr>
          <a:xfrm>
            <a:off x="1157845" y="2217321"/>
            <a:ext cx="9993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https://docs.microsoft.com/en-us/azure/machine-learning/concept-automated-ml</a:t>
            </a:r>
            <a:r>
              <a:rPr lang="en-US" dirty="0"/>
              <a:t> </a:t>
            </a:r>
            <a:endParaRPr lang="bg-B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03574-A8EB-480E-8ECB-F64648FB8758}"/>
              </a:ext>
            </a:extLst>
          </p:cNvPr>
          <p:cNvSpPr txBox="1"/>
          <p:nvPr/>
        </p:nvSpPr>
        <p:spPr>
          <a:xfrm>
            <a:off x="338446" y="2893010"/>
            <a:ext cx="43166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Автоматизираното машинно обучение е процесът на автоматизиране на отнемащите време, итеративни задачи за разработването на алтернативни модели за машинно обучение. </a:t>
            </a:r>
          </a:p>
          <a:p>
            <a:r>
              <a:rPr lang="bg-BG" dirty="0"/>
              <a:t>Той позволява на анализаторите и разработчиците да изграждат модели на ML с висок мащаб, ефективност и производителност, като същевременно поддържат качеството на модела. </a:t>
            </a:r>
          </a:p>
        </p:txBody>
      </p:sp>
      <p:pic>
        <p:nvPicPr>
          <p:cNvPr id="1026" name="Picture 2" descr="Automated Machine learning">
            <a:extLst>
              <a:ext uri="{FF2B5EF4-FFF2-40B4-BE49-F238E27FC236}">
                <a16:creationId xmlns:a16="http://schemas.microsoft.com/office/drawing/2014/main" id="{88E52ADD-D166-435D-A38F-B21097A5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8" y="2933521"/>
            <a:ext cx="67341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4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25A9-CD9A-4FF8-B589-F78175FD2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Machine Learning Services</a:t>
            </a:r>
            <a:r>
              <a:rPr lang="bg-BG" dirty="0"/>
              <a:t>
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81CD7E0-EEE4-4676-AE2D-73A53565B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66" y="644597"/>
            <a:ext cx="3823917" cy="1386083"/>
          </a:xfrm>
        </p:spPr>
        <p:txBody>
          <a:bodyPr>
            <a:normAutofit/>
          </a:bodyPr>
          <a:lstStyle/>
          <a:p>
            <a:r>
              <a:rPr lang="bg-BG" dirty="0"/>
              <a:t>Създаване на работно пространство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920633-23C2-4643-8BB1-5E95D41C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7" y="1795985"/>
            <a:ext cx="6165310" cy="340218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C8911E-09FC-470E-830A-2DA9ED76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83" y="4571396"/>
            <a:ext cx="2240961" cy="125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60C443-F814-4192-A688-8DA524D36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7" y="908721"/>
            <a:ext cx="3856728" cy="3495001"/>
          </a:xfrm>
          <a:prstGeom prst="rect">
            <a:avLst/>
          </a:prstGeom>
        </p:spPr>
      </p:pic>
      <p:pic>
        <p:nvPicPr>
          <p:cNvPr id="19" name="Picture 1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88368716-D115-4A4A-82E2-91E07181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41" y="4537473"/>
            <a:ext cx="2252382" cy="100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48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25A9-CD9A-4FF8-B589-F78175FD2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Machine Learning Services</a:t>
            </a:r>
            <a:r>
              <a:rPr lang="bg-BG" dirty="0"/>
              <a:t>
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8A1EC2-BD76-4446-8937-A809C34C2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" y="908721"/>
            <a:ext cx="6173061" cy="2657846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F35EB487-B54A-4334-A4F9-1BE9A4DAF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9" y="4200848"/>
            <a:ext cx="9135750" cy="159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14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25A9-CD9A-4FF8-B589-F78175FD2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Machine Learning Services</a:t>
            </a:r>
            <a:r>
              <a:rPr lang="bg-BG" dirty="0"/>
              <a:t>
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0901132-E4F0-42BF-B323-76A81E75A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4"/>
          <a:stretch/>
        </p:blipFill>
        <p:spPr>
          <a:xfrm>
            <a:off x="1336798" y="908721"/>
            <a:ext cx="9518404" cy="53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0718-FBF4-4C43-8ECC-BC2FAF3C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4" y="396706"/>
            <a:ext cx="10945216" cy="634281"/>
          </a:xfrm>
        </p:spPr>
        <p:txBody>
          <a:bodyPr/>
          <a:lstStyle/>
          <a:p>
            <a:r>
              <a:rPr lang="en-US" dirty="0"/>
              <a:t>Microsoft Azure Machine Learning Studio</a:t>
            </a:r>
            <a:r>
              <a:rPr lang="bg-BG" dirty="0"/>
              <a:t>  </a:t>
            </a:r>
            <a:r>
              <a:rPr lang="en-US" dirty="0"/>
              <a:t>Designer</a:t>
            </a:r>
            <a:r>
              <a:rPr lang="bg-BG" dirty="0"/>
              <a:t>  </a:t>
            </a:r>
            <a:br>
              <a:rPr lang="bg-BG" dirty="0"/>
            </a:br>
            <a:endParaRPr lang="bg-BG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1951720-4217-446C-89AD-0A035A8F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1014137"/>
            <a:ext cx="10945216" cy="648072"/>
          </a:xfrm>
        </p:spPr>
        <p:txBody>
          <a:bodyPr/>
          <a:lstStyle/>
          <a:p>
            <a:r>
              <a:rPr lang="bg-BG" dirty="0"/>
              <a:t>Създаване на контейнер за изчисления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3466A3-8E39-48BF-900E-05856741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18" y="1673458"/>
            <a:ext cx="3881027" cy="4334039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1FFA35-95D8-4375-9C8B-E81590E4B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83" y="2049730"/>
            <a:ext cx="5328199" cy="3874641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EBC414E-C4E7-400E-91FB-7B7369074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" y="4403122"/>
            <a:ext cx="1212617" cy="970094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077CEC-BAA6-4FA6-9DED-7912A6765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" y="2105962"/>
            <a:ext cx="1445576" cy="16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6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C0A1FE-E30F-43E7-9D69-89E8707A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1154360"/>
            <a:ext cx="5554744" cy="3627291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41E4B9-FB96-4DAB-A443-0E8F67C0D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41" y="320040"/>
            <a:ext cx="2562583" cy="198147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380B43-AE47-4D2E-A775-41F69D1F4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2381104"/>
            <a:ext cx="2267266" cy="1047896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B03799-1B5C-4597-A044-9D73B265E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18" y="3316748"/>
            <a:ext cx="2690923" cy="2955939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7DCA1B-A11E-4A65-9FEB-BA073904C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6" y="5035138"/>
            <a:ext cx="2374082" cy="1119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C399E-EFEE-443D-8731-5C8A1158994A}"/>
              </a:ext>
            </a:extLst>
          </p:cNvPr>
          <p:cNvSpPr txBox="1"/>
          <p:nvPr/>
        </p:nvSpPr>
        <p:spPr>
          <a:xfrm>
            <a:off x="613063" y="341053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Notebooks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23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6FAD098-77E4-4994-9D51-8B14FE76C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4" y="289615"/>
            <a:ext cx="5182323" cy="819264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EFE710-3ACC-47B1-A66E-BB5BB6BE9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4" y="1012649"/>
            <a:ext cx="5934997" cy="3014601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569E64-A01B-4CDF-B53C-B1776EB26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97" y="766370"/>
            <a:ext cx="3258005" cy="1600423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73508A5-3306-4355-B946-208F1061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4" y="4077796"/>
            <a:ext cx="9590377" cy="2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0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C998CB7E-F37A-4E52-BA0C-17CEB30A6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0" y="1878913"/>
            <a:ext cx="5584479" cy="833881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4E52E6-B7AE-4846-BD3A-0A1C55B1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36" y="1919562"/>
            <a:ext cx="4707733" cy="833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F5B4B3-709D-4203-83E7-20235389CEF2}"/>
              </a:ext>
            </a:extLst>
          </p:cNvPr>
          <p:cNvSpPr txBox="1"/>
          <p:nvPr/>
        </p:nvSpPr>
        <p:spPr>
          <a:xfrm>
            <a:off x="3873930" y="281440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Exploring data arrays with NumPy</a:t>
            </a:r>
            <a:endParaRPr lang="bg-BG" dirty="0"/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69FDF7-B3D1-4FF9-A9E2-88B40072E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0" y="3167378"/>
            <a:ext cx="6003054" cy="2457540"/>
          </a:xfrm>
          <a:prstGeom prst="rect">
            <a:avLst/>
          </a:prstGeom>
        </p:spPr>
      </p:pic>
      <p:pic>
        <p:nvPicPr>
          <p:cNvPr id="15" name="Picture 1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3270F3BB-F5E9-4ABA-B809-ABF075C8B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82" y="4363625"/>
            <a:ext cx="7243648" cy="18551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451F08-8B53-4191-BEF6-E9AEE4AF32FB}"/>
              </a:ext>
            </a:extLst>
          </p:cNvPr>
          <p:cNvSpPr txBox="1"/>
          <p:nvPr/>
        </p:nvSpPr>
        <p:spPr>
          <a:xfrm>
            <a:off x="682831" y="728291"/>
            <a:ext cx="10539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 err="1"/>
              <a:t>NumPy</a:t>
            </a:r>
            <a:r>
              <a:rPr lang="bg-BG" dirty="0"/>
              <a:t> е библиотека за езика за програмиране на </a:t>
            </a:r>
            <a:r>
              <a:rPr lang="bg-BG" dirty="0" err="1"/>
              <a:t>Python</a:t>
            </a:r>
            <a:r>
              <a:rPr lang="bg-BG" dirty="0"/>
              <a:t>, като добавя поддръжка за големи, многомерни масиви и матрици, заедно с голяма колекция от математически функции на високо ниво за работа на тези масиви.</a:t>
            </a:r>
          </a:p>
        </p:txBody>
      </p:sp>
    </p:spTree>
    <p:extLst>
      <p:ext uri="{BB962C8B-B14F-4D97-AF65-F5344CB8AC3E}">
        <p14:creationId xmlns:p14="http://schemas.microsoft.com/office/powerpoint/2010/main" val="259412368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463</Words>
  <Application>Microsoft Office PowerPoint</Application>
  <PresentationFormat>Widescreen</PresentationFormat>
  <Paragraphs>49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Wingdings</vt:lpstr>
      <vt:lpstr>Atlas</vt:lpstr>
      <vt:lpstr>Azure AI услуги за бизнес потребители</vt:lpstr>
      <vt:lpstr>Какво представлява ИИ?
</vt:lpstr>
      <vt:lpstr>Microsoft Machine Learning Services
</vt:lpstr>
      <vt:lpstr>Microsoft Machine Learning Services
</vt:lpstr>
      <vt:lpstr>Microsoft Machine Learning Services
</vt:lpstr>
      <vt:lpstr>Microsoft Azure Machine Learning Studio  Designer   </vt:lpstr>
      <vt:lpstr>PowerPoint Presentation</vt:lpstr>
      <vt:lpstr>PowerPoint Presentation</vt:lpstr>
      <vt:lpstr>PowerPoint Presentation</vt:lpstr>
      <vt:lpstr>PowerPoint Presentation</vt:lpstr>
      <vt:lpstr>Microsoft Azure Machine Learning Studio  Designer   </vt:lpstr>
      <vt:lpstr>Microsoft Azure Machine Learning Studio  Designer   </vt:lpstr>
      <vt:lpstr>Microsoft Azure Machine Learning Studio  Designer   </vt:lpstr>
      <vt:lpstr>PowerPoint Presentation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  <vt:lpstr>Microsoft Azure Machine Learning Studio  Designer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Подходи за изграждане на ИТ инфраструктури с бизнес приложение</dc:title>
  <dc:creator>Николай Чудомиров Нетов</dc:creator>
  <cp:lastModifiedBy>Николай Чудомиров Нетов</cp:lastModifiedBy>
  <cp:revision>20</cp:revision>
  <dcterms:created xsi:type="dcterms:W3CDTF">2021-10-12T13:58:53Z</dcterms:created>
  <dcterms:modified xsi:type="dcterms:W3CDTF">2021-10-25T16:37:26Z</dcterms:modified>
</cp:coreProperties>
</file>