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776" r:id="rId3"/>
    <p:sldId id="849" r:id="rId4"/>
    <p:sldId id="859" r:id="rId5"/>
    <p:sldId id="913" r:id="rId6"/>
    <p:sldId id="929" r:id="rId7"/>
    <p:sldId id="924" r:id="rId8"/>
    <p:sldId id="935" r:id="rId9"/>
    <p:sldId id="940" r:id="rId10"/>
    <p:sldId id="921" r:id="rId11"/>
    <p:sldId id="923" r:id="rId12"/>
    <p:sldId id="930" r:id="rId13"/>
    <p:sldId id="931" r:id="rId14"/>
    <p:sldId id="942" r:id="rId15"/>
    <p:sldId id="920" r:id="rId16"/>
    <p:sldId id="927" r:id="rId17"/>
    <p:sldId id="937" r:id="rId18"/>
    <p:sldId id="934" r:id="rId19"/>
    <p:sldId id="938" r:id="rId20"/>
    <p:sldId id="939" r:id="rId21"/>
    <p:sldId id="925" r:id="rId22"/>
    <p:sldId id="918" r:id="rId23"/>
    <p:sldId id="905" r:id="rId24"/>
    <p:sldId id="895" r:id="rId25"/>
    <p:sldId id="870" r:id="rId26"/>
    <p:sldId id="916" r:id="rId27"/>
    <p:sldId id="906" r:id="rId28"/>
    <p:sldId id="873" r:id="rId29"/>
    <p:sldId id="932" r:id="rId30"/>
    <p:sldId id="928" r:id="rId31"/>
    <p:sldId id="907" r:id="rId32"/>
    <p:sldId id="908" r:id="rId33"/>
    <p:sldId id="875" r:id="rId34"/>
    <p:sldId id="758" r:id="rId35"/>
    <p:sldId id="7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9E7528B2-7332-A64D-8198-C0557EDFA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8EB80CD7-FC78-E64B-A5FA-6784B0CD2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3D5E1CF3-B97E-4646-8BF4-CCC2A0523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6F4203-D028-174F-8B85-89F9501B1080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2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851F-070D-494F-BB90-AB18D253EB08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E91E-164B-1840-A90C-F47B9B9AB5EF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C8EE-20F7-6549-8BCC-41076D9AB67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822CB6-71E2-8B4D-81E6-C0F5AC1E4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ECCB4-78D8-7142-9298-E1770D87B3BB}" type="datetimeFigureOut">
              <a:rPr lang="en-US"/>
              <a:pPr>
                <a:defRPr/>
              </a:pPr>
              <a:t>10/13/20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F40236-5523-EE4F-AFE2-65415C655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C04071-43D8-2A4E-81D1-40B4D49DD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722E-278E-7647-A422-6603FFB37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20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96CF-FFCE-B740-BD21-D87A8E12BDBC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8CE0-0D85-A34B-9496-4B896381279B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8C1A-44AC-F347-B2CB-B409BFB6D7FB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04FA-2991-334E-9BDC-75B048649529}" type="datetime1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B6FC-1A7B-DA4F-85E6-60EA76ADB9EC}" type="datetime1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6F4F-2678-9347-B0B6-A03303FC1E0B}" type="datetime1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F7F8-FC79-EB4B-9BD4-C010CC3E846D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865E-C753-0D48-BB28-546219714148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B96EC-21FB-264C-BECF-C050F751B04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5</a:t>
            </a:r>
            <a:br>
              <a:rPr lang="en-US" sz="3600" dirty="0"/>
            </a:br>
            <a:r>
              <a:rPr lang="en-US" sz="3600" b="1" dirty="0"/>
              <a:t>Applied </a:t>
            </a:r>
            <a:r>
              <a:rPr lang="en-US" sz="3600" b="1" dirty="0">
                <a:solidFill>
                  <a:srgbClr val="002060"/>
                </a:solidFill>
              </a:rPr>
              <a:t>Deep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purpose of a convolutional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Chauhan, N. </a:t>
            </a:r>
            <a:r>
              <a:rPr lang="en-US" sz="1400" dirty="0"/>
              <a:t>Introduction to Convolutional Neural Networks</a:t>
            </a:r>
          </a:p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F741D-EE46-3F40-A59F-E3A1F5B2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65" y="1258847"/>
            <a:ext cx="9563100" cy="334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DA588-DD7B-0744-900E-F9EBA58D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20" y="4971195"/>
            <a:ext cx="9410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4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Convolution operation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6F2F5-9770-8A4E-92E9-8388DDD5D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" y="1204851"/>
            <a:ext cx="4930484" cy="453561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F8B11-B8E8-7C42-817A-2FEB874C3311}"/>
              </a:ext>
            </a:extLst>
          </p:cNvPr>
          <p:cNvSpPr txBox="1">
            <a:spLocks/>
          </p:cNvSpPr>
          <p:nvPr/>
        </p:nvSpPr>
        <p:spPr>
          <a:xfrm>
            <a:off x="4481" y="6181644"/>
            <a:ext cx="5879951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Chauhan, N. </a:t>
            </a:r>
            <a:r>
              <a:rPr lang="en-US" sz="1400" dirty="0"/>
              <a:t>Recreating Fingerprints using Convolutional Autoencoders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6C52-142D-314E-90ED-748A12AD2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39" y="763676"/>
            <a:ext cx="7315395" cy="4389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94191-672B-E14A-89C1-DD1EC0BA7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318" y="1381836"/>
            <a:ext cx="491640" cy="2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Hierarchy of automatically generated features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https://data--flair-</a:t>
            </a:r>
            <a:r>
              <a:rPr lang="en-US" sz="1400" b="1" dirty="0" err="1"/>
              <a:t>training.cdn.ampproject.org</a:t>
            </a:r>
            <a:r>
              <a:rPr lang="en-US" sz="1400" b="1" dirty="0"/>
              <a:t>/c/s/data-</a:t>
            </a:r>
            <a:r>
              <a:rPr lang="en-US" sz="1400" b="1" dirty="0" err="1"/>
              <a:t>flair.training</a:t>
            </a:r>
            <a:r>
              <a:rPr lang="en-US" sz="1400" b="1" dirty="0"/>
              <a:t>/blogs/machine-learning-tutorial/amp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3CB1D-E4C1-CA4E-9936-AA584277E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91080" y="1041792"/>
            <a:ext cx="6019520" cy="49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6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Convolutional Neural Network (CNN)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1682556" y="5965073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Jones, M. </a:t>
            </a:r>
            <a:r>
              <a:rPr lang="en-US" sz="1400" dirty="0"/>
              <a:t>What is Deep Learning?</a:t>
            </a:r>
          </a:p>
          <a:p>
            <a:pPr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D49F7-EC3C-844D-9FB3-755B3BD1A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34" y="2710945"/>
            <a:ext cx="10509444" cy="3227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A335D-5F2D-E140-9EFE-1EB6F978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56" y="1133304"/>
            <a:ext cx="4020058" cy="16723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3D37FE-FAD3-D14B-89E6-D331BBDDAED1}"/>
              </a:ext>
            </a:extLst>
          </p:cNvPr>
          <p:cNvCxnSpPr>
            <a:cxnSpLocks/>
          </p:cNvCxnSpPr>
          <p:nvPr/>
        </p:nvCxnSpPr>
        <p:spPr>
          <a:xfrm flipV="1">
            <a:off x="5776856" y="2805649"/>
            <a:ext cx="925158" cy="14328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5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Generative Adversarial Networks  (GANs)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CD8BC0-BBE5-984A-830E-57CC5248ABCF}"/>
              </a:ext>
            </a:extLst>
          </p:cNvPr>
          <p:cNvSpPr txBox="1">
            <a:spLocks/>
          </p:cNvSpPr>
          <p:nvPr/>
        </p:nvSpPr>
        <p:spPr>
          <a:xfrm>
            <a:off x="838200" y="5965073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 err="1"/>
              <a:t>Hergot</a:t>
            </a:r>
            <a:r>
              <a:rPr lang="en-US" sz="1400" b="1" dirty="0"/>
              <a:t>, M. </a:t>
            </a:r>
            <a:r>
              <a:rPr lang="en-US" sz="1400" dirty="0"/>
              <a:t>Generative Adversarial Networks – Key Milestones and State of the Art</a:t>
            </a:r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45214-E905-0F4A-B4EA-3CF257295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62" y="106008"/>
            <a:ext cx="3423248" cy="2013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0E0989-E1F7-494D-996A-B82C7DB6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799" y="3946576"/>
            <a:ext cx="2955840" cy="2063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AF5E64-F50C-0A42-84A8-73DBEA02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942959"/>
            <a:ext cx="3298638" cy="2003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1EC29-2B8C-BF43-976C-0B712B980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69" y="763676"/>
            <a:ext cx="6808575" cy="45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Fake images generated by GANs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639064" y="6029619"/>
            <a:ext cx="6127496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Clarke, B. </a:t>
            </a:r>
            <a:r>
              <a:rPr lang="en-US" sz="1400" dirty="0" err="1"/>
              <a:t>Deepfakes</a:t>
            </a:r>
            <a:r>
              <a:rPr lang="en-US" sz="1400" dirty="0"/>
              <a:t> algorithm nails Donald Trump in most convincing fake yet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D706E-26D4-CD40-A8F5-CBE592AE3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805" y="3068997"/>
            <a:ext cx="5413190" cy="2842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2D8F9-5194-3143-A35C-3BA48DDA0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48467"/>
            <a:ext cx="4261436" cy="23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Autoencoder neural network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285120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 err="1"/>
              <a:t>Compthree.com</a:t>
            </a:r>
            <a:endParaRPr lang="en-US" sz="1400" dirty="0"/>
          </a:p>
          <a:p>
            <a:pPr>
              <a:buNone/>
            </a:pP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C176F-3392-F94D-AA31-A4484BC4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3693"/>
            <a:ext cx="107442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9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Long-Short-Term Memory (LSTM) neural network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289350" y="6330198"/>
            <a:ext cx="3749250" cy="353203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Jones, M. </a:t>
            </a:r>
            <a:r>
              <a:rPr lang="en-US" sz="1400" dirty="0"/>
              <a:t>What is Deep Learning?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70E90-3ADC-F04E-B6A5-312C16D7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1" y="763676"/>
            <a:ext cx="5162924" cy="3046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9A45E7-8A5B-E240-8176-346F505CD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540427"/>
            <a:ext cx="2902144" cy="3080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A488F-7BFC-D647-8E09-43B464CD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15" y="3810057"/>
            <a:ext cx="5210411" cy="1190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BF14E-C110-E640-82B3-ED7E83BD7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87" y="5218050"/>
            <a:ext cx="934943" cy="191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C8CE2-DF83-BF4D-A2F6-BFE0D576D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592" y="5249948"/>
            <a:ext cx="4300743" cy="194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DFA281-D201-A843-A79D-4C65AB4E0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15" y="5531611"/>
            <a:ext cx="900384" cy="217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9C218-BFE2-FA42-BD08-E74A18EE6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975" y="5545790"/>
            <a:ext cx="5216189" cy="235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919E0-733A-FC41-93E4-CD9D5F9BEE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15" y="5838503"/>
            <a:ext cx="971089" cy="250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265DC9-5B91-4144-8FF9-D2116EDAE9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975" y="5848016"/>
            <a:ext cx="4338047" cy="2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8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2198A7-0169-E944-958C-B39BB7A3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2" y="700107"/>
            <a:ext cx="9001148" cy="5838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03" y="2792398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77639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Gradient descent learning algorithm principle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1682556" y="5965073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Sarkar, D.J A Comprehensive Hands-on Guide to Transfer Learning with Real-World Applications in Deep Learning</a:t>
            </a:r>
          </a:p>
          <a:p>
            <a:pPr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ED017-DEA5-9745-BAD2-A5C2F6F5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00" y="882632"/>
            <a:ext cx="4972185" cy="947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D5E9A-6494-784C-BF73-F4E130067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0" y="2040611"/>
            <a:ext cx="6392209" cy="432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49654-3456-4F4B-AF8D-F780B236B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7" y="2451745"/>
            <a:ext cx="6166044" cy="1688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24CA6-BD20-C54C-BB11-CF931C109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885" y="2339955"/>
            <a:ext cx="6575089" cy="34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B86D7-5E32-8C4F-9F91-91126C4B3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70" y="365126"/>
            <a:ext cx="8128302" cy="6021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901" y="125543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Gradient descent learning issues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D575B-3231-B846-93AB-658498CF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3" y="932629"/>
            <a:ext cx="3492649" cy="2428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73C54-D164-C34E-9F7A-3FE3702B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003" y="1942124"/>
            <a:ext cx="3975007" cy="2844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7F3CD-E419-AB40-A86C-7119BDF4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0" y="4019058"/>
            <a:ext cx="3759394" cy="25198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C1643B-D783-DC44-B98A-B6138EE871F6}"/>
              </a:ext>
            </a:extLst>
          </p:cNvPr>
          <p:cNvSpPr/>
          <p:nvPr/>
        </p:nvSpPr>
        <p:spPr>
          <a:xfrm>
            <a:off x="613185" y="6169580"/>
            <a:ext cx="4044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Zhang, A. et al, </a:t>
            </a:r>
            <a:r>
              <a:rPr lang="en-US" dirty="0"/>
              <a:t>Dive into Deep Learning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FA281-89C8-AF4F-9DE6-25F079165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554" y="1032015"/>
            <a:ext cx="3855048" cy="26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Transfer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1682556" y="5965073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Sarkar, D.J A Comprehensive Hands-on Guide to Transfer Learning with Real-World Applications in Deep Learning</a:t>
            </a:r>
          </a:p>
          <a:p>
            <a:pPr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B9C66-9F9E-4746-B1B5-CCF46B40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466" y="846866"/>
            <a:ext cx="61341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 of transfer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391638" y="6201741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 err="1"/>
              <a:t>Hergot</a:t>
            </a:r>
            <a:r>
              <a:rPr lang="en-US" sz="1400" b="1" dirty="0"/>
              <a:t>, M. </a:t>
            </a:r>
            <a:r>
              <a:rPr lang="en-US" sz="1400" dirty="0"/>
              <a:t>Generative Adversarial Networks – Key Milestones and State of the Art</a:t>
            </a:r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4A7C7-1396-7441-90FF-3196A5C3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756653"/>
            <a:ext cx="5544519" cy="54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3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7301F7-CFD5-3743-91FA-28FC6F54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81" y="730707"/>
            <a:ext cx="5822344" cy="5625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76" y="277088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757003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Benefits of deep learning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043A4-7685-7741-9C0F-C075B9042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19169" y="1225064"/>
            <a:ext cx="6291431" cy="427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Capabilities of deep learning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F7A48-2D42-C949-BB4C-97F7448DD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77396" y="1250368"/>
            <a:ext cx="7750698" cy="44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40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Business drawbacks of deep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1682556" y="5965073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Sarkar, D.J A Comprehensive Hands-on Guide to Transfer Learning with Real-World Applications in Deep Learning</a:t>
            </a:r>
          </a:p>
          <a:p>
            <a:pPr>
              <a:buNone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E001D-0AE9-C445-8040-EB5F10F6A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876300"/>
            <a:ext cx="97917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7301F7-CFD5-3743-91FA-28FC6F54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81" y="730707"/>
            <a:ext cx="5822344" cy="5625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68" y="369604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997258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deep learning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DF54C-5D2A-424D-B3D8-1542BEAEC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41139" y="1182874"/>
            <a:ext cx="7611652" cy="4572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09F89-5D48-EC42-9F32-927EDF73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3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tasks of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https://data--flair-</a:t>
            </a:r>
            <a:r>
              <a:rPr lang="en-US" sz="1400" b="1" dirty="0" err="1"/>
              <a:t>training.cdn.ampproject.org</a:t>
            </a:r>
            <a:r>
              <a:rPr lang="en-US" sz="1400" b="1" dirty="0"/>
              <a:t>/c/s/data-</a:t>
            </a:r>
            <a:r>
              <a:rPr lang="en-US" sz="1400" b="1" dirty="0" err="1"/>
              <a:t>flair.training</a:t>
            </a:r>
            <a:r>
              <a:rPr lang="en-US" sz="1400" b="1" dirty="0"/>
              <a:t>/blogs/machine-learning-tutorial/amp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43325-ED2D-1743-B0FB-5C503311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4" y="1047863"/>
            <a:ext cx="10348856" cy="50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A28B5F-5FDB-8840-8FB9-7DE03ED8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49" y="488054"/>
            <a:ext cx="5426948" cy="5868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AI methods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00316-F9AA-7A47-A54E-521FA70C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686483"/>
            <a:ext cx="392236" cy="400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3DB61-1FF1-3546-BA7E-E065311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2254517"/>
            <a:ext cx="392236" cy="400241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D42957B-B8E4-2D43-9A1E-C88D27F4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592801"/>
            <a:ext cx="89376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Patterns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CA82441-2DBA-AE41-B3E6-EFCB69453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2254517"/>
            <a:ext cx="1081088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Classifiers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EC3376C-C983-9F4E-8D74-BB46CD2C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057474"/>
            <a:ext cx="82391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Novelty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AB13DA83-6346-F84A-97B0-6B85BDF7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902112"/>
            <a:ext cx="12573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Optimization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5496E635-1BE6-E546-97E9-696FD1B3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5827752"/>
            <a:ext cx="17907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Emergent behavior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CB2DC33-832B-6440-B093-7B6AEE63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1376667"/>
            <a:ext cx="1696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Complex patterns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F02325F-E054-AD40-8183-433C9CC8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543" y="3065381"/>
            <a:ext cx="102944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Decisions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1C1070-893C-E34C-8E0C-F726E267B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1426466"/>
            <a:ext cx="392236" cy="4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deep learning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23A48-575D-C248-9BB7-C1F04ED6D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51" y="913183"/>
            <a:ext cx="6795559" cy="544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E21AB-8500-444A-AE2C-4A2FA1B0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389" y="1738313"/>
            <a:ext cx="1981200" cy="3200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CCE7D8-376A-9F4A-B3D4-145D3D539FC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820811" y="3338513"/>
            <a:ext cx="122457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06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7301F7-CFD5-3743-91FA-28FC6F54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81" y="730707"/>
            <a:ext cx="5822344" cy="5625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121" y="478256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20692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545BFA44-4B0C-6848-99B1-6C2A845BC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888" y="1792288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6386" name="Group 70">
            <a:extLst>
              <a:ext uri="{FF2B5EF4-FFF2-40B4-BE49-F238E27FC236}">
                <a16:creationId xmlns:a16="http://schemas.microsoft.com/office/drawing/2014/main" id="{0F8CC485-1E1D-624E-80D8-D1559F54AE44}"/>
              </a:ext>
            </a:extLst>
          </p:cNvPr>
          <p:cNvGrpSpPr>
            <a:grpSpLocks/>
          </p:cNvGrpSpPr>
          <p:nvPr/>
        </p:nvGrpSpPr>
        <p:grpSpPr bwMode="auto">
          <a:xfrm>
            <a:off x="2101850" y="573088"/>
            <a:ext cx="8534400" cy="6183312"/>
            <a:chOff x="304800" y="381000"/>
            <a:chExt cx="8534400" cy="6182822"/>
          </a:xfrm>
        </p:grpSpPr>
        <p:sp>
          <p:nvSpPr>
            <p:cNvPr id="16399" name="Text Box 11">
              <a:extLst>
                <a:ext uri="{FF2B5EF4-FFF2-40B4-BE49-F238E27FC236}">
                  <a16:creationId xmlns:a16="http://schemas.microsoft.com/office/drawing/2014/main" id="{F673A89A-8080-374E-ADE5-7E22E0EF8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7107" y="1002174"/>
              <a:ext cx="5004896" cy="338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The eyes, ears, and voice of artificial intelligence </a:t>
              </a:r>
            </a:p>
          </p:txBody>
        </p:sp>
        <p:pic>
          <p:nvPicPr>
            <p:cNvPr id="16400" name="Picture 30">
              <a:extLst>
                <a:ext uri="{FF2B5EF4-FFF2-40B4-BE49-F238E27FC236}">
                  <a16:creationId xmlns:a16="http://schemas.microsoft.com/office/drawing/2014/main" id="{82CAD48D-09D9-DE44-8B23-E7BF28B59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0" y="4411663"/>
              <a:ext cx="914400" cy="51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Rectangle 3">
              <a:extLst>
                <a:ext uri="{FF2B5EF4-FFF2-40B4-BE49-F238E27FC236}">
                  <a16:creationId xmlns:a16="http://schemas.microsoft.com/office/drawing/2014/main" id="{B80E6FB3-ED7E-C643-8C82-4DCFB33A5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909" y="1610822"/>
              <a:ext cx="2819400" cy="4953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02" name="Rectangle 4">
              <a:extLst>
                <a:ext uri="{FF2B5EF4-FFF2-40B4-BE49-F238E27FC236}">
                  <a16:creationId xmlns:a16="http://schemas.microsoft.com/office/drawing/2014/main" id="{36567DEC-4366-2D4E-A81B-7EFB3FCC8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418" y="1587693"/>
              <a:ext cx="2590800" cy="4953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03" name="Text Box 12">
              <a:extLst>
                <a:ext uri="{FF2B5EF4-FFF2-40B4-BE49-F238E27FC236}">
                  <a16:creationId xmlns:a16="http://schemas.microsoft.com/office/drawing/2014/main" id="{45E331F1-1A00-DE40-9E74-B1636AF36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0" y="1676400"/>
              <a:ext cx="2568575" cy="30480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Advantages</a:t>
              </a:r>
            </a:p>
          </p:txBody>
        </p:sp>
        <p:sp>
          <p:nvSpPr>
            <p:cNvPr id="16404" name="Text Box 13">
              <a:extLst>
                <a:ext uri="{FF2B5EF4-FFF2-40B4-BE49-F238E27FC236}">
                  <a16:creationId xmlns:a16="http://schemas.microsoft.com/office/drawing/2014/main" id="{04896544-71A5-3E45-BEFD-66042C8E3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1676400"/>
              <a:ext cx="2362200" cy="3048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Application areas</a:t>
              </a:r>
            </a:p>
          </p:txBody>
        </p:sp>
        <p:sp>
          <p:nvSpPr>
            <p:cNvPr id="16405" name="Text Box 24">
              <a:extLst>
                <a:ext uri="{FF2B5EF4-FFF2-40B4-BE49-F238E27FC236}">
                  <a16:creationId xmlns:a16="http://schemas.microsoft.com/office/drawing/2014/main" id="{32255600-9557-E94C-AE18-F60EAE1A3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7120" y="3891908"/>
              <a:ext cx="17526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Image/text/voice</a:t>
              </a:r>
            </a:p>
          </p:txBody>
        </p:sp>
        <p:sp>
          <p:nvSpPr>
            <p:cNvPr id="16406" name="Text Box 25">
              <a:extLst>
                <a:ext uri="{FF2B5EF4-FFF2-40B4-BE49-F238E27FC236}">
                  <a16:creationId xmlns:a16="http://schemas.microsoft.com/office/drawing/2014/main" id="{8E3741E9-8934-414E-8435-937910C2F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0" y="2057400"/>
              <a:ext cx="1219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Autonomous vehicles</a:t>
              </a:r>
            </a:p>
          </p:txBody>
        </p:sp>
        <p:sp>
          <p:nvSpPr>
            <p:cNvPr id="16407" name="Text Box 26">
              <a:extLst>
                <a:ext uri="{FF2B5EF4-FFF2-40B4-BE49-F238E27FC236}">
                  <a16:creationId xmlns:a16="http://schemas.microsoft.com/office/drawing/2014/main" id="{DFC6DC9B-1FC2-D240-8F39-34E6393C1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4209" y="3264508"/>
              <a:ext cx="1143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NLP</a:t>
              </a:r>
            </a:p>
          </p:txBody>
        </p:sp>
        <p:sp>
          <p:nvSpPr>
            <p:cNvPr id="16408" name="Text Box 27">
              <a:extLst>
                <a:ext uri="{FF2B5EF4-FFF2-40B4-BE49-F238E27FC236}">
                  <a16:creationId xmlns:a16="http://schemas.microsoft.com/office/drawing/2014/main" id="{B0CA9E92-189C-7746-AF9D-E7F206690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41910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Automatic translation</a:t>
              </a:r>
            </a:p>
          </p:txBody>
        </p:sp>
        <p:sp>
          <p:nvSpPr>
            <p:cNvPr id="16409" name="Text Box 44">
              <a:extLst>
                <a:ext uri="{FF2B5EF4-FFF2-40B4-BE49-F238E27FC236}">
                  <a16:creationId xmlns:a16="http://schemas.microsoft.com/office/drawing/2014/main" id="{FE5B9D9F-CEC1-024C-8A0E-8195AA06C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676400"/>
              <a:ext cx="2568575" cy="523220"/>
            </a:xfrm>
            <a:prstGeom prst="rect">
              <a:avLst/>
            </a:pr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What are deep learning networks?</a:t>
              </a:r>
            </a:p>
          </p:txBody>
        </p:sp>
        <p:sp>
          <p:nvSpPr>
            <p:cNvPr id="16410" name="Text Box 180">
              <a:extLst>
                <a:ext uri="{FF2B5EF4-FFF2-40B4-BE49-F238E27FC236}">
                  <a16:creationId xmlns:a16="http://schemas.microsoft.com/office/drawing/2014/main" id="{ED0BBCE3-3B74-FD46-9964-D343D4CED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0" y="2070464"/>
              <a:ext cx="2362200" cy="147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900" b="1"/>
                <a:t> </a:t>
              </a:r>
              <a:r>
                <a:rPr lang="en-US" altLang="en-US" sz="1200" b="1"/>
                <a:t>Automatic feature generation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200" b="1"/>
                <a:t> Classification of complex objects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200" b="1"/>
                <a:t>Many architectures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200" b="1"/>
                <a:t>High performance</a:t>
              </a:r>
            </a:p>
          </p:txBody>
        </p:sp>
        <p:sp>
          <p:nvSpPr>
            <p:cNvPr id="16411" name="Text Box 188">
              <a:extLst>
                <a:ext uri="{FF2B5EF4-FFF2-40B4-BE49-F238E27FC236}">
                  <a16:creationId xmlns:a16="http://schemas.microsoft.com/office/drawing/2014/main" id="{7D07769B-7073-1242-9B94-51834F95F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2610" y="3775592"/>
              <a:ext cx="9144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Deep learning</a:t>
              </a:r>
            </a:p>
          </p:txBody>
        </p:sp>
        <p:sp>
          <p:nvSpPr>
            <p:cNvPr id="16412" name="Text Box 191">
              <a:extLst>
                <a:ext uri="{FF2B5EF4-FFF2-40B4-BE49-F238E27FC236}">
                  <a16:creationId xmlns:a16="http://schemas.microsoft.com/office/drawing/2014/main" id="{5CFDD220-1C3B-9B41-86E3-19E0953D1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54102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Face recognition</a:t>
              </a:r>
            </a:p>
          </p:txBody>
        </p:sp>
        <p:sp>
          <p:nvSpPr>
            <p:cNvPr id="16413" name="Rectangle 198">
              <a:extLst>
                <a:ext uri="{FF2B5EF4-FFF2-40B4-BE49-F238E27FC236}">
                  <a16:creationId xmlns:a16="http://schemas.microsoft.com/office/drawing/2014/main" id="{276E0E88-685A-7B43-B11E-74E2ECEB3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2590800"/>
              <a:ext cx="990600" cy="304800"/>
            </a:xfrm>
            <a:prstGeom prst="rect">
              <a:avLst/>
            </a:prstGeom>
            <a:solidFill>
              <a:srgbClr val="C8FCE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/>
                <a:t>GM, Tesla</a:t>
              </a:r>
            </a:p>
          </p:txBody>
        </p:sp>
        <p:sp>
          <p:nvSpPr>
            <p:cNvPr id="16414" name="Rectangle 199">
              <a:extLst>
                <a:ext uri="{FF2B5EF4-FFF2-40B4-BE49-F238E27FC236}">
                  <a16:creationId xmlns:a16="http://schemas.microsoft.com/office/drawing/2014/main" id="{7150CAD3-409B-164A-ADC4-F7F213B25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5388" y="3588886"/>
              <a:ext cx="1095375" cy="319088"/>
            </a:xfrm>
            <a:prstGeom prst="rect">
              <a:avLst/>
            </a:prstGeom>
            <a:solidFill>
              <a:srgbClr val="C8FCE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/>
                <a:t>Amazon</a:t>
              </a:r>
            </a:p>
          </p:txBody>
        </p:sp>
        <p:sp>
          <p:nvSpPr>
            <p:cNvPr id="16415" name="Rectangle 200">
              <a:extLst>
                <a:ext uri="{FF2B5EF4-FFF2-40B4-BE49-F238E27FC236}">
                  <a16:creationId xmlns:a16="http://schemas.microsoft.com/office/drawing/2014/main" id="{02DD81F2-1139-8A46-BE42-905D569C1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484" y="4660292"/>
              <a:ext cx="1066800" cy="381000"/>
            </a:xfrm>
            <a:prstGeom prst="rect">
              <a:avLst/>
            </a:prstGeom>
            <a:solidFill>
              <a:srgbClr val="C8FCE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/>
                <a:t>Google</a:t>
              </a:r>
            </a:p>
          </p:txBody>
        </p:sp>
        <p:sp>
          <p:nvSpPr>
            <p:cNvPr id="16416" name="Rectangle 201">
              <a:extLst>
                <a:ext uri="{FF2B5EF4-FFF2-40B4-BE49-F238E27FC236}">
                  <a16:creationId xmlns:a16="http://schemas.microsoft.com/office/drawing/2014/main" id="{DBFC2AA1-44EC-AF42-9D94-1C393D86B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1912" y="5867400"/>
              <a:ext cx="1095375" cy="395288"/>
            </a:xfrm>
            <a:prstGeom prst="rect">
              <a:avLst/>
            </a:prstGeom>
            <a:solidFill>
              <a:srgbClr val="C8FCE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/>
                <a:t>Apple</a:t>
              </a:r>
            </a:p>
          </p:txBody>
        </p:sp>
        <p:sp>
          <p:nvSpPr>
            <p:cNvPr id="16417" name="Text Box 206">
              <a:extLst>
                <a:ext uri="{FF2B5EF4-FFF2-40B4-BE49-F238E27FC236}">
                  <a16:creationId xmlns:a16="http://schemas.microsoft.com/office/drawing/2014/main" id="{6471B2CE-B045-2342-A9CB-360A4BB31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3440" y="2425071"/>
              <a:ext cx="10668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Image in pixels</a:t>
              </a:r>
            </a:p>
          </p:txBody>
        </p:sp>
        <p:sp>
          <p:nvSpPr>
            <p:cNvPr id="16418" name="AutoShape 207">
              <a:extLst>
                <a:ext uri="{FF2B5EF4-FFF2-40B4-BE49-F238E27FC236}">
                  <a16:creationId xmlns:a16="http://schemas.microsoft.com/office/drawing/2014/main" id="{5903E367-885E-994E-A694-6A6AC32CC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171" y="3088648"/>
              <a:ext cx="236538" cy="374650"/>
            </a:xfrm>
            <a:prstGeom prst="downArrow">
              <a:avLst>
                <a:gd name="adj1" fmla="val 50000"/>
                <a:gd name="adj2" fmla="val 3959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19" name="AutoShape 209">
              <a:extLst>
                <a:ext uri="{FF2B5EF4-FFF2-40B4-BE49-F238E27FC236}">
                  <a16:creationId xmlns:a16="http://schemas.microsoft.com/office/drawing/2014/main" id="{F9D5F0B7-2B22-5E48-B843-BF66AC6BD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602" y="4166795"/>
              <a:ext cx="236538" cy="374650"/>
            </a:xfrm>
            <a:prstGeom prst="downArrow">
              <a:avLst>
                <a:gd name="adj1" fmla="val 50000"/>
                <a:gd name="adj2" fmla="val 3959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20" name="Text Box 214">
              <a:extLst>
                <a:ext uri="{FF2B5EF4-FFF2-40B4-BE49-F238E27FC236}">
                  <a16:creationId xmlns:a16="http://schemas.microsoft.com/office/drawing/2014/main" id="{0C9E6573-123C-BD40-B0AF-1B4AC9EB7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7282" y="3446874"/>
              <a:ext cx="1066800" cy="51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Deep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Learning</a:t>
              </a:r>
            </a:p>
          </p:txBody>
        </p:sp>
        <p:sp>
          <p:nvSpPr>
            <p:cNvPr id="16421" name="Text Box 220">
              <a:extLst>
                <a:ext uri="{FF2B5EF4-FFF2-40B4-BE49-F238E27FC236}">
                  <a16:creationId xmlns:a16="http://schemas.microsoft.com/office/drawing/2014/main" id="{BD7F2EE0-C82E-7543-86A2-60676F6FE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5867400"/>
              <a:ext cx="91440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Products</a:t>
              </a:r>
            </a:p>
          </p:txBody>
        </p:sp>
        <p:sp>
          <p:nvSpPr>
            <p:cNvPr id="16422" name="Text Box 216">
              <a:extLst>
                <a:ext uri="{FF2B5EF4-FFF2-40B4-BE49-F238E27FC236}">
                  <a16:creationId xmlns:a16="http://schemas.microsoft.com/office/drawing/2014/main" id="{C6843F72-88AD-D34D-ADE4-479B0A663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800" y="4676555"/>
              <a:ext cx="1066800" cy="51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Extracted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features</a:t>
              </a:r>
            </a:p>
          </p:txBody>
        </p:sp>
        <p:sp>
          <p:nvSpPr>
            <p:cNvPr id="16423" name="AutoShape 209">
              <a:extLst>
                <a:ext uri="{FF2B5EF4-FFF2-40B4-BE49-F238E27FC236}">
                  <a16:creationId xmlns:a16="http://schemas.microsoft.com/office/drawing/2014/main" id="{9818F451-C745-F747-B865-5F4F0C445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364" y="5313266"/>
              <a:ext cx="236538" cy="374650"/>
            </a:xfrm>
            <a:prstGeom prst="downArrow">
              <a:avLst>
                <a:gd name="adj1" fmla="val 50000"/>
                <a:gd name="adj2" fmla="val 3959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24" name="Text Box 214">
              <a:extLst>
                <a:ext uri="{FF2B5EF4-FFF2-40B4-BE49-F238E27FC236}">
                  <a16:creationId xmlns:a16="http://schemas.microsoft.com/office/drawing/2014/main" id="{11293931-06C1-174C-A0B9-D0A048337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566" y="5927095"/>
              <a:ext cx="10668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100" b="1"/>
                <a:t>Image classifier</a:t>
              </a:r>
            </a:p>
          </p:txBody>
        </p:sp>
        <p:sp>
          <p:nvSpPr>
            <p:cNvPr id="16425" name="Line 189">
              <a:extLst>
                <a:ext uri="{FF2B5EF4-FFF2-40B4-BE49-F238E27FC236}">
                  <a16:creationId xmlns:a16="http://schemas.microsoft.com/office/drawing/2014/main" id="{80A048E7-A59A-5448-924C-48EFC27DE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4820" y="4256470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Line 190">
              <a:extLst>
                <a:ext uri="{FF2B5EF4-FFF2-40B4-BE49-F238E27FC236}">
                  <a16:creationId xmlns:a16="http://schemas.microsoft.com/office/drawing/2014/main" id="{B9E76F6F-7A6F-ED4B-8E90-884342B80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75114" y="4241127"/>
              <a:ext cx="249191" cy="284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5DED12C-A0DB-A74F-92E7-5EAE200F7E2E}"/>
                </a:ext>
              </a:extLst>
            </p:cNvPr>
            <p:cNvSpPr txBox="1"/>
            <p:nvPr/>
          </p:nvSpPr>
          <p:spPr bwMode="auto">
            <a:xfrm>
              <a:off x="457200" y="381000"/>
              <a:ext cx="8229600" cy="369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Deep Learning Networks</a:t>
              </a:r>
            </a:p>
          </p:txBody>
        </p:sp>
        <p:sp>
          <p:nvSpPr>
            <p:cNvPr id="16428" name="Line 219">
              <a:extLst>
                <a:ext uri="{FF2B5EF4-FFF2-40B4-BE49-F238E27FC236}">
                  <a16:creationId xmlns:a16="http://schemas.microsoft.com/office/drawing/2014/main" id="{C45AE6A3-B38B-EA42-AF1C-CA7730AEB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435" y="5310484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87" name="Picture 3">
            <a:extLst>
              <a:ext uri="{FF2B5EF4-FFF2-40B4-BE49-F238E27FC236}">
                <a16:creationId xmlns:a16="http://schemas.microsoft.com/office/drawing/2014/main" id="{C34C0B0F-4C82-1D44-BACE-2A10E0D28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962026"/>
            <a:ext cx="1219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>
            <a:extLst>
              <a:ext uri="{FF2B5EF4-FFF2-40B4-BE49-F238E27FC236}">
                <a16:creationId xmlns:a16="http://schemas.microsoft.com/office/drawing/2014/main" id="{41643908-EC4D-E044-84C6-C172989FE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749801"/>
            <a:ext cx="11445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8">
            <a:extLst>
              <a:ext uri="{FF2B5EF4-FFF2-40B4-BE49-F238E27FC236}">
                <a16:creationId xmlns:a16="http://schemas.microsoft.com/office/drawing/2014/main" id="{3E86C475-6CA9-174F-A934-BE62EB05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697413"/>
            <a:ext cx="12192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>
            <a:extLst>
              <a:ext uri="{FF2B5EF4-FFF2-40B4-BE49-F238E27FC236}">
                <a16:creationId xmlns:a16="http://schemas.microsoft.com/office/drawing/2014/main" id="{D201A229-A7FD-E44C-9BD9-391BCEC8C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5703889"/>
            <a:ext cx="99695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>
            <a:extLst>
              <a:ext uri="{FF2B5EF4-FFF2-40B4-BE49-F238E27FC236}">
                <a16:creationId xmlns:a16="http://schemas.microsoft.com/office/drawing/2014/main" id="{31FE452F-6095-3847-851C-06F47FFF0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2235200"/>
            <a:ext cx="11557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>
            <a:extLst>
              <a:ext uri="{FF2B5EF4-FFF2-40B4-BE49-F238E27FC236}">
                <a16:creationId xmlns:a16="http://schemas.microsoft.com/office/drawing/2014/main" id="{A24FBE22-FFA5-2847-8B18-139E5A66E8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394076"/>
            <a:ext cx="1276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>
            <a:extLst>
              <a:ext uri="{FF2B5EF4-FFF2-40B4-BE49-F238E27FC236}">
                <a16:creationId xmlns:a16="http://schemas.microsoft.com/office/drawing/2014/main" id="{148ED1C7-7FFB-D548-88D6-CE9720A84F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1" y="4645026"/>
            <a:ext cx="919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>
            <a:extLst>
              <a:ext uri="{FF2B5EF4-FFF2-40B4-BE49-F238E27FC236}">
                <a16:creationId xmlns:a16="http://schemas.microsoft.com/office/drawing/2014/main" id="{152B7CD2-BAE4-C046-B2A7-80016B016D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5594351"/>
            <a:ext cx="110966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>
            <a:extLst>
              <a:ext uri="{FF2B5EF4-FFF2-40B4-BE49-F238E27FC236}">
                <a16:creationId xmlns:a16="http://schemas.microsoft.com/office/drawing/2014/main" id="{23E05B06-CAA8-104F-8221-89E6C6327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3656013"/>
            <a:ext cx="9334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46">
            <a:extLst>
              <a:ext uri="{FF2B5EF4-FFF2-40B4-BE49-F238E27FC236}">
                <a16:creationId xmlns:a16="http://schemas.microsoft.com/office/drawing/2014/main" id="{6C36F91B-23BD-3046-87D4-A018569C3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1038225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>
            <a:extLst>
              <a:ext uri="{FF2B5EF4-FFF2-40B4-BE49-F238E27FC236}">
                <a16:creationId xmlns:a16="http://schemas.microsoft.com/office/drawing/2014/main" id="{5C269331-6ABC-FC4A-B29A-8357A957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5895976"/>
            <a:ext cx="765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4">
            <a:extLst>
              <a:ext uri="{FF2B5EF4-FFF2-40B4-BE49-F238E27FC236}">
                <a16:creationId xmlns:a16="http://schemas.microsoft.com/office/drawing/2014/main" id="{7E3AB264-DF11-D64A-BEF3-8A1110EB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2438401"/>
            <a:ext cx="8826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795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Deep learning networks elevator pitch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5C07E-94B5-624D-80EC-7F81EE0E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2" y="763676"/>
            <a:ext cx="10237697" cy="53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4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5 “Applied Deep Learning”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38" y="502830"/>
            <a:ext cx="11151586" cy="4520332"/>
          </a:xfrm>
        </p:spPr>
        <p:txBody>
          <a:bodyPr>
            <a:noAutofit/>
          </a:bodyPr>
          <a:lstStyle/>
          <a:p>
            <a:r>
              <a:rPr lang="en-US" sz="2400" b="1" dirty="0"/>
              <a:t>Deep learning networks are complex structures with many layers and large number of model parameters</a:t>
            </a:r>
          </a:p>
          <a:p>
            <a:r>
              <a:rPr lang="en-US" sz="2400" b="1" dirty="0"/>
              <a:t>Deep learning networks learn how to learn</a:t>
            </a:r>
          </a:p>
          <a:p>
            <a:r>
              <a:rPr lang="en-US" sz="2400" b="1" dirty="0"/>
              <a:t>Deep learning networks create complex features automatically </a:t>
            </a:r>
          </a:p>
          <a:p>
            <a:r>
              <a:rPr lang="en-US" sz="2400" b="1" dirty="0"/>
              <a:t>Deep learning networks have diverse architectures, such as convolutional, generative adversarial, autoencoder, and long-short-term-memory networks </a:t>
            </a:r>
          </a:p>
          <a:p>
            <a:r>
              <a:rPr lang="en-US" sz="2400" b="1" dirty="0"/>
              <a:t>Deep learning networks learn by gradient descent algorithms and recently by transfer learning</a:t>
            </a:r>
          </a:p>
          <a:p>
            <a:r>
              <a:rPr lang="en-US" sz="2400" b="1" dirty="0"/>
              <a:t>The broad application areas of deep learning networks are image processing, natural language processing and autonomous vehicles</a:t>
            </a:r>
          </a:p>
          <a:p>
            <a:r>
              <a:rPr lang="en-US" sz="2400" b="1" dirty="0"/>
              <a:t>Implementing deep learning networks requires additional hardware and software infrastructure</a:t>
            </a:r>
          </a:p>
          <a:p>
            <a:r>
              <a:rPr lang="en-US" sz="2400" b="1" dirty="0"/>
              <a:t>Deep learning networks are easy to market.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07919"/>
            <a:ext cx="12037807" cy="83099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Deep learning networks are the eyes, ears, and voice of applied AI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045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3, pp. 91-95</a:t>
            </a:r>
            <a:br>
              <a:rPr lang="en-US" sz="2700" dirty="0"/>
            </a:br>
            <a:r>
              <a:rPr lang="en-US" sz="2700" dirty="0"/>
              <a:t>Chapter 4, pp.137-138, 147-148</a:t>
            </a:r>
            <a:br>
              <a:rPr lang="en-US" sz="2700" dirty="0"/>
            </a:br>
            <a:r>
              <a:rPr lang="en-US" sz="2700" dirty="0"/>
              <a:t>Chapter 5, pp. 173-174</a:t>
            </a:r>
            <a:br>
              <a:rPr lang="en-US" dirty="0"/>
            </a:b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9089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2198A7-0169-E944-958C-B39BB7A3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2" y="700107"/>
            <a:ext cx="9001148" cy="5838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872" y="157678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From Big Data to Deep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637" y="1791938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166CD-3862-314A-9517-F8A5446D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15" y="993438"/>
            <a:ext cx="7824452" cy="5052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65055A-C042-5644-81B0-C06D1D1CB852}"/>
              </a:ext>
            </a:extLst>
          </p:cNvPr>
          <p:cNvSpPr/>
          <p:nvPr/>
        </p:nvSpPr>
        <p:spPr>
          <a:xfrm>
            <a:off x="328007" y="6330945"/>
            <a:ext cx="4502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Deep Learning for NLP: ANNs, RNNs and LSTMs explained!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D1060B-2E2A-6E49-B905-88485FB1EF3C}"/>
              </a:ext>
            </a:extLst>
          </p:cNvPr>
          <p:cNvSpPr txBox="1">
            <a:spLocks/>
          </p:cNvSpPr>
          <p:nvPr/>
        </p:nvSpPr>
        <p:spPr>
          <a:xfrm>
            <a:off x="9406666" y="2293349"/>
            <a:ext cx="2372958" cy="123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b="1" dirty="0"/>
              <a:t>Increased amount of data requires increased NN complexity</a:t>
            </a:r>
          </a:p>
        </p:txBody>
      </p:sp>
    </p:spTree>
    <p:extLst>
      <p:ext uri="{BB962C8B-B14F-4D97-AF65-F5344CB8AC3E}">
        <p14:creationId xmlns:p14="http://schemas.microsoft.com/office/powerpoint/2010/main" val="158393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069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Deep learning neural networks structure growth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B48048-3A98-F347-9FCF-106BF87437E3}"/>
              </a:ext>
            </a:extLst>
          </p:cNvPr>
          <p:cNvSpPr txBox="1">
            <a:spLocks/>
          </p:cNvSpPr>
          <p:nvPr/>
        </p:nvSpPr>
        <p:spPr>
          <a:xfrm>
            <a:off x="406206" y="6283391"/>
            <a:ext cx="5245488" cy="255521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How Deep is Your Network?</a:t>
            </a:r>
          </a:p>
          <a:p>
            <a:pPr>
              <a:buNone/>
            </a:pP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0FD14-F186-0342-8323-D33FC36B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64" y="1248678"/>
            <a:ext cx="7448536" cy="1592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814EB-2551-A349-88A7-9AE4473AB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6" y="2974414"/>
            <a:ext cx="9678564" cy="327249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90D6BE-F463-D94E-92B8-4136972D7370}"/>
              </a:ext>
            </a:extLst>
          </p:cNvPr>
          <p:cNvSpPr txBox="1">
            <a:spLocks/>
          </p:cNvSpPr>
          <p:nvPr/>
        </p:nvSpPr>
        <p:spPr>
          <a:xfrm>
            <a:off x="10321068" y="3894425"/>
            <a:ext cx="1673710" cy="1323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 err="1"/>
              <a:t>AlexNet</a:t>
            </a:r>
            <a:endParaRPr lang="en-US" sz="1800" dirty="0"/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8 layers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60 million parameters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89648F-C57A-854A-9F17-FD40BA4D1A1E}"/>
              </a:ext>
            </a:extLst>
          </p:cNvPr>
          <p:cNvSpPr txBox="1">
            <a:spLocks/>
          </p:cNvSpPr>
          <p:nvPr/>
        </p:nvSpPr>
        <p:spPr>
          <a:xfrm>
            <a:off x="4971214" y="755058"/>
            <a:ext cx="1953409" cy="426800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Growth in layers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D5235A-AA56-664B-B923-D10D0735D468}"/>
              </a:ext>
            </a:extLst>
          </p:cNvPr>
          <p:cNvSpPr txBox="1">
            <a:spLocks/>
          </p:cNvSpPr>
          <p:nvPr/>
        </p:nvSpPr>
        <p:spPr>
          <a:xfrm>
            <a:off x="4343969" y="3040407"/>
            <a:ext cx="3207900" cy="426800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Growth in architecture variety</a:t>
            </a:r>
          </a:p>
        </p:txBody>
      </p:sp>
    </p:spTree>
    <p:extLst>
      <p:ext uri="{BB962C8B-B14F-4D97-AF65-F5344CB8AC3E}">
        <p14:creationId xmlns:p14="http://schemas.microsoft.com/office/powerpoint/2010/main" val="342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Deep neural networks parameters big bang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9CFF9-474A-6B4F-93F6-EA82F386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35" y="1047123"/>
            <a:ext cx="7205425" cy="4974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2E4DAC-F42D-6B40-B58F-069AD1FB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63" y="6021742"/>
            <a:ext cx="4356100" cy="279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FF7B07-00B9-BE4A-B5BA-0ADD5ABEE9C7}"/>
              </a:ext>
            </a:extLst>
          </p:cNvPr>
          <p:cNvSpPr txBox="1">
            <a:spLocks/>
          </p:cNvSpPr>
          <p:nvPr/>
        </p:nvSpPr>
        <p:spPr>
          <a:xfrm>
            <a:off x="8782723" y="4555530"/>
            <a:ext cx="1953409" cy="522080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Number of model parameters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13E225-B8EA-0448-A41E-9ECC86C55C85}"/>
              </a:ext>
            </a:extLst>
          </p:cNvPr>
          <p:cNvCxnSpPr>
            <a:stCxn id="7" idx="1"/>
          </p:cNvCxnSpPr>
          <p:nvPr/>
        </p:nvCxnSpPr>
        <p:spPr>
          <a:xfrm flipH="1">
            <a:off x="8153400" y="4816570"/>
            <a:ext cx="629323" cy="136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39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Deep learning vs. human error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64" y="214693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DA84-B962-664E-9AE2-0E4BEF80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00" y="1173031"/>
            <a:ext cx="9099897" cy="49480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2E3E7D-DCAA-9F4C-9ADB-C76587EA1451}"/>
              </a:ext>
            </a:extLst>
          </p:cNvPr>
          <p:cNvSpPr txBox="1">
            <a:spLocks/>
          </p:cNvSpPr>
          <p:nvPr/>
        </p:nvSpPr>
        <p:spPr>
          <a:xfrm>
            <a:off x="8901057" y="1885898"/>
            <a:ext cx="2738717" cy="11477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b="1" dirty="0"/>
              <a:t>Competition based on ImageNet data of 1,000,000 images of 1,000 classes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C9CBD2-5026-D045-B2B0-C8D15217C1E4}"/>
              </a:ext>
            </a:extLst>
          </p:cNvPr>
          <p:cNvSpPr txBox="1">
            <a:spLocks/>
          </p:cNvSpPr>
          <p:nvPr/>
        </p:nvSpPr>
        <p:spPr>
          <a:xfrm>
            <a:off x="9164292" y="4172922"/>
            <a:ext cx="1953409" cy="522080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Miss-classification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188559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2198A7-0169-E944-958C-B39BB7A3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2" y="700107"/>
            <a:ext cx="9001148" cy="5838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5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764" y="214693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647177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130393</TotalTime>
  <Words>780</Words>
  <Application>Microsoft Macintosh PowerPoint</Application>
  <PresentationFormat>Widescreen</PresentationFormat>
  <Paragraphs>174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Applied Artificial Intelligence  Lecture 5 Applied Deep Learning</vt:lpstr>
      <vt:lpstr>Lecture 5 agenda</vt:lpstr>
      <vt:lpstr>Key AI methods</vt:lpstr>
      <vt:lpstr>Lecture 5 agenda</vt:lpstr>
      <vt:lpstr>From Big Data to Deep Learning</vt:lpstr>
      <vt:lpstr>Deep learning neural networks structure growth</vt:lpstr>
      <vt:lpstr>Deep neural networks parameters big bang</vt:lpstr>
      <vt:lpstr>Deep learning vs. human error</vt:lpstr>
      <vt:lpstr>Lecture 5 agenda</vt:lpstr>
      <vt:lpstr>Key purpose of a convolutional layer</vt:lpstr>
      <vt:lpstr>Convolution operation</vt:lpstr>
      <vt:lpstr>Hierarchy of automatically generated features</vt:lpstr>
      <vt:lpstr>Convolutional Neural Network (CNN)</vt:lpstr>
      <vt:lpstr>Generative Adversarial Networks  (GANs) </vt:lpstr>
      <vt:lpstr>Fake images generated by GANs</vt:lpstr>
      <vt:lpstr>Autoencoder neural network </vt:lpstr>
      <vt:lpstr>Long-Short-Term Memory (LSTM) neural network </vt:lpstr>
      <vt:lpstr>Lecture 5 agenda</vt:lpstr>
      <vt:lpstr>Gradient descent learning algorithm principle</vt:lpstr>
      <vt:lpstr>Gradient descent learning issues</vt:lpstr>
      <vt:lpstr>Transfer learning</vt:lpstr>
      <vt:lpstr>Example of transfer learning</vt:lpstr>
      <vt:lpstr>Lecture 5 agenda</vt:lpstr>
      <vt:lpstr>Benefits of deep learning networks</vt:lpstr>
      <vt:lpstr>Capabilities of deep learning networks</vt:lpstr>
      <vt:lpstr>Business drawbacks of deep learning</vt:lpstr>
      <vt:lpstr>Lecture 5 agenda</vt:lpstr>
      <vt:lpstr>Applicability of deep learning networks</vt:lpstr>
      <vt:lpstr>Key tasks of image analysis</vt:lpstr>
      <vt:lpstr>Applicability of deep learning networks</vt:lpstr>
      <vt:lpstr>Lecture 5 agenda</vt:lpstr>
      <vt:lpstr>PowerPoint Presentation</vt:lpstr>
      <vt:lpstr>Deep learning networks elevator pitch</vt:lpstr>
      <vt:lpstr>Lecture 5 “Applied Deep Learning” Summary</vt:lpstr>
      <vt:lpstr>Details on this topic are given in the following chapters of “Applying Data Science” book: Chapter 3, pp. 91-95 Chapter 4, pp.137-138, 147-148 Chapter 5, pp. 173-174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688</cp:revision>
  <cp:lastPrinted>2020-05-15T22:07:03Z</cp:lastPrinted>
  <dcterms:created xsi:type="dcterms:W3CDTF">2017-01-12T15:32:32Z</dcterms:created>
  <dcterms:modified xsi:type="dcterms:W3CDTF">2020-10-13T14:56:48Z</dcterms:modified>
</cp:coreProperties>
</file>