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6" r:id="rId2"/>
    <p:sldId id="270" r:id="rId3"/>
    <p:sldId id="262" r:id="rId4"/>
    <p:sldId id="258" r:id="rId5"/>
    <p:sldId id="261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064A76-B886-4320-8E7E-5E87E4365570}">
          <p14:sldIdLst>
            <p14:sldId id="256"/>
            <p14:sldId id="270"/>
            <p14:sldId id="262"/>
            <p14:sldId id="258"/>
            <p14:sldId id="261"/>
            <p14:sldId id="264"/>
            <p14:sldId id="265"/>
            <p14:sldId id="266"/>
            <p14:sldId id="267"/>
          </p14:sldIdLst>
        </p14:section>
        <p14:section name="Appendix" id="{96B4A564-9852-4271-B62E-FD82E8AD2A2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9F2687-34DA-4663-9458-9949D0E910A9}" v="1" dt="2019-06-21T20:14:01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5963" autoAdjust="0"/>
  </p:normalViewPr>
  <p:slideViewPr>
    <p:cSldViewPr snapToGrid="0">
      <p:cViewPr varScale="1">
        <p:scale>
          <a:sx n="162" d="100"/>
          <a:sy n="162" d="100"/>
        </p:scale>
        <p:origin x="2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8D28E-A595-4B0F-9A8C-74AC95FF908C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3E22A-1419-4F22-8E10-FFB10CFDB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6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microgravity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5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For more information: </a:t>
            </a:r>
            <a:r>
              <a:rPr lang="en-US" sz="1200" dirty="0">
                <a:hlinkClick r:id="rId3"/>
              </a:rPr>
              <a:t>https://www.nasa.gov/microgravity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2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9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74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56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19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68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3E22A-1419-4F22-8E10-FFB10CFDB4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1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53EA-F7BA-490B-A990-6AB96D188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32486-9B86-4613-95F5-4F04A82F2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29B43-799D-4053-B2D4-F61C204E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1DDB-9BF8-4189-9976-DF7FEAFF0746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8C475-1AD2-4B44-90A4-538C7A61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A87B7-269F-4A6B-BA77-F0B98F69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2DF35-F2C0-40E0-A142-1844A307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9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28B0-E8FE-4C05-ABE2-75A7EBE9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42386-2624-49C1-8632-770163BEF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88544-534B-405B-AD45-13CB26FC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1DDB-9BF8-4189-9976-DF7FEAFF0746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0A775-3298-4DAE-8FDD-F90E51487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E9401-DCF6-4659-B2D8-A08481DC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2DF35-F2C0-40E0-A142-1844A307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9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92E09-BECE-4D3C-BFCD-F7366EB2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21DD6-93AF-4996-B46A-EB404A2A3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3361-E4D9-4C6F-BD33-8B1F88BD0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11DDB-9BF8-4189-9976-DF7FEAFF0746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27D73-5AD1-487A-AF2C-B95034DCA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EF5D91-F376-43DA-86BB-4639B87129A5}"/>
              </a:ext>
            </a:extLst>
          </p:cNvPr>
          <p:cNvSpPr/>
          <p:nvPr userDrawn="1"/>
        </p:nvSpPr>
        <p:spPr>
          <a:xfrm>
            <a:off x="10961705" y="6446579"/>
            <a:ext cx="78418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© Microsoft 2019</a:t>
            </a:r>
            <a:endParaRPr lang="en-US" sz="6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nk" TargetMode="External"/><Relationship Id="rId5" Type="http://schemas.openxmlformats.org/officeDocument/2006/relationships/hyperlink" Target="NULL" TargetMode="Externa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2.glb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unnersworld.com/gear/a20842305/how-to-buy-the-right-running-shoes/" TargetMode="External"/><Relationship Id="rId4" Type="http://schemas.openxmlformats.org/officeDocument/2006/relationships/hyperlink" Target="http://www.aapsm.org/pdf/articles/recommend-athletic-shoe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chanicsofsport.com/skiing/equipment/boot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254B43-7756-A443-8055-87BC6BB35E2F}"/>
              </a:ext>
            </a:extLst>
          </p:cNvPr>
          <p:cNvSpPr txBox="1">
            <a:spLocks/>
          </p:cNvSpPr>
          <p:nvPr/>
        </p:nvSpPr>
        <p:spPr>
          <a:xfrm>
            <a:off x="531587" y="2332139"/>
            <a:ext cx="11204784" cy="149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bg-BG" sz="5400" b="1" dirty="0">
                <a:solidFill>
                  <a:srgbClr val="0070C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Разбиране на задачите на астронавтите и проектиране на чорапи</a:t>
            </a:r>
            <a:endParaRPr lang="en-US" sz="5400" b="1" dirty="0">
              <a:solidFill>
                <a:srgbClr val="0070C0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200546-7349-7444-A473-69AC48C1E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587" y="632608"/>
            <a:ext cx="2069110" cy="4456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3683EB-7380-2640-A8DB-CBAF2DE426D1}"/>
              </a:ext>
            </a:extLst>
          </p:cNvPr>
          <p:cNvSpPr/>
          <p:nvPr/>
        </p:nvSpPr>
        <p:spPr>
          <a:xfrm>
            <a:off x="569687" y="4136948"/>
            <a:ext cx="1076133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bg-BG" sz="2400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Изследвания за проектно предизвикателство за Астрочорапи.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9972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902F8C-D587-A648-9FF5-EF93B706A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44" y="1829683"/>
            <a:ext cx="4001350" cy="3748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FFCA56-2833-F740-85D2-6A8FF2F4B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57797" y="585798"/>
            <a:ext cx="5983633" cy="61572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596CAA-7E2E-A44D-8692-BD0EB28CE5F3}"/>
              </a:ext>
            </a:extLst>
          </p:cNvPr>
          <p:cNvSpPr/>
          <p:nvPr/>
        </p:nvSpPr>
        <p:spPr>
          <a:xfrm>
            <a:off x="10597239" y="585798"/>
            <a:ext cx="1672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>
                <a:solidFill>
                  <a:srgbClr val="E7E6E6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По-висока хоризонтална скорост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CBA51C-1104-CA49-B4D8-2E19A7AE7FAE}"/>
              </a:ext>
            </a:extLst>
          </p:cNvPr>
          <p:cNvSpPr/>
          <p:nvPr/>
        </p:nvSpPr>
        <p:spPr>
          <a:xfrm>
            <a:off x="9098097" y="1483510"/>
            <a:ext cx="1585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>
                <a:solidFill>
                  <a:srgbClr val="E7E6E6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Никаква хоризонтална скорост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CB639-01C0-7C4F-991A-A3572702892B}"/>
              </a:ext>
            </a:extLst>
          </p:cNvPr>
          <p:cNvSpPr/>
          <p:nvPr/>
        </p:nvSpPr>
        <p:spPr>
          <a:xfrm>
            <a:off x="5554653" y="3528949"/>
            <a:ext cx="1585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-BG" sz="1200" dirty="0">
                <a:solidFill>
                  <a:srgbClr val="E7E6E6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Малко хоризонтална скорост</a:t>
            </a:r>
            <a:endParaRPr lang="en-US" sz="2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97ED07-A7A6-417E-84D4-4B61D7DB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076"/>
            <a:ext cx="8372061" cy="1325563"/>
          </a:xfrm>
        </p:spPr>
        <p:txBody>
          <a:bodyPr>
            <a:normAutofit/>
          </a:bodyPr>
          <a:lstStyle/>
          <a:p>
            <a:r>
              <a:rPr lang="bg-BG" sz="3200" b="1" dirty="0">
                <a:solidFill>
                  <a:srgbClr val="0070C0"/>
                </a:solidFill>
                <a:latin typeface="Segoe UI Semibold"/>
                <a:cs typeface="Segoe UI Semibold"/>
              </a:rPr>
              <a:t>Живот в микрогравитация </a:t>
            </a:r>
            <a:endParaRPr lang="en-US" sz="3200" b="1" dirty="0">
              <a:solidFill>
                <a:srgbClr val="0070C0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53FEB8-D05D-4BD5-B8D6-A341922D3EA3}"/>
              </a:ext>
            </a:extLst>
          </p:cNvPr>
          <p:cNvSpPr txBox="1">
            <a:spLocks/>
          </p:cNvSpPr>
          <p:nvPr/>
        </p:nvSpPr>
        <p:spPr>
          <a:xfrm>
            <a:off x="838199" y="1549399"/>
            <a:ext cx="4790813" cy="4391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Международната космическа станция е голям космически кораб в орбита около Земята.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Станцията е в орбита на 400 км от Земята и изпитва 90% от нейната гравитационна сила.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Станцията не пада към Земята, защото се движи напред с точната скорост.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cs typeface="Segoe U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Астронавтите на станцията изпитват гравитационната сила на Земята и падат към нея, но не изглежда така.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Тъй като всички предмети в станцията падат с еднаква скорост, те изглеждат, като че ли носят във въздуха. Това се нарича „нулева гравитация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(0g)</a:t>
            </a: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 или по-точно микрогравитация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(1x10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-6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 g).</a:t>
            </a: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  <a:hlinkClick r:id="rId5" invalidUrl="http://"/>
              </a:rPr>
            </a:b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За да научите повече за микрогравитацията, изгледайте това видео от НАСА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FCB4FC-F564-4BDD-B928-DA058BC60C1A}"/>
              </a:ext>
            </a:extLst>
          </p:cNvPr>
          <p:cNvSpPr txBox="1"/>
          <p:nvPr/>
        </p:nvSpPr>
        <p:spPr>
          <a:xfrm>
            <a:off x="10960783" y="6164480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397793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C10BF3-8A6E-485E-ABC9-AD0C42C5B11F}"/>
              </a:ext>
            </a:extLst>
          </p:cNvPr>
          <p:cNvSpPr txBox="1"/>
          <p:nvPr/>
        </p:nvSpPr>
        <p:spPr>
          <a:xfrm>
            <a:off x="838200" y="3343454"/>
            <a:ext cx="525780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Астронавтите на станцията имат много работа. Те извършват разнообразни задачи, които поставят техните тела в различни пози, докато се носят в нулева гравитация.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7265C3-4FCB-DB42-A54B-B52C1529854B}"/>
              </a:ext>
            </a:extLst>
          </p:cNvPr>
          <p:cNvSpPr txBox="1">
            <a:spLocks/>
          </p:cNvSpPr>
          <p:nvPr/>
        </p:nvSpPr>
        <p:spPr>
          <a:xfrm>
            <a:off x="410818" y="2186305"/>
            <a:ext cx="6465499" cy="109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dirty="0">
                <a:solidFill>
                  <a:srgbClr val="0070C0"/>
                </a:solidFill>
                <a:latin typeface="Segoe UI Semibold"/>
                <a:cs typeface="Segoe UI Semibold"/>
              </a:rPr>
              <a:t>Придвижване в Международната космическа станция</a:t>
            </a:r>
            <a:endParaRPr lang="en-US" sz="3200" dirty="0">
              <a:solidFill>
                <a:srgbClr val="0070C0"/>
              </a:solidFill>
              <a:latin typeface="Segoe UI Semibold"/>
              <a:cs typeface="Segoe UI 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D54AC-E30B-4895-AB6F-158AD8C49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6128" y="-1"/>
            <a:ext cx="4535872" cy="6893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CD372-C70C-4385-BBAB-EA5F38069618}"/>
              </a:ext>
            </a:extLst>
          </p:cNvPr>
          <p:cNvSpPr txBox="1"/>
          <p:nvPr/>
        </p:nvSpPr>
        <p:spPr>
          <a:xfrm>
            <a:off x="5909390" y="6566258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290946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8B2E21-4A1F-43B3-AFB3-4A83B42D00A1}"/>
              </a:ext>
            </a:extLst>
          </p:cNvPr>
          <p:cNvSpPr txBox="1"/>
          <p:nvPr/>
        </p:nvSpPr>
        <p:spPr>
          <a:xfrm>
            <a:off x="990600" y="2473487"/>
            <a:ext cx="5433349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За да се стабилизират, астронавтите използват различи видове стабилизатори за ръце, крака и кръст. Двата основни видове стабилизатори за крака са: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cs typeface="Segoe UI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Краткосрочни стабилизатори за крака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Дългосрочни стабилизатори за крака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Натискът от тези стабилизатори води до образуване на мазоли по краката на астронавтите.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В този урок вие ще проектирате прототип за смекчаване на натиска, който да предпазва краката на астронавтите.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38F987-3323-A149-A486-CF58B4B5664D}"/>
              </a:ext>
            </a:extLst>
          </p:cNvPr>
          <p:cNvSpPr txBox="1">
            <a:spLocks/>
          </p:cNvSpPr>
          <p:nvPr/>
        </p:nvSpPr>
        <p:spPr>
          <a:xfrm>
            <a:off x="473769" y="1431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dirty="0">
                <a:solidFill>
                  <a:srgbClr val="0070C0"/>
                </a:solidFill>
                <a:latin typeface="Segoe UI Semibold"/>
                <a:cs typeface="Segoe UI Semibold"/>
              </a:rPr>
              <a:t>Използване на стабилизатори </a:t>
            </a:r>
            <a:endParaRPr lang="en-US" sz="3200" dirty="0">
              <a:solidFill>
                <a:srgbClr val="0070C0"/>
              </a:solidFill>
              <a:latin typeface="Segoe UI Semibold"/>
              <a:cs typeface="Segoe UI Semibold"/>
            </a:endParaRPr>
          </a:p>
        </p:txBody>
      </p:sp>
      <p:pic>
        <p:nvPicPr>
          <p:cNvPr id="6" name="Picture 5" descr="A bunch of equipment&#10;&#10;Description automatically generated">
            <a:extLst>
              <a:ext uri="{FF2B5EF4-FFF2-40B4-BE49-F238E27FC236}">
                <a16:creationId xmlns:a16="http://schemas.microsoft.com/office/drawing/2014/main" id="{CF061003-8C9A-F24C-BA79-9D1FA5D03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29" y="12812"/>
            <a:ext cx="5097572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5DFC3-0074-410F-96E9-6ADDFECD800C}"/>
              </a:ext>
            </a:extLst>
          </p:cNvPr>
          <p:cNvSpPr txBox="1"/>
          <p:nvPr/>
        </p:nvSpPr>
        <p:spPr>
          <a:xfrm>
            <a:off x="5869238" y="6566258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251600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6607-4D62-4803-94C4-3DF9F3A9B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79127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1400" dirty="0">
                <a:latin typeface="Segoe UI" panose="020B0502040204020203" pitchFamily="34" charset="0"/>
                <a:cs typeface="Segoe UI" panose="020B0502040204020203" pitchFamily="34" charset="0"/>
              </a:rPr>
              <a:t>Отделете време да се запознаете с анатомията на човешкия крак. Това ще ви помогне в проектирането на прототипа.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47B11F-B397-E044-B154-15541B194767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dirty="0">
                <a:solidFill>
                  <a:srgbClr val="0070C0"/>
                </a:solidFill>
                <a:latin typeface="Segoe UI Semibold"/>
                <a:cs typeface="Segoe UI Semibold"/>
              </a:rPr>
              <a:t>Анатомия на крака</a:t>
            </a:r>
            <a:endParaRPr lang="en-US" sz="3200" dirty="0">
              <a:solidFill>
                <a:srgbClr val="0070C0"/>
              </a:solidFill>
              <a:latin typeface="Segoe UI Semibold"/>
              <a:cs typeface="Segoe UI Semibold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622A14A7-14C3-4127-823F-9F0D237B8C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4638032"/>
                  </p:ext>
                </p:extLst>
              </p:nvPr>
            </p:nvGraphicFramePr>
            <p:xfrm>
              <a:off x="5581635" y="929065"/>
              <a:ext cx="2418426" cy="514153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18426" cy="5141535"/>
                    </a:xfrm>
                    <a:prstGeom prst="rect">
                      <a:avLst/>
                    </a:prstGeom>
                  </am3d:spPr>
                  <am3d:camera>
                    <am3d:pos x="0" y="0" z="54662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914" d="1000000"/>
                    <am3d:preTrans dx="1400422" dy="-18448310" dz="-3231179"/>
                    <am3d:scale>
                      <am3d:sx n="1000000" d="1000000"/>
                      <am3d:sy n="1000000" d="1000000"/>
                      <am3d:sz n="1000000" d="1000000"/>
                    </am3d:scale>
                    <am3d:rot ax="1990149" ay="3207704" az="166235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0365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622A14A7-14C3-4127-823F-9F0D237B8C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1635" y="929065"/>
                <a:ext cx="2418426" cy="5141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4AD75931-1F74-4DEF-83AF-E855DE18BB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1389477"/>
                  </p:ext>
                </p:extLst>
              </p:nvPr>
            </p:nvGraphicFramePr>
            <p:xfrm>
              <a:off x="8465543" y="821385"/>
              <a:ext cx="2445666" cy="53766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45666" cy="5376660"/>
                    </a:xfrm>
                    <a:prstGeom prst="rect">
                      <a:avLst/>
                    </a:prstGeom>
                  </am3d:spPr>
                  <am3d:camera>
                    <am3d:pos x="0" y="0" z="57744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31085" d="1000000"/>
                    <am3d:preTrans dx="110830" dy="-965" dz="-17819603"/>
                    <am3d:scale>
                      <am3d:sx n="1000000" d="1000000"/>
                      <am3d:sy n="1000000" d="1000000"/>
                      <am3d:sz n="1000000" d="1000000"/>
                    </am3d:scale>
                    <am3d:rot ax="1228480" ay="2164980" az="74413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66708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4AD75931-1F74-4DEF-83AF-E855DE18BB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65543" y="821385"/>
                <a:ext cx="2445666" cy="53766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27466399-7870-4D3B-8308-A39819BF07C9}"/>
              </a:ext>
            </a:extLst>
          </p:cNvPr>
          <p:cNvGrpSpPr/>
          <p:nvPr/>
        </p:nvGrpSpPr>
        <p:grpSpPr>
          <a:xfrm>
            <a:off x="4765521" y="4262758"/>
            <a:ext cx="3958740" cy="1461508"/>
            <a:chOff x="4765521" y="4262758"/>
            <a:chExt cx="3958740" cy="14615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DC8684-3CA2-4582-B9B7-5A53DA3C64F5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7265504" y="4656483"/>
              <a:ext cx="811785" cy="6510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9E795F-7228-41B8-8E46-62D00799040F}"/>
                </a:ext>
              </a:extLst>
            </p:cNvPr>
            <p:cNvSpPr txBox="1"/>
            <p:nvPr/>
          </p:nvSpPr>
          <p:spPr>
            <a:xfrm>
              <a:off x="7430317" y="4410262"/>
              <a:ext cx="12939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000" dirty="0" err="1"/>
                <a:t>Метатарзални</a:t>
              </a:r>
              <a:r>
                <a:rPr lang="bg-BG" sz="1000" dirty="0"/>
                <a:t> кости</a:t>
              </a:r>
              <a:endParaRPr lang="en-US" sz="1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A84901-765E-4B40-91B8-E74B84634C86}"/>
                </a:ext>
              </a:extLst>
            </p:cNvPr>
            <p:cNvSpPr txBox="1"/>
            <p:nvPr/>
          </p:nvSpPr>
          <p:spPr>
            <a:xfrm>
              <a:off x="7992814" y="4994549"/>
              <a:ext cx="6447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000" dirty="0"/>
                <a:t>Фаланги</a:t>
              </a:r>
              <a:endParaRPr lang="en-US" sz="1000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6A4607-ADE8-4000-AADF-0AB5648E7888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7830432" y="5240770"/>
              <a:ext cx="484746" cy="4283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6D0908-9B32-4725-B8A0-7AD4BC175CC9}"/>
                </a:ext>
              </a:extLst>
            </p:cNvPr>
            <p:cNvCxnSpPr>
              <a:cxnSpLocks/>
              <a:endCxn id="28" idx="3"/>
            </p:cNvCxnSpPr>
            <p:nvPr/>
          </p:nvCxnSpPr>
          <p:spPr>
            <a:xfrm flipH="1">
              <a:off x="5974088" y="5240771"/>
              <a:ext cx="460302" cy="3603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6DF947-A632-4EE8-9392-D5111DCD272A}"/>
                </a:ext>
              </a:extLst>
            </p:cNvPr>
            <p:cNvSpPr txBox="1"/>
            <p:nvPr/>
          </p:nvSpPr>
          <p:spPr>
            <a:xfrm>
              <a:off x="4951051" y="5478045"/>
              <a:ext cx="10230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000" dirty="0" err="1"/>
                <a:t>Тарзални</a:t>
              </a:r>
              <a:r>
                <a:rPr lang="bg-BG" sz="1000" dirty="0"/>
                <a:t> кости</a:t>
              </a:r>
              <a:endParaRPr lang="en-US" sz="10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EB49E2-BDE1-4141-8DD0-85B8B4AF53F9}"/>
                </a:ext>
              </a:extLst>
            </p:cNvPr>
            <p:cNvSpPr txBox="1"/>
            <p:nvPr/>
          </p:nvSpPr>
          <p:spPr>
            <a:xfrm>
              <a:off x="4765521" y="4262758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000" dirty="0"/>
                <a:t>Глезен</a:t>
              </a:r>
              <a:endParaRPr lang="en-US" sz="1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5175460-21DD-45AC-97F3-719A9C3DA254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 flipV="1">
              <a:off x="5322084" y="4385869"/>
              <a:ext cx="933387" cy="433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6082E48-1CB6-4108-96D6-31482DA1DBFE}"/>
              </a:ext>
            </a:extLst>
          </p:cNvPr>
          <p:cNvSpPr txBox="1"/>
          <p:nvPr/>
        </p:nvSpPr>
        <p:spPr>
          <a:xfrm>
            <a:off x="5869238" y="6566258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Microsoft ©</a:t>
            </a:r>
          </a:p>
        </p:txBody>
      </p:sp>
    </p:spTree>
    <p:extLst>
      <p:ext uri="{BB962C8B-B14F-4D97-AF65-F5344CB8AC3E}">
        <p14:creationId xmlns:p14="http://schemas.microsoft.com/office/powerpoint/2010/main" val="184950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C10BF3-8A6E-485E-ABC9-AD0C42C5B11F}"/>
              </a:ext>
            </a:extLst>
          </p:cNvPr>
          <p:cNvSpPr txBox="1"/>
          <p:nvPr/>
        </p:nvSpPr>
        <p:spPr>
          <a:xfrm>
            <a:off x="838200" y="1695787"/>
            <a:ext cx="5850038" cy="2893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Когато проучвате прототипа за смекчаване на натиска, помогнете си с начина, по който се правят обикновени обувки.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Хората използват краката си, за да се придвижват. Обувките се правят с цел да предпазват краката и да бъдат удобни, когато вършим ежедневни и специфични дейности.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cs typeface="Segoe UI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7265C3-4FCB-DB42-A54B-B52C1529854B}"/>
              </a:ext>
            </a:extLst>
          </p:cNvPr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dirty="0">
                <a:solidFill>
                  <a:srgbClr val="0070C0"/>
                </a:solidFill>
                <a:latin typeface="Segoe UI Semibold"/>
                <a:cs typeface="Segoe UI Semibold"/>
              </a:rPr>
              <a:t>Придвижване на Земята </a:t>
            </a:r>
            <a:endParaRPr lang="en-US" sz="3200" dirty="0">
              <a:solidFill>
                <a:srgbClr val="0070C0"/>
              </a:solidFill>
              <a:latin typeface="Segoe UI Semibold"/>
              <a:cs typeface="Segoe UI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8FD3E-B25D-6B4F-BD41-A31CB6B93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635" y="3878460"/>
            <a:ext cx="2493819" cy="1972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02CD9-9568-9E4B-B658-65D334BF5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635" y="2837452"/>
            <a:ext cx="2278165" cy="3013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9286AB-F4F9-1046-8048-A20B5D5F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336" y="3878459"/>
            <a:ext cx="2458417" cy="19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3D6F5C-F851-6248-90A3-FB64BA3A8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37" y="4604076"/>
            <a:ext cx="2458416" cy="1246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49BFC0-C7B0-4DE1-AC15-BA51D04B8A0F}"/>
              </a:ext>
            </a:extLst>
          </p:cNvPr>
          <p:cNvSpPr txBox="1"/>
          <p:nvPr/>
        </p:nvSpPr>
        <p:spPr>
          <a:xfrm>
            <a:off x="789292" y="6430159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Microsoft ©</a:t>
            </a:r>
          </a:p>
        </p:txBody>
      </p:sp>
    </p:spTree>
    <p:extLst>
      <p:ext uri="{BB962C8B-B14F-4D97-AF65-F5344CB8AC3E}">
        <p14:creationId xmlns:p14="http://schemas.microsoft.com/office/powerpoint/2010/main" val="262277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4EA88E-7626-864F-B6ED-E0D23418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059" y="1978028"/>
            <a:ext cx="5123882" cy="40525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37265C3-4FCB-DB42-A54B-B52C1529854B}"/>
              </a:ext>
            </a:extLst>
          </p:cNvPr>
          <p:cNvSpPr txBox="1">
            <a:spLocks/>
          </p:cNvSpPr>
          <p:nvPr/>
        </p:nvSpPr>
        <p:spPr>
          <a:xfrm>
            <a:off x="491543" y="492232"/>
            <a:ext cx="48465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rgbClr val="0070C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Структура и функция на маратонка  </a:t>
            </a:r>
            <a:r>
              <a:rPr lang="en-US" sz="3200" b="1" dirty="0">
                <a:solidFill>
                  <a:srgbClr val="0070C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3AD80-B187-5547-B690-7A003670FD49}"/>
              </a:ext>
            </a:extLst>
          </p:cNvPr>
          <p:cNvSpPr txBox="1"/>
          <p:nvPr/>
        </p:nvSpPr>
        <p:spPr>
          <a:xfrm>
            <a:off x="729247" y="4294077"/>
            <a:ext cx="2544686" cy="5770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Нос: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Носът предпазва от пръст и камъни и осигурява сцепление и гъвкавост.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9AB1A-BA3E-2D4A-A209-DD7A01085424}"/>
              </a:ext>
            </a:extLst>
          </p:cNvPr>
          <p:cNvSpPr txBox="1"/>
          <p:nvPr/>
        </p:nvSpPr>
        <p:spPr>
          <a:xfrm>
            <a:off x="7528214" y="4963950"/>
            <a:ext cx="3215545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Дъга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. 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Подобрява стабилността и силата на обувката, без да наранява гъвкавостта ѝ.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1CE02-2BC3-2146-8276-AF9163DB68CF}"/>
              </a:ext>
            </a:extLst>
          </p:cNvPr>
          <p:cNvSpPr txBox="1"/>
          <p:nvPr/>
        </p:nvSpPr>
        <p:spPr>
          <a:xfrm>
            <a:off x="9205640" y="3896666"/>
            <a:ext cx="2217670" cy="5770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Средна подметка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.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 Осигурява мекота за крака и се състои от три слоя.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E33B61-A3E9-054B-9FBD-B1E736941DD7}"/>
              </a:ext>
            </a:extLst>
          </p:cNvPr>
          <p:cNvSpPr txBox="1"/>
          <p:nvPr/>
        </p:nvSpPr>
        <p:spPr>
          <a:xfrm>
            <a:off x="557803" y="5541031"/>
            <a:ext cx="3324571" cy="5770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Омекотяване: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 Омекотителите в предната част и около петата  намаляват силата при стъпване по време на бягане.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126F5-BD1D-DD44-9D3A-52D62876A71A}"/>
              </a:ext>
            </a:extLst>
          </p:cNvPr>
          <p:cNvSpPr txBox="1"/>
          <p:nvPr/>
        </p:nvSpPr>
        <p:spPr>
          <a:xfrm>
            <a:off x="2548718" y="3623876"/>
            <a:ext cx="2541760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Език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Езикът улеснява обуването и събуването на обувката.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2E7895-F827-7F4D-8CF8-55C802374F36}"/>
              </a:ext>
            </a:extLst>
          </p:cNvPr>
          <p:cNvSpPr txBox="1"/>
          <p:nvPr/>
        </p:nvSpPr>
        <p:spPr>
          <a:xfrm>
            <a:off x="4211083" y="2471917"/>
            <a:ext cx="2091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Кръгли отверстия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Прикрепят връзките. </a:t>
            </a:r>
            <a:endParaRPr lang="en-US" sz="1050" strike="sngStrike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48E53-034B-CD46-95D8-7E5AFA4F8FB4}"/>
              </a:ext>
            </a:extLst>
          </p:cNvPr>
          <p:cNvSpPr txBox="1"/>
          <p:nvPr/>
        </p:nvSpPr>
        <p:spPr>
          <a:xfrm>
            <a:off x="7734312" y="1033093"/>
            <a:ext cx="3605226" cy="5770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Яка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Подкрепя петата и Ахилесовото сухожилие. Предотвратява плъзгането на крака в обувката и я прави по стабилна.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AA630-E91C-DE4E-B13C-3E03195CEE5B}"/>
              </a:ext>
            </a:extLst>
          </p:cNvPr>
          <p:cNvSpPr txBox="1"/>
          <p:nvPr/>
        </p:nvSpPr>
        <p:spPr>
          <a:xfrm>
            <a:off x="8590983" y="2138109"/>
            <a:ext cx="3941308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Стабилизатор на пета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. 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Прикрепя петата по време на бягане.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BE8A64-BA78-7F44-9E1F-3279D884521F}"/>
              </a:ext>
            </a:extLst>
          </p:cNvPr>
          <p:cNvSpPr txBox="1"/>
          <p:nvPr/>
        </p:nvSpPr>
        <p:spPr>
          <a:xfrm>
            <a:off x="5090478" y="1125172"/>
            <a:ext cx="2453757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Сая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Тази част здраво държи крака в обувката.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9D0B8-DF47-4E0A-9431-274F57419E4D}"/>
              </a:ext>
            </a:extLst>
          </p:cNvPr>
          <p:cNvSpPr txBox="1"/>
          <p:nvPr/>
        </p:nvSpPr>
        <p:spPr>
          <a:xfrm>
            <a:off x="6605117" y="5816806"/>
            <a:ext cx="692409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Прочетете още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05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Evaluate and Recommend Athletic Shoes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American Academy of Podiatric Sports Medicine</a:t>
            </a:r>
          </a:p>
          <a:p>
            <a:endParaRPr lang="en-US" sz="105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05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Gear up with the Right Running Shoes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Runners World</a:t>
            </a:r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8F098B-8255-4946-AF38-80F504D0BF1C}"/>
              </a:ext>
            </a:extLst>
          </p:cNvPr>
          <p:cNvCxnSpPr>
            <a:cxnSpLocks/>
          </p:cNvCxnSpPr>
          <p:nvPr/>
        </p:nvCxnSpPr>
        <p:spPr>
          <a:xfrm>
            <a:off x="4081758" y="4156862"/>
            <a:ext cx="500731" cy="50073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D7D374-B129-E34E-A9DC-5673CCD3D78A}"/>
              </a:ext>
            </a:extLst>
          </p:cNvPr>
          <p:cNvCxnSpPr>
            <a:cxnSpLocks/>
          </p:cNvCxnSpPr>
          <p:nvPr/>
        </p:nvCxnSpPr>
        <p:spPr>
          <a:xfrm>
            <a:off x="5059024" y="2947313"/>
            <a:ext cx="538858" cy="53885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09F0EF-3F23-244A-BFCC-C55D0CD23879}"/>
              </a:ext>
            </a:extLst>
          </p:cNvPr>
          <p:cNvCxnSpPr>
            <a:cxnSpLocks/>
          </p:cNvCxnSpPr>
          <p:nvPr/>
        </p:nvCxnSpPr>
        <p:spPr>
          <a:xfrm>
            <a:off x="2730710" y="4882681"/>
            <a:ext cx="500731" cy="50073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BBE77F-C9A7-384E-946E-E2FB4F371917}"/>
              </a:ext>
            </a:extLst>
          </p:cNvPr>
          <p:cNvCxnSpPr>
            <a:cxnSpLocks/>
          </p:cNvCxnSpPr>
          <p:nvPr/>
        </p:nvCxnSpPr>
        <p:spPr>
          <a:xfrm>
            <a:off x="6250985" y="1574582"/>
            <a:ext cx="538858" cy="53885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B66F8D-B5CC-2447-8935-CE06D79DA4E6}"/>
              </a:ext>
            </a:extLst>
          </p:cNvPr>
          <p:cNvCxnSpPr>
            <a:cxnSpLocks/>
          </p:cNvCxnSpPr>
          <p:nvPr/>
        </p:nvCxnSpPr>
        <p:spPr>
          <a:xfrm flipH="1">
            <a:off x="8305645" y="1708587"/>
            <a:ext cx="538858" cy="53885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EB78D4-BDEA-1F4B-B671-7F28E9F28020}"/>
              </a:ext>
            </a:extLst>
          </p:cNvPr>
          <p:cNvCxnSpPr>
            <a:cxnSpLocks/>
          </p:cNvCxnSpPr>
          <p:nvPr/>
        </p:nvCxnSpPr>
        <p:spPr>
          <a:xfrm flipH="1">
            <a:off x="8561014" y="2657683"/>
            <a:ext cx="538858" cy="53885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4BFFAC4-E56A-C441-881B-3553FEE73A6E}"/>
              </a:ext>
            </a:extLst>
          </p:cNvPr>
          <p:cNvCxnSpPr>
            <a:cxnSpLocks/>
          </p:cNvCxnSpPr>
          <p:nvPr/>
        </p:nvCxnSpPr>
        <p:spPr>
          <a:xfrm>
            <a:off x="3534059" y="5925115"/>
            <a:ext cx="1360029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84D001-D579-4142-8C83-7242018FEE09}"/>
              </a:ext>
            </a:extLst>
          </p:cNvPr>
          <p:cNvCxnSpPr>
            <a:cxnSpLocks/>
          </p:cNvCxnSpPr>
          <p:nvPr/>
        </p:nvCxnSpPr>
        <p:spPr>
          <a:xfrm>
            <a:off x="6945616" y="4587550"/>
            <a:ext cx="532870" cy="54549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117083-A689-2840-9E8F-EB03BFE3096C}"/>
              </a:ext>
            </a:extLst>
          </p:cNvPr>
          <p:cNvCxnSpPr>
            <a:cxnSpLocks/>
          </p:cNvCxnSpPr>
          <p:nvPr/>
        </p:nvCxnSpPr>
        <p:spPr>
          <a:xfrm>
            <a:off x="8150428" y="4124206"/>
            <a:ext cx="94944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5CD95D-2844-4A95-8B77-A18E68183E85}"/>
              </a:ext>
            </a:extLst>
          </p:cNvPr>
          <p:cNvSpPr txBox="1"/>
          <p:nvPr/>
        </p:nvSpPr>
        <p:spPr>
          <a:xfrm>
            <a:off x="789292" y="6430159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Microsoft ©</a:t>
            </a:r>
          </a:p>
        </p:txBody>
      </p:sp>
    </p:spTree>
    <p:extLst>
      <p:ext uri="{BB962C8B-B14F-4D97-AF65-F5344CB8AC3E}">
        <p14:creationId xmlns:p14="http://schemas.microsoft.com/office/powerpoint/2010/main" val="72970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8A6FB-CDE8-4F4D-BE72-B3C0CCDC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4242">
            <a:off x="3567681" y="492119"/>
            <a:ext cx="4449135" cy="58849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37265C3-4FCB-DB42-A54B-B52C1529854B}"/>
              </a:ext>
            </a:extLst>
          </p:cNvPr>
          <p:cNvSpPr txBox="1">
            <a:spLocks/>
          </p:cNvSpPr>
          <p:nvPr/>
        </p:nvSpPr>
        <p:spPr>
          <a:xfrm>
            <a:off x="768475" y="2906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rgbClr val="0070C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Структура и функция на</a:t>
            </a:r>
          </a:p>
          <a:p>
            <a:r>
              <a:rPr lang="bg-BG" sz="3200" b="1" dirty="0">
                <a:solidFill>
                  <a:srgbClr val="0070C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ски обувки</a:t>
            </a:r>
            <a:endParaRPr lang="en-US" sz="3200" b="1" dirty="0">
              <a:solidFill>
                <a:srgbClr val="0070C0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3AD70-CC7E-4CA6-B7E7-74BC0B02FEFA}"/>
              </a:ext>
            </a:extLst>
          </p:cNvPr>
          <p:cNvSpPr txBox="1"/>
          <p:nvPr/>
        </p:nvSpPr>
        <p:spPr>
          <a:xfrm>
            <a:off x="6316076" y="6334785"/>
            <a:ext cx="61225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Прочетете повече: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http://www.mechanicsofsport.com/skiing/equipment/boots.html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25858-D66E-4045-9891-B93C816C025B}"/>
              </a:ext>
            </a:extLst>
          </p:cNvPr>
          <p:cNvSpPr txBox="1"/>
          <p:nvPr/>
        </p:nvSpPr>
        <p:spPr>
          <a:xfrm>
            <a:off x="796331" y="2332083"/>
            <a:ext cx="3941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Обвивка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Твърдия външен слой, който прикрепя цялата обувка. Осигурява здравина и се изработва от три видове пластмаси с различни плътности, за да осигури комфорт и гъвкавост в различни части на обувката.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98E46-DBC5-484D-A512-27479DE17762}"/>
              </a:ext>
            </a:extLst>
          </p:cNvPr>
          <p:cNvSpPr txBox="1"/>
          <p:nvPr/>
        </p:nvSpPr>
        <p:spPr>
          <a:xfrm>
            <a:off x="829631" y="4221147"/>
            <a:ext cx="3559413" cy="5770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Гъвкавост и нагласяне на гъвкавостта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.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 Чрез гъвкавост се измерва колко твърда е ски обувката и колко ще бъде трудно на човек да си движи глезена.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538CA7-8670-0343-B172-2331C48B2721}"/>
              </a:ext>
            </a:extLst>
          </p:cNvPr>
          <p:cNvSpPr txBox="1"/>
          <p:nvPr/>
        </p:nvSpPr>
        <p:spPr>
          <a:xfrm>
            <a:off x="8346663" y="4343856"/>
            <a:ext cx="3184466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Накланяне напред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Всички ски обувки накланят долната част на крака напред, така че глезените и колената да са огънати, когато човек е изправен.</a:t>
            </a:r>
            <a:endParaRPr lang="en-US" sz="1050" strike="sngStrike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Segoe UI"/>
              <a:cs typeface="Segoe U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669A5-1C4A-0D4A-81B7-3B6CB895F751}"/>
              </a:ext>
            </a:extLst>
          </p:cNvPr>
          <p:cNvSpPr txBox="1"/>
          <p:nvPr/>
        </p:nvSpPr>
        <p:spPr>
          <a:xfrm>
            <a:off x="3065135" y="1492751"/>
            <a:ext cx="3184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Вътрешна обвивка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Дебела вътрешна обвивка допринася за топлина и комфорт, докато по-тънка вътрешна обвивка спомага за пренасяне на силата.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3E901-0DEF-BD4F-B83F-1F7BAD77F82A}"/>
              </a:ext>
            </a:extLst>
          </p:cNvPr>
          <p:cNvSpPr txBox="1"/>
          <p:nvPr/>
        </p:nvSpPr>
        <p:spPr>
          <a:xfrm>
            <a:off x="6790798" y="5649544"/>
            <a:ext cx="2721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Вътрешна подметка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Допълнителна опора за крака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F20E6-029C-F14D-BE80-A90502E63391}"/>
              </a:ext>
            </a:extLst>
          </p:cNvPr>
          <p:cNvSpPr txBox="1"/>
          <p:nvPr/>
        </p:nvSpPr>
        <p:spPr>
          <a:xfrm>
            <a:off x="2424869" y="3438198"/>
            <a:ext cx="3473144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1050" b="1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Закопчалки</a:t>
            </a:r>
            <a:r>
              <a:rPr lang="en-US" sz="1050" b="1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С тях се стяга обувката 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DDCD9B-7116-2D4C-BD40-9786C207CE4A}"/>
              </a:ext>
            </a:extLst>
          </p:cNvPr>
          <p:cNvSpPr txBox="1"/>
          <p:nvPr/>
        </p:nvSpPr>
        <p:spPr>
          <a:xfrm>
            <a:off x="8126278" y="563982"/>
            <a:ext cx="40657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Каишка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Допълнителен начин да се нагласи обувката спрямо нуждите на човека.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AFA294-0CB4-C047-BA1E-5F7E501234A4}"/>
              </a:ext>
            </a:extLst>
          </p:cNvPr>
          <p:cNvSpPr txBox="1"/>
          <p:nvPr/>
        </p:nvSpPr>
        <p:spPr>
          <a:xfrm>
            <a:off x="8346663" y="2490164"/>
            <a:ext cx="40657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Заден спилер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bg-BG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Може да бъде преместен нагоре и надолу, за да се увеличи или намали прикрепването на крака и да допринесе за комфорта. 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9F7F4-E452-3C46-B178-B7036ABAFC80}"/>
              </a:ext>
            </a:extLst>
          </p:cNvPr>
          <p:cNvCxnSpPr>
            <a:cxnSpLocks/>
          </p:cNvCxnSpPr>
          <p:nvPr/>
        </p:nvCxnSpPr>
        <p:spPr>
          <a:xfrm>
            <a:off x="3911076" y="3867337"/>
            <a:ext cx="500731" cy="50073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15FE31-7F29-1E4E-98DF-3A38DDBCD78F}"/>
              </a:ext>
            </a:extLst>
          </p:cNvPr>
          <p:cNvCxnSpPr>
            <a:cxnSpLocks/>
          </p:cNvCxnSpPr>
          <p:nvPr/>
        </p:nvCxnSpPr>
        <p:spPr>
          <a:xfrm flipH="1">
            <a:off x="7872537" y="1199783"/>
            <a:ext cx="538858" cy="53885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C669F6-E56E-7E4E-806C-F2E8068D6962}"/>
              </a:ext>
            </a:extLst>
          </p:cNvPr>
          <p:cNvCxnSpPr>
            <a:cxnSpLocks/>
          </p:cNvCxnSpPr>
          <p:nvPr/>
        </p:nvCxnSpPr>
        <p:spPr>
          <a:xfrm>
            <a:off x="6316076" y="5217168"/>
            <a:ext cx="474722" cy="48099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5DC314-4E5B-104D-B548-6F80816A4DC0}"/>
              </a:ext>
            </a:extLst>
          </p:cNvPr>
          <p:cNvCxnSpPr>
            <a:cxnSpLocks/>
          </p:cNvCxnSpPr>
          <p:nvPr/>
        </p:nvCxnSpPr>
        <p:spPr>
          <a:xfrm>
            <a:off x="4550734" y="3034647"/>
            <a:ext cx="805409" cy="805409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F038C3-2B61-1446-B9FC-575CA282B3D8}"/>
              </a:ext>
            </a:extLst>
          </p:cNvPr>
          <p:cNvCxnSpPr>
            <a:cxnSpLocks/>
          </p:cNvCxnSpPr>
          <p:nvPr/>
        </p:nvCxnSpPr>
        <p:spPr>
          <a:xfrm flipH="1">
            <a:off x="7502639" y="2873829"/>
            <a:ext cx="804546" cy="80454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3C3A66-2ECA-4AD9-8EC6-10F771282984}"/>
              </a:ext>
            </a:extLst>
          </p:cNvPr>
          <p:cNvSpPr txBox="1"/>
          <p:nvPr/>
        </p:nvSpPr>
        <p:spPr>
          <a:xfrm>
            <a:off x="789292" y="6430159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Microsoft ©</a:t>
            </a:r>
          </a:p>
        </p:txBody>
      </p:sp>
    </p:spTree>
    <p:extLst>
      <p:ext uri="{BB962C8B-B14F-4D97-AF65-F5344CB8AC3E}">
        <p14:creationId xmlns:p14="http://schemas.microsoft.com/office/powerpoint/2010/main" val="1151380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83C7-485F-434E-8961-FA98CAB20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0" y="2525091"/>
            <a:ext cx="10515600" cy="1325563"/>
          </a:xfrm>
        </p:spPr>
        <p:txBody>
          <a:bodyPr>
            <a:normAutofit/>
          </a:bodyPr>
          <a:lstStyle/>
          <a:p>
            <a:r>
              <a:rPr lang="bg-BG" sz="3200" dirty="0">
                <a:solidFill>
                  <a:srgbClr val="0070C0"/>
                </a:solidFill>
                <a:latin typeface="Segoe UI Semibold"/>
                <a:cs typeface="Segoe UI Semibold"/>
              </a:rPr>
              <a:t>Проектно предизвикателство</a:t>
            </a:r>
            <a:endParaRPr lang="en-US" sz="3200" dirty="0">
              <a:solidFill>
                <a:srgbClr val="0070C0"/>
              </a:solidFill>
              <a:latin typeface="Segoe UI Semibold"/>
              <a:cs typeface="Segoe UI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E984E-55FE-43E5-BB50-4C20EF11E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74" y="3537466"/>
            <a:ext cx="569472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Използвайки информация за дизайна на разнообразие от ботуши и предизвикателствата на астронавтите, изработете прототип за смекчаване на натиска, който да предпазва краката на астронавтите.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D9947-ABC8-A34E-9130-AEDD4D6AE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774634" y="440638"/>
            <a:ext cx="6858001" cy="5976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282B1-118D-4857-AB3F-3DC8593C5839}"/>
              </a:ext>
            </a:extLst>
          </p:cNvPr>
          <p:cNvSpPr txBox="1"/>
          <p:nvPr/>
        </p:nvSpPr>
        <p:spPr>
          <a:xfrm>
            <a:off x="789292" y="6430159"/>
            <a:ext cx="141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credit: Microsoft ©</a:t>
            </a:r>
          </a:p>
        </p:txBody>
      </p:sp>
    </p:spTree>
    <p:extLst>
      <p:ext uri="{BB962C8B-B14F-4D97-AF65-F5344CB8AC3E}">
        <p14:creationId xmlns:p14="http://schemas.microsoft.com/office/powerpoint/2010/main" val="3646657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</Words>
  <Application>Microsoft Office PowerPoint</Application>
  <PresentationFormat>Widescreen</PresentationFormat>
  <Paragraphs>90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Segoe UI Semibold</vt:lpstr>
      <vt:lpstr>Office Theme</vt:lpstr>
      <vt:lpstr>PowerPoint Presentation</vt:lpstr>
      <vt:lpstr>Живот в микрогравитация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Проектно предизвикателство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2021-06-13T07:55:44Z</dcterms:created>
  <dcterms:modified xsi:type="dcterms:W3CDTF">2021-06-13T07:55:50Z</dcterms:modified>
</cp:coreProperties>
</file>